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rts/style6.xml" ContentType="application/vnd.ms-office.chartstyle+xml"/>
  <Override PartName="/ppt/charts/colors6.xml" ContentType="application/vnd.ms-office.chartcolorstyle+xml"/>
  <Override PartName="/ppt/charts/style7.xml" ContentType="application/vnd.ms-office.chartstyle+xml"/>
  <Override PartName="/ppt/charts/colors7.xml" ContentType="application/vnd.ms-office.chartcolorstyle+xml"/>
  <Override PartName="/ppt/charts/style8.xml" ContentType="application/vnd.ms-office.chartstyle+xml"/>
  <Override PartName="/ppt/charts/colors8.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1" r:id="rId4"/>
    <p:sldId id="282" r:id="rId5"/>
    <p:sldId id="285" r:id="rId6"/>
    <p:sldId id="261" r:id="rId7"/>
    <p:sldId id="287" r:id="rId8"/>
    <p:sldId id="284" r:id="rId9"/>
    <p:sldId id="266" r:id="rId10"/>
    <p:sldId id="288" r:id="rId11"/>
    <p:sldId id="269" r:id="rId12"/>
    <p:sldId id="270" r:id="rId13"/>
    <p:sldId id="271" r:id="rId14"/>
    <p:sldId id="272" r:id="rId15"/>
    <p:sldId id="273" r:id="rId16"/>
    <p:sldId id="274"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FFFF00"/>
    <a:srgbClr val="F5FB0D"/>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0" d="100"/>
          <a:sy n="80" d="100"/>
        </p:scale>
        <p:origin x="-120" y="-8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file:///C:\Users\igram\Desktop\Curso%20Electronica%20II\Filtros%20Activos.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oleObject" Target="file:///C:\Users\igram\Desktop\Curso%20Electronica%20II\Filtros%20Activos.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oleObject" Target="file:///C:\Users\igram\Desktop\Curso%20Electronica%20II\Filtros%20Activ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Butterworth</c:v>
          </c:tx>
          <c:spPr>
            <a:ln w="28575" cap="flat" cmpd="sng" algn="ctr">
              <a:solidFill>
                <a:schemeClr val="accent4">
                  <a:lumMod val="50000"/>
                  <a:alpha val="50000"/>
                </a:schemeClr>
              </a:solidFill>
              <a:round/>
            </a:ln>
            <a:effectLst/>
          </c:spPr>
          <c:marker>
            <c:symbol val="circle"/>
            <c:size val="6"/>
            <c:spPr>
              <a:noFill/>
              <a:ln w="34925" cap="flat" cmpd="dbl" algn="ctr">
                <a:noFill/>
                <a:round/>
              </a:ln>
              <a:effectLst/>
            </c:spPr>
          </c:marker>
          <c:xVal>
            <c:numRef>
              <c:f>'Pasa Banda'!$A$7:$A$77</c:f>
              <c:numCache>
                <c:formatCode>General</c:formatCode>
                <c:ptCount val="71"/>
                <c:pt idx="0">
                  <c:v>1E-4</c:v>
                </c:pt>
                <c:pt idx="1">
                  <c:v>2.9999999999999997E-4</c:v>
                </c:pt>
                <c:pt idx="2">
                  <c:v>5.0000000000000001E-4</c:v>
                </c:pt>
                <c:pt idx="3">
                  <c:v>1E-3</c:v>
                </c:pt>
                <c:pt idx="4">
                  <c:v>3.0000000000000001E-3</c:v>
                </c:pt>
                <c:pt idx="5">
                  <c:v>5.0000000000000001E-3</c:v>
                </c:pt>
                <c:pt idx="6">
                  <c:v>0.01</c:v>
                </c:pt>
                <c:pt idx="7">
                  <c:v>0.03</c:v>
                </c:pt>
                <c:pt idx="8">
                  <c:v>0.05</c:v>
                </c:pt>
                <c:pt idx="9">
                  <c:v>0.1</c:v>
                </c:pt>
                <c:pt idx="10">
                  <c:v>0.3</c:v>
                </c:pt>
                <c:pt idx="11">
                  <c:v>0.5</c:v>
                </c:pt>
                <c:pt idx="12">
                  <c:v>1</c:v>
                </c:pt>
                <c:pt idx="13">
                  <c:v>1.5</c:v>
                </c:pt>
                <c:pt idx="14">
                  <c:v>2</c:v>
                </c:pt>
                <c:pt idx="15">
                  <c:v>2.5</c:v>
                </c:pt>
                <c:pt idx="16">
                  <c:v>3</c:v>
                </c:pt>
                <c:pt idx="17">
                  <c:v>4</c:v>
                </c:pt>
                <c:pt idx="18">
                  <c:v>5</c:v>
                </c:pt>
                <c:pt idx="19">
                  <c:v>6</c:v>
                </c:pt>
                <c:pt idx="20">
                  <c:v>7</c:v>
                </c:pt>
                <c:pt idx="21">
                  <c:v>7.5</c:v>
                </c:pt>
                <c:pt idx="22">
                  <c:v>8</c:v>
                </c:pt>
                <c:pt idx="23">
                  <c:v>9</c:v>
                </c:pt>
                <c:pt idx="24">
                  <c:v>10</c:v>
                </c:pt>
                <c:pt idx="25">
                  <c:v>11</c:v>
                </c:pt>
                <c:pt idx="26">
                  <c:v>12</c:v>
                </c:pt>
                <c:pt idx="27">
                  <c:v>13</c:v>
                </c:pt>
                <c:pt idx="28">
                  <c:v>14</c:v>
                </c:pt>
                <c:pt idx="29">
                  <c:v>15</c:v>
                </c:pt>
                <c:pt idx="30">
                  <c:v>20</c:v>
                </c:pt>
                <c:pt idx="31">
                  <c:v>40</c:v>
                </c:pt>
                <c:pt idx="32">
                  <c:v>60</c:v>
                </c:pt>
                <c:pt idx="33">
                  <c:v>90</c:v>
                </c:pt>
                <c:pt idx="34">
                  <c:v>100</c:v>
                </c:pt>
                <c:pt idx="35">
                  <c:v>200</c:v>
                </c:pt>
                <c:pt idx="36">
                  <c:v>300</c:v>
                </c:pt>
                <c:pt idx="37">
                  <c:v>400</c:v>
                </c:pt>
                <c:pt idx="38">
                  <c:v>500</c:v>
                </c:pt>
                <c:pt idx="39">
                  <c:v>550</c:v>
                </c:pt>
                <c:pt idx="40">
                  <c:v>600</c:v>
                </c:pt>
                <c:pt idx="41">
                  <c:v>650</c:v>
                </c:pt>
                <c:pt idx="42">
                  <c:v>700</c:v>
                </c:pt>
                <c:pt idx="43">
                  <c:v>710</c:v>
                </c:pt>
                <c:pt idx="44">
                  <c:v>720</c:v>
                </c:pt>
                <c:pt idx="45">
                  <c:v>730</c:v>
                </c:pt>
                <c:pt idx="46">
                  <c:v>735</c:v>
                </c:pt>
                <c:pt idx="47">
                  <c:v>740</c:v>
                </c:pt>
                <c:pt idx="48">
                  <c:v>745</c:v>
                </c:pt>
                <c:pt idx="49">
                  <c:v>750</c:v>
                </c:pt>
                <c:pt idx="50">
                  <c:v>755</c:v>
                </c:pt>
                <c:pt idx="51">
                  <c:v>760</c:v>
                </c:pt>
                <c:pt idx="52">
                  <c:v>770</c:v>
                </c:pt>
                <c:pt idx="53">
                  <c:v>775</c:v>
                </c:pt>
                <c:pt idx="54">
                  <c:v>780</c:v>
                </c:pt>
                <c:pt idx="55">
                  <c:v>790</c:v>
                </c:pt>
                <c:pt idx="56">
                  <c:v>795</c:v>
                </c:pt>
                <c:pt idx="57">
                  <c:v>800</c:v>
                </c:pt>
                <c:pt idx="58">
                  <c:v>840</c:v>
                </c:pt>
                <c:pt idx="59">
                  <c:v>850</c:v>
                </c:pt>
                <c:pt idx="60">
                  <c:v>900</c:v>
                </c:pt>
                <c:pt idx="61">
                  <c:v>950</c:v>
                </c:pt>
                <c:pt idx="62">
                  <c:v>1000</c:v>
                </c:pt>
                <c:pt idx="63">
                  <c:v>1100</c:v>
                </c:pt>
                <c:pt idx="64">
                  <c:v>1200</c:v>
                </c:pt>
                <c:pt idx="65">
                  <c:v>1300</c:v>
                </c:pt>
                <c:pt idx="66">
                  <c:v>1500</c:v>
                </c:pt>
                <c:pt idx="67">
                  <c:v>2000</c:v>
                </c:pt>
                <c:pt idx="68">
                  <c:v>3000</c:v>
                </c:pt>
                <c:pt idx="69">
                  <c:v>7000</c:v>
                </c:pt>
                <c:pt idx="70">
                  <c:v>20000</c:v>
                </c:pt>
              </c:numCache>
            </c:numRef>
          </c:xVal>
          <c:yVal>
            <c:numRef>
              <c:f>'Pasa Banda'!$F$7:$F$77</c:f>
              <c:numCache>
                <c:formatCode>General</c:formatCode>
                <c:ptCount val="71"/>
                <c:pt idx="0">
                  <c:v>3.9367596054232404E-7</c:v>
                </c:pt>
                <c:pt idx="1">
                  <c:v>1.1810278816271455E-6</c:v>
                </c:pt>
                <c:pt idx="2">
                  <c:v>1.9683798027124719E-6</c:v>
                </c:pt>
                <c:pt idx="3">
                  <c:v>3.9367596054302589E-6</c:v>
                </c:pt>
                <c:pt idx="4">
                  <c:v>1.1810278816460639E-5</c:v>
                </c:pt>
                <c:pt idx="5">
                  <c:v>1.9683798028000518E-5</c:v>
                </c:pt>
                <c:pt idx="6">
                  <c:v>3.9367596061308734E-5</c:v>
                </c:pt>
                <c:pt idx="7">
                  <c:v>1.1810278835377365E-4</c:v>
                </c:pt>
                <c:pt idx="8">
                  <c:v>1.9683798115577978E-4</c:v>
                </c:pt>
                <c:pt idx="9">
                  <c:v>3.9367596761928511E-4</c:v>
                </c:pt>
                <c:pt idx="10">
                  <c:v>1.1810280727050826E-3</c:v>
                </c:pt>
                <c:pt idx="11">
                  <c:v>1.9683806873328192E-3</c:v>
                </c:pt>
                <c:pt idx="12">
                  <c:v>3.9367666824025507E-3</c:v>
                </c:pt>
                <c:pt idx="13">
                  <c:v>5.9051632929936881E-3</c:v>
                </c:pt>
                <c:pt idx="14">
                  <c:v>7.8735758269859509E-3</c:v>
                </c:pt>
                <c:pt idx="15">
                  <c:v>9.8420095924018312E-3</c:v>
                </c:pt>
                <c:pt idx="16">
                  <c:v>1.1810469897454292E-2</c:v>
                </c:pt>
                <c:pt idx="17">
                  <c:v>1.5747491360558228E-2</c:v>
                </c:pt>
                <c:pt idx="18">
                  <c:v>1.968468268761852E-2</c:v>
                </c:pt>
                <c:pt idx="19">
                  <c:v>2.3622086356050048E-2</c:v>
                </c:pt>
                <c:pt idx="20">
                  <c:v>2.7559744850886171E-2</c:v>
                </c:pt>
                <c:pt idx="21">
                  <c:v>2.9528682937237222E-2</c:v>
                </c:pt>
                <c:pt idx="22">
                  <c:v>3.1497700666303405E-2</c:v>
                </c:pt>
                <c:pt idx="23">
                  <c:v>3.5435996307147527E-2</c:v>
                </c:pt>
                <c:pt idx="24">
                  <c:v>3.9374674290459703E-2</c:v>
                </c:pt>
                <c:pt idx="25">
                  <c:v>4.3313777147003706E-2</c:v>
                </c:pt>
                <c:pt idx="26">
                  <c:v>4.72533474227948E-2</c:v>
                </c:pt>
                <c:pt idx="27">
                  <c:v>5.119342768062872E-2</c:v>
                </c:pt>
                <c:pt idx="28">
                  <c:v>5.5134060501612854E-2</c:v>
                </c:pt>
                <c:pt idx="29">
                  <c:v>5.9075288486698171E-2</c:v>
                </c:pt>
                <c:pt idx="30">
                  <c:v>7.8791848489368613E-2</c:v>
                </c:pt>
                <c:pt idx="31">
                  <c:v>0.15792461360537288</c:v>
                </c:pt>
                <c:pt idx="32">
                  <c:v>0.23774413539796962</c:v>
                </c:pt>
                <c:pt idx="33">
                  <c:v>0.3595435279601375</c:v>
                </c:pt>
                <c:pt idx="34">
                  <c:v>0.40088217250574676</c:v>
                </c:pt>
                <c:pt idx="35">
                  <c:v>0.84834260162048425</c:v>
                </c:pt>
                <c:pt idx="36">
                  <c:v>1.4088688813756389</c:v>
                </c:pt>
                <c:pt idx="37">
                  <c:v>2.2096878869121244</c:v>
                </c:pt>
                <c:pt idx="38">
                  <c:v>3.5697039177378964</c:v>
                </c:pt>
                <c:pt idx="39">
                  <c:v>4.7309646329394424</c:v>
                </c:pt>
                <c:pt idx="40">
                  <c:v>6.6440668421000399</c:v>
                </c:pt>
                <c:pt idx="41">
                  <c:v>10.408428348184724</c:v>
                </c:pt>
                <c:pt idx="42">
                  <c:v>20.711986407491619</c:v>
                </c:pt>
                <c:pt idx="43">
                  <c:v>24.990569684569504</c:v>
                </c:pt>
                <c:pt idx="44">
                  <c:v>30.633506289592589</c:v>
                </c:pt>
                <c:pt idx="45">
                  <c:v>37.370426112990828</c:v>
                </c:pt>
                <c:pt idx="46">
                  <c:v>40.536284515100476</c:v>
                </c:pt>
                <c:pt idx="47">
                  <c:v>42.845799204775226</c:v>
                </c:pt>
                <c:pt idx="48">
                  <c:v>43.699999999999903</c:v>
                </c:pt>
                <c:pt idx="49">
                  <c:v>42.856861190709054</c:v>
                </c:pt>
                <c:pt idx="50">
                  <c:v>40.611421927831294</c:v>
                </c:pt>
                <c:pt idx="51">
                  <c:v>37.570225891487176</c:v>
                </c:pt>
                <c:pt idx="52">
                  <c:v>31.152392063649465</c:v>
                </c:pt>
                <c:pt idx="53">
                  <c:v>28.297996130099936</c:v>
                </c:pt>
                <c:pt idx="54">
                  <c:v>25.781653095833153</c:v>
                </c:pt>
                <c:pt idx="55">
                  <c:v>21.693099311683397</c:v>
                </c:pt>
                <c:pt idx="56">
                  <c:v>20.045906964603613</c:v>
                </c:pt>
                <c:pt idx="57">
                  <c:v>18.611811965879753</c:v>
                </c:pt>
                <c:pt idx="58">
                  <c:v>11.741086510504326</c:v>
                </c:pt>
                <c:pt idx="59">
                  <c:v>10.749003122148636</c:v>
                </c:pt>
                <c:pt idx="60">
                  <c:v>7.5951412238703222</c:v>
                </c:pt>
                <c:pt idx="61">
                  <c:v>5.9187649918443439</c:v>
                </c:pt>
                <c:pt idx="62">
                  <c:v>4.8796792258577897</c:v>
                </c:pt>
                <c:pt idx="63">
                  <c:v>3.6567357874591799</c:v>
                </c:pt>
                <c:pt idx="64">
                  <c:v>2.9560094927295353</c:v>
                </c:pt>
                <c:pt idx="65">
                  <c:v>2.4986041269434835</c:v>
                </c:pt>
                <c:pt idx="66">
                  <c:v>1.9317666367837529</c:v>
                </c:pt>
                <c:pt idx="67">
                  <c:v>1.2679801898633798</c:v>
                </c:pt>
                <c:pt idx="68">
                  <c:v>0.77607881914283949</c:v>
                </c:pt>
                <c:pt idx="69">
                  <c:v>0.31571078002278752</c:v>
                </c:pt>
                <c:pt idx="70">
                  <c:v>0.10940145900790323</c:v>
                </c:pt>
              </c:numCache>
            </c:numRef>
          </c:yVal>
          <c:smooth val="1"/>
          <c:extLst xmlns:c16r2="http://schemas.microsoft.com/office/drawing/2015/06/chart">
            <c:ext xmlns:c16="http://schemas.microsoft.com/office/drawing/2014/chart" uri="{C3380CC4-5D6E-409C-BE32-E72D297353CC}">
              <c16:uniqueId val="{00000000-D439-4915-B2E1-A68CEDD14A23}"/>
            </c:ext>
          </c:extLst>
        </c:ser>
        <c:ser>
          <c:idx val="2"/>
          <c:order val="1"/>
          <c:tx>
            <c:v>Tschebyscheff</c:v>
          </c:tx>
          <c:spPr>
            <a:ln w="28575" cap="flat" cmpd="sng" algn="ctr">
              <a:solidFill>
                <a:srgbClr val="FF0000">
                  <a:alpha val="50000"/>
                </a:srgbClr>
              </a:solidFill>
              <a:round/>
            </a:ln>
            <a:effectLst/>
          </c:spPr>
          <c:marker>
            <c:symbol val="circle"/>
            <c:size val="6"/>
            <c:spPr>
              <a:noFill/>
              <a:ln w="34925" cap="flat" cmpd="dbl" algn="ctr">
                <a:noFill/>
                <a:round/>
              </a:ln>
              <a:effectLst/>
            </c:spPr>
          </c:marker>
          <c:xVal>
            <c:numRef>
              <c:f>'Pasa Banda'!$A$7:$A$77</c:f>
              <c:numCache>
                <c:formatCode>General</c:formatCode>
                <c:ptCount val="71"/>
                <c:pt idx="0">
                  <c:v>1E-4</c:v>
                </c:pt>
                <c:pt idx="1">
                  <c:v>2.9999999999999997E-4</c:v>
                </c:pt>
                <c:pt idx="2">
                  <c:v>5.0000000000000001E-4</c:v>
                </c:pt>
                <c:pt idx="3">
                  <c:v>1E-3</c:v>
                </c:pt>
                <c:pt idx="4">
                  <c:v>3.0000000000000001E-3</c:v>
                </c:pt>
                <c:pt idx="5">
                  <c:v>5.0000000000000001E-3</c:v>
                </c:pt>
                <c:pt idx="6">
                  <c:v>0.01</c:v>
                </c:pt>
                <c:pt idx="7">
                  <c:v>0.03</c:v>
                </c:pt>
                <c:pt idx="8">
                  <c:v>0.05</c:v>
                </c:pt>
                <c:pt idx="9">
                  <c:v>0.1</c:v>
                </c:pt>
                <c:pt idx="10">
                  <c:v>0.3</c:v>
                </c:pt>
                <c:pt idx="11">
                  <c:v>0.5</c:v>
                </c:pt>
                <c:pt idx="12">
                  <c:v>1</c:v>
                </c:pt>
                <c:pt idx="13">
                  <c:v>1.5</c:v>
                </c:pt>
                <c:pt idx="14">
                  <c:v>2</c:v>
                </c:pt>
                <c:pt idx="15">
                  <c:v>2.5</c:v>
                </c:pt>
                <c:pt idx="16">
                  <c:v>3</c:v>
                </c:pt>
                <c:pt idx="17">
                  <c:v>4</c:v>
                </c:pt>
                <c:pt idx="18">
                  <c:v>5</c:v>
                </c:pt>
                <c:pt idx="19">
                  <c:v>6</c:v>
                </c:pt>
                <c:pt idx="20">
                  <c:v>7</c:v>
                </c:pt>
                <c:pt idx="21">
                  <c:v>7.5</c:v>
                </c:pt>
                <c:pt idx="22">
                  <c:v>8</c:v>
                </c:pt>
                <c:pt idx="23">
                  <c:v>9</c:v>
                </c:pt>
                <c:pt idx="24">
                  <c:v>10</c:v>
                </c:pt>
                <c:pt idx="25">
                  <c:v>11</c:v>
                </c:pt>
                <c:pt idx="26">
                  <c:v>12</c:v>
                </c:pt>
                <c:pt idx="27">
                  <c:v>13</c:v>
                </c:pt>
                <c:pt idx="28">
                  <c:v>14</c:v>
                </c:pt>
                <c:pt idx="29">
                  <c:v>15</c:v>
                </c:pt>
                <c:pt idx="30">
                  <c:v>20</c:v>
                </c:pt>
                <c:pt idx="31">
                  <c:v>40</c:v>
                </c:pt>
                <c:pt idx="32">
                  <c:v>60</c:v>
                </c:pt>
                <c:pt idx="33">
                  <c:v>90</c:v>
                </c:pt>
                <c:pt idx="34">
                  <c:v>100</c:v>
                </c:pt>
                <c:pt idx="35">
                  <c:v>200</c:v>
                </c:pt>
                <c:pt idx="36">
                  <c:v>300</c:v>
                </c:pt>
                <c:pt idx="37">
                  <c:v>400</c:v>
                </c:pt>
                <c:pt idx="38">
                  <c:v>500</c:v>
                </c:pt>
                <c:pt idx="39">
                  <c:v>550</c:v>
                </c:pt>
                <c:pt idx="40">
                  <c:v>600</c:v>
                </c:pt>
                <c:pt idx="41">
                  <c:v>650</c:v>
                </c:pt>
                <c:pt idx="42">
                  <c:v>700</c:v>
                </c:pt>
                <c:pt idx="43">
                  <c:v>710</c:v>
                </c:pt>
                <c:pt idx="44">
                  <c:v>720</c:v>
                </c:pt>
                <c:pt idx="45">
                  <c:v>730</c:v>
                </c:pt>
                <c:pt idx="46">
                  <c:v>735</c:v>
                </c:pt>
                <c:pt idx="47">
                  <c:v>740</c:v>
                </c:pt>
                <c:pt idx="48">
                  <c:v>745</c:v>
                </c:pt>
                <c:pt idx="49">
                  <c:v>750</c:v>
                </c:pt>
                <c:pt idx="50">
                  <c:v>755</c:v>
                </c:pt>
                <c:pt idx="51">
                  <c:v>760</c:v>
                </c:pt>
                <c:pt idx="52">
                  <c:v>770</c:v>
                </c:pt>
                <c:pt idx="53">
                  <c:v>775</c:v>
                </c:pt>
                <c:pt idx="54">
                  <c:v>780</c:v>
                </c:pt>
                <c:pt idx="55">
                  <c:v>790</c:v>
                </c:pt>
                <c:pt idx="56">
                  <c:v>795</c:v>
                </c:pt>
                <c:pt idx="57">
                  <c:v>800</c:v>
                </c:pt>
                <c:pt idx="58">
                  <c:v>840</c:v>
                </c:pt>
                <c:pt idx="59">
                  <c:v>850</c:v>
                </c:pt>
                <c:pt idx="60">
                  <c:v>900</c:v>
                </c:pt>
                <c:pt idx="61">
                  <c:v>950</c:v>
                </c:pt>
                <c:pt idx="62">
                  <c:v>1000</c:v>
                </c:pt>
                <c:pt idx="63">
                  <c:v>1100</c:v>
                </c:pt>
                <c:pt idx="64">
                  <c:v>1200</c:v>
                </c:pt>
                <c:pt idx="65">
                  <c:v>1300</c:v>
                </c:pt>
                <c:pt idx="66">
                  <c:v>1500</c:v>
                </c:pt>
                <c:pt idx="67">
                  <c:v>2000</c:v>
                </c:pt>
                <c:pt idx="68">
                  <c:v>3000</c:v>
                </c:pt>
                <c:pt idx="69">
                  <c:v>7000</c:v>
                </c:pt>
                <c:pt idx="70">
                  <c:v>20000</c:v>
                </c:pt>
              </c:numCache>
            </c:numRef>
          </c:xVal>
          <c:yVal>
            <c:numRef>
              <c:f>'Pasa Banda'!$I$7:$I$77</c:f>
              <c:numCache>
                <c:formatCode>General</c:formatCode>
                <c:ptCount val="71"/>
                <c:pt idx="0">
                  <c:v>3.8646907796946662E-7</c:v>
                </c:pt>
                <c:pt idx="1">
                  <c:v>1.1594072339085681E-6</c:v>
                </c:pt>
                <c:pt idx="2">
                  <c:v>1.9323453898481658E-6</c:v>
                </c:pt>
                <c:pt idx="3">
                  <c:v>3.8646907797015213E-6</c:v>
                </c:pt>
                <c:pt idx="4">
                  <c:v>1.1594072339270471E-5</c:v>
                </c:pt>
                <c:pt idx="5">
                  <c:v>1.9323453899337097E-5</c:v>
                </c:pt>
                <c:pt idx="6">
                  <c:v>3.864690780385836E-5</c:v>
                </c:pt>
                <c:pt idx="7">
                  <c:v>1.1594072357747004E-4</c:v>
                </c:pt>
                <c:pt idx="8">
                  <c:v>1.9323453984876576E-4</c:v>
                </c:pt>
                <c:pt idx="9">
                  <c:v>3.8646908488174406E-4</c:v>
                </c:pt>
                <c:pt idx="10">
                  <c:v>1.1594074205400714E-3</c:v>
                </c:pt>
                <c:pt idx="11">
                  <c:v>1.9323462538831484E-3</c:v>
                </c:pt>
                <c:pt idx="12">
                  <c:v>3.8646976919905675E-3</c:v>
                </c:pt>
                <c:pt idx="13">
                  <c:v>5.7970594985925468E-3</c:v>
                </c:pt>
                <c:pt idx="14">
                  <c:v>7.7294368580514052E-3</c:v>
                </c:pt>
                <c:pt idx="15">
                  <c:v>9.6618349548675438E-3</c:v>
                </c:pt>
                <c:pt idx="16">
                  <c:v>1.1594258973725454E-2</c:v>
                </c:pt>
                <c:pt idx="17">
                  <c:v>1.5459205517501096E-2</c:v>
                </c:pt>
                <c:pt idx="18">
                  <c:v>1.9324317972285135E-2</c:v>
                </c:pt>
                <c:pt idx="19">
                  <c:v>2.3189637826876126E-2</c:v>
                </c:pt>
                <c:pt idx="20">
                  <c:v>2.7055206577438221E-2</c:v>
                </c:pt>
                <c:pt idx="21">
                  <c:v>2.8988097258636481E-2</c:v>
                </c:pt>
                <c:pt idx="22">
                  <c:v>3.0921065728975235E-2</c:v>
                </c:pt>
                <c:pt idx="23">
                  <c:v>3.4787256796805874E-2</c:v>
                </c:pt>
                <c:pt idx="24">
                  <c:v>3.8653821308039321E-2</c:v>
                </c:pt>
                <c:pt idx="25">
                  <c:v>4.2520800803051748E-2</c:v>
                </c:pt>
                <c:pt idx="26">
                  <c:v>4.6388236836964122E-2</c:v>
                </c:pt>
                <c:pt idx="27">
                  <c:v>5.0256170981120563E-2</c:v>
                </c:pt>
                <c:pt idx="28">
                  <c:v>5.4124644824568573E-2</c:v>
                </c:pt>
                <c:pt idx="29">
                  <c:v>5.7993699975539915E-2</c:v>
                </c:pt>
                <c:pt idx="30">
                  <c:v>7.734915316120608E-2</c:v>
                </c:pt>
                <c:pt idx="31">
                  <c:v>0.15503127754060902</c:v>
                </c:pt>
                <c:pt idx="32">
                  <c:v>0.23338410361432887</c:v>
                </c:pt>
                <c:pt idx="33">
                  <c:v>0.35293473849632123</c:v>
                </c:pt>
                <c:pt idx="34">
                  <c:v>0.39350628159163498</c:v>
                </c:pt>
                <c:pt idx="35">
                  <c:v>0.8324610088873573</c:v>
                </c:pt>
                <c:pt idx="36">
                  <c:v>1.3814699748828201</c:v>
                </c:pt>
                <c:pt idx="37">
                  <c:v>2.1630506001296999</c:v>
                </c:pt>
                <c:pt idx="38">
                  <c:v>3.4784551021544239</c:v>
                </c:pt>
                <c:pt idx="39">
                  <c:v>4.5845663777957837</c:v>
                </c:pt>
                <c:pt idx="40">
                  <c:v>6.3598608482016621</c:v>
                </c:pt>
                <c:pt idx="41">
                  <c:v>9.6246482512881659</c:v>
                </c:pt>
                <c:pt idx="42">
                  <c:v>16.58407410729324</c:v>
                </c:pt>
                <c:pt idx="43">
                  <c:v>18.638419581293082</c:v>
                </c:pt>
                <c:pt idx="44">
                  <c:v>20.748563408561441</c:v>
                </c:pt>
                <c:pt idx="45">
                  <c:v>22.586972300053478</c:v>
                </c:pt>
                <c:pt idx="46">
                  <c:v>23.258321834012307</c:v>
                </c:pt>
                <c:pt idx="47">
                  <c:v>23.686584833727522</c:v>
                </c:pt>
                <c:pt idx="48">
                  <c:v>23.833333333333329</c:v>
                </c:pt>
                <c:pt idx="49">
                  <c:v>23.688523705766894</c:v>
                </c:pt>
                <c:pt idx="50">
                  <c:v>23.273021694496872</c:v>
                </c:pt>
                <c:pt idx="51">
                  <c:v>22.632520713025325</c:v>
                </c:pt>
                <c:pt idx="52">
                  <c:v>20.913655692525641</c:v>
                </c:pt>
                <c:pt idx="53">
                  <c:v>19.948531518704701</c:v>
                </c:pt>
                <c:pt idx="54">
                  <c:v>18.972204044732617</c:v>
                </c:pt>
                <c:pt idx="55">
                  <c:v>17.094386080956621</c:v>
                </c:pt>
                <c:pt idx="56">
                  <c:v>16.22350479341927</c:v>
                </c:pt>
                <c:pt idx="57">
                  <c:v>15.407183835524439</c:v>
                </c:pt>
                <c:pt idx="58">
                  <c:v>10.693939583209607</c:v>
                </c:pt>
                <c:pt idx="59">
                  <c:v>9.9025163568982926</c:v>
                </c:pt>
                <c:pt idx="60">
                  <c:v>7.2159652816199111</c:v>
                </c:pt>
                <c:pt idx="61">
                  <c:v>5.6945917313539693</c:v>
                </c:pt>
                <c:pt idx="62">
                  <c:v>4.7248214644603967</c:v>
                </c:pt>
                <c:pt idx="63">
                  <c:v>3.5619679898230552</c:v>
                </c:pt>
                <c:pt idx="64">
                  <c:v>2.8871369663063158</c:v>
                </c:pt>
                <c:pt idx="65">
                  <c:v>2.4439311435153859</c:v>
                </c:pt>
                <c:pt idx="66">
                  <c:v>1.8922656156617175</c:v>
                </c:pt>
                <c:pt idx="67">
                  <c:v>1.2435956648395208</c:v>
                </c:pt>
                <c:pt idx="68">
                  <c:v>0.76160244752166606</c:v>
                </c:pt>
                <c:pt idx="69">
                  <c:v>0.30991306169062077</c:v>
                </c:pt>
                <c:pt idx="70">
                  <c:v>0.10739793243414747</c:v>
                </c:pt>
              </c:numCache>
            </c:numRef>
          </c:yVal>
          <c:smooth val="1"/>
          <c:extLst xmlns:c16r2="http://schemas.microsoft.com/office/drawing/2015/06/chart">
            <c:ext xmlns:c16="http://schemas.microsoft.com/office/drawing/2014/chart" uri="{C3380CC4-5D6E-409C-BE32-E72D297353CC}">
              <c16:uniqueId val="{00000001-D439-4915-B2E1-A68CEDD14A23}"/>
            </c:ext>
          </c:extLst>
        </c:ser>
        <c:ser>
          <c:idx val="3"/>
          <c:order val="2"/>
          <c:tx>
            <c:v>Bessel</c:v>
          </c:tx>
          <c:spPr>
            <a:ln w="28575" cap="flat" cmpd="sng" algn="ctr">
              <a:solidFill>
                <a:srgbClr val="7030A0">
                  <a:alpha val="50000"/>
                </a:srgbClr>
              </a:solidFill>
              <a:round/>
            </a:ln>
            <a:effectLst/>
          </c:spPr>
          <c:marker>
            <c:symbol val="circle"/>
            <c:size val="6"/>
            <c:spPr>
              <a:noFill/>
              <a:ln w="34925" cap="flat" cmpd="dbl" algn="ctr">
                <a:noFill/>
                <a:round/>
              </a:ln>
              <a:effectLst/>
            </c:spPr>
          </c:marker>
          <c:xVal>
            <c:numRef>
              <c:f>'Pasa Banda'!$A$7:$A$77</c:f>
              <c:numCache>
                <c:formatCode>General</c:formatCode>
                <c:ptCount val="71"/>
                <c:pt idx="0">
                  <c:v>1E-4</c:v>
                </c:pt>
                <c:pt idx="1">
                  <c:v>2.9999999999999997E-4</c:v>
                </c:pt>
                <c:pt idx="2">
                  <c:v>5.0000000000000001E-4</c:v>
                </c:pt>
                <c:pt idx="3">
                  <c:v>1E-3</c:v>
                </c:pt>
                <c:pt idx="4">
                  <c:v>3.0000000000000001E-3</c:v>
                </c:pt>
                <c:pt idx="5">
                  <c:v>5.0000000000000001E-3</c:v>
                </c:pt>
                <c:pt idx="6">
                  <c:v>0.01</c:v>
                </c:pt>
                <c:pt idx="7">
                  <c:v>0.03</c:v>
                </c:pt>
                <c:pt idx="8">
                  <c:v>0.05</c:v>
                </c:pt>
                <c:pt idx="9">
                  <c:v>0.1</c:v>
                </c:pt>
                <c:pt idx="10">
                  <c:v>0.3</c:v>
                </c:pt>
                <c:pt idx="11">
                  <c:v>0.5</c:v>
                </c:pt>
                <c:pt idx="12">
                  <c:v>1</c:v>
                </c:pt>
                <c:pt idx="13">
                  <c:v>1.5</c:v>
                </c:pt>
                <c:pt idx="14">
                  <c:v>2</c:v>
                </c:pt>
                <c:pt idx="15">
                  <c:v>2.5</c:v>
                </c:pt>
                <c:pt idx="16">
                  <c:v>3</c:v>
                </c:pt>
                <c:pt idx="17">
                  <c:v>4</c:v>
                </c:pt>
                <c:pt idx="18">
                  <c:v>5</c:v>
                </c:pt>
                <c:pt idx="19">
                  <c:v>6</c:v>
                </c:pt>
                <c:pt idx="20">
                  <c:v>7</c:v>
                </c:pt>
                <c:pt idx="21">
                  <c:v>7.5</c:v>
                </c:pt>
                <c:pt idx="22">
                  <c:v>8</c:v>
                </c:pt>
                <c:pt idx="23">
                  <c:v>9</c:v>
                </c:pt>
                <c:pt idx="24">
                  <c:v>10</c:v>
                </c:pt>
                <c:pt idx="25">
                  <c:v>11</c:v>
                </c:pt>
                <c:pt idx="26">
                  <c:v>12</c:v>
                </c:pt>
                <c:pt idx="27">
                  <c:v>13</c:v>
                </c:pt>
                <c:pt idx="28">
                  <c:v>14</c:v>
                </c:pt>
                <c:pt idx="29">
                  <c:v>15</c:v>
                </c:pt>
                <c:pt idx="30">
                  <c:v>20</c:v>
                </c:pt>
                <c:pt idx="31">
                  <c:v>40</c:v>
                </c:pt>
                <c:pt idx="32">
                  <c:v>60</c:v>
                </c:pt>
                <c:pt idx="33">
                  <c:v>90</c:v>
                </c:pt>
                <c:pt idx="34">
                  <c:v>100</c:v>
                </c:pt>
                <c:pt idx="35">
                  <c:v>200</c:v>
                </c:pt>
                <c:pt idx="36">
                  <c:v>300</c:v>
                </c:pt>
                <c:pt idx="37">
                  <c:v>400</c:v>
                </c:pt>
                <c:pt idx="38">
                  <c:v>500</c:v>
                </c:pt>
                <c:pt idx="39">
                  <c:v>550</c:v>
                </c:pt>
                <c:pt idx="40">
                  <c:v>600</c:v>
                </c:pt>
                <c:pt idx="41">
                  <c:v>650</c:v>
                </c:pt>
                <c:pt idx="42">
                  <c:v>700</c:v>
                </c:pt>
                <c:pt idx="43">
                  <c:v>710</c:v>
                </c:pt>
                <c:pt idx="44">
                  <c:v>720</c:v>
                </c:pt>
                <c:pt idx="45">
                  <c:v>730</c:v>
                </c:pt>
                <c:pt idx="46">
                  <c:v>735</c:v>
                </c:pt>
                <c:pt idx="47">
                  <c:v>740</c:v>
                </c:pt>
                <c:pt idx="48">
                  <c:v>745</c:v>
                </c:pt>
                <c:pt idx="49">
                  <c:v>750</c:v>
                </c:pt>
                <c:pt idx="50">
                  <c:v>755</c:v>
                </c:pt>
                <c:pt idx="51">
                  <c:v>760</c:v>
                </c:pt>
                <c:pt idx="52">
                  <c:v>770</c:v>
                </c:pt>
                <c:pt idx="53">
                  <c:v>775</c:v>
                </c:pt>
                <c:pt idx="54">
                  <c:v>780</c:v>
                </c:pt>
                <c:pt idx="55">
                  <c:v>790</c:v>
                </c:pt>
                <c:pt idx="56">
                  <c:v>795</c:v>
                </c:pt>
                <c:pt idx="57">
                  <c:v>800</c:v>
                </c:pt>
                <c:pt idx="58">
                  <c:v>840</c:v>
                </c:pt>
                <c:pt idx="59">
                  <c:v>850</c:v>
                </c:pt>
                <c:pt idx="60">
                  <c:v>900</c:v>
                </c:pt>
                <c:pt idx="61">
                  <c:v>950</c:v>
                </c:pt>
                <c:pt idx="62">
                  <c:v>1000</c:v>
                </c:pt>
                <c:pt idx="63">
                  <c:v>1100</c:v>
                </c:pt>
                <c:pt idx="64">
                  <c:v>1200</c:v>
                </c:pt>
                <c:pt idx="65">
                  <c:v>1300</c:v>
                </c:pt>
                <c:pt idx="66">
                  <c:v>1500</c:v>
                </c:pt>
                <c:pt idx="67">
                  <c:v>2000</c:v>
                </c:pt>
                <c:pt idx="68">
                  <c:v>3000</c:v>
                </c:pt>
                <c:pt idx="69">
                  <c:v>7000</c:v>
                </c:pt>
                <c:pt idx="70">
                  <c:v>20000</c:v>
                </c:pt>
              </c:numCache>
            </c:numRef>
          </c:xVal>
          <c:yVal>
            <c:numRef>
              <c:f>'Pasa Banda'!$L$7:$L$81</c:f>
              <c:numCache>
                <c:formatCode>General</c:formatCode>
                <c:ptCount val="75"/>
                <c:pt idx="0">
                  <c:v>3.6845187153732314E-7</c:v>
                </c:pt>
                <c:pt idx="1">
                  <c:v>1.1053556146121278E-6</c:v>
                </c:pt>
                <c:pt idx="2">
                  <c:v>1.8422593576873899E-6</c:v>
                </c:pt>
                <c:pt idx="3">
                  <c:v>3.6845187153795968E-6</c:v>
                </c:pt>
                <c:pt idx="4">
                  <c:v>1.1053556146292978E-5</c:v>
                </c:pt>
                <c:pt idx="5">
                  <c:v>1.8422593577668745E-5</c:v>
                </c:pt>
                <c:pt idx="6">
                  <c:v>3.684518716015443E-5</c:v>
                </c:pt>
                <c:pt idx="7">
                  <c:v>1.1053556163460533E-4</c:v>
                </c:pt>
                <c:pt idx="8">
                  <c:v>1.8422593657148217E-4</c:v>
                </c:pt>
                <c:pt idx="9">
                  <c:v>3.6845187795990177E-4</c:v>
                </c:pt>
                <c:pt idx="10">
                  <c:v>1.1053557880217266E-3</c:v>
                </c:pt>
                <c:pt idx="11">
                  <c:v>1.8422601605098353E-3</c:v>
                </c:pt>
                <c:pt idx="12">
                  <c:v>3.6845251379672458E-3</c:v>
                </c:pt>
                <c:pt idx="13">
                  <c:v>5.5267997493603635E-3</c:v>
                </c:pt>
                <c:pt idx="14">
                  <c:v>7.3690888117583977E-3</c:v>
                </c:pt>
                <c:pt idx="15">
                  <c:v>9.2113971423522165E-3</c:v>
                </c:pt>
                <c:pt idx="16">
                  <c:v>1.105372955849491E-2</c:v>
                </c:pt>
                <c:pt idx="17">
                  <c:v>1.4738485917893429E-2</c:v>
                </c:pt>
                <c:pt idx="18">
                  <c:v>1.8423396433563669E-2</c:v>
                </c:pt>
                <c:pt idx="19">
                  <c:v>2.210849965430638E-2</c:v>
                </c:pt>
                <c:pt idx="20">
                  <c:v>2.5793834135411989E-2</c:v>
                </c:pt>
                <c:pt idx="21">
                  <c:v>2.7636600149223155E-2</c:v>
                </c:pt>
                <c:pt idx="22">
                  <c:v>2.9479438439959146E-2</c:v>
                </c:pt>
                <c:pt idx="23">
                  <c:v>3.3165351140114555E-2</c:v>
                </c:pt>
                <c:pt idx="24">
                  <c:v>3.6851610818432731E-2</c:v>
                </c:pt>
                <c:pt idx="25">
                  <c:v>4.0538256069156654E-2</c:v>
                </c:pt>
                <c:pt idx="26">
                  <c:v>4.4225325499519692E-2</c:v>
                </c:pt>
                <c:pt idx="27">
                  <c:v>4.7912857731047545E-2</c:v>
                </c:pt>
                <c:pt idx="28">
                  <c:v>5.160089140086202E-2</c:v>
                </c:pt>
                <c:pt idx="29">
                  <c:v>5.5289465162985177E-2</c:v>
                </c:pt>
                <c:pt idx="30">
                  <c:v>7.3741789596648469E-2</c:v>
                </c:pt>
                <c:pt idx="31">
                  <c:v>0.14779290404306963</c:v>
                </c:pt>
                <c:pt idx="32">
                  <c:v>0.22246685818471856</c:v>
                </c:pt>
                <c:pt idx="33">
                  <c:v>0.33635344396396938</c:v>
                </c:pt>
                <c:pt idx="34">
                  <c:v>0.37498436096632343</c:v>
                </c:pt>
                <c:pt idx="35">
                  <c:v>0.79198339159379727</c:v>
                </c:pt>
                <c:pt idx="36">
                  <c:v>1.3094834824497372</c:v>
                </c:pt>
                <c:pt idx="37">
                  <c:v>2.0334626413716905</c:v>
                </c:pt>
                <c:pt idx="38">
                  <c:v>3.2005481373004105</c:v>
                </c:pt>
                <c:pt idx="39">
                  <c:v>4.1155446164184299</c:v>
                </c:pt>
                <c:pt idx="40">
                  <c:v>5.4316100655852972</c:v>
                </c:pt>
                <c:pt idx="41">
                  <c:v>7.3378635794918514</c:v>
                </c:pt>
                <c:pt idx="42">
                  <c:v>9.6693730399710525</c:v>
                </c:pt>
                <c:pt idx="43">
                  <c:v>10.069552097752753</c:v>
                </c:pt>
                <c:pt idx="44">
                  <c:v>10.396990510305958</c:v>
                </c:pt>
                <c:pt idx="45">
                  <c:v>10.628779237700995</c:v>
                </c:pt>
                <c:pt idx="46">
                  <c:v>10.703218603982732</c:v>
                </c:pt>
                <c:pt idx="47">
                  <c:v>10.748180896840539</c:v>
                </c:pt>
                <c:pt idx="48">
                  <c:v>10.763157894736848</c:v>
                </c:pt>
                <c:pt idx="49">
                  <c:v>10.748380181298881</c:v>
                </c:pt>
                <c:pt idx="50">
                  <c:v>10.704793578443505</c:v>
                </c:pt>
                <c:pt idx="51">
                  <c:v>10.633989077889932</c:v>
                </c:pt>
                <c:pt idx="52">
                  <c:v>10.419648008858925</c:v>
                </c:pt>
                <c:pt idx="53">
                  <c:v>10.281446673259159</c:v>
                </c:pt>
                <c:pt idx="54">
                  <c:v>10.126418823021121</c:v>
                </c:pt>
                <c:pt idx="55">
                  <c:v>9.7775088574455733</c:v>
                </c:pt>
                <c:pt idx="56">
                  <c:v>9.589114627910142</c:v>
                </c:pt>
                <c:pt idx="57">
                  <c:v>9.3947381566801891</c:v>
                </c:pt>
                <c:pt idx="58">
                  <c:v>7.8288332905111169</c:v>
                </c:pt>
                <c:pt idx="59">
                  <c:v>7.4712405677601499</c:v>
                </c:pt>
                <c:pt idx="60">
                  <c:v>5.9949788214222677</c:v>
                </c:pt>
                <c:pt idx="61">
                  <c:v>4.961565747499133</c:v>
                </c:pt>
                <c:pt idx="62">
                  <c:v>4.2265893470067262</c:v>
                </c:pt>
                <c:pt idx="63">
                  <c:v>3.2719411575066819</c:v>
                </c:pt>
                <c:pt idx="64">
                  <c:v>2.6852732181698911</c:v>
                </c:pt>
                <c:pt idx="65">
                  <c:v>2.2887700395003705</c:v>
                </c:pt>
                <c:pt idx="66">
                  <c:v>1.7847080343745363</c:v>
                </c:pt>
                <c:pt idx="67">
                  <c:v>1.1800789869724537</c:v>
                </c:pt>
                <c:pt idx="68">
                  <c:v>0.72481837143014538</c:v>
                </c:pt>
                <c:pt idx="69">
                  <c:v>0.29537858878586609</c:v>
                </c:pt>
                <c:pt idx="70">
                  <c:v>0.10238744242714734</c:v>
                </c:pt>
                <c:pt idx="71">
                  <c:v>6.82073610003711E-2</c:v>
                </c:pt>
                <c:pt idx="72">
                  <c:v>2.9217487551348321E-2</c:v>
                </c:pt>
                <c:pt idx="73">
                  <c:v>1.0225137266014114E-2</c:v>
                </c:pt>
                <c:pt idx="74">
                  <c:v>6.8167073377852962E-3</c:v>
                </c:pt>
              </c:numCache>
            </c:numRef>
          </c:yVal>
          <c:smooth val="1"/>
          <c:extLst xmlns:c16r2="http://schemas.microsoft.com/office/drawing/2015/06/chart">
            <c:ext xmlns:c16="http://schemas.microsoft.com/office/drawing/2014/chart" uri="{C3380CC4-5D6E-409C-BE32-E72D297353CC}">
              <c16:uniqueId val="{00000002-D439-4915-B2E1-A68CEDD14A23}"/>
            </c:ext>
          </c:extLst>
        </c:ser>
        <c:dLbls>
          <c:showLegendKey val="0"/>
          <c:showVal val="0"/>
          <c:showCatName val="0"/>
          <c:showSerName val="0"/>
          <c:showPercent val="0"/>
          <c:showBubbleSize val="0"/>
        </c:dLbls>
        <c:axId val="98756480"/>
        <c:axId val="99876864"/>
        <c:extLst xmlns:c16r2="http://schemas.microsoft.com/office/drawing/2015/06/chart">
          <c:ext xmlns:c15="http://schemas.microsoft.com/office/drawing/2012/chart" uri="{02D57815-91ED-43cb-92C2-25804820EDAC}">
            <c15:filteredScatterSeries>
              <c15:ser>
                <c:idx val="0"/>
                <c:order val="0"/>
                <c:tx>
                  <c:v>Av</c:v>
                </c:tx>
                <c:spPr>
                  <a:ln w="25400" cap="flat" cmpd="sng" algn="ctr">
                    <a:solidFill>
                      <a:schemeClr val="accent1">
                        <a:alpha val="50000"/>
                      </a:schemeClr>
                    </a:solidFill>
                    <a:round/>
                  </a:ln>
                  <a:effectLst/>
                </c:spPr>
                <c:marker>
                  <c:symbol val="circle"/>
                  <c:size val="6"/>
                  <c:spPr>
                    <a:noFill/>
                    <a:ln w="34925" cap="flat" cmpd="dbl" algn="ctr">
                      <a:noFill/>
                      <a:round/>
                    </a:ln>
                    <a:effectLst/>
                  </c:spPr>
                </c:marker>
                <c:xVal>
                  <c:numRef>
                    <c:extLst>
                      <c:ext uri="{02D57815-91ED-43cb-92C2-25804820EDAC}">
                        <c15:formulaRef>
                          <c15:sqref>'Pasa Banda'!$A$7:$A$76</c15:sqref>
                        </c15:formulaRef>
                      </c:ext>
                    </c:extLst>
                    <c:numCache>
                      <c:formatCode>General</c:formatCode>
                      <c:ptCount val="70"/>
                      <c:pt idx="0">
                        <c:v>1E-4</c:v>
                      </c:pt>
                      <c:pt idx="1">
                        <c:v>2.9999999999999997E-4</c:v>
                      </c:pt>
                      <c:pt idx="2">
                        <c:v>5.0000000000000001E-4</c:v>
                      </c:pt>
                      <c:pt idx="3">
                        <c:v>1E-3</c:v>
                      </c:pt>
                      <c:pt idx="4">
                        <c:v>3.0000000000000001E-3</c:v>
                      </c:pt>
                      <c:pt idx="5">
                        <c:v>5.0000000000000001E-3</c:v>
                      </c:pt>
                      <c:pt idx="6">
                        <c:v>0.01</c:v>
                      </c:pt>
                      <c:pt idx="7">
                        <c:v>0.03</c:v>
                      </c:pt>
                      <c:pt idx="8">
                        <c:v>0.05</c:v>
                      </c:pt>
                      <c:pt idx="9">
                        <c:v>0.1</c:v>
                      </c:pt>
                      <c:pt idx="10">
                        <c:v>0.3</c:v>
                      </c:pt>
                      <c:pt idx="11">
                        <c:v>0.5</c:v>
                      </c:pt>
                      <c:pt idx="12">
                        <c:v>1</c:v>
                      </c:pt>
                      <c:pt idx="13">
                        <c:v>1.5</c:v>
                      </c:pt>
                      <c:pt idx="14">
                        <c:v>2</c:v>
                      </c:pt>
                      <c:pt idx="15">
                        <c:v>2.5</c:v>
                      </c:pt>
                      <c:pt idx="16">
                        <c:v>3</c:v>
                      </c:pt>
                      <c:pt idx="17">
                        <c:v>4</c:v>
                      </c:pt>
                      <c:pt idx="18">
                        <c:v>5</c:v>
                      </c:pt>
                      <c:pt idx="19">
                        <c:v>6</c:v>
                      </c:pt>
                      <c:pt idx="20">
                        <c:v>7</c:v>
                      </c:pt>
                      <c:pt idx="21">
                        <c:v>7.5</c:v>
                      </c:pt>
                      <c:pt idx="22">
                        <c:v>8</c:v>
                      </c:pt>
                      <c:pt idx="23">
                        <c:v>9</c:v>
                      </c:pt>
                      <c:pt idx="24">
                        <c:v>10</c:v>
                      </c:pt>
                      <c:pt idx="25">
                        <c:v>11</c:v>
                      </c:pt>
                      <c:pt idx="26">
                        <c:v>12</c:v>
                      </c:pt>
                      <c:pt idx="27">
                        <c:v>13</c:v>
                      </c:pt>
                      <c:pt idx="28">
                        <c:v>14</c:v>
                      </c:pt>
                      <c:pt idx="29">
                        <c:v>15</c:v>
                      </c:pt>
                      <c:pt idx="30">
                        <c:v>20</c:v>
                      </c:pt>
                      <c:pt idx="31">
                        <c:v>40</c:v>
                      </c:pt>
                      <c:pt idx="32">
                        <c:v>60</c:v>
                      </c:pt>
                      <c:pt idx="33">
                        <c:v>90</c:v>
                      </c:pt>
                      <c:pt idx="34">
                        <c:v>100</c:v>
                      </c:pt>
                      <c:pt idx="35">
                        <c:v>200</c:v>
                      </c:pt>
                      <c:pt idx="36">
                        <c:v>300</c:v>
                      </c:pt>
                      <c:pt idx="37">
                        <c:v>400</c:v>
                      </c:pt>
                      <c:pt idx="38">
                        <c:v>500</c:v>
                      </c:pt>
                      <c:pt idx="39">
                        <c:v>550</c:v>
                      </c:pt>
                      <c:pt idx="40">
                        <c:v>600</c:v>
                      </c:pt>
                      <c:pt idx="41">
                        <c:v>650</c:v>
                      </c:pt>
                      <c:pt idx="42">
                        <c:v>700</c:v>
                      </c:pt>
                      <c:pt idx="43">
                        <c:v>710</c:v>
                      </c:pt>
                      <c:pt idx="44">
                        <c:v>720</c:v>
                      </c:pt>
                      <c:pt idx="45">
                        <c:v>730</c:v>
                      </c:pt>
                      <c:pt idx="46">
                        <c:v>735</c:v>
                      </c:pt>
                      <c:pt idx="47">
                        <c:v>740</c:v>
                      </c:pt>
                      <c:pt idx="48">
                        <c:v>745</c:v>
                      </c:pt>
                      <c:pt idx="49">
                        <c:v>750</c:v>
                      </c:pt>
                      <c:pt idx="50">
                        <c:v>755</c:v>
                      </c:pt>
                      <c:pt idx="51">
                        <c:v>760</c:v>
                      </c:pt>
                      <c:pt idx="52">
                        <c:v>770</c:v>
                      </c:pt>
                      <c:pt idx="53">
                        <c:v>775</c:v>
                      </c:pt>
                      <c:pt idx="54">
                        <c:v>780</c:v>
                      </c:pt>
                      <c:pt idx="55">
                        <c:v>790</c:v>
                      </c:pt>
                      <c:pt idx="56">
                        <c:v>795</c:v>
                      </c:pt>
                      <c:pt idx="57">
                        <c:v>800</c:v>
                      </c:pt>
                      <c:pt idx="58">
                        <c:v>840</c:v>
                      </c:pt>
                      <c:pt idx="59">
                        <c:v>850</c:v>
                      </c:pt>
                      <c:pt idx="60">
                        <c:v>900</c:v>
                      </c:pt>
                      <c:pt idx="61">
                        <c:v>950</c:v>
                      </c:pt>
                      <c:pt idx="62">
                        <c:v>1000</c:v>
                      </c:pt>
                      <c:pt idx="63">
                        <c:v>1100</c:v>
                      </c:pt>
                      <c:pt idx="64">
                        <c:v>1200</c:v>
                      </c:pt>
                      <c:pt idx="65">
                        <c:v>1300</c:v>
                      </c:pt>
                      <c:pt idx="66">
                        <c:v>1500</c:v>
                      </c:pt>
                      <c:pt idx="67">
                        <c:v>2000</c:v>
                      </c:pt>
                      <c:pt idx="68">
                        <c:v>3000</c:v>
                      </c:pt>
                      <c:pt idx="69">
                        <c:v>7000</c:v>
                      </c:pt>
                    </c:numCache>
                  </c:numRef>
                </c:xVal>
                <c:yVal>
                  <c:numRef>
                    <c:extLst>
                      <c:ext uri="{02D57815-91ED-43cb-92C2-25804820EDAC}">
                        <c15:formulaRef>
                          <c15:sqref>'Pasa Banda'!$C$7:$C$77</c15:sqref>
                        </c15:formulaRef>
                      </c:ext>
                    </c:extLst>
                    <c:numCache>
                      <c:formatCode>General</c:formatCode>
                      <c:ptCount val="71"/>
                      <c:pt idx="0">
                        <c:v>1.3422818791946151E-7</c:v>
                      </c:pt>
                      <c:pt idx="1">
                        <c:v>4.0268456375835573E-7</c:v>
                      </c:pt>
                      <c:pt idx="2">
                        <c:v>6.7114093959716403E-7</c:v>
                      </c:pt>
                      <c:pt idx="3">
                        <c:v>1.3422818791934198E-6</c:v>
                      </c:pt>
                      <c:pt idx="4">
                        <c:v>4.0268456375512367E-6</c:v>
                      </c:pt>
                      <c:pt idx="5">
                        <c:v>6.7114093958219931E-6</c:v>
                      </c:pt>
                      <c:pt idx="6">
                        <c:v>1.3422818790737115E-5</c:v>
                      </c:pt>
                      <c:pt idx="7">
                        <c:v>4.0268456343190275E-5</c:v>
                      </c:pt>
                      <c:pt idx="8">
                        <c:v>6.7114093808580419E-5</c:v>
                      </c:pt>
                      <c:pt idx="9">
                        <c:v>1.3422818671025437E-4</c:v>
                      </c:pt>
                      <c:pt idx="10">
                        <c:v>4.0268453110976315E-4</c:v>
                      </c:pt>
                      <c:pt idx="11">
                        <c:v>6.7114078844630561E-4</c:v>
                      </c:pt>
                      <c:pt idx="12">
                        <c:v>1.3422806699877785E-3</c:v>
                      </c:pt>
                      <c:pt idx="13">
                        <c:v>2.0134187377257176E-3</c:v>
                      </c:pt>
                      <c:pt idx="14">
                        <c:v>2.6845540847736664E-3</c:v>
                      </c:pt>
                      <c:pt idx="15">
                        <c:v>3.3556858042635609E-3</c:v>
                      </c:pt>
                      <c:pt idx="16">
                        <c:v>4.0268129893518455E-3</c:v>
                      </c:pt>
                      <c:pt idx="17">
                        <c:v>5.3690501291086268E-3</c:v>
                      </c:pt>
                      <c:pt idx="18">
                        <c:v>6.7112582500185114E-3</c:v>
                      </c:pt>
                      <c:pt idx="19">
                        <c:v>8.0534300988401673E-3</c:v>
                      </c:pt>
                      <c:pt idx="20">
                        <c:v>9.3955584233124129E-3</c:v>
                      </c:pt>
                      <c:pt idx="21">
                        <c:v>1.0066603997902081E-2</c:v>
                      </c:pt>
                      <c:pt idx="22">
                        <c:v>1.073763597235004E-2</c:v>
                      </c:pt>
                      <c:pt idx="23">
                        <c:v>1.2079655496239676E-2</c:v>
                      </c:pt>
                      <c:pt idx="24">
                        <c:v>1.3421609746835591E-2</c:v>
                      </c:pt>
                      <c:pt idx="25">
                        <c:v>1.4763491477755112E-2</c:v>
                      </c:pt>
                      <c:pt idx="26">
                        <c:v>1.6105293444574436E-2</c:v>
                      </c:pt>
                      <c:pt idx="27">
                        <c:v>1.7447008405023685E-2</c:v>
                      </c:pt>
                      <c:pt idx="28">
                        <c:v>1.8788629119182491E-2</c:v>
                      </c:pt>
                      <c:pt idx="29">
                        <c:v>2.0130148349674883E-2</c:v>
                      </c:pt>
                      <c:pt idx="30">
                        <c:v>2.6835969141645429E-2</c:v>
                      </c:pt>
                      <c:pt idx="31">
                        <c:v>5.3614052744550868E-2</c:v>
                      </c:pt>
                      <c:pt idx="32">
                        <c:v>8.0276987481946227E-2</c:v>
                      </c:pt>
                      <c:pt idx="33">
                        <c:v>0.1199333888374985</c:v>
                      </c:pt>
                      <c:pt idx="34">
                        <c:v>0.13303507782617094</c:v>
                      </c:pt>
                      <c:pt idx="35">
                        <c:v>0.25927604250239783</c:v>
                      </c:pt>
                      <c:pt idx="36">
                        <c:v>0.37353644481057113</c:v>
                      </c:pt>
                      <c:pt idx="37">
                        <c:v>0.47304164690469269</c:v>
                      </c:pt>
                      <c:pt idx="38">
                        <c:v>0.55726955938850764</c:v>
                      </c:pt>
                      <c:pt idx="39">
                        <c:v>0.59393551398264766</c:v>
                      </c:pt>
                      <c:pt idx="40">
                        <c:v>0.62724147937304076</c:v>
                      </c:pt>
                      <c:pt idx="41">
                        <c:v>0.65742985167382695</c:v>
                      </c:pt>
                      <c:pt idx="42">
                        <c:v>0.68475419247169067</c:v>
                      </c:pt>
                      <c:pt idx="43">
                        <c:v>0.68989776660072977</c:v>
                      </c:pt>
                      <c:pt idx="44">
                        <c:v>0.69493893370098925</c:v>
                      </c:pt>
                      <c:pt idx="45">
                        <c:v>0.69987967542997598</c:v>
                      </c:pt>
                      <c:pt idx="46">
                        <c:v>0.70231300123273022</c:v>
                      </c:pt>
                      <c:pt idx="47">
                        <c:v>0.7047219556699722</c:v>
                      </c:pt>
                      <c:pt idx="48">
                        <c:v>0.70710678118654746</c:v>
                      </c:pt>
                      <c:pt idx="49">
                        <c:v>0.70946771892446203</c:v>
                      </c:pt>
                      <c:pt idx="50">
                        <c:v>0.71180500868112639</c:v>
                      </c:pt>
                      <c:pt idx="51">
                        <c:v>0.71411888886982944</c:v>
                      </c:pt>
                      <c:pt idx="52">
                        <c:v>0.71867736705379082</c:v>
                      </c:pt>
                      <c:pt idx="53">
                        <c:v>0.7209224346291434</c:v>
                      </c:pt>
                      <c:pt idx="54">
                        <c:v>0.72314503173223188</c:v>
                      </c:pt>
                      <c:pt idx="55">
                        <c:v>0.72752373683636007</c:v>
                      </c:pt>
                      <c:pt idx="56">
                        <c:v>0.72968030202385137</c:v>
                      </c:pt>
                      <c:pt idx="57">
                        <c:v>0.73181531106232023</c:v>
                      </c:pt>
                      <c:pt idx="58">
                        <c:v>0.74814594828850434</c:v>
                      </c:pt>
                      <c:pt idx="59">
                        <c:v>0.75202836548359508</c:v>
                      </c:pt>
                      <c:pt idx="60">
                        <c:v>0.77032183232270879</c:v>
                      </c:pt>
                      <c:pt idx="61">
                        <c:v>0.78689284961116579</c:v>
                      </c:pt>
                      <c:pt idx="62">
                        <c:v>0.80192049348431726</c:v>
                      </c:pt>
                      <c:pt idx="63">
                        <c:v>0.82797505861921949</c:v>
                      </c:pt>
                      <c:pt idx="64">
                        <c:v>0.84958546728520945</c:v>
                      </c:pt>
                      <c:pt idx="65">
                        <c:v>0.86762640667725166</c:v>
                      </c:pt>
                      <c:pt idx="66">
                        <c:v>0.89561815988042082</c:v>
                      </c:pt>
                      <c:pt idx="67">
                        <c:v>0.93709714168702762</c:v>
                      </c:pt>
                      <c:pt idx="68">
                        <c:v>0.97052190247288284</c:v>
                      </c:pt>
                      <c:pt idx="69">
                        <c:v>0.99438414309259338</c:v>
                      </c:pt>
                      <c:pt idx="70">
                        <c:v>0.9993069399147978</c:v>
                      </c:pt>
                    </c:numCache>
                  </c:numRef>
                </c:yVal>
                <c:smooth val="1"/>
                <c:extLst>
                  <c:ext xmlns:c16="http://schemas.microsoft.com/office/drawing/2014/chart" uri="{C3380CC4-5D6E-409C-BE32-E72D297353CC}">
                    <c16:uniqueId val="{00000003-D439-4915-B2E1-A68CEDD14A23}"/>
                  </c:ext>
                </c:extLst>
              </c15:ser>
            </c15:filteredScatterSeries>
          </c:ext>
        </c:extLst>
      </c:scatterChart>
      <c:valAx>
        <c:axId val="98756480"/>
        <c:scaling>
          <c:orientation val="minMax"/>
          <c:max val="1000"/>
          <c:min val="5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accent6">
                  <a:lumMod val="40000"/>
                  <a:lumOff val="60000"/>
                </a:schemeClr>
              </a:solidFill>
              <a:round/>
            </a:ln>
            <a:effectLst/>
          </c:spPr>
        </c:minorGridlines>
        <c:numFmt formatCode="General"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s-CR"/>
          </a:p>
        </c:txPr>
        <c:crossAx val="99876864"/>
        <c:crosses val="autoZero"/>
        <c:crossBetween val="midCat"/>
        <c:majorUnit val="50"/>
        <c:minorUnit val="5"/>
      </c:valAx>
      <c:valAx>
        <c:axId val="99876864"/>
        <c:scaling>
          <c:orientation val="minMax"/>
          <c:max val="45"/>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R"/>
          </a:p>
        </c:txPr>
        <c:crossAx val="98756480"/>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Butterworth</c:v>
          </c:tx>
          <c:spPr>
            <a:ln w="28575" cap="flat" cmpd="sng" algn="ctr">
              <a:solidFill>
                <a:schemeClr val="accent4">
                  <a:lumMod val="50000"/>
                  <a:alpha val="50000"/>
                </a:schemeClr>
              </a:solidFill>
              <a:round/>
            </a:ln>
            <a:effectLst/>
          </c:spPr>
          <c:marker>
            <c:symbol val="circle"/>
            <c:size val="6"/>
            <c:spPr>
              <a:noFill/>
              <a:ln w="34925" cap="flat" cmpd="dbl" algn="ctr">
                <a:noFill/>
                <a:round/>
              </a:ln>
              <a:effectLst/>
            </c:spPr>
          </c:marker>
          <c:xVal>
            <c:numRef>
              <c:f>'Pasa Banda MFB'!$A$7:$A$77</c:f>
              <c:numCache>
                <c:formatCode>General</c:formatCode>
                <c:ptCount val="71"/>
                <c:pt idx="0">
                  <c:v>1E-4</c:v>
                </c:pt>
                <c:pt idx="1">
                  <c:v>2.9999999999999997E-4</c:v>
                </c:pt>
                <c:pt idx="2">
                  <c:v>5.0000000000000001E-4</c:v>
                </c:pt>
                <c:pt idx="3">
                  <c:v>1E-3</c:v>
                </c:pt>
                <c:pt idx="4">
                  <c:v>3.0000000000000001E-3</c:v>
                </c:pt>
                <c:pt idx="5">
                  <c:v>5.0000000000000001E-3</c:v>
                </c:pt>
                <c:pt idx="6">
                  <c:v>0.01</c:v>
                </c:pt>
                <c:pt idx="7">
                  <c:v>0.03</c:v>
                </c:pt>
                <c:pt idx="8">
                  <c:v>0.05</c:v>
                </c:pt>
                <c:pt idx="9">
                  <c:v>0.1</c:v>
                </c:pt>
                <c:pt idx="10">
                  <c:v>0.3</c:v>
                </c:pt>
                <c:pt idx="11">
                  <c:v>0.5</c:v>
                </c:pt>
                <c:pt idx="12">
                  <c:v>1</c:v>
                </c:pt>
                <c:pt idx="13">
                  <c:v>1.5</c:v>
                </c:pt>
                <c:pt idx="14">
                  <c:v>2</c:v>
                </c:pt>
                <c:pt idx="15">
                  <c:v>2.5</c:v>
                </c:pt>
                <c:pt idx="16">
                  <c:v>3</c:v>
                </c:pt>
                <c:pt idx="17">
                  <c:v>4</c:v>
                </c:pt>
                <c:pt idx="18">
                  <c:v>5</c:v>
                </c:pt>
                <c:pt idx="19">
                  <c:v>6</c:v>
                </c:pt>
                <c:pt idx="20">
                  <c:v>7</c:v>
                </c:pt>
                <c:pt idx="21">
                  <c:v>7.5</c:v>
                </c:pt>
                <c:pt idx="22">
                  <c:v>8</c:v>
                </c:pt>
                <c:pt idx="23">
                  <c:v>9</c:v>
                </c:pt>
                <c:pt idx="24">
                  <c:v>10</c:v>
                </c:pt>
                <c:pt idx="25">
                  <c:v>11</c:v>
                </c:pt>
                <c:pt idx="26">
                  <c:v>12</c:v>
                </c:pt>
                <c:pt idx="27">
                  <c:v>13</c:v>
                </c:pt>
                <c:pt idx="28">
                  <c:v>14</c:v>
                </c:pt>
                <c:pt idx="29">
                  <c:v>15</c:v>
                </c:pt>
                <c:pt idx="30">
                  <c:v>20</c:v>
                </c:pt>
                <c:pt idx="31">
                  <c:v>40</c:v>
                </c:pt>
                <c:pt idx="32">
                  <c:v>60</c:v>
                </c:pt>
                <c:pt idx="33">
                  <c:v>90</c:v>
                </c:pt>
                <c:pt idx="34">
                  <c:v>100</c:v>
                </c:pt>
                <c:pt idx="35">
                  <c:v>200</c:v>
                </c:pt>
                <c:pt idx="36">
                  <c:v>300</c:v>
                </c:pt>
                <c:pt idx="37">
                  <c:v>400</c:v>
                </c:pt>
                <c:pt idx="38">
                  <c:v>500</c:v>
                </c:pt>
                <c:pt idx="39">
                  <c:v>550</c:v>
                </c:pt>
                <c:pt idx="40">
                  <c:v>600</c:v>
                </c:pt>
                <c:pt idx="41">
                  <c:v>650</c:v>
                </c:pt>
                <c:pt idx="42">
                  <c:v>700</c:v>
                </c:pt>
                <c:pt idx="43">
                  <c:v>710</c:v>
                </c:pt>
                <c:pt idx="44">
                  <c:v>720</c:v>
                </c:pt>
                <c:pt idx="45">
                  <c:v>730</c:v>
                </c:pt>
                <c:pt idx="46">
                  <c:v>735</c:v>
                </c:pt>
                <c:pt idx="47">
                  <c:v>740</c:v>
                </c:pt>
                <c:pt idx="48">
                  <c:v>745</c:v>
                </c:pt>
                <c:pt idx="49">
                  <c:v>750</c:v>
                </c:pt>
                <c:pt idx="50">
                  <c:v>755</c:v>
                </c:pt>
                <c:pt idx="51">
                  <c:v>760</c:v>
                </c:pt>
                <c:pt idx="52">
                  <c:v>770</c:v>
                </c:pt>
                <c:pt idx="53">
                  <c:v>775</c:v>
                </c:pt>
                <c:pt idx="54">
                  <c:v>780</c:v>
                </c:pt>
                <c:pt idx="55">
                  <c:v>790</c:v>
                </c:pt>
                <c:pt idx="56">
                  <c:v>795</c:v>
                </c:pt>
                <c:pt idx="57">
                  <c:v>800</c:v>
                </c:pt>
                <c:pt idx="58">
                  <c:v>840</c:v>
                </c:pt>
                <c:pt idx="59">
                  <c:v>850</c:v>
                </c:pt>
                <c:pt idx="60">
                  <c:v>900</c:v>
                </c:pt>
                <c:pt idx="61">
                  <c:v>950</c:v>
                </c:pt>
                <c:pt idx="62">
                  <c:v>1000</c:v>
                </c:pt>
                <c:pt idx="63">
                  <c:v>1100</c:v>
                </c:pt>
                <c:pt idx="64">
                  <c:v>1200</c:v>
                </c:pt>
                <c:pt idx="65">
                  <c:v>1300</c:v>
                </c:pt>
                <c:pt idx="66">
                  <c:v>1500</c:v>
                </c:pt>
                <c:pt idx="67">
                  <c:v>2000</c:v>
                </c:pt>
                <c:pt idx="68">
                  <c:v>3000</c:v>
                </c:pt>
                <c:pt idx="69">
                  <c:v>7000</c:v>
                </c:pt>
                <c:pt idx="70">
                  <c:v>20000</c:v>
                </c:pt>
              </c:numCache>
            </c:numRef>
          </c:xVal>
          <c:yVal>
            <c:numRef>
              <c:f>'Pasa Banda MFB'!$F$7:$F$77</c:f>
              <c:numCache>
                <c:formatCode>General</c:formatCode>
                <c:ptCount val="71"/>
                <c:pt idx="0">
                  <c:v>3.9367596054232404E-7</c:v>
                </c:pt>
                <c:pt idx="1">
                  <c:v>1.1810278816271455E-6</c:v>
                </c:pt>
                <c:pt idx="2">
                  <c:v>1.9683798027124719E-6</c:v>
                </c:pt>
                <c:pt idx="3">
                  <c:v>3.9367596054302589E-6</c:v>
                </c:pt>
                <c:pt idx="4">
                  <c:v>1.1810278816460639E-5</c:v>
                </c:pt>
                <c:pt idx="5">
                  <c:v>1.9683798028000518E-5</c:v>
                </c:pt>
                <c:pt idx="6">
                  <c:v>3.9367596061308734E-5</c:v>
                </c:pt>
                <c:pt idx="7">
                  <c:v>1.1810278835377365E-4</c:v>
                </c:pt>
                <c:pt idx="8">
                  <c:v>1.9683798115577978E-4</c:v>
                </c:pt>
                <c:pt idx="9">
                  <c:v>3.9367596761928511E-4</c:v>
                </c:pt>
                <c:pt idx="10">
                  <c:v>1.1810280727050826E-3</c:v>
                </c:pt>
                <c:pt idx="11">
                  <c:v>1.9683806873328192E-3</c:v>
                </c:pt>
                <c:pt idx="12">
                  <c:v>3.9367666824025507E-3</c:v>
                </c:pt>
                <c:pt idx="13">
                  <c:v>5.9051632929936881E-3</c:v>
                </c:pt>
                <c:pt idx="14">
                  <c:v>7.8735758269859509E-3</c:v>
                </c:pt>
                <c:pt idx="15">
                  <c:v>9.8420095924018312E-3</c:v>
                </c:pt>
                <c:pt idx="16">
                  <c:v>1.1810469897454292E-2</c:v>
                </c:pt>
                <c:pt idx="17">
                  <c:v>1.5747491360558228E-2</c:v>
                </c:pt>
                <c:pt idx="18">
                  <c:v>1.968468268761852E-2</c:v>
                </c:pt>
                <c:pt idx="19">
                  <c:v>2.3622086356050048E-2</c:v>
                </c:pt>
                <c:pt idx="20">
                  <c:v>2.7559744850886171E-2</c:v>
                </c:pt>
                <c:pt idx="21">
                  <c:v>2.9528682937237222E-2</c:v>
                </c:pt>
                <c:pt idx="22">
                  <c:v>3.1497700666303405E-2</c:v>
                </c:pt>
                <c:pt idx="23">
                  <c:v>3.5435996307147527E-2</c:v>
                </c:pt>
                <c:pt idx="24">
                  <c:v>3.9374674290459703E-2</c:v>
                </c:pt>
                <c:pt idx="25">
                  <c:v>4.3313777147003706E-2</c:v>
                </c:pt>
                <c:pt idx="26">
                  <c:v>4.72533474227948E-2</c:v>
                </c:pt>
                <c:pt idx="27">
                  <c:v>5.119342768062872E-2</c:v>
                </c:pt>
                <c:pt idx="28">
                  <c:v>5.5134060501612854E-2</c:v>
                </c:pt>
                <c:pt idx="29">
                  <c:v>5.9075288486698171E-2</c:v>
                </c:pt>
                <c:pt idx="30">
                  <c:v>7.8791848489368613E-2</c:v>
                </c:pt>
                <c:pt idx="31">
                  <c:v>0.15792461360537288</c:v>
                </c:pt>
                <c:pt idx="32">
                  <c:v>0.23774413539796962</c:v>
                </c:pt>
                <c:pt idx="33">
                  <c:v>0.3595435279601375</c:v>
                </c:pt>
                <c:pt idx="34">
                  <c:v>0.40088217250574676</c:v>
                </c:pt>
                <c:pt idx="35">
                  <c:v>0.84834260162048425</c:v>
                </c:pt>
                <c:pt idx="36">
                  <c:v>1.4088688813756389</c:v>
                </c:pt>
                <c:pt idx="37">
                  <c:v>2.2096878869121244</c:v>
                </c:pt>
                <c:pt idx="38">
                  <c:v>3.5697039177378964</c:v>
                </c:pt>
                <c:pt idx="39">
                  <c:v>4.7309646329394424</c:v>
                </c:pt>
                <c:pt idx="40">
                  <c:v>6.6440668421000399</c:v>
                </c:pt>
                <c:pt idx="41">
                  <c:v>10.408428348184724</c:v>
                </c:pt>
                <c:pt idx="42">
                  <c:v>20.711986407491619</c:v>
                </c:pt>
                <c:pt idx="43">
                  <c:v>24.990569684569504</c:v>
                </c:pt>
                <c:pt idx="44">
                  <c:v>30.633506289592589</c:v>
                </c:pt>
                <c:pt idx="45">
                  <c:v>37.370426112990828</c:v>
                </c:pt>
                <c:pt idx="46">
                  <c:v>40.536284515100476</c:v>
                </c:pt>
                <c:pt idx="47">
                  <c:v>42.845799204775226</c:v>
                </c:pt>
                <c:pt idx="48">
                  <c:v>43.699999999999903</c:v>
                </c:pt>
                <c:pt idx="49">
                  <c:v>42.856861190709054</c:v>
                </c:pt>
                <c:pt idx="50">
                  <c:v>40.611421927831294</c:v>
                </c:pt>
                <c:pt idx="51">
                  <c:v>37.570225891487176</c:v>
                </c:pt>
                <c:pt idx="52">
                  <c:v>31.152392063649465</c:v>
                </c:pt>
                <c:pt idx="53">
                  <c:v>28.297996130099936</c:v>
                </c:pt>
                <c:pt idx="54">
                  <c:v>25.781653095833153</c:v>
                </c:pt>
                <c:pt idx="55">
                  <c:v>21.693099311683397</c:v>
                </c:pt>
                <c:pt idx="56">
                  <c:v>20.045906964603613</c:v>
                </c:pt>
                <c:pt idx="57">
                  <c:v>18.611811965879753</c:v>
                </c:pt>
                <c:pt idx="58">
                  <c:v>11.741086510504326</c:v>
                </c:pt>
                <c:pt idx="59">
                  <c:v>10.749003122148636</c:v>
                </c:pt>
                <c:pt idx="60">
                  <c:v>7.5951412238703222</c:v>
                </c:pt>
                <c:pt idx="61">
                  <c:v>5.9187649918443439</c:v>
                </c:pt>
                <c:pt idx="62">
                  <c:v>4.8796792258577897</c:v>
                </c:pt>
                <c:pt idx="63">
                  <c:v>3.6567357874591799</c:v>
                </c:pt>
                <c:pt idx="64">
                  <c:v>2.9560094927295353</c:v>
                </c:pt>
                <c:pt idx="65">
                  <c:v>2.4986041269434835</c:v>
                </c:pt>
                <c:pt idx="66">
                  <c:v>1.9317666367837529</c:v>
                </c:pt>
                <c:pt idx="67">
                  <c:v>1.2679801898633798</c:v>
                </c:pt>
                <c:pt idx="68">
                  <c:v>0.77607881914283949</c:v>
                </c:pt>
                <c:pt idx="69">
                  <c:v>0.31571078002278752</c:v>
                </c:pt>
                <c:pt idx="70">
                  <c:v>0.10940145900790323</c:v>
                </c:pt>
              </c:numCache>
            </c:numRef>
          </c:yVal>
          <c:smooth val="1"/>
          <c:extLst xmlns:c16r2="http://schemas.microsoft.com/office/drawing/2015/06/chart">
            <c:ext xmlns:c16="http://schemas.microsoft.com/office/drawing/2014/chart" uri="{C3380CC4-5D6E-409C-BE32-E72D297353CC}">
              <c16:uniqueId val="{00000000-9964-4A77-BABF-421F99D1FC59}"/>
            </c:ext>
          </c:extLst>
        </c:ser>
        <c:ser>
          <c:idx val="2"/>
          <c:order val="1"/>
          <c:tx>
            <c:v>Tschebyscheff</c:v>
          </c:tx>
          <c:spPr>
            <a:ln w="28575" cap="flat" cmpd="sng" algn="ctr">
              <a:solidFill>
                <a:srgbClr val="FF0000">
                  <a:alpha val="50000"/>
                </a:srgbClr>
              </a:solidFill>
              <a:round/>
            </a:ln>
            <a:effectLst/>
          </c:spPr>
          <c:marker>
            <c:symbol val="circle"/>
            <c:size val="6"/>
            <c:spPr>
              <a:noFill/>
              <a:ln w="34925" cap="flat" cmpd="dbl" algn="ctr">
                <a:noFill/>
                <a:round/>
              </a:ln>
              <a:effectLst/>
            </c:spPr>
          </c:marker>
          <c:xVal>
            <c:numRef>
              <c:f>'Pasa Banda MFB'!$A$7:$A$77</c:f>
              <c:numCache>
                <c:formatCode>General</c:formatCode>
                <c:ptCount val="71"/>
                <c:pt idx="0">
                  <c:v>1E-4</c:v>
                </c:pt>
                <c:pt idx="1">
                  <c:v>2.9999999999999997E-4</c:v>
                </c:pt>
                <c:pt idx="2">
                  <c:v>5.0000000000000001E-4</c:v>
                </c:pt>
                <c:pt idx="3">
                  <c:v>1E-3</c:v>
                </c:pt>
                <c:pt idx="4">
                  <c:v>3.0000000000000001E-3</c:v>
                </c:pt>
                <c:pt idx="5">
                  <c:v>5.0000000000000001E-3</c:v>
                </c:pt>
                <c:pt idx="6">
                  <c:v>0.01</c:v>
                </c:pt>
                <c:pt idx="7">
                  <c:v>0.03</c:v>
                </c:pt>
                <c:pt idx="8">
                  <c:v>0.05</c:v>
                </c:pt>
                <c:pt idx="9">
                  <c:v>0.1</c:v>
                </c:pt>
                <c:pt idx="10">
                  <c:v>0.3</c:v>
                </c:pt>
                <c:pt idx="11">
                  <c:v>0.5</c:v>
                </c:pt>
                <c:pt idx="12">
                  <c:v>1</c:v>
                </c:pt>
                <c:pt idx="13">
                  <c:v>1.5</c:v>
                </c:pt>
                <c:pt idx="14">
                  <c:v>2</c:v>
                </c:pt>
                <c:pt idx="15">
                  <c:v>2.5</c:v>
                </c:pt>
                <c:pt idx="16">
                  <c:v>3</c:v>
                </c:pt>
                <c:pt idx="17">
                  <c:v>4</c:v>
                </c:pt>
                <c:pt idx="18">
                  <c:v>5</c:v>
                </c:pt>
                <c:pt idx="19">
                  <c:v>6</c:v>
                </c:pt>
                <c:pt idx="20">
                  <c:v>7</c:v>
                </c:pt>
                <c:pt idx="21">
                  <c:v>7.5</c:v>
                </c:pt>
                <c:pt idx="22">
                  <c:v>8</c:v>
                </c:pt>
                <c:pt idx="23">
                  <c:v>9</c:v>
                </c:pt>
                <c:pt idx="24">
                  <c:v>10</c:v>
                </c:pt>
                <c:pt idx="25">
                  <c:v>11</c:v>
                </c:pt>
                <c:pt idx="26">
                  <c:v>12</c:v>
                </c:pt>
                <c:pt idx="27">
                  <c:v>13</c:v>
                </c:pt>
                <c:pt idx="28">
                  <c:v>14</c:v>
                </c:pt>
                <c:pt idx="29">
                  <c:v>15</c:v>
                </c:pt>
                <c:pt idx="30">
                  <c:v>20</c:v>
                </c:pt>
                <c:pt idx="31">
                  <c:v>40</c:v>
                </c:pt>
                <c:pt idx="32">
                  <c:v>60</c:v>
                </c:pt>
                <c:pt idx="33">
                  <c:v>90</c:v>
                </c:pt>
                <c:pt idx="34">
                  <c:v>100</c:v>
                </c:pt>
                <c:pt idx="35">
                  <c:v>200</c:v>
                </c:pt>
                <c:pt idx="36">
                  <c:v>300</c:v>
                </c:pt>
                <c:pt idx="37">
                  <c:v>400</c:v>
                </c:pt>
                <c:pt idx="38">
                  <c:v>500</c:v>
                </c:pt>
                <c:pt idx="39">
                  <c:v>550</c:v>
                </c:pt>
                <c:pt idx="40">
                  <c:v>600</c:v>
                </c:pt>
                <c:pt idx="41">
                  <c:v>650</c:v>
                </c:pt>
                <c:pt idx="42">
                  <c:v>700</c:v>
                </c:pt>
                <c:pt idx="43">
                  <c:v>710</c:v>
                </c:pt>
                <c:pt idx="44">
                  <c:v>720</c:v>
                </c:pt>
                <c:pt idx="45">
                  <c:v>730</c:v>
                </c:pt>
                <c:pt idx="46">
                  <c:v>735</c:v>
                </c:pt>
                <c:pt idx="47">
                  <c:v>740</c:v>
                </c:pt>
                <c:pt idx="48">
                  <c:v>745</c:v>
                </c:pt>
                <c:pt idx="49">
                  <c:v>750</c:v>
                </c:pt>
                <c:pt idx="50">
                  <c:v>755</c:v>
                </c:pt>
                <c:pt idx="51">
                  <c:v>760</c:v>
                </c:pt>
                <c:pt idx="52">
                  <c:v>770</c:v>
                </c:pt>
                <c:pt idx="53">
                  <c:v>775</c:v>
                </c:pt>
                <c:pt idx="54">
                  <c:v>780</c:v>
                </c:pt>
                <c:pt idx="55">
                  <c:v>790</c:v>
                </c:pt>
                <c:pt idx="56">
                  <c:v>795</c:v>
                </c:pt>
                <c:pt idx="57">
                  <c:v>800</c:v>
                </c:pt>
                <c:pt idx="58">
                  <c:v>840</c:v>
                </c:pt>
                <c:pt idx="59">
                  <c:v>850</c:v>
                </c:pt>
                <c:pt idx="60">
                  <c:v>900</c:v>
                </c:pt>
                <c:pt idx="61">
                  <c:v>950</c:v>
                </c:pt>
                <c:pt idx="62">
                  <c:v>1000</c:v>
                </c:pt>
                <c:pt idx="63">
                  <c:v>1100</c:v>
                </c:pt>
                <c:pt idx="64">
                  <c:v>1200</c:v>
                </c:pt>
                <c:pt idx="65">
                  <c:v>1300</c:v>
                </c:pt>
                <c:pt idx="66">
                  <c:v>1500</c:v>
                </c:pt>
                <c:pt idx="67">
                  <c:v>2000</c:v>
                </c:pt>
                <c:pt idx="68">
                  <c:v>3000</c:v>
                </c:pt>
                <c:pt idx="69">
                  <c:v>7000</c:v>
                </c:pt>
                <c:pt idx="70">
                  <c:v>20000</c:v>
                </c:pt>
              </c:numCache>
            </c:numRef>
          </c:xVal>
          <c:yVal>
            <c:numRef>
              <c:f>'Pasa Banda MFB'!$I$7:$I$77</c:f>
              <c:numCache>
                <c:formatCode>General</c:formatCode>
                <c:ptCount val="71"/>
                <c:pt idx="0">
                  <c:v>2.2521508040178676E-7</c:v>
                </c:pt>
                <c:pt idx="1">
                  <c:v>6.756452412054608E-7</c:v>
                </c:pt>
                <c:pt idx="2">
                  <c:v>1.1260754020094231E-6</c:v>
                </c:pt>
                <c:pt idx="3">
                  <c:v>2.252150804021887E-6</c:v>
                </c:pt>
                <c:pt idx="4">
                  <c:v>6.7564524121628347E-6</c:v>
                </c:pt>
                <c:pt idx="5">
                  <c:v>1.1260754020595262E-5</c:v>
                </c:pt>
                <c:pt idx="6">
                  <c:v>2.2521508044226958E-5</c:v>
                </c:pt>
                <c:pt idx="7">
                  <c:v>6.756452422984762E-5</c:v>
                </c:pt>
                <c:pt idx="8">
                  <c:v>1.1260754070696782E-4</c:v>
                </c:pt>
                <c:pt idx="9">
                  <c:v>2.2521508445039174E-4</c:v>
                </c:pt>
                <c:pt idx="10">
                  <c:v>6.7564535051778244E-4</c:v>
                </c:pt>
                <c:pt idx="11">
                  <c:v>1.1260759080851377E-3</c:v>
                </c:pt>
                <c:pt idx="12">
                  <c:v>2.2521548526330394E-3</c:v>
                </c:pt>
                <c:pt idx="13">
                  <c:v>3.3782398701336916E-3</c:v>
                </c:pt>
                <c:pt idx="14">
                  <c:v>4.5043339971315493E-3</c:v>
                </c:pt>
                <c:pt idx="15">
                  <c:v>5.6304402702527685E-3</c:v>
                </c:pt>
                <c:pt idx="16">
                  <c:v>6.756561726232433E-3</c:v>
                </c:pt>
                <c:pt idx="17">
                  <c:v>9.00886233441546E-3</c:v>
                </c:pt>
                <c:pt idx="18">
                  <c:v>1.1261260118774905E-2</c:v>
                </c:pt>
                <c:pt idx="19">
                  <c:v>1.3513779379891342E-2</c:v>
                </c:pt>
                <c:pt idx="20">
                  <c:v>1.5766444422703762E-2</c:v>
                </c:pt>
                <c:pt idx="21">
                  <c:v>1.6892839208945788E-2</c:v>
                </c:pt>
                <c:pt idx="22">
                  <c:v>1.8019279557381817E-2</c:v>
                </c:pt>
                <c:pt idx="23">
                  <c:v>2.0272309100198827E-2</c:v>
                </c:pt>
                <c:pt idx="24">
                  <c:v>2.252555737440488E-2</c:v>
                </c:pt>
                <c:pt idx="25">
                  <c:v>2.4779048711100538E-2</c:v>
                </c:pt>
                <c:pt idx="26">
                  <c:v>2.7032807450111457E-2</c:v>
                </c:pt>
                <c:pt idx="27">
                  <c:v>2.928685794086312E-2</c:v>
                </c:pt>
                <c:pt idx="28">
                  <c:v>3.1541224543256793E-2</c:v>
                </c:pt>
                <c:pt idx="29">
                  <c:v>3.3795931628545869E-2</c:v>
                </c:pt>
                <c:pt idx="30">
                  <c:v>4.5075428197579294E-2</c:v>
                </c:pt>
                <c:pt idx="31">
                  <c:v>9.034588879025908E-2</c:v>
                </c:pt>
                <c:pt idx="32">
                  <c:v>0.13600923077687055</c:v>
                </c:pt>
                <c:pt idx="33">
                  <c:v>0.20568851713966677</c:v>
                </c:pt>
                <c:pt idx="34">
                  <c:v>0.22933762729161708</c:v>
                </c:pt>
                <c:pt idx="35">
                  <c:v>0.48532185447396115</c:v>
                </c:pt>
                <c:pt idx="36">
                  <c:v>0.80598906257187575</c:v>
                </c:pt>
                <c:pt idx="37">
                  <c:v>1.2641235050984689</c:v>
                </c:pt>
                <c:pt idx="38">
                  <c:v>2.0421647126647007</c:v>
                </c:pt>
                <c:pt idx="39">
                  <c:v>2.7065015062582618</c:v>
                </c:pt>
                <c:pt idx="40">
                  <c:v>3.8009535709954454</c:v>
                </c:pt>
                <c:pt idx="41">
                  <c:v>5.9544784600599128</c:v>
                </c:pt>
                <c:pt idx="42">
                  <c:v>11.848962475681708</c:v>
                </c:pt>
                <c:pt idx="43">
                  <c:v>14.296664579273182</c:v>
                </c:pt>
                <c:pt idx="44">
                  <c:v>17.524889181689151</c:v>
                </c:pt>
                <c:pt idx="45">
                  <c:v>21.378962307203025</c:v>
                </c:pt>
                <c:pt idx="46">
                  <c:v>23.190094116190227</c:v>
                </c:pt>
                <c:pt idx="47">
                  <c:v>24.511326776187261</c:v>
                </c:pt>
                <c:pt idx="48">
                  <c:v>24.999999999999996</c:v>
                </c:pt>
                <c:pt idx="49">
                  <c:v>24.517655143426261</c:v>
                </c:pt>
                <c:pt idx="50">
                  <c:v>23.233078906082003</c:v>
                </c:pt>
                <c:pt idx="51">
                  <c:v>21.493264239981254</c:v>
                </c:pt>
                <c:pt idx="52">
                  <c:v>17.821734590188495</c:v>
                </c:pt>
                <c:pt idx="53">
                  <c:v>16.188784971453057</c:v>
                </c:pt>
                <c:pt idx="54">
                  <c:v>14.749229459858794</c:v>
                </c:pt>
                <c:pt idx="55">
                  <c:v>12.410239880825751</c:v>
                </c:pt>
                <c:pt idx="56">
                  <c:v>11.467910162816709</c:v>
                </c:pt>
                <c:pt idx="57">
                  <c:v>10.647489682997563</c:v>
                </c:pt>
                <c:pt idx="58">
                  <c:v>6.7168687131031612</c:v>
                </c:pt>
                <c:pt idx="59">
                  <c:v>6.1493152872703867</c:v>
                </c:pt>
                <c:pt idx="60">
                  <c:v>4.3450464667450337</c:v>
                </c:pt>
                <c:pt idx="61">
                  <c:v>3.3860211623823462</c:v>
                </c:pt>
                <c:pt idx="62">
                  <c:v>2.7915785044953028</c:v>
                </c:pt>
                <c:pt idx="63">
                  <c:v>2.0919541118187528</c:v>
                </c:pt>
                <c:pt idx="64">
                  <c:v>1.691080945497446</c:v>
                </c:pt>
                <c:pt idx="65">
                  <c:v>1.4294073952765924</c:v>
                </c:pt>
                <c:pt idx="66">
                  <c:v>1.1051296549106138</c:v>
                </c:pt>
                <c:pt idx="67">
                  <c:v>0.72538912463580074</c:v>
                </c:pt>
                <c:pt idx="68">
                  <c:v>0.44398101781626986</c:v>
                </c:pt>
                <c:pt idx="69">
                  <c:v>0.18061257438374578</c:v>
                </c:pt>
                <c:pt idx="70">
                  <c:v>6.2586647029692966E-2</c:v>
                </c:pt>
              </c:numCache>
            </c:numRef>
          </c:yVal>
          <c:smooth val="1"/>
          <c:extLst xmlns:c16r2="http://schemas.microsoft.com/office/drawing/2015/06/chart">
            <c:ext xmlns:c16="http://schemas.microsoft.com/office/drawing/2014/chart" uri="{C3380CC4-5D6E-409C-BE32-E72D297353CC}">
              <c16:uniqueId val="{00000001-9964-4A77-BABF-421F99D1FC59}"/>
            </c:ext>
          </c:extLst>
        </c:ser>
        <c:ser>
          <c:idx val="3"/>
          <c:order val="2"/>
          <c:tx>
            <c:v>Bessel</c:v>
          </c:tx>
          <c:spPr>
            <a:ln w="28575" cap="flat" cmpd="sng" algn="ctr">
              <a:solidFill>
                <a:srgbClr val="7030A0">
                  <a:alpha val="50000"/>
                </a:srgbClr>
              </a:solidFill>
              <a:round/>
            </a:ln>
            <a:effectLst/>
          </c:spPr>
          <c:marker>
            <c:symbol val="circle"/>
            <c:size val="6"/>
            <c:spPr>
              <a:noFill/>
              <a:ln w="34925" cap="flat" cmpd="dbl" algn="ctr">
                <a:noFill/>
                <a:round/>
              </a:ln>
              <a:effectLst/>
            </c:spPr>
          </c:marker>
          <c:xVal>
            <c:numRef>
              <c:f>'Pasa Banda MFB'!$A$7:$A$77</c:f>
              <c:numCache>
                <c:formatCode>General</c:formatCode>
                <c:ptCount val="71"/>
                <c:pt idx="0">
                  <c:v>1E-4</c:v>
                </c:pt>
                <c:pt idx="1">
                  <c:v>2.9999999999999997E-4</c:v>
                </c:pt>
                <c:pt idx="2">
                  <c:v>5.0000000000000001E-4</c:v>
                </c:pt>
                <c:pt idx="3">
                  <c:v>1E-3</c:v>
                </c:pt>
                <c:pt idx="4">
                  <c:v>3.0000000000000001E-3</c:v>
                </c:pt>
                <c:pt idx="5">
                  <c:v>5.0000000000000001E-3</c:v>
                </c:pt>
                <c:pt idx="6">
                  <c:v>0.01</c:v>
                </c:pt>
                <c:pt idx="7">
                  <c:v>0.03</c:v>
                </c:pt>
                <c:pt idx="8">
                  <c:v>0.05</c:v>
                </c:pt>
                <c:pt idx="9">
                  <c:v>0.1</c:v>
                </c:pt>
                <c:pt idx="10">
                  <c:v>0.3</c:v>
                </c:pt>
                <c:pt idx="11">
                  <c:v>0.5</c:v>
                </c:pt>
                <c:pt idx="12">
                  <c:v>1</c:v>
                </c:pt>
                <c:pt idx="13">
                  <c:v>1.5</c:v>
                </c:pt>
                <c:pt idx="14">
                  <c:v>2</c:v>
                </c:pt>
                <c:pt idx="15">
                  <c:v>2.5</c:v>
                </c:pt>
                <c:pt idx="16">
                  <c:v>3</c:v>
                </c:pt>
                <c:pt idx="17">
                  <c:v>4</c:v>
                </c:pt>
                <c:pt idx="18">
                  <c:v>5</c:v>
                </c:pt>
                <c:pt idx="19">
                  <c:v>6</c:v>
                </c:pt>
                <c:pt idx="20">
                  <c:v>7</c:v>
                </c:pt>
                <c:pt idx="21">
                  <c:v>7.5</c:v>
                </c:pt>
                <c:pt idx="22">
                  <c:v>8</c:v>
                </c:pt>
                <c:pt idx="23">
                  <c:v>9</c:v>
                </c:pt>
                <c:pt idx="24">
                  <c:v>10</c:v>
                </c:pt>
                <c:pt idx="25">
                  <c:v>11</c:v>
                </c:pt>
                <c:pt idx="26">
                  <c:v>12</c:v>
                </c:pt>
                <c:pt idx="27">
                  <c:v>13</c:v>
                </c:pt>
                <c:pt idx="28">
                  <c:v>14</c:v>
                </c:pt>
                <c:pt idx="29">
                  <c:v>15</c:v>
                </c:pt>
                <c:pt idx="30">
                  <c:v>20</c:v>
                </c:pt>
                <c:pt idx="31">
                  <c:v>40</c:v>
                </c:pt>
                <c:pt idx="32">
                  <c:v>60</c:v>
                </c:pt>
                <c:pt idx="33">
                  <c:v>90</c:v>
                </c:pt>
                <c:pt idx="34">
                  <c:v>100</c:v>
                </c:pt>
                <c:pt idx="35">
                  <c:v>200</c:v>
                </c:pt>
                <c:pt idx="36">
                  <c:v>300</c:v>
                </c:pt>
                <c:pt idx="37">
                  <c:v>400</c:v>
                </c:pt>
                <c:pt idx="38">
                  <c:v>500</c:v>
                </c:pt>
                <c:pt idx="39">
                  <c:v>550</c:v>
                </c:pt>
                <c:pt idx="40">
                  <c:v>600</c:v>
                </c:pt>
                <c:pt idx="41">
                  <c:v>650</c:v>
                </c:pt>
                <c:pt idx="42">
                  <c:v>700</c:v>
                </c:pt>
                <c:pt idx="43">
                  <c:v>710</c:v>
                </c:pt>
                <c:pt idx="44">
                  <c:v>720</c:v>
                </c:pt>
                <c:pt idx="45">
                  <c:v>730</c:v>
                </c:pt>
                <c:pt idx="46">
                  <c:v>735</c:v>
                </c:pt>
                <c:pt idx="47">
                  <c:v>740</c:v>
                </c:pt>
                <c:pt idx="48">
                  <c:v>745</c:v>
                </c:pt>
                <c:pt idx="49">
                  <c:v>750</c:v>
                </c:pt>
                <c:pt idx="50">
                  <c:v>755</c:v>
                </c:pt>
                <c:pt idx="51">
                  <c:v>760</c:v>
                </c:pt>
                <c:pt idx="52">
                  <c:v>770</c:v>
                </c:pt>
                <c:pt idx="53">
                  <c:v>775</c:v>
                </c:pt>
                <c:pt idx="54">
                  <c:v>780</c:v>
                </c:pt>
                <c:pt idx="55">
                  <c:v>790</c:v>
                </c:pt>
                <c:pt idx="56">
                  <c:v>795</c:v>
                </c:pt>
                <c:pt idx="57">
                  <c:v>800</c:v>
                </c:pt>
                <c:pt idx="58">
                  <c:v>840</c:v>
                </c:pt>
                <c:pt idx="59">
                  <c:v>850</c:v>
                </c:pt>
                <c:pt idx="60">
                  <c:v>900</c:v>
                </c:pt>
                <c:pt idx="61">
                  <c:v>950</c:v>
                </c:pt>
                <c:pt idx="62">
                  <c:v>1000</c:v>
                </c:pt>
                <c:pt idx="63">
                  <c:v>1100</c:v>
                </c:pt>
                <c:pt idx="64">
                  <c:v>1200</c:v>
                </c:pt>
                <c:pt idx="65">
                  <c:v>1300</c:v>
                </c:pt>
                <c:pt idx="66">
                  <c:v>1500</c:v>
                </c:pt>
                <c:pt idx="67">
                  <c:v>2000</c:v>
                </c:pt>
                <c:pt idx="68">
                  <c:v>3000</c:v>
                </c:pt>
                <c:pt idx="69">
                  <c:v>7000</c:v>
                </c:pt>
                <c:pt idx="70">
                  <c:v>20000</c:v>
                </c:pt>
              </c:numCache>
            </c:numRef>
          </c:xVal>
          <c:yVal>
            <c:numRef>
              <c:f>'Pasa Banda MFB'!$L$7:$L$81</c:f>
              <c:numCache>
                <c:formatCode>General</c:formatCode>
                <c:ptCount val="75"/>
                <c:pt idx="0">
                  <c:v>3.8718976622675222E-7</c:v>
                </c:pt>
                <c:pt idx="1">
                  <c:v>1.1615692986804271E-6</c:v>
                </c:pt>
                <c:pt idx="2">
                  <c:v>1.935948831134595E-6</c:v>
                </c:pt>
                <c:pt idx="3">
                  <c:v>3.8718976622743975E-6</c:v>
                </c:pt>
                <c:pt idx="4">
                  <c:v>1.1615692986989512E-5</c:v>
                </c:pt>
                <c:pt idx="5">
                  <c:v>1.9359488312203541E-5</c:v>
                </c:pt>
                <c:pt idx="6">
                  <c:v>3.871897662960428E-5</c:v>
                </c:pt>
                <c:pt idx="7">
                  <c:v>1.1615693005512321E-4</c:v>
                </c:pt>
                <c:pt idx="8">
                  <c:v>1.9359488397957317E-4</c:v>
                </c:pt>
                <c:pt idx="9">
                  <c:v>3.8718977315634458E-4</c:v>
                </c:pt>
                <c:pt idx="10">
                  <c:v>1.1615694857794146E-3</c:v>
                </c:pt>
                <c:pt idx="11">
                  <c:v>1.9359496973338681E-3</c:v>
                </c:pt>
                <c:pt idx="12">
                  <c:v>3.8719045918777779E-3</c:v>
                </c:pt>
                <c:pt idx="13">
                  <c:v>5.8078698808879739E-3</c:v>
                </c:pt>
                <c:pt idx="14">
                  <c:v>7.7438507617130763E-3</c:v>
                </c:pt>
                <c:pt idx="15">
                  <c:v>9.6798524318402954E-3</c:v>
                </c:pt>
                <c:pt idx="16">
                  <c:v>1.1615880088941676E-2</c:v>
                </c:pt>
                <c:pt idx="17">
                  <c:v>1.5488034155955963E-2</c:v>
                </c:pt>
                <c:pt idx="18">
                  <c:v>1.9360354549583614E-2</c:v>
                </c:pt>
                <c:pt idx="19">
                  <c:v>2.3232882862566362E-2</c:v>
                </c:pt>
                <c:pt idx="20">
                  <c:v>2.7105660695039606E-2</c:v>
                </c:pt>
                <c:pt idx="21">
                  <c:v>2.9042156183513215E-2</c:v>
                </c:pt>
                <c:pt idx="22">
                  <c:v>3.0978729656011911E-2</c:v>
                </c:pt>
                <c:pt idx="23">
                  <c:v>3.4852131364846044E-2</c:v>
                </c:pt>
                <c:pt idx="24">
                  <c:v>3.8725907452739995E-2</c:v>
                </c:pt>
                <c:pt idx="25">
                  <c:v>4.2600099564209203E-2</c:v>
                </c:pt>
                <c:pt idx="26">
                  <c:v>4.6474749358569996E-2</c:v>
                </c:pt>
                <c:pt idx="27">
                  <c:v>5.0349898511423512E-2</c:v>
                </c:pt>
                <c:pt idx="28">
                  <c:v>5.4225588716141665E-2</c:v>
                </c:pt>
                <c:pt idx="29">
                  <c:v>5.8101861685353473E-2</c:v>
                </c:pt>
                <c:pt idx="30">
                  <c:v>7.7493429476506059E-2</c:v>
                </c:pt>
                <c:pt idx="31">
                  <c:v>0.1553206657548605</c:v>
                </c:pt>
                <c:pt idx="32">
                  <c:v>0.23382029307311461</c:v>
                </c:pt>
                <c:pt idx="33">
                  <c:v>0.35359626151898027</c:v>
                </c:pt>
                <c:pt idx="34">
                  <c:v>0.39424476330213537</c:v>
                </c:pt>
                <c:pt idx="35">
                  <c:v>0.83405760420699326</c:v>
                </c:pt>
                <c:pt idx="36">
                  <c:v>1.3842482661018858</c:v>
                </c:pt>
                <c:pt idx="37">
                  <c:v>2.1678603838014179</c:v>
                </c:pt>
                <c:pt idx="38">
                  <c:v>3.4881721587389642</c:v>
                </c:pt>
                <c:pt idx="39">
                  <c:v>4.6005192533335899</c:v>
                </c:pt>
                <c:pt idx="40">
                  <c:v>6.3915296862329294</c:v>
                </c:pt>
                <c:pt idx="41">
                  <c:v>9.7116677949556607</c:v>
                </c:pt>
                <c:pt idx="42">
                  <c:v>16.976035429712397</c:v>
                </c:pt>
                <c:pt idx="43">
                  <c:v>19.190157390742204</c:v>
                </c:pt>
                <c:pt idx="44">
                  <c:v>21.507687585844369</c:v>
                </c:pt>
                <c:pt idx="45">
                  <c:v>23.567637225785294</c:v>
                </c:pt>
                <c:pt idx="46">
                  <c:v>24.330355426160835</c:v>
                </c:pt>
                <c:pt idx="47">
                  <c:v>24.820013942211808</c:v>
                </c:pt>
                <c:pt idx="48">
                  <c:v>24.988372093023241</c:v>
                </c:pt>
                <c:pt idx="49">
                  <c:v>24.822236405709653</c:v>
                </c:pt>
                <c:pt idx="50">
                  <c:v>24.347121924552592</c:v>
                </c:pt>
                <c:pt idx="51">
                  <c:v>23.619200490856361</c:v>
                </c:pt>
                <c:pt idx="52">
                  <c:v>21.691042379959736</c:v>
                </c:pt>
                <c:pt idx="53">
                  <c:v>20.623464416519603</c:v>
                </c:pt>
                <c:pt idx="54">
                  <c:v>19.553666821082874</c:v>
                </c:pt>
                <c:pt idx="55">
                  <c:v>17.522476623649894</c:v>
                </c:pt>
                <c:pt idx="56">
                  <c:v>16.591276704780036</c:v>
                </c:pt>
                <c:pt idx="57">
                  <c:v>15.724118714566504</c:v>
                </c:pt>
                <c:pt idx="58">
                  <c:v>10.808866901691617</c:v>
                </c:pt>
                <c:pt idx="59">
                  <c:v>9.9962583163932646</c:v>
                </c:pt>
                <c:pt idx="60">
                  <c:v>7.2583940696331313</c:v>
                </c:pt>
                <c:pt idx="61">
                  <c:v>5.7194180968541373</c:v>
                </c:pt>
                <c:pt idx="62">
                  <c:v>4.7417375949010889</c:v>
                </c:pt>
                <c:pt idx="63">
                  <c:v>3.5720793209812398</c:v>
                </c:pt>
                <c:pt idx="64">
                  <c:v>2.8943672589325224</c:v>
                </c:pt>
                <c:pt idx="65">
                  <c:v>2.449608188280973</c:v>
                </c:pt>
                <c:pt idx="66">
                  <c:v>1.8963138596903786</c:v>
                </c:pt>
                <c:pt idx="67">
                  <c:v>1.2460621631832454</c:v>
                </c:pt>
                <c:pt idx="68">
                  <c:v>0.7630565470680345</c:v>
                </c:pt>
                <c:pt idx="69">
                  <c:v>0.3104932696520013</c:v>
                </c:pt>
                <c:pt idx="70">
                  <c:v>0.10759830324676196</c:v>
                </c:pt>
                <c:pt idx="71">
                  <c:v>7.1677241595065472E-2</c:v>
                </c:pt>
                <c:pt idx="72">
                  <c:v>3.0703454618511219E-2</c:v>
                </c:pt>
                <c:pt idx="73">
                  <c:v>1.0745148102242971E-2</c:v>
                </c:pt>
                <c:pt idx="74">
                  <c:v>7.1633772151456403E-3</c:v>
                </c:pt>
              </c:numCache>
            </c:numRef>
          </c:yVal>
          <c:smooth val="1"/>
          <c:extLst xmlns:c16r2="http://schemas.microsoft.com/office/drawing/2015/06/chart">
            <c:ext xmlns:c16="http://schemas.microsoft.com/office/drawing/2014/chart" uri="{C3380CC4-5D6E-409C-BE32-E72D297353CC}">
              <c16:uniqueId val="{00000002-9964-4A77-BABF-421F99D1FC59}"/>
            </c:ext>
          </c:extLst>
        </c:ser>
        <c:dLbls>
          <c:showLegendKey val="0"/>
          <c:showVal val="0"/>
          <c:showCatName val="0"/>
          <c:showSerName val="0"/>
          <c:showPercent val="0"/>
          <c:showBubbleSize val="0"/>
        </c:dLbls>
        <c:axId val="99071104"/>
        <c:axId val="99073024"/>
        <c:extLst xmlns:c16r2="http://schemas.microsoft.com/office/drawing/2015/06/chart">
          <c:ext xmlns:c15="http://schemas.microsoft.com/office/drawing/2012/chart" uri="{02D57815-91ED-43cb-92C2-25804820EDAC}">
            <c15:filteredScatterSeries>
              <c15:ser>
                <c:idx val="0"/>
                <c:order val="0"/>
                <c:tx>
                  <c:v>Av</c:v>
                </c:tx>
                <c:spPr>
                  <a:ln w="25400" cap="flat" cmpd="sng" algn="ctr">
                    <a:solidFill>
                      <a:schemeClr val="accent1">
                        <a:alpha val="50000"/>
                      </a:schemeClr>
                    </a:solidFill>
                    <a:round/>
                  </a:ln>
                  <a:effectLst/>
                </c:spPr>
                <c:marker>
                  <c:symbol val="circle"/>
                  <c:size val="6"/>
                  <c:spPr>
                    <a:noFill/>
                    <a:ln w="34925" cap="flat" cmpd="dbl" algn="ctr">
                      <a:noFill/>
                      <a:round/>
                    </a:ln>
                    <a:effectLst/>
                  </c:spPr>
                </c:marker>
                <c:xVal>
                  <c:numRef>
                    <c:extLst>
                      <c:ext uri="{02D57815-91ED-43cb-92C2-25804820EDAC}">
                        <c15:formulaRef>
                          <c15:sqref>'Pasa Banda MFB'!$A$7:$A$76</c15:sqref>
                        </c15:formulaRef>
                      </c:ext>
                    </c:extLst>
                    <c:numCache>
                      <c:formatCode>General</c:formatCode>
                      <c:ptCount val="70"/>
                      <c:pt idx="0">
                        <c:v>1E-4</c:v>
                      </c:pt>
                      <c:pt idx="1">
                        <c:v>2.9999999999999997E-4</c:v>
                      </c:pt>
                      <c:pt idx="2">
                        <c:v>5.0000000000000001E-4</c:v>
                      </c:pt>
                      <c:pt idx="3">
                        <c:v>1E-3</c:v>
                      </c:pt>
                      <c:pt idx="4">
                        <c:v>3.0000000000000001E-3</c:v>
                      </c:pt>
                      <c:pt idx="5">
                        <c:v>5.0000000000000001E-3</c:v>
                      </c:pt>
                      <c:pt idx="6">
                        <c:v>0.01</c:v>
                      </c:pt>
                      <c:pt idx="7">
                        <c:v>0.03</c:v>
                      </c:pt>
                      <c:pt idx="8">
                        <c:v>0.05</c:v>
                      </c:pt>
                      <c:pt idx="9">
                        <c:v>0.1</c:v>
                      </c:pt>
                      <c:pt idx="10">
                        <c:v>0.3</c:v>
                      </c:pt>
                      <c:pt idx="11">
                        <c:v>0.5</c:v>
                      </c:pt>
                      <c:pt idx="12">
                        <c:v>1</c:v>
                      </c:pt>
                      <c:pt idx="13">
                        <c:v>1.5</c:v>
                      </c:pt>
                      <c:pt idx="14">
                        <c:v>2</c:v>
                      </c:pt>
                      <c:pt idx="15">
                        <c:v>2.5</c:v>
                      </c:pt>
                      <c:pt idx="16">
                        <c:v>3</c:v>
                      </c:pt>
                      <c:pt idx="17">
                        <c:v>4</c:v>
                      </c:pt>
                      <c:pt idx="18">
                        <c:v>5</c:v>
                      </c:pt>
                      <c:pt idx="19">
                        <c:v>6</c:v>
                      </c:pt>
                      <c:pt idx="20">
                        <c:v>7</c:v>
                      </c:pt>
                      <c:pt idx="21">
                        <c:v>7.5</c:v>
                      </c:pt>
                      <c:pt idx="22">
                        <c:v>8</c:v>
                      </c:pt>
                      <c:pt idx="23">
                        <c:v>9</c:v>
                      </c:pt>
                      <c:pt idx="24">
                        <c:v>10</c:v>
                      </c:pt>
                      <c:pt idx="25">
                        <c:v>11</c:v>
                      </c:pt>
                      <c:pt idx="26">
                        <c:v>12</c:v>
                      </c:pt>
                      <c:pt idx="27">
                        <c:v>13</c:v>
                      </c:pt>
                      <c:pt idx="28">
                        <c:v>14</c:v>
                      </c:pt>
                      <c:pt idx="29">
                        <c:v>15</c:v>
                      </c:pt>
                      <c:pt idx="30">
                        <c:v>20</c:v>
                      </c:pt>
                      <c:pt idx="31">
                        <c:v>40</c:v>
                      </c:pt>
                      <c:pt idx="32">
                        <c:v>60</c:v>
                      </c:pt>
                      <c:pt idx="33">
                        <c:v>90</c:v>
                      </c:pt>
                      <c:pt idx="34">
                        <c:v>100</c:v>
                      </c:pt>
                      <c:pt idx="35">
                        <c:v>200</c:v>
                      </c:pt>
                      <c:pt idx="36">
                        <c:v>300</c:v>
                      </c:pt>
                      <c:pt idx="37">
                        <c:v>400</c:v>
                      </c:pt>
                      <c:pt idx="38">
                        <c:v>500</c:v>
                      </c:pt>
                      <c:pt idx="39">
                        <c:v>550</c:v>
                      </c:pt>
                      <c:pt idx="40">
                        <c:v>600</c:v>
                      </c:pt>
                      <c:pt idx="41">
                        <c:v>650</c:v>
                      </c:pt>
                      <c:pt idx="42">
                        <c:v>700</c:v>
                      </c:pt>
                      <c:pt idx="43">
                        <c:v>710</c:v>
                      </c:pt>
                      <c:pt idx="44">
                        <c:v>720</c:v>
                      </c:pt>
                      <c:pt idx="45">
                        <c:v>730</c:v>
                      </c:pt>
                      <c:pt idx="46">
                        <c:v>735</c:v>
                      </c:pt>
                      <c:pt idx="47">
                        <c:v>740</c:v>
                      </c:pt>
                      <c:pt idx="48">
                        <c:v>745</c:v>
                      </c:pt>
                      <c:pt idx="49">
                        <c:v>750</c:v>
                      </c:pt>
                      <c:pt idx="50">
                        <c:v>755</c:v>
                      </c:pt>
                      <c:pt idx="51">
                        <c:v>760</c:v>
                      </c:pt>
                      <c:pt idx="52">
                        <c:v>770</c:v>
                      </c:pt>
                      <c:pt idx="53">
                        <c:v>775</c:v>
                      </c:pt>
                      <c:pt idx="54">
                        <c:v>780</c:v>
                      </c:pt>
                      <c:pt idx="55">
                        <c:v>790</c:v>
                      </c:pt>
                      <c:pt idx="56">
                        <c:v>795</c:v>
                      </c:pt>
                      <c:pt idx="57">
                        <c:v>800</c:v>
                      </c:pt>
                      <c:pt idx="58">
                        <c:v>840</c:v>
                      </c:pt>
                      <c:pt idx="59">
                        <c:v>850</c:v>
                      </c:pt>
                      <c:pt idx="60">
                        <c:v>900</c:v>
                      </c:pt>
                      <c:pt idx="61">
                        <c:v>950</c:v>
                      </c:pt>
                      <c:pt idx="62">
                        <c:v>1000</c:v>
                      </c:pt>
                      <c:pt idx="63">
                        <c:v>1100</c:v>
                      </c:pt>
                      <c:pt idx="64">
                        <c:v>1200</c:v>
                      </c:pt>
                      <c:pt idx="65">
                        <c:v>1300</c:v>
                      </c:pt>
                      <c:pt idx="66">
                        <c:v>1500</c:v>
                      </c:pt>
                      <c:pt idx="67">
                        <c:v>2000</c:v>
                      </c:pt>
                      <c:pt idx="68">
                        <c:v>3000</c:v>
                      </c:pt>
                      <c:pt idx="69">
                        <c:v>7000</c:v>
                      </c:pt>
                    </c:numCache>
                  </c:numRef>
                </c:xVal>
                <c:yVal>
                  <c:numRef>
                    <c:extLst>
                      <c:ext uri="{02D57815-91ED-43cb-92C2-25804820EDAC}">
                        <c15:formulaRef>
                          <c15:sqref>'Pasa Banda MFB'!$C$7:$C$77</c15:sqref>
                        </c15:formulaRef>
                      </c:ext>
                    </c:extLst>
                    <c:numCache>
                      <c:formatCode>General</c:formatCode>
                      <c:ptCount val="71"/>
                      <c:pt idx="0">
                        <c:v>1.3422818791946151E-7</c:v>
                      </c:pt>
                      <c:pt idx="1">
                        <c:v>4.0268456375835573E-7</c:v>
                      </c:pt>
                      <c:pt idx="2">
                        <c:v>6.7114093959716403E-7</c:v>
                      </c:pt>
                      <c:pt idx="3">
                        <c:v>1.3422818791934198E-6</c:v>
                      </c:pt>
                      <c:pt idx="4">
                        <c:v>4.0268456375512367E-6</c:v>
                      </c:pt>
                      <c:pt idx="5">
                        <c:v>6.7114093958219931E-6</c:v>
                      </c:pt>
                      <c:pt idx="6">
                        <c:v>1.3422818790737115E-5</c:v>
                      </c:pt>
                      <c:pt idx="7">
                        <c:v>4.0268456343190275E-5</c:v>
                      </c:pt>
                      <c:pt idx="8">
                        <c:v>6.7114093808580419E-5</c:v>
                      </c:pt>
                      <c:pt idx="9">
                        <c:v>1.3422818671025437E-4</c:v>
                      </c:pt>
                      <c:pt idx="10">
                        <c:v>4.0268453110976315E-4</c:v>
                      </c:pt>
                      <c:pt idx="11">
                        <c:v>6.7114078844630561E-4</c:v>
                      </c:pt>
                      <c:pt idx="12">
                        <c:v>1.3422806699877785E-3</c:v>
                      </c:pt>
                      <c:pt idx="13">
                        <c:v>2.0134187377257176E-3</c:v>
                      </c:pt>
                      <c:pt idx="14">
                        <c:v>2.6845540847736664E-3</c:v>
                      </c:pt>
                      <c:pt idx="15">
                        <c:v>3.3556858042635609E-3</c:v>
                      </c:pt>
                      <c:pt idx="16">
                        <c:v>4.0268129893518455E-3</c:v>
                      </c:pt>
                      <c:pt idx="17">
                        <c:v>5.3690501291086268E-3</c:v>
                      </c:pt>
                      <c:pt idx="18">
                        <c:v>6.7112582500185114E-3</c:v>
                      </c:pt>
                      <c:pt idx="19">
                        <c:v>8.0534300988401673E-3</c:v>
                      </c:pt>
                      <c:pt idx="20">
                        <c:v>9.3955584233124129E-3</c:v>
                      </c:pt>
                      <c:pt idx="21">
                        <c:v>1.0066603997902081E-2</c:v>
                      </c:pt>
                      <c:pt idx="22">
                        <c:v>1.073763597235004E-2</c:v>
                      </c:pt>
                      <c:pt idx="23">
                        <c:v>1.2079655496239676E-2</c:v>
                      </c:pt>
                      <c:pt idx="24">
                        <c:v>1.3421609746835591E-2</c:v>
                      </c:pt>
                      <c:pt idx="25">
                        <c:v>1.4763491477755112E-2</c:v>
                      </c:pt>
                      <c:pt idx="26">
                        <c:v>1.6105293444574436E-2</c:v>
                      </c:pt>
                      <c:pt idx="27">
                        <c:v>1.7447008405023685E-2</c:v>
                      </c:pt>
                      <c:pt idx="28">
                        <c:v>1.8788629119182491E-2</c:v>
                      </c:pt>
                      <c:pt idx="29">
                        <c:v>2.0130148349674883E-2</c:v>
                      </c:pt>
                      <c:pt idx="30">
                        <c:v>2.6835969141645429E-2</c:v>
                      </c:pt>
                      <c:pt idx="31">
                        <c:v>5.3614052744550868E-2</c:v>
                      </c:pt>
                      <c:pt idx="32">
                        <c:v>8.0276987481946227E-2</c:v>
                      </c:pt>
                      <c:pt idx="33">
                        <c:v>0.1199333888374985</c:v>
                      </c:pt>
                      <c:pt idx="34">
                        <c:v>0.13303507782617094</c:v>
                      </c:pt>
                      <c:pt idx="35">
                        <c:v>0.25927604250239783</c:v>
                      </c:pt>
                      <c:pt idx="36">
                        <c:v>0.37353644481057113</c:v>
                      </c:pt>
                      <c:pt idx="37">
                        <c:v>0.47304164690469269</c:v>
                      </c:pt>
                      <c:pt idx="38">
                        <c:v>0.55726955938850764</c:v>
                      </c:pt>
                      <c:pt idx="39">
                        <c:v>0.59393551398264766</c:v>
                      </c:pt>
                      <c:pt idx="40">
                        <c:v>0.62724147937304076</c:v>
                      </c:pt>
                      <c:pt idx="41">
                        <c:v>0.65742985167382695</c:v>
                      </c:pt>
                      <c:pt idx="42">
                        <c:v>0.68475419247169067</c:v>
                      </c:pt>
                      <c:pt idx="43">
                        <c:v>0.68989776660072977</c:v>
                      </c:pt>
                      <c:pt idx="44">
                        <c:v>0.69493893370098925</c:v>
                      </c:pt>
                      <c:pt idx="45">
                        <c:v>0.69987967542997598</c:v>
                      </c:pt>
                      <c:pt idx="46">
                        <c:v>0.70231300123273022</c:v>
                      </c:pt>
                      <c:pt idx="47">
                        <c:v>0.7047219556699722</c:v>
                      </c:pt>
                      <c:pt idx="48">
                        <c:v>0.70710678118654746</c:v>
                      </c:pt>
                      <c:pt idx="49">
                        <c:v>0.70946771892446203</c:v>
                      </c:pt>
                      <c:pt idx="50">
                        <c:v>0.71180500868112639</c:v>
                      </c:pt>
                      <c:pt idx="51">
                        <c:v>0.71411888886982944</c:v>
                      </c:pt>
                      <c:pt idx="52">
                        <c:v>0.71867736705379082</c:v>
                      </c:pt>
                      <c:pt idx="53">
                        <c:v>0.7209224346291434</c:v>
                      </c:pt>
                      <c:pt idx="54">
                        <c:v>0.72314503173223188</c:v>
                      </c:pt>
                      <c:pt idx="55">
                        <c:v>0.72752373683636007</c:v>
                      </c:pt>
                      <c:pt idx="56">
                        <c:v>0.72968030202385137</c:v>
                      </c:pt>
                      <c:pt idx="57">
                        <c:v>0.73181531106232023</c:v>
                      </c:pt>
                      <c:pt idx="58">
                        <c:v>0.74814594828850434</c:v>
                      </c:pt>
                      <c:pt idx="59">
                        <c:v>0.75202836548359508</c:v>
                      </c:pt>
                      <c:pt idx="60">
                        <c:v>0.77032183232270879</c:v>
                      </c:pt>
                      <c:pt idx="61">
                        <c:v>0.78689284961116579</c:v>
                      </c:pt>
                      <c:pt idx="62">
                        <c:v>0.80192049348431726</c:v>
                      </c:pt>
                      <c:pt idx="63">
                        <c:v>0.82797505861921949</c:v>
                      </c:pt>
                      <c:pt idx="64">
                        <c:v>0.84958546728520945</c:v>
                      </c:pt>
                      <c:pt idx="65">
                        <c:v>0.86762640667725166</c:v>
                      </c:pt>
                      <c:pt idx="66">
                        <c:v>0.89561815988042082</c:v>
                      </c:pt>
                      <c:pt idx="67">
                        <c:v>0.93709714168702762</c:v>
                      </c:pt>
                      <c:pt idx="68">
                        <c:v>0.97052190247288284</c:v>
                      </c:pt>
                      <c:pt idx="69">
                        <c:v>0.99438414309259338</c:v>
                      </c:pt>
                      <c:pt idx="70">
                        <c:v>0.9993069399147978</c:v>
                      </c:pt>
                    </c:numCache>
                  </c:numRef>
                </c:yVal>
                <c:smooth val="1"/>
                <c:extLst>
                  <c:ext xmlns:c16="http://schemas.microsoft.com/office/drawing/2014/chart" uri="{C3380CC4-5D6E-409C-BE32-E72D297353CC}">
                    <c16:uniqueId val="{00000003-9964-4A77-BABF-421F99D1FC59}"/>
                  </c:ext>
                </c:extLst>
              </c15:ser>
            </c15:filteredScatterSeries>
          </c:ext>
        </c:extLst>
      </c:scatterChart>
      <c:valAx>
        <c:axId val="99071104"/>
        <c:scaling>
          <c:orientation val="minMax"/>
          <c:max val="1000"/>
          <c:min val="5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accent6">
                  <a:lumMod val="40000"/>
                  <a:lumOff val="60000"/>
                </a:schemeClr>
              </a:solidFill>
              <a:round/>
            </a:ln>
            <a:effectLst/>
          </c:spPr>
        </c:minorGridlines>
        <c:numFmt formatCode="General"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s-CR"/>
          </a:p>
        </c:txPr>
        <c:crossAx val="99073024"/>
        <c:crosses val="autoZero"/>
        <c:crossBetween val="midCat"/>
        <c:majorUnit val="50"/>
        <c:minorUnit val="5"/>
      </c:valAx>
      <c:valAx>
        <c:axId val="99073024"/>
        <c:scaling>
          <c:orientation val="minMax"/>
          <c:max val="45"/>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R"/>
          </a:p>
        </c:txPr>
        <c:crossAx val="99071104"/>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C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Butterworth</c:v>
          </c:tx>
          <c:spPr>
            <a:ln w="28575" cap="flat" cmpd="sng" algn="ctr">
              <a:solidFill>
                <a:schemeClr val="accent4">
                  <a:lumMod val="50000"/>
                  <a:alpha val="50000"/>
                </a:schemeClr>
              </a:solidFill>
              <a:round/>
            </a:ln>
            <a:effectLst/>
          </c:spPr>
          <c:marker>
            <c:symbol val="circle"/>
            <c:size val="6"/>
            <c:spPr>
              <a:noFill/>
              <a:ln w="34925" cap="flat" cmpd="dbl" algn="ctr">
                <a:noFill/>
                <a:round/>
              </a:ln>
              <a:effectLst/>
            </c:spPr>
          </c:marker>
          <c:xVal>
            <c:numRef>
              <c:f>'Rechazo Banda'!$A$7:$A$94</c:f>
              <c:numCache>
                <c:formatCode>General</c:formatCode>
                <c:ptCount val="88"/>
                <c:pt idx="0">
                  <c:v>1E-4</c:v>
                </c:pt>
                <c:pt idx="1">
                  <c:v>2.9999999999999997E-4</c:v>
                </c:pt>
                <c:pt idx="2">
                  <c:v>5.0000000000000001E-4</c:v>
                </c:pt>
                <c:pt idx="3">
                  <c:v>1E-3</c:v>
                </c:pt>
                <c:pt idx="4">
                  <c:v>3.0000000000000001E-3</c:v>
                </c:pt>
                <c:pt idx="5">
                  <c:v>5.0000000000000001E-3</c:v>
                </c:pt>
                <c:pt idx="6">
                  <c:v>0.01</c:v>
                </c:pt>
                <c:pt idx="7">
                  <c:v>0.03</c:v>
                </c:pt>
                <c:pt idx="8">
                  <c:v>0.05</c:v>
                </c:pt>
                <c:pt idx="9">
                  <c:v>0.1</c:v>
                </c:pt>
                <c:pt idx="10">
                  <c:v>0.3</c:v>
                </c:pt>
                <c:pt idx="11">
                  <c:v>0.5</c:v>
                </c:pt>
                <c:pt idx="12">
                  <c:v>1</c:v>
                </c:pt>
                <c:pt idx="13">
                  <c:v>1.5</c:v>
                </c:pt>
                <c:pt idx="14">
                  <c:v>2</c:v>
                </c:pt>
                <c:pt idx="15">
                  <c:v>2.5</c:v>
                </c:pt>
                <c:pt idx="16">
                  <c:v>3</c:v>
                </c:pt>
                <c:pt idx="17">
                  <c:v>4</c:v>
                </c:pt>
                <c:pt idx="18">
                  <c:v>5</c:v>
                </c:pt>
                <c:pt idx="19">
                  <c:v>6</c:v>
                </c:pt>
                <c:pt idx="20">
                  <c:v>7</c:v>
                </c:pt>
                <c:pt idx="21">
                  <c:v>7.5</c:v>
                </c:pt>
                <c:pt idx="22">
                  <c:v>8</c:v>
                </c:pt>
                <c:pt idx="23">
                  <c:v>9</c:v>
                </c:pt>
                <c:pt idx="24">
                  <c:v>10</c:v>
                </c:pt>
                <c:pt idx="25">
                  <c:v>11</c:v>
                </c:pt>
                <c:pt idx="26">
                  <c:v>12</c:v>
                </c:pt>
                <c:pt idx="27">
                  <c:v>13</c:v>
                </c:pt>
                <c:pt idx="28">
                  <c:v>14</c:v>
                </c:pt>
                <c:pt idx="29">
                  <c:v>15</c:v>
                </c:pt>
                <c:pt idx="30">
                  <c:v>10</c:v>
                </c:pt>
                <c:pt idx="31">
                  <c:v>20</c:v>
                </c:pt>
                <c:pt idx="32">
                  <c:v>30</c:v>
                </c:pt>
                <c:pt idx="33">
                  <c:v>40</c:v>
                </c:pt>
                <c:pt idx="34">
                  <c:v>50</c:v>
                </c:pt>
                <c:pt idx="35">
                  <c:v>55</c:v>
                </c:pt>
                <c:pt idx="36">
                  <c:v>57</c:v>
                </c:pt>
                <c:pt idx="37">
                  <c:v>58</c:v>
                </c:pt>
                <c:pt idx="38">
                  <c:v>59</c:v>
                </c:pt>
                <c:pt idx="39">
                  <c:v>60</c:v>
                </c:pt>
                <c:pt idx="40">
                  <c:v>61</c:v>
                </c:pt>
                <c:pt idx="41">
                  <c:v>62</c:v>
                </c:pt>
                <c:pt idx="42">
                  <c:v>63</c:v>
                </c:pt>
                <c:pt idx="43">
                  <c:v>64</c:v>
                </c:pt>
                <c:pt idx="44">
                  <c:v>65</c:v>
                </c:pt>
                <c:pt idx="45">
                  <c:v>66</c:v>
                </c:pt>
                <c:pt idx="46">
                  <c:v>67</c:v>
                </c:pt>
                <c:pt idx="47">
                  <c:v>68</c:v>
                </c:pt>
                <c:pt idx="48">
                  <c:v>70</c:v>
                </c:pt>
                <c:pt idx="49">
                  <c:v>75</c:v>
                </c:pt>
                <c:pt idx="50">
                  <c:v>90</c:v>
                </c:pt>
                <c:pt idx="51">
                  <c:v>100</c:v>
                </c:pt>
                <c:pt idx="52">
                  <c:v>100</c:v>
                </c:pt>
                <c:pt idx="53">
                  <c:v>300</c:v>
                </c:pt>
                <c:pt idx="54">
                  <c:v>400</c:v>
                </c:pt>
                <c:pt idx="55">
                  <c:v>500</c:v>
                </c:pt>
                <c:pt idx="56">
                  <c:v>550</c:v>
                </c:pt>
                <c:pt idx="57">
                  <c:v>600</c:v>
                </c:pt>
                <c:pt idx="58">
                  <c:v>650</c:v>
                </c:pt>
                <c:pt idx="59">
                  <c:v>700</c:v>
                </c:pt>
                <c:pt idx="60">
                  <c:v>710</c:v>
                </c:pt>
                <c:pt idx="61">
                  <c:v>720</c:v>
                </c:pt>
                <c:pt idx="62">
                  <c:v>730</c:v>
                </c:pt>
                <c:pt idx="63">
                  <c:v>735</c:v>
                </c:pt>
                <c:pt idx="64">
                  <c:v>740</c:v>
                </c:pt>
                <c:pt idx="65">
                  <c:v>745</c:v>
                </c:pt>
                <c:pt idx="66">
                  <c:v>750</c:v>
                </c:pt>
                <c:pt idx="67">
                  <c:v>755</c:v>
                </c:pt>
                <c:pt idx="68">
                  <c:v>760</c:v>
                </c:pt>
                <c:pt idx="69">
                  <c:v>770</c:v>
                </c:pt>
                <c:pt idx="70">
                  <c:v>775</c:v>
                </c:pt>
                <c:pt idx="71">
                  <c:v>780</c:v>
                </c:pt>
                <c:pt idx="72">
                  <c:v>790</c:v>
                </c:pt>
                <c:pt idx="73">
                  <c:v>795</c:v>
                </c:pt>
                <c:pt idx="74">
                  <c:v>800</c:v>
                </c:pt>
                <c:pt idx="75">
                  <c:v>840</c:v>
                </c:pt>
                <c:pt idx="76">
                  <c:v>850</c:v>
                </c:pt>
                <c:pt idx="77">
                  <c:v>900</c:v>
                </c:pt>
                <c:pt idx="78">
                  <c:v>950</c:v>
                </c:pt>
                <c:pt idx="79">
                  <c:v>1000</c:v>
                </c:pt>
                <c:pt idx="80">
                  <c:v>1100</c:v>
                </c:pt>
                <c:pt idx="81">
                  <c:v>1200</c:v>
                </c:pt>
                <c:pt idx="82">
                  <c:v>1300</c:v>
                </c:pt>
                <c:pt idx="83">
                  <c:v>1500</c:v>
                </c:pt>
                <c:pt idx="84">
                  <c:v>2000</c:v>
                </c:pt>
                <c:pt idx="85">
                  <c:v>3000</c:v>
                </c:pt>
                <c:pt idx="86">
                  <c:v>7000</c:v>
                </c:pt>
                <c:pt idx="87">
                  <c:v>20000</c:v>
                </c:pt>
              </c:numCache>
            </c:numRef>
          </c:xVal>
          <c:yVal>
            <c:numRef>
              <c:f>'Rechazo Banda'!$F$7:$F$94</c:f>
              <c:numCache>
                <c:formatCode>General</c:formatCode>
                <c:ptCount val="88"/>
                <c:pt idx="0">
                  <c:v>1.9166666666665928</c:v>
                </c:pt>
                <c:pt idx="1">
                  <c:v>1.9166666666660011</c:v>
                </c:pt>
                <c:pt idx="2">
                  <c:v>1.916666666664818</c:v>
                </c:pt>
                <c:pt idx="3">
                  <c:v>1.9166666666592722</c:v>
                </c:pt>
                <c:pt idx="4">
                  <c:v>1.9166666666001155</c:v>
                </c:pt>
                <c:pt idx="5">
                  <c:v>1.9166666664818031</c:v>
                </c:pt>
                <c:pt idx="6">
                  <c:v>1.916666665927212</c:v>
                </c:pt>
                <c:pt idx="7">
                  <c:v>1.9166666600115707</c:v>
                </c:pt>
                <c:pt idx="8">
                  <c:v>1.9166666481802732</c:v>
                </c:pt>
                <c:pt idx="9">
                  <c:v>1.9166665927207869</c:v>
                </c:pt>
                <c:pt idx="10">
                  <c:v>1.9166660011244772</c:v>
                </c:pt>
                <c:pt idx="11">
                  <c:v>1.9166648177757291</c:v>
                </c:pt>
                <c:pt idx="12">
                  <c:v>1.9166592680523871</c:v>
                </c:pt>
                <c:pt idx="13">
                  <c:v>1.9166500083356837</c:v>
                </c:pt>
                <c:pt idx="14">
                  <c:v>1.9166370233260597</c:v>
                </c:pt>
                <c:pt idx="15">
                  <c:v>1.916620291538246</c:v>
                </c:pt>
                <c:pt idx="16">
                  <c:v>1.916599785234979</c:v>
                </c:pt>
                <c:pt idx="17">
                  <c:v>1.9165473063382708</c:v>
                </c:pt>
                <c:pt idx="18">
                  <c:v>1.9164792359340979</c:v>
                </c:pt>
                <c:pt idx="19">
                  <c:v>1.9163951156699159</c:v>
                </c:pt>
                <c:pt idx="20">
                  <c:v>1.9162943737446987</c:v>
                </c:pt>
                <c:pt idx="21">
                  <c:v>1.9162375581807993</c:v>
                </c:pt>
                <c:pt idx="22">
                  <c:v>1.9161763175812661</c:v>
                </c:pt>
                <c:pt idx="23">
                  <c:v>1.9160401248121863</c:v>
                </c:pt>
                <c:pt idx="24">
                  <c:v>1.9158848323829984</c:v>
                </c:pt>
                <c:pt idx="25">
                  <c:v>1.9157093235302982</c:v>
                </c:pt>
                <c:pt idx="26">
                  <c:v>1.9155123123378217</c:v>
                </c:pt>
                <c:pt idx="27">
                  <c:v>1.9152923255088992</c:v>
                </c:pt>
                <c:pt idx="28">
                  <c:v>1.9150476809159325</c:v>
                </c:pt>
                <c:pt idx="29">
                  <c:v>1.914776462393567</c:v>
                </c:pt>
                <c:pt idx="30">
                  <c:v>1.9158848323829984</c:v>
                </c:pt>
                <c:pt idx="31">
                  <c:v>1.9129341087588698</c:v>
                </c:pt>
                <c:pt idx="32">
                  <c:v>1.9049438247911032</c:v>
                </c:pt>
                <c:pt idx="33">
                  <c:v>1.8794462950742636</c:v>
                </c:pt>
                <c:pt idx="34">
                  <c:v>1.7448690818033259</c:v>
                </c:pt>
                <c:pt idx="35">
                  <c:v>1.3850635595330909</c:v>
                </c:pt>
                <c:pt idx="36">
                  <c:v>1.0049992782974413</c:v>
                </c:pt>
                <c:pt idx="37">
                  <c:v>0.72237446698595553</c:v>
                </c:pt>
                <c:pt idx="38">
                  <c:v>0.37895074093554293</c:v>
                </c:pt>
                <c:pt idx="39">
                  <c:v>0</c:v>
                </c:pt>
                <c:pt idx="40">
                  <c:v>0.37292530394189005</c:v>
                </c:pt>
                <c:pt idx="41">
                  <c:v>0.70190160260790735</c:v>
                </c:pt>
                <c:pt idx="42">
                  <c:v>0.96868929705479045</c:v>
                </c:pt>
                <c:pt idx="43">
                  <c:v>1.1740956920853101</c:v>
                </c:pt>
                <c:pt idx="44">
                  <c:v>1.3284583728159196</c:v>
                </c:pt>
                <c:pt idx="45">
                  <c:v>1.4438574744877901</c:v>
                </c:pt>
                <c:pt idx="46">
                  <c:v>1.5306432080431431</c:v>
                </c:pt>
                <c:pt idx="47">
                  <c:v>1.5966795521091668</c:v>
                </c:pt>
                <c:pt idx="48">
                  <c:v>1.6875696081841696</c:v>
                </c:pt>
                <c:pt idx="49">
                  <c:v>1.7973517913870987</c:v>
                </c:pt>
                <c:pt idx="50">
                  <c:v>1.8794462950742636</c:v>
                </c:pt>
                <c:pt idx="51">
                  <c:v>1.8936897313562777</c:v>
                </c:pt>
                <c:pt idx="52">
                  <c:v>1.8936897313562777</c:v>
                </c:pt>
                <c:pt idx="53">
                  <c:v>1.9155123123378206</c:v>
                </c:pt>
                <c:pt idx="54">
                  <c:v>1.916040124812185</c:v>
                </c:pt>
                <c:pt idx="55">
                  <c:v>1.9162721720346665</c:v>
                </c:pt>
                <c:pt idx="56">
                  <c:v>1.916342267391882</c:v>
                </c:pt>
                <c:pt idx="57">
                  <c:v>1.9163951156699159</c:v>
                </c:pt>
                <c:pt idx="58">
                  <c:v>1.9164359684852255</c:v>
                </c:pt>
                <c:pt idx="59">
                  <c:v>1.9164682134754558</c:v>
                </c:pt>
                <c:pt idx="60">
                  <c:v>1.9164738433330064</c:v>
                </c:pt>
                <c:pt idx="61">
                  <c:v>1.9164792359340979</c:v>
                </c:pt>
                <c:pt idx="62">
                  <c:v>1.9164844044804143</c:v>
                </c:pt>
                <c:pt idx="63">
                  <c:v>1.9164869086078644</c:v>
                </c:pt>
                <c:pt idx="64">
                  <c:v>1.916489361264442</c:v>
                </c:pt>
                <c:pt idx="65">
                  <c:v>1.9164917638568468</c:v>
                </c:pt>
                <c:pt idx="66">
                  <c:v>1.9164941177438659</c:v>
                </c:pt>
                <c:pt idx="67">
                  <c:v>1.9164964242383189</c:v>
                </c:pt>
                <c:pt idx="68">
                  <c:v>1.9164986846089236</c:v>
                </c:pt>
                <c:pt idx="69">
                  <c:v>1.9165030718434943</c:v>
                </c:pt>
                <c:pt idx="70">
                  <c:v>1.9165052010399171</c:v>
                </c:pt>
                <c:pt idx="71">
                  <c:v>1.9165072887805619</c:v>
                </c:pt>
                <c:pt idx="72">
                  <c:v>1.9165113441526636</c:v>
                </c:pt>
                <c:pt idx="73">
                  <c:v>1.9165133138279611</c:v>
                </c:pt>
                <c:pt idx="74">
                  <c:v>1.916515246137783</c:v>
                </c:pt>
                <c:pt idx="75">
                  <c:v>1.9165294666044523</c:v>
                </c:pt>
                <c:pt idx="76">
                  <c:v>1.9165327076514196</c:v>
                </c:pt>
                <c:pt idx="77">
                  <c:v>1.9165473063382685</c:v>
                </c:pt>
                <c:pt idx="78">
                  <c:v>1.9165596368786468</c:v>
                </c:pt>
                <c:pt idx="79">
                  <c:v>1.9165701468806944</c:v>
                </c:pt>
                <c:pt idx="80">
                  <c:v>1.9165869971415239</c:v>
                </c:pt>
                <c:pt idx="81">
                  <c:v>1.9165997852349785</c:v>
                </c:pt>
                <c:pt idx="82">
                  <c:v>1.9166097207279271</c:v>
                </c:pt>
                <c:pt idx="83">
                  <c:v>1.9166239388787909</c:v>
                </c:pt>
                <c:pt idx="84">
                  <c:v>1.9166426656008779</c:v>
                </c:pt>
                <c:pt idx="85">
                  <c:v>1.9166560100837624</c:v>
                </c:pt>
                <c:pt idx="86">
                  <c:v>1.9166647105999357</c:v>
                </c:pt>
                <c:pt idx="87">
                  <c:v>1.9166664270790621</c:v>
                </c:pt>
              </c:numCache>
            </c:numRef>
          </c:yVal>
          <c:smooth val="1"/>
          <c:extLst xmlns:c16r2="http://schemas.microsoft.com/office/drawing/2015/06/chart" xmlns:c15="http://schemas.microsoft.com/office/drawing/2012/chart">
            <c:ext xmlns:c16="http://schemas.microsoft.com/office/drawing/2014/chart" uri="{C3380CC4-5D6E-409C-BE32-E72D297353CC}">
              <c16:uniqueId val="{00000000-59CC-48B3-B6F6-F38BE3A9DF3C}"/>
            </c:ext>
          </c:extLst>
        </c:ser>
        <c:dLbls>
          <c:showLegendKey val="0"/>
          <c:showVal val="0"/>
          <c:showCatName val="0"/>
          <c:showSerName val="0"/>
          <c:showPercent val="0"/>
          <c:showBubbleSize val="0"/>
        </c:dLbls>
        <c:axId val="99284864"/>
        <c:axId val="100864768"/>
        <c:extLst xmlns:c16r2="http://schemas.microsoft.com/office/drawing/2015/06/chart">
          <c:ext xmlns:c15="http://schemas.microsoft.com/office/drawing/2012/chart" uri="{02D57815-91ED-43cb-92C2-25804820EDAC}">
            <c15:filteredScatterSeries>
              <c15:ser>
                <c:idx val="0"/>
                <c:order val="0"/>
                <c:tx>
                  <c:v>Av</c:v>
                </c:tx>
                <c:spPr>
                  <a:ln w="25400" cap="flat" cmpd="sng" algn="ctr">
                    <a:solidFill>
                      <a:schemeClr val="accent1">
                        <a:alpha val="50000"/>
                      </a:schemeClr>
                    </a:solidFill>
                    <a:round/>
                  </a:ln>
                  <a:effectLst/>
                </c:spPr>
                <c:marker>
                  <c:symbol val="circle"/>
                  <c:size val="6"/>
                  <c:spPr>
                    <a:noFill/>
                    <a:ln w="34925" cap="flat" cmpd="dbl" algn="ctr">
                      <a:noFill/>
                      <a:round/>
                    </a:ln>
                    <a:effectLst/>
                  </c:spPr>
                </c:marker>
                <c:xVal>
                  <c:numRef>
                    <c:extLst>
                      <c:ext uri="{02D57815-91ED-43cb-92C2-25804820EDAC}">
                        <c15:formulaRef>
                          <c15:sqref>'Rechazo Banda'!$A$7:$A$93</c15:sqref>
                        </c15:formulaRef>
                      </c:ext>
                    </c:extLst>
                    <c:numCache>
                      <c:formatCode>General</c:formatCode>
                      <c:ptCount val="87"/>
                      <c:pt idx="0">
                        <c:v>1E-4</c:v>
                      </c:pt>
                      <c:pt idx="1">
                        <c:v>2.9999999999999997E-4</c:v>
                      </c:pt>
                      <c:pt idx="2">
                        <c:v>5.0000000000000001E-4</c:v>
                      </c:pt>
                      <c:pt idx="3">
                        <c:v>1E-3</c:v>
                      </c:pt>
                      <c:pt idx="4">
                        <c:v>3.0000000000000001E-3</c:v>
                      </c:pt>
                      <c:pt idx="5">
                        <c:v>5.0000000000000001E-3</c:v>
                      </c:pt>
                      <c:pt idx="6">
                        <c:v>0.01</c:v>
                      </c:pt>
                      <c:pt idx="7">
                        <c:v>0.03</c:v>
                      </c:pt>
                      <c:pt idx="8">
                        <c:v>0.05</c:v>
                      </c:pt>
                      <c:pt idx="9">
                        <c:v>0.1</c:v>
                      </c:pt>
                      <c:pt idx="10">
                        <c:v>0.3</c:v>
                      </c:pt>
                      <c:pt idx="11">
                        <c:v>0.5</c:v>
                      </c:pt>
                      <c:pt idx="12">
                        <c:v>1</c:v>
                      </c:pt>
                      <c:pt idx="13">
                        <c:v>1.5</c:v>
                      </c:pt>
                      <c:pt idx="14">
                        <c:v>2</c:v>
                      </c:pt>
                      <c:pt idx="15">
                        <c:v>2.5</c:v>
                      </c:pt>
                      <c:pt idx="16">
                        <c:v>3</c:v>
                      </c:pt>
                      <c:pt idx="17">
                        <c:v>4</c:v>
                      </c:pt>
                      <c:pt idx="18">
                        <c:v>5</c:v>
                      </c:pt>
                      <c:pt idx="19">
                        <c:v>6</c:v>
                      </c:pt>
                      <c:pt idx="20">
                        <c:v>7</c:v>
                      </c:pt>
                      <c:pt idx="21">
                        <c:v>7.5</c:v>
                      </c:pt>
                      <c:pt idx="22">
                        <c:v>8</c:v>
                      </c:pt>
                      <c:pt idx="23">
                        <c:v>9</c:v>
                      </c:pt>
                      <c:pt idx="24">
                        <c:v>10</c:v>
                      </c:pt>
                      <c:pt idx="25">
                        <c:v>11</c:v>
                      </c:pt>
                      <c:pt idx="26">
                        <c:v>12</c:v>
                      </c:pt>
                      <c:pt idx="27">
                        <c:v>13</c:v>
                      </c:pt>
                      <c:pt idx="28">
                        <c:v>14</c:v>
                      </c:pt>
                      <c:pt idx="29">
                        <c:v>15</c:v>
                      </c:pt>
                      <c:pt idx="30">
                        <c:v>10</c:v>
                      </c:pt>
                      <c:pt idx="31">
                        <c:v>20</c:v>
                      </c:pt>
                      <c:pt idx="32">
                        <c:v>30</c:v>
                      </c:pt>
                      <c:pt idx="33">
                        <c:v>40</c:v>
                      </c:pt>
                      <c:pt idx="34">
                        <c:v>50</c:v>
                      </c:pt>
                      <c:pt idx="35">
                        <c:v>55</c:v>
                      </c:pt>
                      <c:pt idx="36">
                        <c:v>57</c:v>
                      </c:pt>
                      <c:pt idx="37">
                        <c:v>58</c:v>
                      </c:pt>
                      <c:pt idx="38">
                        <c:v>59</c:v>
                      </c:pt>
                      <c:pt idx="39">
                        <c:v>60</c:v>
                      </c:pt>
                      <c:pt idx="40">
                        <c:v>61</c:v>
                      </c:pt>
                      <c:pt idx="41">
                        <c:v>62</c:v>
                      </c:pt>
                      <c:pt idx="42">
                        <c:v>63</c:v>
                      </c:pt>
                      <c:pt idx="43">
                        <c:v>64</c:v>
                      </c:pt>
                      <c:pt idx="44">
                        <c:v>65</c:v>
                      </c:pt>
                      <c:pt idx="45">
                        <c:v>66</c:v>
                      </c:pt>
                      <c:pt idx="46">
                        <c:v>67</c:v>
                      </c:pt>
                      <c:pt idx="47">
                        <c:v>68</c:v>
                      </c:pt>
                      <c:pt idx="48">
                        <c:v>70</c:v>
                      </c:pt>
                      <c:pt idx="49">
                        <c:v>75</c:v>
                      </c:pt>
                      <c:pt idx="50">
                        <c:v>90</c:v>
                      </c:pt>
                      <c:pt idx="51">
                        <c:v>100</c:v>
                      </c:pt>
                      <c:pt idx="52">
                        <c:v>100</c:v>
                      </c:pt>
                      <c:pt idx="53">
                        <c:v>300</c:v>
                      </c:pt>
                      <c:pt idx="54">
                        <c:v>400</c:v>
                      </c:pt>
                      <c:pt idx="55">
                        <c:v>500</c:v>
                      </c:pt>
                      <c:pt idx="56">
                        <c:v>550</c:v>
                      </c:pt>
                      <c:pt idx="57">
                        <c:v>600</c:v>
                      </c:pt>
                      <c:pt idx="58">
                        <c:v>650</c:v>
                      </c:pt>
                      <c:pt idx="59">
                        <c:v>700</c:v>
                      </c:pt>
                      <c:pt idx="60">
                        <c:v>710</c:v>
                      </c:pt>
                      <c:pt idx="61">
                        <c:v>720</c:v>
                      </c:pt>
                      <c:pt idx="62">
                        <c:v>730</c:v>
                      </c:pt>
                      <c:pt idx="63">
                        <c:v>735</c:v>
                      </c:pt>
                      <c:pt idx="64">
                        <c:v>740</c:v>
                      </c:pt>
                      <c:pt idx="65">
                        <c:v>745</c:v>
                      </c:pt>
                      <c:pt idx="66">
                        <c:v>750</c:v>
                      </c:pt>
                      <c:pt idx="67">
                        <c:v>755</c:v>
                      </c:pt>
                      <c:pt idx="68">
                        <c:v>760</c:v>
                      </c:pt>
                      <c:pt idx="69">
                        <c:v>770</c:v>
                      </c:pt>
                      <c:pt idx="70">
                        <c:v>775</c:v>
                      </c:pt>
                      <c:pt idx="71">
                        <c:v>780</c:v>
                      </c:pt>
                      <c:pt idx="72">
                        <c:v>790</c:v>
                      </c:pt>
                      <c:pt idx="73">
                        <c:v>795</c:v>
                      </c:pt>
                      <c:pt idx="74">
                        <c:v>800</c:v>
                      </c:pt>
                      <c:pt idx="75">
                        <c:v>840</c:v>
                      </c:pt>
                      <c:pt idx="76">
                        <c:v>850</c:v>
                      </c:pt>
                      <c:pt idx="77">
                        <c:v>900</c:v>
                      </c:pt>
                      <c:pt idx="78">
                        <c:v>950</c:v>
                      </c:pt>
                      <c:pt idx="79">
                        <c:v>1000</c:v>
                      </c:pt>
                      <c:pt idx="80">
                        <c:v>1100</c:v>
                      </c:pt>
                      <c:pt idx="81">
                        <c:v>1200</c:v>
                      </c:pt>
                      <c:pt idx="82">
                        <c:v>1300</c:v>
                      </c:pt>
                      <c:pt idx="83">
                        <c:v>1500</c:v>
                      </c:pt>
                      <c:pt idx="84">
                        <c:v>2000</c:v>
                      </c:pt>
                      <c:pt idx="85">
                        <c:v>3000</c:v>
                      </c:pt>
                      <c:pt idx="86">
                        <c:v>7000</c:v>
                      </c:pt>
                    </c:numCache>
                  </c:numRef>
                </c:xVal>
                <c:yVal>
                  <c:numRef>
                    <c:extLst>
                      <c:ext uri="{02D57815-91ED-43cb-92C2-25804820EDAC}">
                        <c15:formulaRef>
                          <c15:sqref>'Rechazo Banda'!$C$7:$C$94</c15:sqref>
                        </c15:formulaRef>
                      </c:ext>
                    </c:extLst>
                    <c:numCache>
                      <c:formatCode>General</c:formatCode>
                      <c:ptCount val="88"/>
                      <c:pt idx="0">
                        <c:v>1.666666666664349E-6</c:v>
                      </c:pt>
                      <c:pt idx="1">
                        <c:v>4.999999999937497E-6</c:v>
                      </c:pt>
                      <c:pt idx="2">
                        <c:v>8.3333333330439754E-6</c:v>
                      </c:pt>
                      <c:pt idx="3">
                        <c:v>1.6666666664351831E-5</c:v>
                      </c:pt>
                      <c:pt idx="4">
                        <c:v>4.9999999937499989E-5</c:v>
                      </c:pt>
                      <c:pt idx="5">
                        <c:v>8.3333333043981279E-5</c:v>
                      </c:pt>
                      <c:pt idx="6">
                        <c:v>1.6666666435185182E-4</c:v>
                      </c:pt>
                      <c:pt idx="7">
                        <c:v>4.9999993750001132E-4</c:v>
                      </c:pt>
                      <c:pt idx="8">
                        <c:v>8.3333304398163215E-4</c:v>
                      </c:pt>
                      <c:pt idx="9">
                        <c:v>1.6666643518566725E-3</c:v>
                      </c:pt>
                      <c:pt idx="10">
                        <c:v>4.9999375011718465E-3</c:v>
                      </c:pt>
                      <c:pt idx="11">
                        <c:v>8.3330439965510223E-3</c:v>
                      </c:pt>
                      <c:pt idx="12">
                        <c:v>1.666435233399333E-2</c:v>
                      </c:pt>
                      <c:pt idx="13">
                        <c:v>2.499219116020307E-2</c:v>
                      </c:pt>
                      <c:pt idx="14">
                        <c:v>3.3314830232638468E-2</c:v>
                      </c:pt>
                      <c:pt idx="15">
                        <c:v>4.1630544712181305E-2</c:v>
                      </c:pt>
                      <c:pt idx="16">
                        <c:v>4.9937616943892212E-2</c:v>
                      </c:pt>
                      <c:pt idx="17">
                        <c:v>6.6519010523773889E-2</c:v>
                      </c:pt>
                      <c:pt idx="18">
                        <c:v>8.3045479853739904E-2</c:v>
                      </c:pt>
                      <c:pt idx="19">
                        <c:v>9.9503719020998957E-2</c:v>
                      </c:pt>
                      <c:pt idx="20">
                        <c:v>0.11588069956017837</c:v>
                      </c:pt>
                      <c:pt idx="21">
                        <c:v>0.12403473458920841</c:v>
                      </c:pt>
                      <c:pt idx="22">
                        <c:v>0.13216372009101796</c:v>
                      </c:pt>
                      <c:pt idx="23">
                        <c:v>0.14834045293024459</c:v>
                      </c:pt>
                      <c:pt idx="24">
                        <c:v>0.16439898730535726</c:v>
                      </c:pt>
                      <c:pt idx="25">
                        <c:v>0.18032786885245897</c:v>
                      </c:pt>
                      <c:pt idx="26">
                        <c:v>0.19611613513818407</c:v>
                      </c:pt>
                      <c:pt idx="27">
                        <c:v>0.21175334700580606</c:v>
                      </c:pt>
                      <c:pt idx="28">
                        <c:v>0.22722961560641838</c:v>
                      </c:pt>
                      <c:pt idx="29">
                        <c:v>0.24253562503633297</c:v>
                      </c:pt>
                      <c:pt idx="30">
                        <c:v>0.16439898730535726</c:v>
                      </c:pt>
                      <c:pt idx="31">
                        <c:v>0.31622776601683794</c:v>
                      </c:pt>
                      <c:pt idx="32">
                        <c:v>0.44721359549995782</c:v>
                      </c:pt>
                      <c:pt idx="33">
                        <c:v>0.55470019622522904</c:v>
                      </c:pt>
                      <c:pt idx="34">
                        <c:v>0.64018439966447982</c:v>
                      </c:pt>
                      <c:pt idx="35">
                        <c:v>0.67572462851734627</c:v>
                      </c:pt>
                      <c:pt idx="36">
                        <c:v>0.68874946191469311</c:v>
                      </c:pt>
                      <c:pt idx="37">
                        <c:v>0.69502209684747485</c:v>
                      </c:pt>
                      <c:pt idx="38">
                        <c:v>0.70113995181374045</c:v>
                      </c:pt>
                      <c:pt idx="39">
                        <c:v>0.70710678118654746</c:v>
                      </c:pt>
                      <c:pt idx="40">
                        <c:v>0.71292629238550242</c:v>
                      </c:pt>
                      <c:pt idx="41">
                        <c:v>0.71860214176659087</c:v>
                      </c:pt>
                      <c:pt idx="42">
                        <c:v>0.72413793103448276</c:v>
                      </c:pt>
                      <c:pt idx="43">
                        <c:v>0.72953720414008516</c:v>
                      </c:pt>
                      <c:pt idx="44">
                        <c:v>0.73480344462748792</c:v>
                      </c:pt>
                      <c:pt idx="45">
                        <c:v>0.73994007339594381</c:v>
                      </c:pt>
                      <c:pt idx="46">
                        <c:v>0.74495044684407252</c:v>
                      </c:pt>
                      <c:pt idx="47">
                        <c:v>0.7498378553650924</c:v>
                      </c:pt>
                      <c:pt idx="48">
                        <c:v>0.75925660236529646</c:v>
                      </c:pt>
                      <c:pt idx="49">
                        <c:v>0.78086880944303028</c:v>
                      </c:pt>
                      <c:pt idx="50">
                        <c:v>0.83205029433784372</c:v>
                      </c:pt>
                      <c:pt idx="51">
                        <c:v>0.85749292571254432</c:v>
                      </c:pt>
                      <c:pt idx="52">
                        <c:v>0.85749292571254432</c:v>
                      </c:pt>
                      <c:pt idx="53">
                        <c:v>0.98058067569092011</c:v>
                      </c:pt>
                      <c:pt idx="54">
                        <c:v>0.98893635286829751</c:v>
                      </c:pt>
                      <c:pt idx="55">
                        <c:v>0.9928768384869221</c:v>
                      </c:pt>
                      <c:pt idx="56">
                        <c:v>0.99410217660799438</c:v>
                      </c:pt>
                      <c:pt idx="57">
                        <c:v>0.99503719020998904</c:v>
                      </c:pt>
                      <c:pt idx="58">
                        <c:v>0.995766679017971</c:v>
                      </c:pt>
                      <c:pt idx="59">
                        <c:v>0.99634664904175052</c:v>
                      </c:pt>
                      <c:pt idx="60">
                        <c:v>0.99644829185737427</c:v>
                      </c:pt>
                      <c:pt idx="61">
                        <c:v>0.99654575824488001</c:v>
                      </c:pt>
                      <c:pt idx="62">
                        <c:v>0.9966392735416878</c:v>
                      </c:pt>
                      <c:pt idx="63">
                        <c:v>0.9966846158226077</c:v>
                      </c:pt>
                      <c:pt idx="64">
                        <c:v>0.99672904811467611</c:v>
                      </c:pt>
                      <c:pt idx="65">
                        <c:v>0.99677259456749878</c:v>
                      </c:pt>
                      <c:pt idx="66">
                        <c:v>0.99681527853612495</c:v>
                      </c:pt>
                      <c:pt idx="67">
                        <c:v>0.99685712261215875</c:v>
                      </c:pt>
                      <c:pt idx="68">
                        <c:v>0.99689814865346837</c:v>
                      </c:pt>
                      <c:pt idx="69">
                        <c:v>0.99697783056363543</c:v>
                      </c:pt>
                      <c:pt idx="70">
                        <c:v>0.99701652672857133</c:v>
                      </c:pt>
                      <c:pt idx="71">
                        <c:v>0.99705448550158138</c:v>
                      </c:pt>
                      <c:pt idx="72">
                        <c:v>0.99712826465152382</c:v>
                      </c:pt>
                      <c:pt idx="73">
                        <c:v>0.99716412048661329</c:v>
                      </c:pt>
                      <c:pt idx="74">
                        <c:v>0.99719930988845662</c:v>
                      </c:pt>
                      <c:pt idx="75">
                        <c:v>0.99745869983073521</c:v>
                      </c:pt>
                      <c:pt idx="76">
                        <c:v>0.99751792226176994</c:v>
                      </c:pt>
                      <c:pt idx="77">
                        <c:v>0.99778515785660926</c:v>
                      </c:pt>
                      <c:pt idx="78">
                        <c:v>0.99801148720597288</c:v>
                      </c:pt>
                      <c:pt idx="79">
                        <c:v>0.99820484546577848</c:v>
                      </c:pt>
                      <c:pt idx="80">
                        <c:v>0.99851570793094602</c:v>
                      </c:pt>
                      <c:pt idx="81">
                        <c:v>0.99875233887784509</c:v>
                      </c:pt>
                      <c:pt idx="82">
                        <c:v>0.99893660984868515</c:v>
                      </c:pt>
                      <c:pt idx="83">
                        <c:v>0.99920095872178971</c:v>
                      </c:pt>
                      <c:pt idx="84">
                        <c:v>0.99955030352236707</c:v>
                      </c:pt>
                      <c:pt idx="85">
                        <c:v>0.99980005998000709</c:v>
                      </c:pt>
                      <c:pt idx="86">
                        <c:v>0.99996326733015417</c:v>
                      </c:pt>
                      <c:pt idx="87">
                        <c:v>0.99999550003037485</c:v>
                      </c:pt>
                    </c:numCache>
                  </c:numRef>
                </c:yVal>
                <c:smooth val="1"/>
                <c:extLst>
                  <c:ext xmlns:c16="http://schemas.microsoft.com/office/drawing/2014/chart" uri="{C3380CC4-5D6E-409C-BE32-E72D297353CC}">
                    <c16:uniqueId val="{00000001-59CC-48B3-B6F6-F38BE3A9DF3C}"/>
                  </c:ext>
                </c:extLst>
              </c15:ser>
            </c15:filteredScatterSeries>
            <c15:filteredScatterSeries>
              <c15:ser>
                <c:idx val="2"/>
                <c:order val="2"/>
                <c:tx>
                  <c:v>Tschebyscheff</c:v>
                </c:tx>
                <c:spPr>
                  <a:ln w="28575" cap="flat" cmpd="sng" algn="ctr">
                    <a:solidFill>
                      <a:srgbClr val="FF0000">
                        <a:alpha val="50000"/>
                      </a:srgbClr>
                    </a:solidFill>
                    <a:round/>
                  </a:ln>
                  <a:effectLst/>
                </c:spPr>
                <c:marker>
                  <c:symbol val="circle"/>
                  <c:size val="6"/>
                  <c:spPr>
                    <a:noFill/>
                    <a:ln w="34925" cap="flat" cmpd="dbl" algn="ctr">
                      <a:noFill/>
                      <a:round/>
                    </a:ln>
                    <a:effectLst/>
                  </c:spPr>
                </c:marker>
                <c:xVal>
                  <c:numRef>
                    <c:extLst xmlns:c15="http://schemas.microsoft.com/office/drawing/2012/chart">
                      <c:ext xmlns:c15="http://schemas.microsoft.com/office/drawing/2012/chart" uri="{02D57815-91ED-43cb-92C2-25804820EDAC}">
                        <c15:formulaRef>
                          <c15:sqref>'Rechazo Banda'!$A$7:$A$94</c15:sqref>
                        </c15:formulaRef>
                      </c:ext>
                    </c:extLst>
                    <c:numCache>
                      <c:formatCode>General</c:formatCode>
                      <c:ptCount val="88"/>
                      <c:pt idx="0">
                        <c:v>1E-4</c:v>
                      </c:pt>
                      <c:pt idx="1">
                        <c:v>2.9999999999999997E-4</c:v>
                      </c:pt>
                      <c:pt idx="2">
                        <c:v>5.0000000000000001E-4</c:v>
                      </c:pt>
                      <c:pt idx="3">
                        <c:v>1E-3</c:v>
                      </c:pt>
                      <c:pt idx="4">
                        <c:v>3.0000000000000001E-3</c:v>
                      </c:pt>
                      <c:pt idx="5">
                        <c:v>5.0000000000000001E-3</c:v>
                      </c:pt>
                      <c:pt idx="6">
                        <c:v>0.01</c:v>
                      </c:pt>
                      <c:pt idx="7">
                        <c:v>0.03</c:v>
                      </c:pt>
                      <c:pt idx="8">
                        <c:v>0.05</c:v>
                      </c:pt>
                      <c:pt idx="9">
                        <c:v>0.1</c:v>
                      </c:pt>
                      <c:pt idx="10">
                        <c:v>0.3</c:v>
                      </c:pt>
                      <c:pt idx="11">
                        <c:v>0.5</c:v>
                      </c:pt>
                      <c:pt idx="12">
                        <c:v>1</c:v>
                      </c:pt>
                      <c:pt idx="13">
                        <c:v>1.5</c:v>
                      </c:pt>
                      <c:pt idx="14">
                        <c:v>2</c:v>
                      </c:pt>
                      <c:pt idx="15">
                        <c:v>2.5</c:v>
                      </c:pt>
                      <c:pt idx="16">
                        <c:v>3</c:v>
                      </c:pt>
                      <c:pt idx="17">
                        <c:v>4</c:v>
                      </c:pt>
                      <c:pt idx="18">
                        <c:v>5</c:v>
                      </c:pt>
                      <c:pt idx="19">
                        <c:v>6</c:v>
                      </c:pt>
                      <c:pt idx="20">
                        <c:v>7</c:v>
                      </c:pt>
                      <c:pt idx="21">
                        <c:v>7.5</c:v>
                      </c:pt>
                      <c:pt idx="22">
                        <c:v>8</c:v>
                      </c:pt>
                      <c:pt idx="23">
                        <c:v>9</c:v>
                      </c:pt>
                      <c:pt idx="24">
                        <c:v>10</c:v>
                      </c:pt>
                      <c:pt idx="25">
                        <c:v>11</c:v>
                      </c:pt>
                      <c:pt idx="26">
                        <c:v>12</c:v>
                      </c:pt>
                      <c:pt idx="27">
                        <c:v>13</c:v>
                      </c:pt>
                      <c:pt idx="28">
                        <c:v>14</c:v>
                      </c:pt>
                      <c:pt idx="29">
                        <c:v>15</c:v>
                      </c:pt>
                      <c:pt idx="30">
                        <c:v>10</c:v>
                      </c:pt>
                      <c:pt idx="31">
                        <c:v>20</c:v>
                      </c:pt>
                      <c:pt idx="32">
                        <c:v>30</c:v>
                      </c:pt>
                      <c:pt idx="33">
                        <c:v>40</c:v>
                      </c:pt>
                      <c:pt idx="34">
                        <c:v>50</c:v>
                      </c:pt>
                      <c:pt idx="35">
                        <c:v>55</c:v>
                      </c:pt>
                      <c:pt idx="36">
                        <c:v>57</c:v>
                      </c:pt>
                      <c:pt idx="37">
                        <c:v>58</c:v>
                      </c:pt>
                      <c:pt idx="38">
                        <c:v>59</c:v>
                      </c:pt>
                      <c:pt idx="39">
                        <c:v>60</c:v>
                      </c:pt>
                      <c:pt idx="40">
                        <c:v>61</c:v>
                      </c:pt>
                      <c:pt idx="41">
                        <c:v>62</c:v>
                      </c:pt>
                      <c:pt idx="42">
                        <c:v>63</c:v>
                      </c:pt>
                      <c:pt idx="43">
                        <c:v>64</c:v>
                      </c:pt>
                      <c:pt idx="44">
                        <c:v>65</c:v>
                      </c:pt>
                      <c:pt idx="45">
                        <c:v>66</c:v>
                      </c:pt>
                      <c:pt idx="46">
                        <c:v>67</c:v>
                      </c:pt>
                      <c:pt idx="47">
                        <c:v>68</c:v>
                      </c:pt>
                      <c:pt idx="48">
                        <c:v>70</c:v>
                      </c:pt>
                      <c:pt idx="49">
                        <c:v>75</c:v>
                      </c:pt>
                      <c:pt idx="50">
                        <c:v>90</c:v>
                      </c:pt>
                      <c:pt idx="51">
                        <c:v>100</c:v>
                      </c:pt>
                      <c:pt idx="52">
                        <c:v>100</c:v>
                      </c:pt>
                      <c:pt idx="53">
                        <c:v>300</c:v>
                      </c:pt>
                      <c:pt idx="54">
                        <c:v>400</c:v>
                      </c:pt>
                      <c:pt idx="55">
                        <c:v>500</c:v>
                      </c:pt>
                      <c:pt idx="56">
                        <c:v>550</c:v>
                      </c:pt>
                      <c:pt idx="57">
                        <c:v>600</c:v>
                      </c:pt>
                      <c:pt idx="58">
                        <c:v>650</c:v>
                      </c:pt>
                      <c:pt idx="59">
                        <c:v>700</c:v>
                      </c:pt>
                      <c:pt idx="60">
                        <c:v>710</c:v>
                      </c:pt>
                      <c:pt idx="61">
                        <c:v>720</c:v>
                      </c:pt>
                      <c:pt idx="62">
                        <c:v>730</c:v>
                      </c:pt>
                      <c:pt idx="63">
                        <c:v>735</c:v>
                      </c:pt>
                      <c:pt idx="64">
                        <c:v>740</c:v>
                      </c:pt>
                      <c:pt idx="65">
                        <c:v>745</c:v>
                      </c:pt>
                      <c:pt idx="66">
                        <c:v>750</c:v>
                      </c:pt>
                      <c:pt idx="67">
                        <c:v>755</c:v>
                      </c:pt>
                      <c:pt idx="68">
                        <c:v>760</c:v>
                      </c:pt>
                      <c:pt idx="69">
                        <c:v>770</c:v>
                      </c:pt>
                      <c:pt idx="70">
                        <c:v>775</c:v>
                      </c:pt>
                      <c:pt idx="71">
                        <c:v>780</c:v>
                      </c:pt>
                      <c:pt idx="72">
                        <c:v>790</c:v>
                      </c:pt>
                      <c:pt idx="73">
                        <c:v>795</c:v>
                      </c:pt>
                      <c:pt idx="74">
                        <c:v>800</c:v>
                      </c:pt>
                      <c:pt idx="75">
                        <c:v>840</c:v>
                      </c:pt>
                      <c:pt idx="76">
                        <c:v>850</c:v>
                      </c:pt>
                      <c:pt idx="77">
                        <c:v>900</c:v>
                      </c:pt>
                      <c:pt idx="78">
                        <c:v>950</c:v>
                      </c:pt>
                      <c:pt idx="79">
                        <c:v>1000</c:v>
                      </c:pt>
                      <c:pt idx="80">
                        <c:v>1100</c:v>
                      </c:pt>
                      <c:pt idx="81">
                        <c:v>1200</c:v>
                      </c:pt>
                      <c:pt idx="82">
                        <c:v>1300</c:v>
                      </c:pt>
                      <c:pt idx="83">
                        <c:v>1500</c:v>
                      </c:pt>
                      <c:pt idx="84">
                        <c:v>2000</c:v>
                      </c:pt>
                      <c:pt idx="85">
                        <c:v>3000</c:v>
                      </c:pt>
                      <c:pt idx="86">
                        <c:v>7000</c:v>
                      </c:pt>
                      <c:pt idx="87">
                        <c:v>20000</c:v>
                      </c:pt>
                    </c:numCache>
                  </c:numRef>
                </c:xVal>
                <c:yVal>
                  <c:numRef>
                    <c:extLst xmlns:c15="http://schemas.microsoft.com/office/drawing/2012/chart">
                      <c:ext xmlns:c15="http://schemas.microsoft.com/office/drawing/2012/chart" uri="{02D57815-91ED-43cb-92C2-25804820EDAC}">
                        <c15:formulaRef>
                          <c15:sqref>'Rechazo Banda'!$I$7:$I$94</c15:sqref>
                        </c15:formulaRef>
                      </c:ext>
                    </c:extLst>
                    <c:numCache>
                      <c:formatCode>General</c:formatCode>
                      <c:ptCount val="88"/>
                      <c:pt idx="0">
                        <c:v>6.9444444444634488E-6</c:v>
                      </c:pt>
                      <c:pt idx="1">
                        <c:v>2.0833333333846858E-5</c:v>
                      </c:pt>
                      <c:pt idx="2">
                        <c:v>3.4722222224599959E-5</c:v>
                      </c:pt>
                      <c:pt idx="3">
                        <c:v>6.9444444463466541E-5</c:v>
                      </c:pt>
                      <c:pt idx="4">
                        <c:v>2.0833333384693247E-4</c:v>
                      </c:pt>
                      <c:pt idx="5">
                        <c:v>3.4722222459999751E-4</c:v>
                      </c:pt>
                      <c:pt idx="6">
                        <c:v>6.9444446346664994E-4</c:v>
                      </c:pt>
                      <c:pt idx="7">
                        <c:v>2.0833338469329926E-3</c:v>
                      </c:pt>
                      <c:pt idx="8">
                        <c:v>3.4722245999994619E-3</c:v>
                      </c:pt>
                      <c:pt idx="9">
                        <c:v>6.9444634667008859E-3</c:v>
                      </c:pt>
                      <c:pt idx="10">
                        <c:v>2.0833846945352726E-2</c:v>
                      </c:pt>
                      <c:pt idx="11">
                        <c:v>3.4724600158387728E-2</c:v>
                      </c:pt>
                      <c:pt idx="12">
                        <c:v>6.946347178753956E-2</c:v>
                      </c:pt>
                      <c:pt idx="13">
                        <c:v>0.10423090563861567</c:v>
                      </c:pt>
                      <c:pt idx="14">
                        <c:v>0.1390412310774817</c:v>
                      </c:pt>
                      <c:pt idx="15">
                        <c:v>0.17390883552709974</c:v>
                      </c:pt>
                      <c:pt idx="16">
                        <c:v>0.20884818407267938</c:v>
                      </c:pt>
                      <c:pt idx="17">
                        <c:v>0.27900048131865346</c:v>
                      </c:pt>
                      <c:pt idx="18">
                        <c:v>0.34961615736103929</c:v>
                      </c:pt>
                      <c:pt idx="19">
                        <c:v>0.42081579175887485</c:v>
                      </c:pt>
                      <c:pt idx="20">
                        <c:v>0.49272319920461688</c:v>
                      </c:pt>
                      <c:pt idx="21">
                        <c:v>0.52898207265170449</c:v>
                      </c:pt>
                      <c:pt idx="22">
                        <c:v>0.56546615706706638</c:v>
                      </c:pt>
                      <c:pt idx="23">
                        <c:v>0.63917717941026997</c:v>
                      </c:pt>
                      <c:pt idx="24">
                        <c:v>0.71399434747192481</c:v>
                      </c:pt>
                      <c:pt idx="25">
                        <c:v>0.79006220773710378</c:v>
                      </c:pt>
                      <c:pt idx="26">
                        <c:v>0.86753275015299913</c:v>
                      </c:pt>
                      <c:pt idx="27">
                        <c:v>0.94656648074267946</c:v>
                      </c:pt>
                      <c:pt idx="28">
                        <c:v>1.0273336049464716</c:v>
                      </c:pt>
                      <c:pt idx="29">
                        <c:v>1.1100153405180095</c:v>
                      </c:pt>
                      <c:pt idx="30">
                        <c:v>0.71399434747192481</c:v>
                      </c:pt>
                      <c:pt idx="31">
                        <c:v>1.5594571538795134</c:v>
                      </c:pt>
                      <c:pt idx="32">
                        <c:v>2.7607881518711639</c:v>
                      </c:pt>
                      <c:pt idx="33">
                        <c:v>4.9029033784546021</c:v>
                      </c:pt>
                      <c:pt idx="34">
                        <c:v>10.345073607529608</c:v>
                      </c:pt>
                      <c:pt idx="35">
                        <c:v>17.280566149184118</c:v>
                      </c:pt>
                      <c:pt idx="36">
                        <c:v>21.28761013116095</c:v>
                      </c:pt>
                      <c:pt idx="37">
                        <c:v>23.156440172357449</c:v>
                      </c:pt>
                      <c:pt idx="38">
                        <c:v>24.506496582240061</c:v>
                      </c:pt>
                      <c:pt idx="39">
                        <c:v>25.000000000000018</c:v>
                      </c:pt>
                      <c:pt idx="40">
                        <c:v>24.522217255251896</c:v>
                      </c:pt>
                      <c:pt idx="41">
                        <c:v>23.263310421430948</c:v>
                      </c:pt>
                      <c:pt idx="42">
                        <c:v>21.572084027731282</c:v>
                      </c:pt>
                      <c:pt idx="43">
                        <c:v>19.760376304381094</c:v>
                      </c:pt>
                      <c:pt idx="44">
                        <c:v>18.020826622546409</c:v>
                      </c:pt>
                      <c:pt idx="45">
                        <c:v>16.441441220875447</c:v>
                      </c:pt>
                      <c:pt idx="46">
                        <c:v>15.046671140835915</c:v>
                      </c:pt>
                      <c:pt idx="47">
                        <c:v>13.829934979206451</c:v>
                      </c:pt>
                      <c:pt idx="48">
                        <c:v>11.852495575875432</c:v>
                      </c:pt>
                      <c:pt idx="49">
                        <c:v>8.6828588955898525</c:v>
                      </c:pt>
                      <c:pt idx="50">
                        <c:v>4.9029033784546021</c:v>
                      </c:pt>
                      <c:pt idx="51">
                        <c:v>3.8594220068402398</c:v>
                      </c:pt>
                      <c:pt idx="52">
                        <c:v>3.8594220068402398</c:v>
                      </c:pt>
                      <c:pt idx="53">
                        <c:v>0.86753275015299869</c:v>
                      </c:pt>
                      <c:pt idx="54">
                        <c:v>0.63917717941026986</c:v>
                      </c:pt>
                      <c:pt idx="55">
                        <c:v>0.50720077958286292</c:v>
                      </c:pt>
                      <c:pt idx="56">
                        <c:v>0.45994221437976979</c:v>
                      </c:pt>
                      <c:pt idx="57">
                        <c:v>0.42081579175887496</c:v>
                      </c:pt>
                      <c:pt idx="58">
                        <c:v>0.38787405301111522</c:v>
                      </c:pt>
                      <c:pt idx="59">
                        <c:v>0.359748931662834</c:v>
                      </c:pt>
                      <c:pt idx="60">
                        <c:v>0.3546096760890679</c:v>
                      </c:pt>
                      <c:pt idx="61">
                        <c:v>0.34961615736103929</c:v>
                      </c:pt>
                      <c:pt idx="62">
                        <c:v>0.34476222457980649</c:v>
                      </c:pt>
                      <c:pt idx="63">
                        <c:v>0.34238577530502373</c:v>
                      </c:pt>
                      <c:pt idx="64">
                        <c:v>0.34004207017319876</c:v>
                      </c:pt>
                      <c:pt idx="65">
                        <c:v>0.33773043298647581</c:v>
                      </c:pt>
                      <c:pt idx="66">
                        <c:v>0.33545020614434401</c:v>
                      </c:pt>
                      <c:pt idx="67">
                        <c:v>0.3332007500052615</c:v>
                      </c:pt>
                      <c:pt idx="68">
                        <c:v>0.33098144227453019</c:v>
                      </c:pt>
                      <c:pt idx="69">
                        <c:v>0.32663086609451669</c:v>
                      </c:pt>
                      <c:pt idx="70">
                        <c:v>0.32449843462369088</c:v>
                      </c:pt>
                      <c:pt idx="71">
                        <c:v>0.32239382445842762</c:v>
                      </c:pt>
                      <c:pt idx="72">
                        <c:v>0.31826590657196574</c:v>
                      </c:pt>
                      <c:pt idx="73">
                        <c:v>0.31624155305307367</c:v>
                      </c:pt>
                      <c:pt idx="74">
                        <c:v>0.31424292834221551</c:v>
                      </c:pt>
                      <c:pt idx="75">
                        <c:v>0.2991238855346971</c:v>
                      </c:pt>
                      <c:pt idx="76">
                        <c:v>0.29556982615415578</c:v>
                      </c:pt>
                      <c:pt idx="77">
                        <c:v>0.27900048131865335</c:v>
                      </c:pt>
                      <c:pt idx="78">
                        <c:v>0.26419706042187507</c:v>
                      </c:pt>
                      <c:pt idx="79">
                        <c:v>0.25089061668275719</c:v>
                      </c:pt>
                      <c:pt idx="80">
                        <c:v>0.22794145321210887</c:v>
                      </c:pt>
                      <c:pt idx="81">
                        <c:v>0.2088481840726793</c:v>
                      </c:pt>
                      <c:pt idx="82">
                        <c:v>0.19271249048239916</c:v>
                      </c:pt>
                      <c:pt idx="83">
                        <c:v>0.16693003926968289</c:v>
                      </c:pt>
                      <c:pt idx="84">
                        <c:v>0.12511103464428044</c:v>
                      </c:pt>
                      <c:pt idx="85">
                        <c:v>8.3366216490237899E-2</c:v>
                      </c:pt>
                      <c:pt idx="86">
                        <c:v>3.5716873362655797E-2</c:v>
                      </c:pt>
                      <c:pt idx="87">
                        <c:v>1.2500110938470602E-2</c:v>
                      </c:pt>
                    </c:numCache>
                  </c:numRef>
                </c:yVal>
                <c:smooth val="1"/>
                <c:extLst xmlns:c15="http://schemas.microsoft.com/office/drawing/2012/chart">
                  <c:ext xmlns:c16="http://schemas.microsoft.com/office/drawing/2014/chart" uri="{C3380CC4-5D6E-409C-BE32-E72D297353CC}">
                    <c16:uniqueId val="{00000002-59CC-48B3-B6F6-F38BE3A9DF3C}"/>
                  </c:ext>
                </c:extLst>
              </c15:ser>
            </c15:filteredScatterSeries>
            <c15:filteredScatterSeries>
              <c15:ser>
                <c:idx val="3"/>
                <c:order val="3"/>
                <c:tx>
                  <c:v>Bessel</c:v>
                </c:tx>
                <c:spPr>
                  <a:ln w="28575" cap="flat" cmpd="sng" algn="ctr">
                    <a:solidFill>
                      <a:srgbClr val="7030A0">
                        <a:alpha val="50000"/>
                      </a:srgbClr>
                    </a:solidFill>
                    <a:round/>
                  </a:ln>
                  <a:effectLst/>
                </c:spPr>
                <c:marker>
                  <c:symbol val="circle"/>
                  <c:size val="6"/>
                  <c:spPr>
                    <a:noFill/>
                    <a:ln w="34925" cap="flat" cmpd="dbl" algn="ctr">
                      <a:noFill/>
                      <a:round/>
                    </a:ln>
                    <a:effectLst/>
                  </c:spPr>
                </c:marker>
                <c:xVal>
                  <c:numRef>
                    <c:extLst xmlns:c15="http://schemas.microsoft.com/office/drawing/2012/chart">
                      <c:ext xmlns:c15="http://schemas.microsoft.com/office/drawing/2012/chart" uri="{02D57815-91ED-43cb-92C2-25804820EDAC}">
                        <c15:formulaRef>
                          <c15:sqref>'Rechazo Banda'!$A$7:$A$94</c15:sqref>
                        </c15:formulaRef>
                      </c:ext>
                    </c:extLst>
                    <c:numCache>
                      <c:formatCode>General</c:formatCode>
                      <c:ptCount val="88"/>
                      <c:pt idx="0">
                        <c:v>1E-4</c:v>
                      </c:pt>
                      <c:pt idx="1">
                        <c:v>2.9999999999999997E-4</c:v>
                      </c:pt>
                      <c:pt idx="2">
                        <c:v>5.0000000000000001E-4</c:v>
                      </c:pt>
                      <c:pt idx="3">
                        <c:v>1E-3</c:v>
                      </c:pt>
                      <c:pt idx="4">
                        <c:v>3.0000000000000001E-3</c:v>
                      </c:pt>
                      <c:pt idx="5">
                        <c:v>5.0000000000000001E-3</c:v>
                      </c:pt>
                      <c:pt idx="6">
                        <c:v>0.01</c:v>
                      </c:pt>
                      <c:pt idx="7">
                        <c:v>0.03</c:v>
                      </c:pt>
                      <c:pt idx="8">
                        <c:v>0.05</c:v>
                      </c:pt>
                      <c:pt idx="9">
                        <c:v>0.1</c:v>
                      </c:pt>
                      <c:pt idx="10">
                        <c:v>0.3</c:v>
                      </c:pt>
                      <c:pt idx="11">
                        <c:v>0.5</c:v>
                      </c:pt>
                      <c:pt idx="12">
                        <c:v>1</c:v>
                      </c:pt>
                      <c:pt idx="13">
                        <c:v>1.5</c:v>
                      </c:pt>
                      <c:pt idx="14">
                        <c:v>2</c:v>
                      </c:pt>
                      <c:pt idx="15">
                        <c:v>2.5</c:v>
                      </c:pt>
                      <c:pt idx="16">
                        <c:v>3</c:v>
                      </c:pt>
                      <c:pt idx="17">
                        <c:v>4</c:v>
                      </c:pt>
                      <c:pt idx="18">
                        <c:v>5</c:v>
                      </c:pt>
                      <c:pt idx="19">
                        <c:v>6</c:v>
                      </c:pt>
                      <c:pt idx="20">
                        <c:v>7</c:v>
                      </c:pt>
                      <c:pt idx="21">
                        <c:v>7.5</c:v>
                      </c:pt>
                      <c:pt idx="22">
                        <c:v>8</c:v>
                      </c:pt>
                      <c:pt idx="23">
                        <c:v>9</c:v>
                      </c:pt>
                      <c:pt idx="24">
                        <c:v>10</c:v>
                      </c:pt>
                      <c:pt idx="25">
                        <c:v>11</c:v>
                      </c:pt>
                      <c:pt idx="26">
                        <c:v>12</c:v>
                      </c:pt>
                      <c:pt idx="27">
                        <c:v>13</c:v>
                      </c:pt>
                      <c:pt idx="28">
                        <c:v>14</c:v>
                      </c:pt>
                      <c:pt idx="29">
                        <c:v>15</c:v>
                      </c:pt>
                      <c:pt idx="30">
                        <c:v>10</c:v>
                      </c:pt>
                      <c:pt idx="31">
                        <c:v>20</c:v>
                      </c:pt>
                      <c:pt idx="32">
                        <c:v>30</c:v>
                      </c:pt>
                      <c:pt idx="33">
                        <c:v>40</c:v>
                      </c:pt>
                      <c:pt idx="34">
                        <c:v>50</c:v>
                      </c:pt>
                      <c:pt idx="35">
                        <c:v>55</c:v>
                      </c:pt>
                      <c:pt idx="36">
                        <c:v>57</c:v>
                      </c:pt>
                      <c:pt idx="37">
                        <c:v>58</c:v>
                      </c:pt>
                      <c:pt idx="38">
                        <c:v>59</c:v>
                      </c:pt>
                      <c:pt idx="39">
                        <c:v>60</c:v>
                      </c:pt>
                      <c:pt idx="40">
                        <c:v>61</c:v>
                      </c:pt>
                      <c:pt idx="41">
                        <c:v>62</c:v>
                      </c:pt>
                      <c:pt idx="42">
                        <c:v>63</c:v>
                      </c:pt>
                      <c:pt idx="43">
                        <c:v>64</c:v>
                      </c:pt>
                      <c:pt idx="44">
                        <c:v>65</c:v>
                      </c:pt>
                      <c:pt idx="45">
                        <c:v>66</c:v>
                      </c:pt>
                      <c:pt idx="46">
                        <c:v>67</c:v>
                      </c:pt>
                      <c:pt idx="47">
                        <c:v>68</c:v>
                      </c:pt>
                      <c:pt idx="48">
                        <c:v>70</c:v>
                      </c:pt>
                      <c:pt idx="49">
                        <c:v>75</c:v>
                      </c:pt>
                      <c:pt idx="50">
                        <c:v>90</c:v>
                      </c:pt>
                      <c:pt idx="51">
                        <c:v>100</c:v>
                      </c:pt>
                      <c:pt idx="52">
                        <c:v>100</c:v>
                      </c:pt>
                      <c:pt idx="53">
                        <c:v>300</c:v>
                      </c:pt>
                      <c:pt idx="54">
                        <c:v>400</c:v>
                      </c:pt>
                      <c:pt idx="55">
                        <c:v>500</c:v>
                      </c:pt>
                      <c:pt idx="56">
                        <c:v>550</c:v>
                      </c:pt>
                      <c:pt idx="57">
                        <c:v>600</c:v>
                      </c:pt>
                      <c:pt idx="58">
                        <c:v>650</c:v>
                      </c:pt>
                      <c:pt idx="59">
                        <c:v>700</c:v>
                      </c:pt>
                      <c:pt idx="60">
                        <c:v>710</c:v>
                      </c:pt>
                      <c:pt idx="61">
                        <c:v>720</c:v>
                      </c:pt>
                      <c:pt idx="62">
                        <c:v>730</c:v>
                      </c:pt>
                      <c:pt idx="63">
                        <c:v>735</c:v>
                      </c:pt>
                      <c:pt idx="64">
                        <c:v>740</c:v>
                      </c:pt>
                      <c:pt idx="65">
                        <c:v>745</c:v>
                      </c:pt>
                      <c:pt idx="66">
                        <c:v>750</c:v>
                      </c:pt>
                      <c:pt idx="67">
                        <c:v>755</c:v>
                      </c:pt>
                      <c:pt idx="68">
                        <c:v>760</c:v>
                      </c:pt>
                      <c:pt idx="69">
                        <c:v>770</c:v>
                      </c:pt>
                      <c:pt idx="70">
                        <c:v>775</c:v>
                      </c:pt>
                      <c:pt idx="71">
                        <c:v>780</c:v>
                      </c:pt>
                      <c:pt idx="72">
                        <c:v>790</c:v>
                      </c:pt>
                      <c:pt idx="73">
                        <c:v>795</c:v>
                      </c:pt>
                      <c:pt idx="74">
                        <c:v>800</c:v>
                      </c:pt>
                      <c:pt idx="75">
                        <c:v>840</c:v>
                      </c:pt>
                      <c:pt idx="76">
                        <c:v>850</c:v>
                      </c:pt>
                      <c:pt idx="77">
                        <c:v>900</c:v>
                      </c:pt>
                      <c:pt idx="78">
                        <c:v>950</c:v>
                      </c:pt>
                      <c:pt idx="79">
                        <c:v>1000</c:v>
                      </c:pt>
                      <c:pt idx="80">
                        <c:v>1100</c:v>
                      </c:pt>
                      <c:pt idx="81">
                        <c:v>1200</c:v>
                      </c:pt>
                      <c:pt idx="82">
                        <c:v>1300</c:v>
                      </c:pt>
                      <c:pt idx="83">
                        <c:v>1500</c:v>
                      </c:pt>
                      <c:pt idx="84">
                        <c:v>2000</c:v>
                      </c:pt>
                      <c:pt idx="85">
                        <c:v>3000</c:v>
                      </c:pt>
                      <c:pt idx="86">
                        <c:v>7000</c:v>
                      </c:pt>
                      <c:pt idx="87">
                        <c:v>20000</c:v>
                      </c:pt>
                    </c:numCache>
                  </c:numRef>
                </c:xVal>
                <c:yVal>
                  <c:numRef>
                    <c:extLst xmlns:c15="http://schemas.microsoft.com/office/drawing/2012/chart">
                      <c:ext xmlns:c15="http://schemas.microsoft.com/office/drawing/2012/chart" uri="{02D57815-91ED-43cb-92C2-25804820EDAC}">
                        <c15:formulaRef>
                          <c15:sqref>'Rechazo Banda'!$L$7:$L$98</c15:sqref>
                        </c15:formulaRef>
                      </c:ext>
                    </c:extLst>
                    <c:numCache>
                      <c:formatCode>General</c:formatCode>
                      <c:ptCount val="92"/>
                      <c:pt idx="0">
                        <c:v>4.7222222222351573E-6</c:v>
                      </c:pt>
                      <c:pt idx="1">
                        <c:v>1.4166666667015898E-5</c:v>
                      </c:pt>
                      <c:pt idx="2">
                        <c:v>2.3611111112727947E-5</c:v>
                      </c:pt>
                      <c:pt idx="3">
                        <c:v>4.722222223515737E-5</c:v>
                      </c:pt>
                      <c:pt idx="4">
                        <c:v>1.4166666701591441E-4</c:v>
                      </c:pt>
                      <c:pt idx="5">
                        <c:v>2.3611111272799871E-4</c:v>
                      </c:pt>
                      <c:pt idx="6">
                        <c:v>4.7222223515732141E-4</c:v>
                      </c:pt>
                      <c:pt idx="7">
                        <c:v>1.4166670159144348E-3</c:v>
                      </c:pt>
                      <c:pt idx="8">
                        <c:v>2.3611127279996339E-3</c:v>
                      </c:pt>
                      <c:pt idx="9">
                        <c:v>4.7222351573566017E-3</c:v>
                      </c:pt>
                      <c:pt idx="10">
                        <c:v>1.4167015922839846E-2</c:v>
                      </c:pt>
                      <c:pt idx="11">
                        <c:v>2.3612728107703637E-2</c:v>
                      </c:pt>
                      <c:pt idx="12">
                        <c:v>4.7235160815526894E-2</c:v>
                      </c:pt>
                      <c:pt idx="13">
                        <c:v>7.087701583425865E-2</c:v>
                      </c:pt>
                      <c:pt idx="14">
                        <c:v>9.4548037132687598E-2</c:v>
                      </c:pt>
                      <c:pt idx="15">
                        <c:v>0.11825800815842788</c:v>
                      </c:pt>
                      <c:pt idx="16">
                        <c:v>0.14201676516942191</c:v>
                      </c:pt>
                      <c:pt idx="17">
                        <c:v>0.18972032729668437</c:v>
                      </c:pt>
                      <c:pt idx="18">
                        <c:v>0.23773898700550672</c:v>
                      </c:pt>
                      <c:pt idx="19">
                        <c:v>0.28615473839603484</c:v>
                      </c:pt>
                      <c:pt idx="20">
                        <c:v>0.33505177545913944</c:v>
                      </c:pt>
                      <c:pt idx="21">
                        <c:v>0.359707809403159</c:v>
                      </c:pt>
                      <c:pt idx="22">
                        <c:v>0.3845169868056052</c:v>
                      </c:pt>
                      <c:pt idx="23">
                        <c:v>0.43464048199898364</c:v>
                      </c:pt>
                      <c:pt idx="24">
                        <c:v>0.48551615628090888</c:v>
                      </c:pt>
                      <c:pt idx="25">
                        <c:v>0.53724230126123063</c:v>
                      </c:pt>
                      <c:pt idx="26">
                        <c:v>0.58992227010403941</c:v>
                      </c:pt>
                      <c:pt idx="27">
                        <c:v>0.64366520690502216</c:v>
                      </c:pt>
                      <c:pt idx="28">
                        <c:v>0.69858685136360077</c:v>
                      </c:pt>
                      <c:pt idx="29">
                        <c:v>0.75481043155224659</c:v>
                      </c:pt>
                      <c:pt idx="30">
                        <c:v>0.48551615628090888</c:v>
                      </c:pt>
                      <c:pt idx="31">
                        <c:v>1.0604308646380693</c:v>
                      </c:pt>
                      <c:pt idx="32">
                        <c:v>1.8773359432723915</c:v>
                      </c:pt>
                      <c:pt idx="33">
                        <c:v>3.3339742973491293</c:v>
                      </c:pt>
                      <c:pt idx="34">
                        <c:v>7.0346500531201324</c:v>
                      </c:pt>
                      <c:pt idx="35">
                        <c:v>11.750784981445193</c:v>
                      </c:pt>
                      <c:pt idx="36">
                        <c:v>14.475574889189456</c:v>
                      </c:pt>
                      <c:pt idx="37">
                        <c:v>15.746379317203077</c:v>
                      </c:pt>
                      <c:pt idx="38">
                        <c:v>16.664417675923254</c:v>
                      </c:pt>
                      <c:pt idx="39">
                        <c:v>17.000000000000018</c:v>
                      </c:pt>
                      <c:pt idx="40">
                        <c:v>16.675107733571309</c:v>
                      </c:pt>
                      <c:pt idx="41">
                        <c:v>15.819051086573056</c:v>
                      </c:pt>
                      <c:pt idx="42">
                        <c:v>14.669017138857276</c:v>
                      </c:pt>
                      <c:pt idx="43">
                        <c:v>13.437055886979159</c:v>
                      </c:pt>
                      <c:pt idx="44">
                        <c:v>12.254162103331566</c:v>
                      </c:pt>
                      <c:pt idx="45">
                        <c:v>11.180180030195313</c:v>
                      </c:pt>
                      <c:pt idx="46">
                        <c:v>10.231736375768421</c:v>
                      </c:pt>
                      <c:pt idx="47">
                        <c:v>9.404355785860389</c:v>
                      </c:pt>
                      <c:pt idx="48">
                        <c:v>8.0596969915952954</c:v>
                      </c:pt>
                      <c:pt idx="49">
                        <c:v>5.9043440490010983</c:v>
                      </c:pt>
                      <c:pt idx="50">
                        <c:v>3.3339742973491293</c:v>
                      </c:pt>
                      <c:pt idx="51">
                        <c:v>2.6244069646513628</c:v>
                      </c:pt>
                      <c:pt idx="52">
                        <c:v>2.6244069646513628</c:v>
                      </c:pt>
                      <c:pt idx="53">
                        <c:v>0.58992227010403919</c:v>
                      </c:pt>
                      <c:pt idx="54">
                        <c:v>0.43464048199898364</c:v>
                      </c:pt>
                      <c:pt idx="55">
                        <c:v>0.34489653011634674</c:v>
                      </c:pt>
                      <c:pt idx="56">
                        <c:v>0.3127607057782435</c:v>
                      </c:pt>
                      <c:pt idx="57">
                        <c:v>0.28615473839603489</c:v>
                      </c:pt>
                      <c:pt idx="58">
                        <c:v>0.26375435604755831</c:v>
                      </c:pt>
                      <c:pt idx="59">
                        <c:v>0.24462927353072708</c:v>
                      </c:pt>
                      <c:pt idx="60">
                        <c:v>0.24113457974056615</c:v>
                      </c:pt>
                      <c:pt idx="61">
                        <c:v>0.23773898700550691</c:v>
                      </c:pt>
                      <c:pt idx="62">
                        <c:v>0.23443831271426838</c:v>
                      </c:pt>
                      <c:pt idx="63">
                        <c:v>0.23282232720741605</c:v>
                      </c:pt>
                      <c:pt idx="64">
                        <c:v>0.23122860771777512</c:v>
                      </c:pt>
                      <c:pt idx="65">
                        <c:v>0.2296566944308035</c:v>
                      </c:pt>
                      <c:pt idx="66">
                        <c:v>0.22810614017815387</c:v>
                      </c:pt>
                      <c:pt idx="67">
                        <c:v>0.22657651000357776</c:v>
                      </c:pt>
                      <c:pt idx="68">
                        <c:v>0.22506738074668045</c:v>
                      </c:pt>
                      <c:pt idx="69">
                        <c:v>0.22210898894427147</c:v>
                      </c:pt>
                      <c:pt idx="70">
                        <c:v>0.22065893554410976</c:v>
                      </c:pt>
                      <c:pt idx="71">
                        <c:v>0.21922780063173095</c:v>
                      </c:pt>
                      <c:pt idx="72">
                        <c:v>0.21642081646893688</c:v>
                      </c:pt>
                      <c:pt idx="73">
                        <c:v>0.21504425607609004</c:v>
                      </c:pt>
                      <c:pt idx="74">
                        <c:v>0.21368519127270649</c:v>
                      </c:pt>
                      <c:pt idx="75">
                        <c:v>0.20340424216359412</c:v>
                      </c:pt>
                      <c:pt idx="76">
                        <c:v>0.20098748178482592</c:v>
                      </c:pt>
                      <c:pt idx="77">
                        <c:v>0.18972032729668423</c:v>
                      </c:pt>
                      <c:pt idx="78">
                        <c:v>0.17965400108687504</c:v>
                      </c:pt>
                      <c:pt idx="79">
                        <c:v>0.17060561934427484</c:v>
                      </c:pt>
                      <c:pt idx="80">
                        <c:v>0.15500018818423411</c:v>
                      </c:pt>
                      <c:pt idx="81">
                        <c:v>0.14201676516942191</c:v>
                      </c:pt>
                      <c:pt idx="82">
                        <c:v>0.13104449352803144</c:v>
                      </c:pt>
                      <c:pt idx="83">
                        <c:v>0.11351242670338435</c:v>
                      </c:pt>
                      <c:pt idx="84">
                        <c:v>8.5075503558110652E-2</c:v>
                      </c:pt>
                      <c:pt idx="85">
                        <c:v>5.6689027213361755E-2</c:v>
                      </c:pt>
                      <c:pt idx="86">
                        <c:v>2.4287473886605942E-2</c:v>
                      </c:pt>
                      <c:pt idx="87">
                        <c:v>8.5000754381600128E-3</c:v>
                      </c:pt>
                      <c:pt idx="88">
                        <c:v>5.6666890186054305E-3</c:v>
                      </c:pt>
                      <c:pt idx="89">
                        <c:v>2.4285731880479E-3</c:v>
                      </c:pt>
                      <c:pt idx="90">
                        <c:v>8.500000754375058E-4</c:v>
                      </c:pt>
                      <c:pt idx="91">
                        <c:v>5.6666668901851917E-4</c:v>
                      </c:pt>
                    </c:numCache>
                  </c:numRef>
                </c:yVal>
                <c:smooth val="1"/>
                <c:extLst xmlns:c15="http://schemas.microsoft.com/office/drawing/2012/chart">
                  <c:ext xmlns:c16="http://schemas.microsoft.com/office/drawing/2014/chart" uri="{C3380CC4-5D6E-409C-BE32-E72D297353CC}">
                    <c16:uniqueId val="{00000003-59CC-48B3-B6F6-F38BE3A9DF3C}"/>
                  </c:ext>
                </c:extLst>
              </c15:ser>
            </c15:filteredScatterSeries>
          </c:ext>
        </c:extLst>
      </c:scatterChart>
      <c:valAx>
        <c:axId val="99284864"/>
        <c:scaling>
          <c:orientation val="minMax"/>
          <c:max val="110"/>
          <c:min val="1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accent6">
                  <a:lumMod val="40000"/>
                  <a:lumOff val="60000"/>
                </a:schemeClr>
              </a:solidFill>
              <a:round/>
            </a:ln>
            <a:effectLst/>
          </c:spPr>
        </c:minorGridlines>
        <c:numFmt formatCode="General"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s-CR"/>
          </a:p>
        </c:txPr>
        <c:crossAx val="100864768"/>
        <c:crosses val="autoZero"/>
        <c:crossBetween val="midCat"/>
        <c:majorUnit val="10"/>
        <c:minorUnit val="5"/>
      </c:valAx>
      <c:valAx>
        <c:axId val="100864768"/>
        <c:scaling>
          <c:orientation val="minMax"/>
          <c:max val="2.5"/>
          <c:min val="-0.5"/>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R"/>
          </a:p>
        </c:txPr>
        <c:crossAx val="99284864"/>
        <c:crossesAt val="10"/>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R"/>
    </a:p>
  </c:txPr>
  <c:externalData r:id="rId1">
    <c:autoUpdate val="0"/>
  </c:externalData>
</c:chartSpac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6.xml><?xml version="1.0" encoding="utf-8"?>
<cs:chartStyle xmlns:cs="http://schemas.microsoft.com/office/drawing/2012/chartStyle" xmlns:a="http://schemas.openxmlformats.org/drawingml/2006/main" id="24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tx1">
        <a:lumMod val="65000"/>
        <a:lumOff val="35000"/>
      </a:schemeClr>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5400" cap="flat" cmpd="dbl" algn="ctr">
        <a:solidFill>
          <a:schemeClr val="phClr">
            <a:alpha val="50000"/>
          </a:schemeClr>
        </a:solidFill>
        <a:round/>
      </a:ln>
    </cs:spPr>
  </cs:dataPointLine>
  <cs:dataPointMarker>
    <cs:lnRef idx="0">
      <cs:styleClr val="auto"/>
    </cs:lnRef>
    <cs:fillRef idx="0">
      <cs:styleClr val="auto"/>
    </cs:fillRef>
    <cs:effectRef idx="0"/>
    <cs:fontRef idx="minor">
      <a:schemeClr val="dk1"/>
    </cs:fontRef>
    <cs:spPr>
      <a:ln w="34925" cap="flat" cmpd="dbl" algn="ctr">
        <a:solidFill>
          <a:schemeClr val="phClr">
            <a:lumMod val="75000"/>
            <a:alpha val="70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kern="1200" spc="0" normalizeH="0" baseline="0"/>
  </cs:title>
  <cs:trendline>
    <cs:lnRef idx="0">
      <cs:styleClr val="0"/>
    </cs:lnRef>
    <cs:fillRef idx="0"/>
    <cs:effectRef idx="0"/>
    <cs:fontRef idx="minor">
      <a:schemeClr val="tx1"/>
    </cs:fontRef>
    <cs:spPr>
      <a:ln w="38100" cap="rnd" cmpd="sng" algn="ctr">
        <a:solidFill>
          <a:schemeClr val="phClr">
            <a:lumMod val="75000"/>
            <a:alpha val="25000"/>
          </a:scheme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b="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tx1">
        <a:lumMod val="65000"/>
        <a:lumOff val="35000"/>
      </a:schemeClr>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5400" cap="flat" cmpd="dbl" algn="ctr">
        <a:solidFill>
          <a:schemeClr val="phClr">
            <a:alpha val="50000"/>
          </a:schemeClr>
        </a:solidFill>
        <a:round/>
      </a:ln>
    </cs:spPr>
  </cs:dataPointLine>
  <cs:dataPointMarker>
    <cs:lnRef idx="0">
      <cs:styleClr val="auto"/>
    </cs:lnRef>
    <cs:fillRef idx="0">
      <cs:styleClr val="auto"/>
    </cs:fillRef>
    <cs:effectRef idx="0"/>
    <cs:fontRef idx="minor">
      <a:schemeClr val="dk1"/>
    </cs:fontRef>
    <cs:spPr>
      <a:ln w="34925" cap="flat" cmpd="dbl" algn="ctr">
        <a:solidFill>
          <a:schemeClr val="phClr">
            <a:lumMod val="75000"/>
            <a:alpha val="70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kern="1200" spc="0" normalizeH="0" baseline="0"/>
  </cs:title>
  <cs:trendline>
    <cs:lnRef idx="0">
      <cs:styleClr val="0"/>
    </cs:lnRef>
    <cs:fillRef idx="0"/>
    <cs:effectRef idx="0"/>
    <cs:fontRef idx="minor">
      <a:schemeClr val="tx1"/>
    </cs:fontRef>
    <cs:spPr>
      <a:ln w="38100" cap="rnd" cmpd="sng" algn="ctr">
        <a:solidFill>
          <a:schemeClr val="phClr">
            <a:lumMod val="75000"/>
            <a:alpha val="25000"/>
          </a:scheme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b="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4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tx1">
        <a:lumMod val="65000"/>
        <a:lumOff val="35000"/>
      </a:schemeClr>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5400" cap="flat" cmpd="dbl" algn="ctr">
        <a:solidFill>
          <a:schemeClr val="phClr">
            <a:alpha val="50000"/>
          </a:schemeClr>
        </a:solidFill>
        <a:round/>
      </a:ln>
    </cs:spPr>
  </cs:dataPointLine>
  <cs:dataPointMarker>
    <cs:lnRef idx="0">
      <cs:styleClr val="auto"/>
    </cs:lnRef>
    <cs:fillRef idx="0">
      <cs:styleClr val="auto"/>
    </cs:fillRef>
    <cs:effectRef idx="0"/>
    <cs:fontRef idx="minor">
      <a:schemeClr val="dk1"/>
    </cs:fontRef>
    <cs:spPr>
      <a:ln w="34925" cap="flat" cmpd="dbl" algn="ctr">
        <a:solidFill>
          <a:schemeClr val="phClr">
            <a:lumMod val="75000"/>
            <a:alpha val="70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kern="1200" spc="0" normalizeH="0" baseline="0"/>
  </cs:title>
  <cs:trendline>
    <cs:lnRef idx="0">
      <cs:styleClr val="0"/>
    </cs:lnRef>
    <cs:fillRef idx="0"/>
    <cs:effectRef idx="0"/>
    <cs:fontRef idx="minor">
      <a:schemeClr val="tx1"/>
    </cs:fontRef>
    <cs:spPr>
      <a:ln w="38100" cap="rnd" cmpd="sng" algn="ctr">
        <a:solidFill>
          <a:schemeClr val="phClr">
            <a:lumMod val="75000"/>
            <a:alpha val="25000"/>
          </a:scheme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b="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9A8903-7224-4AE9-B7C0-2D0927034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711F3BB-EABF-4BA1-8ECA-B5B99CBBB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FE20466-7D82-4303-BF31-B71C5F1F6A35}"/>
              </a:ext>
            </a:extLst>
          </p:cNvPr>
          <p:cNvSpPr>
            <a:spLocks noGrp="1"/>
          </p:cNvSpPr>
          <p:nvPr>
            <p:ph type="dt" sz="half" idx="10"/>
          </p:nvPr>
        </p:nvSpPr>
        <p:spPr/>
        <p:txBody>
          <a:bodyPr/>
          <a:lstStyle/>
          <a:p>
            <a:fld id="{D981F043-DAFB-4060-823A-165536259E92}" type="datetimeFigureOut">
              <a:rPr lang="en-US" smtClean="0"/>
              <a:t>6/28/2018</a:t>
            </a:fld>
            <a:endParaRPr lang="en-US"/>
          </a:p>
        </p:txBody>
      </p:sp>
      <p:sp>
        <p:nvSpPr>
          <p:cNvPr id="5" name="Footer Placeholder 4">
            <a:extLst>
              <a:ext uri="{FF2B5EF4-FFF2-40B4-BE49-F238E27FC236}">
                <a16:creationId xmlns:a16="http://schemas.microsoft.com/office/drawing/2014/main" xmlns="" id="{3CFDB3CF-7412-4188-8247-360C49D82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8C10C6-EA43-4DC0-9664-0060CF8534D9}"/>
              </a:ext>
            </a:extLst>
          </p:cNvPr>
          <p:cNvSpPr>
            <a:spLocks noGrp="1"/>
          </p:cNvSpPr>
          <p:nvPr>
            <p:ph type="sldNum" sz="quarter" idx="12"/>
          </p:nvPr>
        </p:nvSpPr>
        <p:spPr/>
        <p:txBody>
          <a:bodyPr/>
          <a:lstStyle/>
          <a:p>
            <a:fld id="{98AA4A93-E131-4F52-9E6D-AB72E41B7D5B}" type="slidenum">
              <a:rPr lang="en-US" smtClean="0"/>
              <a:t>‹Nº›</a:t>
            </a:fld>
            <a:endParaRPr lang="en-US"/>
          </a:p>
        </p:txBody>
      </p:sp>
    </p:spTree>
    <p:extLst>
      <p:ext uri="{BB962C8B-B14F-4D97-AF65-F5344CB8AC3E}">
        <p14:creationId xmlns:p14="http://schemas.microsoft.com/office/powerpoint/2010/main" val="340873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D30471-5BCF-4773-807C-39E3F7024E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5038683-C355-4C1B-BC18-30C9CB2BD0E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165115-0BE3-4E2D-AFBF-3F875E1CD143}"/>
              </a:ext>
            </a:extLst>
          </p:cNvPr>
          <p:cNvSpPr>
            <a:spLocks noGrp="1"/>
          </p:cNvSpPr>
          <p:nvPr>
            <p:ph type="dt" sz="half" idx="10"/>
          </p:nvPr>
        </p:nvSpPr>
        <p:spPr/>
        <p:txBody>
          <a:bodyPr/>
          <a:lstStyle/>
          <a:p>
            <a:fld id="{D981F043-DAFB-4060-823A-165536259E92}" type="datetimeFigureOut">
              <a:rPr lang="en-US" smtClean="0"/>
              <a:t>6/28/2018</a:t>
            </a:fld>
            <a:endParaRPr lang="en-US"/>
          </a:p>
        </p:txBody>
      </p:sp>
      <p:sp>
        <p:nvSpPr>
          <p:cNvPr id="5" name="Footer Placeholder 4">
            <a:extLst>
              <a:ext uri="{FF2B5EF4-FFF2-40B4-BE49-F238E27FC236}">
                <a16:creationId xmlns:a16="http://schemas.microsoft.com/office/drawing/2014/main" xmlns="" id="{CA4AE0FE-21EC-4D30-9DEA-10428FED9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F87DF0D-5E06-4213-9E35-E9E5F17FFB40}"/>
              </a:ext>
            </a:extLst>
          </p:cNvPr>
          <p:cNvSpPr>
            <a:spLocks noGrp="1"/>
          </p:cNvSpPr>
          <p:nvPr>
            <p:ph type="sldNum" sz="quarter" idx="12"/>
          </p:nvPr>
        </p:nvSpPr>
        <p:spPr/>
        <p:txBody>
          <a:bodyPr/>
          <a:lstStyle/>
          <a:p>
            <a:fld id="{98AA4A93-E131-4F52-9E6D-AB72E41B7D5B}" type="slidenum">
              <a:rPr lang="en-US" smtClean="0"/>
              <a:t>‹Nº›</a:t>
            </a:fld>
            <a:endParaRPr lang="en-US"/>
          </a:p>
        </p:txBody>
      </p:sp>
    </p:spTree>
    <p:extLst>
      <p:ext uri="{BB962C8B-B14F-4D97-AF65-F5344CB8AC3E}">
        <p14:creationId xmlns:p14="http://schemas.microsoft.com/office/powerpoint/2010/main" val="395901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A9403CA-9264-4935-AC61-236CB6A020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3D484FE-6EB3-44EB-8E8C-9DC7C36486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7371D29-3FEB-4415-A0B7-C04EDE4E849A}"/>
              </a:ext>
            </a:extLst>
          </p:cNvPr>
          <p:cNvSpPr>
            <a:spLocks noGrp="1"/>
          </p:cNvSpPr>
          <p:nvPr>
            <p:ph type="dt" sz="half" idx="10"/>
          </p:nvPr>
        </p:nvSpPr>
        <p:spPr/>
        <p:txBody>
          <a:bodyPr/>
          <a:lstStyle/>
          <a:p>
            <a:fld id="{D981F043-DAFB-4060-823A-165536259E92}" type="datetimeFigureOut">
              <a:rPr lang="en-US" smtClean="0"/>
              <a:t>6/28/2018</a:t>
            </a:fld>
            <a:endParaRPr lang="en-US"/>
          </a:p>
        </p:txBody>
      </p:sp>
      <p:sp>
        <p:nvSpPr>
          <p:cNvPr id="5" name="Footer Placeholder 4">
            <a:extLst>
              <a:ext uri="{FF2B5EF4-FFF2-40B4-BE49-F238E27FC236}">
                <a16:creationId xmlns:a16="http://schemas.microsoft.com/office/drawing/2014/main" xmlns="" id="{C2EDA700-30E3-4882-ABB2-7E51594DA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A8A994B-4F81-4CC4-89DC-E6520AB028EE}"/>
              </a:ext>
            </a:extLst>
          </p:cNvPr>
          <p:cNvSpPr>
            <a:spLocks noGrp="1"/>
          </p:cNvSpPr>
          <p:nvPr>
            <p:ph type="sldNum" sz="quarter" idx="12"/>
          </p:nvPr>
        </p:nvSpPr>
        <p:spPr/>
        <p:txBody>
          <a:bodyPr/>
          <a:lstStyle/>
          <a:p>
            <a:fld id="{98AA4A93-E131-4F52-9E6D-AB72E41B7D5B}" type="slidenum">
              <a:rPr lang="en-US" smtClean="0"/>
              <a:t>‹Nº›</a:t>
            </a:fld>
            <a:endParaRPr lang="en-US"/>
          </a:p>
        </p:txBody>
      </p:sp>
    </p:spTree>
    <p:extLst>
      <p:ext uri="{BB962C8B-B14F-4D97-AF65-F5344CB8AC3E}">
        <p14:creationId xmlns:p14="http://schemas.microsoft.com/office/powerpoint/2010/main" val="276126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0881E-599F-4B95-86CD-AAD5EF7987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F3108D1-C1D7-474A-8A5F-DE2F8D85A9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1C7F7C-158F-4CA6-83E2-0B84061BB342}"/>
              </a:ext>
            </a:extLst>
          </p:cNvPr>
          <p:cNvSpPr>
            <a:spLocks noGrp="1"/>
          </p:cNvSpPr>
          <p:nvPr>
            <p:ph type="dt" sz="half" idx="10"/>
          </p:nvPr>
        </p:nvSpPr>
        <p:spPr/>
        <p:txBody>
          <a:bodyPr/>
          <a:lstStyle/>
          <a:p>
            <a:fld id="{D981F043-DAFB-4060-823A-165536259E92}" type="datetimeFigureOut">
              <a:rPr lang="en-US" smtClean="0"/>
              <a:t>6/28/2018</a:t>
            </a:fld>
            <a:endParaRPr lang="en-US"/>
          </a:p>
        </p:txBody>
      </p:sp>
      <p:sp>
        <p:nvSpPr>
          <p:cNvPr id="5" name="Footer Placeholder 4">
            <a:extLst>
              <a:ext uri="{FF2B5EF4-FFF2-40B4-BE49-F238E27FC236}">
                <a16:creationId xmlns:a16="http://schemas.microsoft.com/office/drawing/2014/main" xmlns="" id="{B9D4D452-619C-4E73-80F6-85808F00A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63675B-03FA-4F73-B5A0-DA15FAA54E65}"/>
              </a:ext>
            </a:extLst>
          </p:cNvPr>
          <p:cNvSpPr>
            <a:spLocks noGrp="1"/>
          </p:cNvSpPr>
          <p:nvPr>
            <p:ph type="sldNum" sz="quarter" idx="12"/>
          </p:nvPr>
        </p:nvSpPr>
        <p:spPr/>
        <p:txBody>
          <a:bodyPr/>
          <a:lstStyle/>
          <a:p>
            <a:fld id="{98AA4A93-E131-4F52-9E6D-AB72E41B7D5B}" type="slidenum">
              <a:rPr lang="en-US" smtClean="0"/>
              <a:t>‹Nº›</a:t>
            </a:fld>
            <a:endParaRPr lang="en-US"/>
          </a:p>
        </p:txBody>
      </p:sp>
    </p:spTree>
    <p:extLst>
      <p:ext uri="{BB962C8B-B14F-4D97-AF65-F5344CB8AC3E}">
        <p14:creationId xmlns:p14="http://schemas.microsoft.com/office/powerpoint/2010/main" val="392023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FA3A85-3573-4730-8B85-98E62C69B4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FD8AF36-5A0B-4DFC-811D-6A4D1E6E2B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A1DBEA4-7E0B-4114-958D-82C7ADDC2436}"/>
              </a:ext>
            </a:extLst>
          </p:cNvPr>
          <p:cNvSpPr>
            <a:spLocks noGrp="1"/>
          </p:cNvSpPr>
          <p:nvPr>
            <p:ph type="dt" sz="half" idx="10"/>
          </p:nvPr>
        </p:nvSpPr>
        <p:spPr/>
        <p:txBody>
          <a:bodyPr/>
          <a:lstStyle/>
          <a:p>
            <a:fld id="{D981F043-DAFB-4060-823A-165536259E92}" type="datetimeFigureOut">
              <a:rPr lang="en-US" smtClean="0"/>
              <a:t>6/28/2018</a:t>
            </a:fld>
            <a:endParaRPr lang="en-US"/>
          </a:p>
        </p:txBody>
      </p:sp>
      <p:sp>
        <p:nvSpPr>
          <p:cNvPr id="5" name="Footer Placeholder 4">
            <a:extLst>
              <a:ext uri="{FF2B5EF4-FFF2-40B4-BE49-F238E27FC236}">
                <a16:creationId xmlns:a16="http://schemas.microsoft.com/office/drawing/2014/main" xmlns="" id="{8829ADCF-922C-4BFA-9802-47EC755CF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2E081B-A17C-4771-B40A-867FA19D4F06}"/>
              </a:ext>
            </a:extLst>
          </p:cNvPr>
          <p:cNvSpPr>
            <a:spLocks noGrp="1"/>
          </p:cNvSpPr>
          <p:nvPr>
            <p:ph type="sldNum" sz="quarter" idx="12"/>
          </p:nvPr>
        </p:nvSpPr>
        <p:spPr/>
        <p:txBody>
          <a:bodyPr/>
          <a:lstStyle/>
          <a:p>
            <a:fld id="{98AA4A93-E131-4F52-9E6D-AB72E41B7D5B}" type="slidenum">
              <a:rPr lang="en-US" smtClean="0"/>
              <a:t>‹Nº›</a:t>
            </a:fld>
            <a:endParaRPr lang="en-US"/>
          </a:p>
        </p:txBody>
      </p:sp>
    </p:spTree>
    <p:extLst>
      <p:ext uri="{BB962C8B-B14F-4D97-AF65-F5344CB8AC3E}">
        <p14:creationId xmlns:p14="http://schemas.microsoft.com/office/powerpoint/2010/main" val="302452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58931-6F31-4786-B3EF-47DD736B1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7F97BD7-3F7B-4653-99D0-63363CB198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DED0F18-3DD8-4450-ACFC-2D95FD67329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910BC26-A89F-40A6-B32B-43955563E494}"/>
              </a:ext>
            </a:extLst>
          </p:cNvPr>
          <p:cNvSpPr>
            <a:spLocks noGrp="1"/>
          </p:cNvSpPr>
          <p:nvPr>
            <p:ph type="dt" sz="half" idx="10"/>
          </p:nvPr>
        </p:nvSpPr>
        <p:spPr/>
        <p:txBody>
          <a:bodyPr/>
          <a:lstStyle/>
          <a:p>
            <a:fld id="{D981F043-DAFB-4060-823A-165536259E92}" type="datetimeFigureOut">
              <a:rPr lang="en-US" smtClean="0"/>
              <a:t>6/28/2018</a:t>
            </a:fld>
            <a:endParaRPr lang="en-US"/>
          </a:p>
        </p:txBody>
      </p:sp>
      <p:sp>
        <p:nvSpPr>
          <p:cNvPr id="6" name="Footer Placeholder 5">
            <a:extLst>
              <a:ext uri="{FF2B5EF4-FFF2-40B4-BE49-F238E27FC236}">
                <a16:creationId xmlns:a16="http://schemas.microsoft.com/office/drawing/2014/main" xmlns="" id="{CBF8C085-1A0B-40C2-AFBA-2F4032184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1EE31E6-E33C-4456-861C-5CD8AB05F452}"/>
              </a:ext>
            </a:extLst>
          </p:cNvPr>
          <p:cNvSpPr>
            <a:spLocks noGrp="1"/>
          </p:cNvSpPr>
          <p:nvPr>
            <p:ph type="sldNum" sz="quarter" idx="12"/>
          </p:nvPr>
        </p:nvSpPr>
        <p:spPr/>
        <p:txBody>
          <a:bodyPr/>
          <a:lstStyle/>
          <a:p>
            <a:fld id="{98AA4A93-E131-4F52-9E6D-AB72E41B7D5B}" type="slidenum">
              <a:rPr lang="en-US" smtClean="0"/>
              <a:t>‹Nº›</a:t>
            </a:fld>
            <a:endParaRPr lang="en-US"/>
          </a:p>
        </p:txBody>
      </p:sp>
    </p:spTree>
    <p:extLst>
      <p:ext uri="{BB962C8B-B14F-4D97-AF65-F5344CB8AC3E}">
        <p14:creationId xmlns:p14="http://schemas.microsoft.com/office/powerpoint/2010/main" val="163727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D08186-3296-4424-9FBD-931FD0E31C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E40F447-A147-4636-B93A-F91C124F9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12DF4270-4B0A-4395-B965-99B5A3021C2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0703283-0F28-4E06-8F21-331A1176C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8A0877B-A57D-4060-9C28-26AAB8BF4B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DE1DAF8-FFDB-4412-A483-D4A8743DC600}"/>
              </a:ext>
            </a:extLst>
          </p:cNvPr>
          <p:cNvSpPr>
            <a:spLocks noGrp="1"/>
          </p:cNvSpPr>
          <p:nvPr>
            <p:ph type="dt" sz="half" idx="10"/>
          </p:nvPr>
        </p:nvSpPr>
        <p:spPr/>
        <p:txBody>
          <a:bodyPr/>
          <a:lstStyle/>
          <a:p>
            <a:fld id="{D981F043-DAFB-4060-823A-165536259E92}" type="datetimeFigureOut">
              <a:rPr lang="en-US" smtClean="0"/>
              <a:t>6/28/2018</a:t>
            </a:fld>
            <a:endParaRPr lang="en-US"/>
          </a:p>
        </p:txBody>
      </p:sp>
      <p:sp>
        <p:nvSpPr>
          <p:cNvPr id="8" name="Footer Placeholder 7">
            <a:extLst>
              <a:ext uri="{FF2B5EF4-FFF2-40B4-BE49-F238E27FC236}">
                <a16:creationId xmlns:a16="http://schemas.microsoft.com/office/drawing/2014/main" xmlns="" id="{9094BEE7-9850-4611-AAE7-77DA559ED2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9A133C1-9939-4E57-8552-F96764332663}"/>
              </a:ext>
            </a:extLst>
          </p:cNvPr>
          <p:cNvSpPr>
            <a:spLocks noGrp="1"/>
          </p:cNvSpPr>
          <p:nvPr>
            <p:ph type="sldNum" sz="quarter" idx="12"/>
          </p:nvPr>
        </p:nvSpPr>
        <p:spPr/>
        <p:txBody>
          <a:bodyPr/>
          <a:lstStyle/>
          <a:p>
            <a:fld id="{98AA4A93-E131-4F52-9E6D-AB72E41B7D5B}" type="slidenum">
              <a:rPr lang="en-US" smtClean="0"/>
              <a:t>‹Nº›</a:t>
            </a:fld>
            <a:endParaRPr lang="en-US"/>
          </a:p>
        </p:txBody>
      </p:sp>
    </p:spTree>
    <p:extLst>
      <p:ext uri="{BB962C8B-B14F-4D97-AF65-F5344CB8AC3E}">
        <p14:creationId xmlns:p14="http://schemas.microsoft.com/office/powerpoint/2010/main" val="191650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7EA79-35E3-4A16-BF9D-9794D4641B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AAEF276-C3E8-4685-A775-AB33440F6E0B}"/>
              </a:ext>
            </a:extLst>
          </p:cNvPr>
          <p:cNvSpPr>
            <a:spLocks noGrp="1"/>
          </p:cNvSpPr>
          <p:nvPr>
            <p:ph type="dt" sz="half" idx="10"/>
          </p:nvPr>
        </p:nvSpPr>
        <p:spPr/>
        <p:txBody>
          <a:bodyPr/>
          <a:lstStyle/>
          <a:p>
            <a:fld id="{D981F043-DAFB-4060-823A-165536259E92}" type="datetimeFigureOut">
              <a:rPr lang="en-US" smtClean="0"/>
              <a:t>6/28/2018</a:t>
            </a:fld>
            <a:endParaRPr lang="en-US"/>
          </a:p>
        </p:txBody>
      </p:sp>
      <p:sp>
        <p:nvSpPr>
          <p:cNvPr id="4" name="Footer Placeholder 3">
            <a:extLst>
              <a:ext uri="{FF2B5EF4-FFF2-40B4-BE49-F238E27FC236}">
                <a16:creationId xmlns:a16="http://schemas.microsoft.com/office/drawing/2014/main" xmlns="" id="{48A0805D-DB08-4427-9576-DECF3F19F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8408014-656E-46B6-8F04-94E6CD746999}"/>
              </a:ext>
            </a:extLst>
          </p:cNvPr>
          <p:cNvSpPr>
            <a:spLocks noGrp="1"/>
          </p:cNvSpPr>
          <p:nvPr>
            <p:ph type="sldNum" sz="quarter" idx="12"/>
          </p:nvPr>
        </p:nvSpPr>
        <p:spPr/>
        <p:txBody>
          <a:bodyPr/>
          <a:lstStyle/>
          <a:p>
            <a:fld id="{98AA4A93-E131-4F52-9E6D-AB72E41B7D5B}" type="slidenum">
              <a:rPr lang="en-US" smtClean="0"/>
              <a:t>‹Nº›</a:t>
            </a:fld>
            <a:endParaRPr lang="en-US"/>
          </a:p>
        </p:txBody>
      </p:sp>
    </p:spTree>
    <p:extLst>
      <p:ext uri="{BB962C8B-B14F-4D97-AF65-F5344CB8AC3E}">
        <p14:creationId xmlns:p14="http://schemas.microsoft.com/office/powerpoint/2010/main" val="94250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4BCB8A8-2E58-4F6D-BBBB-33B2A3FB6793}"/>
              </a:ext>
            </a:extLst>
          </p:cNvPr>
          <p:cNvSpPr>
            <a:spLocks noGrp="1"/>
          </p:cNvSpPr>
          <p:nvPr>
            <p:ph type="dt" sz="half" idx="10"/>
          </p:nvPr>
        </p:nvSpPr>
        <p:spPr/>
        <p:txBody>
          <a:bodyPr/>
          <a:lstStyle/>
          <a:p>
            <a:fld id="{D981F043-DAFB-4060-823A-165536259E92}" type="datetimeFigureOut">
              <a:rPr lang="en-US" smtClean="0"/>
              <a:t>6/28/2018</a:t>
            </a:fld>
            <a:endParaRPr lang="en-US"/>
          </a:p>
        </p:txBody>
      </p:sp>
      <p:sp>
        <p:nvSpPr>
          <p:cNvPr id="3" name="Footer Placeholder 2">
            <a:extLst>
              <a:ext uri="{FF2B5EF4-FFF2-40B4-BE49-F238E27FC236}">
                <a16:creationId xmlns:a16="http://schemas.microsoft.com/office/drawing/2014/main" xmlns="" id="{1519CBC2-30E5-4C14-B187-ECEC2D9375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A29CBD9-F804-49E7-AA0F-E9C8F3ACEE53}"/>
              </a:ext>
            </a:extLst>
          </p:cNvPr>
          <p:cNvSpPr>
            <a:spLocks noGrp="1"/>
          </p:cNvSpPr>
          <p:nvPr>
            <p:ph type="sldNum" sz="quarter" idx="12"/>
          </p:nvPr>
        </p:nvSpPr>
        <p:spPr/>
        <p:txBody>
          <a:bodyPr/>
          <a:lstStyle/>
          <a:p>
            <a:fld id="{98AA4A93-E131-4F52-9E6D-AB72E41B7D5B}" type="slidenum">
              <a:rPr lang="en-US" smtClean="0"/>
              <a:t>‹Nº›</a:t>
            </a:fld>
            <a:endParaRPr lang="en-US"/>
          </a:p>
        </p:txBody>
      </p:sp>
    </p:spTree>
    <p:extLst>
      <p:ext uri="{BB962C8B-B14F-4D97-AF65-F5344CB8AC3E}">
        <p14:creationId xmlns:p14="http://schemas.microsoft.com/office/powerpoint/2010/main" val="1573751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C1B21A-E39A-4767-8A35-7521356D8A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AC4D5AA-7BCB-44D9-9370-12B44C4F31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8948EB3-2939-4CDB-AABD-66471C067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EA2461E-B7AD-462D-8FA4-966C817C64A8}"/>
              </a:ext>
            </a:extLst>
          </p:cNvPr>
          <p:cNvSpPr>
            <a:spLocks noGrp="1"/>
          </p:cNvSpPr>
          <p:nvPr>
            <p:ph type="dt" sz="half" idx="10"/>
          </p:nvPr>
        </p:nvSpPr>
        <p:spPr/>
        <p:txBody>
          <a:bodyPr/>
          <a:lstStyle/>
          <a:p>
            <a:fld id="{D981F043-DAFB-4060-823A-165536259E92}" type="datetimeFigureOut">
              <a:rPr lang="en-US" smtClean="0"/>
              <a:t>6/28/2018</a:t>
            </a:fld>
            <a:endParaRPr lang="en-US"/>
          </a:p>
        </p:txBody>
      </p:sp>
      <p:sp>
        <p:nvSpPr>
          <p:cNvPr id="6" name="Footer Placeholder 5">
            <a:extLst>
              <a:ext uri="{FF2B5EF4-FFF2-40B4-BE49-F238E27FC236}">
                <a16:creationId xmlns:a16="http://schemas.microsoft.com/office/drawing/2014/main" xmlns="" id="{97C8E3C5-AF6D-42EF-8C01-30F86FC34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9493DA-78EA-40AC-9596-8B3BAD089975}"/>
              </a:ext>
            </a:extLst>
          </p:cNvPr>
          <p:cNvSpPr>
            <a:spLocks noGrp="1"/>
          </p:cNvSpPr>
          <p:nvPr>
            <p:ph type="sldNum" sz="quarter" idx="12"/>
          </p:nvPr>
        </p:nvSpPr>
        <p:spPr/>
        <p:txBody>
          <a:bodyPr/>
          <a:lstStyle/>
          <a:p>
            <a:fld id="{98AA4A93-E131-4F52-9E6D-AB72E41B7D5B}" type="slidenum">
              <a:rPr lang="en-US" smtClean="0"/>
              <a:t>‹Nº›</a:t>
            </a:fld>
            <a:endParaRPr lang="en-US"/>
          </a:p>
        </p:txBody>
      </p:sp>
    </p:spTree>
    <p:extLst>
      <p:ext uri="{BB962C8B-B14F-4D97-AF65-F5344CB8AC3E}">
        <p14:creationId xmlns:p14="http://schemas.microsoft.com/office/powerpoint/2010/main" val="65499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6033D-6118-483C-9600-795F4BDCC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718160B-F59E-4B34-8064-911C12979E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90E2693-5FC6-42FA-A7BD-1F6BF1088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D207140-8EAF-4FCF-8A42-FB291615A082}"/>
              </a:ext>
            </a:extLst>
          </p:cNvPr>
          <p:cNvSpPr>
            <a:spLocks noGrp="1"/>
          </p:cNvSpPr>
          <p:nvPr>
            <p:ph type="dt" sz="half" idx="10"/>
          </p:nvPr>
        </p:nvSpPr>
        <p:spPr/>
        <p:txBody>
          <a:bodyPr/>
          <a:lstStyle/>
          <a:p>
            <a:fld id="{D981F043-DAFB-4060-823A-165536259E92}" type="datetimeFigureOut">
              <a:rPr lang="en-US" smtClean="0"/>
              <a:t>6/28/2018</a:t>
            </a:fld>
            <a:endParaRPr lang="en-US"/>
          </a:p>
        </p:txBody>
      </p:sp>
      <p:sp>
        <p:nvSpPr>
          <p:cNvPr id="6" name="Footer Placeholder 5">
            <a:extLst>
              <a:ext uri="{FF2B5EF4-FFF2-40B4-BE49-F238E27FC236}">
                <a16:creationId xmlns:a16="http://schemas.microsoft.com/office/drawing/2014/main" xmlns="" id="{ABFF428A-87C9-417D-9C5F-BE66DE036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E18453-2EC8-4EC6-8E07-38434539D3B9}"/>
              </a:ext>
            </a:extLst>
          </p:cNvPr>
          <p:cNvSpPr>
            <a:spLocks noGrp="1"/>
          </p:cNvSpPr>
          <p:nvPr>
            <p:ph type="sldNum" sz="quarter" idx="12"/>
          </p:nvPr>
        </p:nvSpPr>
        <p:spPr/>
        <p:txBody>
          <a:bodyPr/>
          <a:lstStyle/>
          <a:p>
            <a:fld id="{98AA4A93-E131-4F52-9E6D-AB72E41B7D5B}" type="slidenum">
              <a:rPr lang="en-US" smtClean="0"/>
              <a:t>‹Nº›</a:t>
            </a:fld>
            <a:endParaRPr lang="en-US"/>
          </a:p>
        </p:txBody>
      </p:sp>
    </p:spTree>
    <p:extLst>
      <p:ext uri="{BB962C8B-B14F-4D97-AF65-F5344CB8AC3E}">
        <p14:creationId xmlns:p14="http://schemas.microsoft.com/office/powerpoint/2010/main" val="333822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4DEEC1E-1F10-46EE-B7F2-3C8A83C135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20CF04B-8A9C-484A-BD9A-CD48D70DB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D1C296-E68F-4325-BAD4-90318B55D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1F043-DAFB-4060-823A-165536259E92}" type="datetimeFigureOut">
              <a:rPr lang="en-US" smtClean="0"/>
              <a:t>6/28/2018</a:t>
            </a:fld>
            <a:endParaRPr lang="en-US"/>
          </a:p>
        </p:txBody>
      </p:sp>
      <p:sp>
        <p:nvSpPr>
          <p:cNvPr id="5" name="Footer Placeholder 4">
            <a:extLst>
              <a:ext uri="{FF2B5EF4-FFF2-40B4-BE49-F238E27FC236}">
                <a16:creationId xmlns:a16="http://schemas.microsoft.com/office/drawing/2014/main" xmlns="" id="{176E42F6-57E4-4B3E-AC0E-F05B23517D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C12DAA0-3205-422E-B654-48E2FBB4C9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A4A93-E131-4F52-9E6D-AB72E41B7D5B}" type="slidenum">
              <a:rPr lang="en-US" smtClean="0"/>
              <a:t>‹Nº›</a:t>
            </a:fld>
            <a:endParaRPr lang="en-US"/>
          </a:p>
        </p:txBody>
      </p:sp>
    </p:spTree>
    <p:extLst>
      <p:ext uri="{BB962C8B-B14F-4D97-AF65-F5344CB8AC3E}">
        <p14:creationId xmlns:p14="http://schemas.microsoft.com/office/powerpoint/2010/main" val="1183196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0.png"/><Relationship Id="rId7" Type="http://schemas.openxmlformats.org/officeDocument/2006/relationships/image" Target="../media/image17.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16.png"/><Relationship Id="rId10" Type="http://schemas.openxmlformats.org/officeDocument/2006/relationships/image" Target="../media/image42.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370.png"/><Relationship Id="rId2" Type="http://schemas.openxmlformats.org/officeDocument/2006/relationships/image" Target="../media/image43.png"/><Relationship Id="rId1" Type="http://schemas.openxmlformats.org/officeDocument/2006/relationships/slideLayout" Target="../slideLayouts/slideLayout1.xml"/><Relationship Id="rId9"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8" Type="http://schemas.openxmlformats.org/officeDocument/2006/relationships/image" Target="../media/image520.png"/><Relationship Id="rId13" Type="http://schemas.openxmlformats.org/officeDocument/2006/relationships/image" Target="../media/image55.png"/><Relationship Id="rId3" Type="http://schemas.openxmlformats.org/officeDocument/2006/relationships/image" Target="../media/image47.png"/><Relationship Id="rId7" Type="http://schemas.openxmlformats.org/officeDocument/2006/relationships/image" Target="../media/image52.png"/><Relationship Id="rId12" Type="http://schemas.openxmlformats.org/officeDocument/2006/relationships/image" Target="../media/image54.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0.png"/><Relationship Id="rId11" Type="http://schemas.openxmlformats.org/officeDocument/2006/relationships/image" Target="../media/image53.png"/><Relationship Id="rId5" Type="http://schemas.openxmlformats.org/officeDocument/2006/relationships/image" Target="../media/image51.png"/><Relationship Id="rId10" Type="http://schemas.openxmlformats.org/officeDocument/2006/relationships/chart" Target="../charts/chart1.xml"/><Relationship Id="rId4" Type="http://schemas.openxmlformats.org/officeDocument/2006/relationships/image" Target="../media/image49.png"/><Relationship Id="rId9" Type="http://schemas.openxmlformats.org/officeDocument/2006/relationships/chart" Target="../charts/chart1.xml"/><Relationship Id="rId14" Type="http://schemas.openxmlformats.org/officeDocument/2006/relationships/image" Target="../media/image56.png"/></Relationships>
</file>

<file path=ppt/slides/_rels/slide14.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60.png"/><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13" Type="http://schemas.openxmlformats.org/officeDocument/2006/relationships/chart" Target="../charts/chart3.xml"/><Relationship Id="rId18"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1.png"/><Relationship Id="rId17" Type="http://schemas.openxmlformats.org/officeDocument/2006/relationships/image" Target="../media/image72.png"/><Relationship Id="rId2" Type="http://schemas.openxmlformats.org/officeDocument/2006/relationships/image" Target="../media/image62.png"/><Relationship Id="rId16" Type="http://schemas.openxmlformats.org/officeDocument/2006/relationships/image" Target="../media/image70.png"/><Relationship Id="rId20"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5" Type="http://schemas.openxmlformats.org/officeDocument/2006/relationships/image" Target="../media/image69.png"/><Relationship Id="rId19" Type="http://schemas.openxmlformats.org/officeDocument/2006/relationships/image" Target="../media/image74.png"/><Relationship Id="rId4" Type="http://schemas.openxmlformats.org/officeDocument/2006/relationships/image" Target="../media/image64.png"/><Relationship Id="rId14" Type="http://schemas.openxmlformats.org/officeDocument/2006/relationships/image" Target="../media/image68.png"/></Relationships>
</file>

<file path=ppt/slides/_rels/slide1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image" Target="../media/image760.png"/><Relationship Id="rId3" Type="http://schemas.openxmlformats.org/officeDocument/2006/relationships/image" Target="../media/image77.png"/><Relationship Id="rId7" Type="http://schemas.openxmlformats.org/officeDocument/2006/relationships/image" Target="../media/image78.png"/><Relationship Id="rId12" Type="http://schemas.openxmlformats.org/officeDocument/2006/relationships/image" Target="../media/image80.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740.png"/><Relationship Id="rId11" Type="http://schemas.openxmlformats.org/officeDocument/2006/relationships/image" Target="../media/image79.png"/><Relationship Id="rId5" Type="http://schemas.openxmlformats.org/officeDocument/2006/relationships/image" Target="../media/image730.png"/><Relationship Id="rId10" Type="http://schemas.openxmlformats.org/officeDocument/2006/relationships/image" Target="../media/image780.png"/><Relationship Id="rId4" Type="http://schemas.openxmlformats.org/officeDocument/2006/relationships/image" Target="../media/image720.png"/><Relationship Id="rId9" Type="http://schemas.openxmlformats.org/officeDocument/2006/relationships/image" Target="../media/image770.png"/></Relationships>
</file>

<file path=ppt/slides/_rels/slide1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0.png"/><Relationship Id="rId7"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38.png"/><Relationship Id="rId5" Type="http://schemas.openxmlformats.org/officeDocument/2006/relationships/image" Target="../media/image3.png"/><Relationship Id="rId10" Type="http://schemas.openxmlformats.org/officeDocument/2006/relationships/image" Target="../media/image37.png"/><Relationship Id="rId4" Type="http://schemas.openxmlformats.org/officeDocument/2006/relationships/image" Target="../media/image330.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xmlns="" id="{0A592FDA-20EA-4B5E-8A86-C447E266B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11" y="142521"/>
            <a:ext cx="5255684" cy="35037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07465685-2DB0-4A2F-B9EE-5CE1C7805F84}"/>
              </a:ext>
            </a:extLst>
          </p:cNvPr>
          <p:cNvPicPr>
            <a:picLocks noChangeAspect="1"/>
          </p:cNvPicPr>
          <p:nvPr/>
        </p:nvPicPr>
        <p:blipFill>
          <a:blip r:embed="rId3"/>
          <a:stretch>
            <a:fillRect/>
          </a:stretch>
        </p:blipFill>
        <p:spPr>
          <a:xfrm>
            <a:off x="1480255" y="3192992"/>
            <a:ext cx="1438634" cy="1277408"/>
          </a:xfrm>
          <a:prstGeom prst="rect">
            <a:avLst/>
          </a:prstGeom>
        </p:spPr>
      </p:pic>
      <p:cxnSp>
        <p:nvCxnSpPr>
          <p:cNvPr id="8" name="Straight Arrow Connector 7">
            <a:extLst>
              <a:ext uri="{FF2B5EF4-FFF2-40B4-BE49-F238E27FC236}">
                <a16:creationId xmlns:a16="http://schemas.microsoft.com/office/drawing/2014/main" xmlns="" id="{0F1E6A47-43F1-406A-9A0B-1D5C7C352D98}"/>
              </a:ext>
            </a:extLst>
          </p:cNvPr>
          <p:cNvCxnSpPr>
            <a:cxnSpLocks/>
            <a:stCxn id="6" idx="0"/>
          </p:cNvCxnSpPr>
          <p:nvPr/>
        </p:nvCxnSpPr>
        <p:spPr>
          <a:xfrm flipV="1">
            <a:off x="2199572" y="2257778"/>
            <a:ext cx="667806" cy="9352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25647793-E178-4405-8E9D-C28DCD2737EF}"/>
              </a:ext>
            </a:extLst>
          </p:cNvPr>
          <p:cNvPicPr>
            <a:picLocks noChangeAspect="1"/>
          </p:cNvPicPr>
          <p:nvPr/>
        </p:nvPicPr>
        <p:blipFill>
          <a:blip r:embed="rId4"/>
          <a:stretch>
            <a:fillRect/>
          </a:stretch>
        </p:blipFill>
        <p:spPr>
          <a:xfrm>
            <a:off x="6755695" y="500768"/>
            <a:ext cx="4687819" cy="1937632"/>
          </a:xfrm>
          <a:prstGeom prst="rect">
            <a:avLst/>
          </a:prstGeom>
        </p:spPr>
      </p:pic>
      <p:sp>
        <p:nvSpPr>
          <p:cNvPr id="10" name="Rectangle 9">
            <a:extLst>
              <a:ext uri="{FF2B5EF4-FFF2-40B4-BE49-F238E27FC236}">
                <a16:creationId xmlns:a16="http://schemas.microsoft.com/office/drawing/2014/main" xmlns="" id="{D049E834-9B13-4241-89DE-62B52A50BDF4}"/>
              </a:ext>
            </a:extLst>
          </p:cNvPr>
          <p:cNvSpPr/>
          <p:nvPr/>
        </p:nvSpPr>
        <p:spPr>
          <a:xfrm>
            <a:off x="1739893" y="142521"/>
            <a:ext cx="4801314" cy="369332"/>
          </a:xfrm>
          <a:prstGeom prst="rect">
            <a:avLst/>
          </a:prstGeom>
        </p:spPr>
        <p:txBody>
          <a:bodyPr wrap="none">
            <a:spAutoFit/>
          </a:bodyPr>
          <a:lstStyle/>
          <a:p>
            <a:r>
              <a:rPr lang="en-US" b="1" i="0" dirty="0">
                <a:solidFill>
                  <a:srgbClr val="222222"/>
                </a:solidFill>
                <a:effectLst/>
                <a:latin typeface="Arial" panose="020B0604020202020204" pitchFamily="34" charset="0"/>
              </a:rPr>
              <a:t>Asymmetric digital subscriber line</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ADSL</a:t>
            </a:r>
            <a:r>
              <a:rPr lang="en-US" b="0" i="0" dirty="0">
                <a:solidFill>
                  <a:srgbClr val="222222"/>
                </a:solidFill>
                <a:effectLst/>
                <a:latin typeface="Arial" panose="020B0604020202020204" pitchFamily="34" charset="0"/>
              </a:rPr>
              <a:t>)</a:t>
            </a:r>
            <a:endParaRPr lang="en-US" dirty="0"/>
          </a:p>
        </p:txBody>
      </p:sp>
      <p:sp>
        <p:nvSpPr>
          <p:cNvPr id="11" name="Rectangle 10">
            <a:extLst>
              <a:ext uri="{FF2B5EF4-FFF2-40B4-BE49-F238E27FC236}">
                <a16:creationId xmlns:a16="http://schemas.microsoft.com/office/drawing/2014/main" xmlns="" id="{4E912088-C6D5-4B32-BCD3-2A456F86A82B}"/>
              </a:ext>
            </a:extLst>
          </p:cNvPr>
          <p:cNvSpPr/>
          <p:nvPr/>
        </p:nvSpPr>
        <p:spPr>
          <a:xfrm>
            <a:off x="6541207" y="406400"/>
            <a:ext cx="841726" cy="3022600"/>
          </a:xfrm>
          <a:prstGeom prst="rect">
            <a:avLst/>
          </a:prstGeom>
          <a:solidFill>
            <a:srgbClr val="F5FB0D">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0B3D38FE-E62E-4633-BA5B-8D122F4E49DF}"/>
              </a:ext>
            </a:extLst>
          </p:cNvPr>
          <p:cNvSpPr txBox="1"/>
          <p:nvPr/>
        </p:nvSpPr>
        <p:spPr>
          <a:xfrm>
            <a:off x="6149507" y="3554968"/>
            <a:ext cx="1308050" cy="307777"/>
          </a:xfrm>
          <a:prstGeom prst="rect">
            <a:avLst/>
          </a:prstGeom>
          <a:noFill/>
        </p:spPr>
        <p:txBody>
          <a:bodyPr wrap="none" rtlCol="0">
            <a:spAutoFit/>
          </a:bodyPr>
          <a:lstStyle/>
          <a:p>
            <a:r>
              <a:rPr lang="en-US" sz="1400" dirty="0" err="1"/>
              <a:t>Filtro</a:t>
            </a:r>
            <a:r>
              <a:rPr lang="en-US" sz="1400" dirty="0"/>
              <a:t> Paso Bajo</a:t>
            </a:r>
          </a:p>
        </p:txBody>
      </p:sp>
    </p:spTree>
    <p:extLst>
      <p:ext uri="{BB962C8B-B14F-4D97-AF65-F5344CB8AC3E}">
        <p14:creationId xmlns:p14="http://schemas.microsoft.com/office/powerpoint/2010/main" val="48976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xmlns="" id="{17295D55-C896-4B1D-A59E-B93F2AC26363}"/>
              </a:ext>
            </a:extLst>
          </p:cNvPr>
          <p:cNvSpPr txBox="1"/>
          <p:nvPr/>
        </p:nvSpPr>
        <p:spPr>
          <a:xfrm>
            <a:off x="890764" y="346879"/>
            <a:ext cx="2993814" cy="307777"/>
          </a:xfrm>
          <a:prstGeom prst="rect">
            <a:avLst/>
          </a:prstGeom>
          <a:noFill/>
        </p:spPr>
        <p:txBody>
          <a:bodyPr wrap="square" rtlCol="0">
            <a:spAutoFit/>
          </a:bodyPr>
          <a:lstStyle/>
          <a:p>
            <a:pPr algn="ctr"/>
            <a:r>
              <a:rPr lang="es-CR" sz="1400" dirty="0" smtClean="0"/>
              <a:t>Filtro Paso Alto de Segundo Orden </a:t>
            </a:r>
            <a:endParaRPr lang="es-CR" sz="1400" dirty="0"/>
          </a:p>
        </p:txBody>
      </p:sp>
      <mc:AlternateContent xmlns:mc="http://schemas.openxmlformats.org/markup-compatibility/2006" xmlns:a14="http://schemas.microsoft.com/office/drawing/2010/main">
        <mc:Choice Requires="a14">
          <p:sp>
            <p:nvSpPr>
              <p:cNvPr id="4" name="3 CuadroTexto"/>
              <p:cNvSpPr txBox="1"/>
              <p:nvPr/>
            </p:nvSpPr>
            <p:spPr>
              <a:xfrm>
                <a:off x="1335533" y="814388"/>
                <a:ext cx="3336426" cy="951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0" i="1" smtClean="0">
                              <a:latin typeface="Cambria Math"/>
                            </a:rPr>
                            <m:t>𝐴</m:t>
                          </m:r>
                        </m:e>
                        <m:sub>
                          <m:r>
                            <a:rPr lang="es-CR" b="0" i="1" smtClean="0">
                              <a:latin typeface="Cambria Math"/>
                            </a:rPr>
                            <m:t>𝑣</m:t>
                          </m:r>
                        </m:sub>
                      </m:sSub>
                      <m:r>
                        <a:rPr lang="es-CR" b="0" i="1" smtClean="0">
                          <a:latin typeface="Cambria Math"/>
                        </a:rPr>
                        <m:t>=</m:t>
                      </m:r>
                      <m:f>
                        <m:fPr>
                          <m:ctrlPr>
                            <a:rPr lang="es-CR" b="0" i="1" smtClean="0">
                              <a:latin typeface="Cambria Math"/>
                            </a:rPr>
                          </m:ctrlPr>
                        </m:fPr>
                        <m:num>
                          <m:sSub>
                            <m:sSubPr>
                              <m:ctrlPr>
                                <a:rPr lang="es-CR" b="0" i="1" smtClean="0">
                                  <a:latin typeface="Cambria Math"/>
                                </a:rPr>
                              </m:ctrlPr>
                            </m:sSubPr>
                            <m:e>
                              <m:r>
                                <a:rPr lang="es-CR" b="0" i="1" smtClean="0">
                                  <a:latin typeface="Cambria Math"/>
                                </a:rPr>
                                <m:t>𝑣</m:t>
                              </m:r>
                            </m:e>
                            <m:sub>
                              <m:r>
                                <a:rPr lang="es-CR" b="0" i="1" smtClean="0">
                                  <a:latin typeface="Cambria Math"/>
                                </a:rPr>
                                <m:t>𝑜</m:t>
                              </m:r>
                            </m:sub>
                          </m:sSub>
                        </m:num>
                        <m:den>
                          <m:sSub>
                            <m:sSubPr>
                              <m:ctrlPr>
                                <a:rPr lang="es-CR" b="0" i="1" smtClean="0">
                                  <a:latin typeface="Cambria Math"/>
                                </a:rPr>
                              </m:ctrlPr>
                            </m:sSubPr>
                            <m:e>
                              <m:r>
                                <a:rPr lang="es-CR" b="0" i="1" smtClean="0">
                                  <a:latin typeface="Cambria Math"/>
                                </a:rPr>
                                <m:t>𝑣</m:t>
                              </m:r>
                            </m:e>
                            <m:sub>
                              <m:r>
                                <a:rPr lang="es-CR" b="0" i="1" smtClean="0">
                                  <a:latin typeface="Cambria Math"/>
                                </a:rPr>
                                <m:t>𝑖</m:t>
                              </m:r>
                            </m:sub>
                          </m:sSub>
                        </m:den>
                      </m:f>
                      <m:r>
                        <a:rPr lang="es-CR" b="0" i="1" smtClean="0">
                          <a:latin typeface="Cambria Math"/>
                        </a:rPr>
                        <m:t>=</m:t>
                      </m:r>
                      <m:f>
                        <m:fPr>
                          <m:ctrlPr>
                            <a:rPr lang="es-CR" i="1" smtClean="0">
                              <a:latin typeface="Cambria Math"/>
                            </a:rPr>
                          </m:ctrlPr>
                        </m:fPr>
                        <m:num>
                          <m:r>
                            <a:rPr lang="es-CR" b="0" i="1" smtClean="0">
                              <a:latin typeface="Cambria Math"/>
                            </a:rPr>
                            <m:t>𝐴</m:t>
                          </m:r>
                        </m:num>
                        <m:den>
                          <m:r>
                            <a:rPr lang="es-CR" b="0" i="1" smtClean="0">
                              <a:latin typeface="Cambria Math"/>
                            </a:rPr>
                            <m:t>𝑏</m:t>
                          </m:r>
                          <m:sSup>
                            <m:sSupPr>
                              <m:ctrlPr>
                                <a:rPr lang="es-CR" b="0" i="1" smtClean="0">
                                  <a:latin typeface="Cambria Math"/>
                                </a:rPr>
                              </m:ctrlPr>
                            </m:sSupPr>
                            <m:e>
                              <m:d>
                                <m:dPr>
                                  <m:ctrlPr>
                                    <a:rPr lang="es-CR" b="0" i="1" smtClean="0">
                                      <a:latin typeface="Cambria Math"/>
                                    </a:rPr>
                                  </m:ctrlPr>
                                </m:dPr>
                                <m:e>
                                  <m:f>
                                    <m:fPr>
                                      <m:ctrlPr>
                                        <a:rPr lang="es-CR" i="1">
                                          <a:latin typeface="Cambria Math"/>
                                        </a:rPr>
                                      </m:ctrlPr>
                                    </m:fPr>
                                    <m:num>
                                      <m:sSub>
                                        <m:sSubPr>
                                          <m:ctrlPr>
                                            <a:rPr lang="es-CR" i="1" smtClean="0">
                                              <a:latin typeface="Cambria Math"/>
                                            </a:rPr>
                                          </m:ctrlPr>
                                        </m:sSubPr>
                                        <m:e>
                                          <m:r>
                                            <a:rPr lang="es-CR" b="0" i="1" smtClean="0">
                                              <a:latin typeface="Cambria Math"/>
                                            </a:rPr>
                                            <m:t>𝑓</m:t>
                                          </m:r>
                                        </m:e>
                                        <m:sub>
                                          <m:r>
                                            <a:rPr lang="es-CR" b="0" i="1" smtClean="0">
                                              <a:latin typeface="Cambria Math"/>
                                            </a:rPr>
                                            <m:t>𝑐</m:t>
                                          </m:r>
                                        </m:sub>
                                      </m:sSub>
                                    </m:num>
                                    <m:den>
                                      <m:r>
                                        <a:rPr lang="es-CR" b="0" i="1" smtClean="0">
                                          <a:latin typeface="Cambria Math"/>
                                        </a:rPr>
                                        <m:t>𝑗𝑓</m:t>
                                      </m:r>
                                    </m:den>
                                  </m:f>
                                </m:e>
                              </m:d>
                            </m:e>
                            <m:sup>
                              <m:r>
                                <a:rPr lang="es-CR" b="0" i="1" smtClean="0">
                                  <a:latin typeface="Cambria Math"/>
                                </a:rPr>
                                <m:t>2</m:t>
                              </m:r>
                            </m:sup>
                          </m:sSup>
                          <m:r>
                            <a:rPr lang="es-CR" b="0" i="1" smtClean="0">
                              <a:latin typeface="Cambria Math"/>
                            </a:rPr>
                            <m:t>+</m:t>
                          </m:r>
                          <m:r>
                            <a:rPr lang="es-CR" b="0" i="1" smtClean="0">
                              <a:latin typeface="Cambria Math"/>
                            </a:rPr>
                            <m:t>𝑎</m:t>
                          </m:r>
                          <m:d>
                            <m:dPr>
                              <m:ctrlPr>
                                <a:rPr lang="es-CR" b="0" i="1" smtClean="0">
                                  <a:latin typeface="Cambria Math"/>
                                </a:rPr>
                              </m:ctrlPr>
                            </m:dPr>
                            <m:e>
                              <m:f>
                                <m:fPr>
                                  <m:ctrlPr>
                                    <a:rPr lang="es-CR" i="1">
                                      <a:latin typeface="Cambria Math"/>
                                    </a:rPr>
                                  </m:ctrlPr>
                                </m:fPr>
                                <m:num>
                                  <m:sSub>
                                    <m:sSubPr>
                                      <m:ctrlPr>
                                        <a:rPr lang="es-CR" i="1">
                                          <a:latin typeface="Cambria Math"/>
                                        </a:rPr>
                                      </m:ctrlPr>
                                    </m:sSubPr>
                                    <m:e>
                                      <m:r>
                                        <a:rPr lang="es-CR" i="1">
                                          <a:latin typeface="Cambria Math"/>
                                        </a:rPr>
                                        <m:t>𝑓</m:t>
                                      </m:r>
                                    </m:e>
                                    <m:sub>
                                      <m:r>
                                        <a:rPr lang="es-CR" i="1">
                                          <a:latin typeface="Cambria Math"/>
                                        </a:rPr>
                                        <m:t>𝑐</m:t>
                                      </m:r>
                                    </m:sub>
                                  </m:sSub>
                                </m:num>
                                <m:den>
                                  <m:r>
                                    <a:rPr lang="es-CR" i="1">
                                      <a:latin typeface="Cambria Math"/>
                                    </a:rPr>
                                    <m:t>𝑗𝑓</m:t>
                                  </m:r>
                                </m:den>
                              </m:f>
                            </m:e>
                          </m:d>
                          <m:r>
                            <a:rPr lang="es-CR" b="0" i="1" smtClean="0">
                              <a:latin typeface="Cambria Math"/>
                            </a:rPr>
                            <m:t>+1</m:t>
                          </m:r>
                        </m:den>
                      </m:f>
                    </m:oMath>
                  </m:oMathPara>
                </a14:m>
                <a:endParaRPr lang="es-CR" dirty="0"/>
              </a:p>
            </p:txBody>
          </p:sp>
        </mc:Choice>
        <mc:Fallback xmlns="">
          <p:sp>
            <p:nvSpPr>
              <p:cNvPr id="4" name="3 CuadroTexto"/>
              <p:cNvSpPr txBox="1">
                <a:spLocks noRot="1" noChangeAspect="1" noMove="1" noResize="1" noEditPoints="1" noAdjustHandles="1" noChangeArrowheads="1" noChangeShapeType="1" noTextEdit="1"/>
              </p:cNvSpPr>
              <p:nvPr/>
            </p:nvSpPr>
            <p:spPr>
              <a:xfrm>
                <a:off x="1335533" y="814388"/>
                <a:ext cx="3336426" cy="951607"/>
              </a:xfrm>
              <a:prstGeom prst="rect">
                <a:avLst/>
              </a:prstGeom>
              <a:blipFill rotWithShape="1">
                <a:blip r:embed="rId2"/>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 name="12 CuadroTexto"/>
              <p:cNvSpPr txBox="1"/>
              <p:nvPr/>
            </p:nvSpPr>
            <p:spPr>
              <a:xfrm>
                <a:off x="5655808" y="2942158"/>
                <a:ext cx="2550041" cy="3473130"/>
              </a:xfrm>
              <a:prstGeom prst="rect">
                <a:avLst/>
              </a:prstGeom>
              <a:noFill/>
            </p:spPr>
            <p:txBody>
              <a:bodyPr wrap="square" rtlCol="0">
                <a:spAutoFit/>
              </a:bodyPr>
              <a:lstStyle/>
              <a:p>
                <a:r>
                  <a:rPr lang="es-CR" dirty="0" smtClean="0"/>
                  <a:t>Práctica: </a:t>
                </a:r>
                <a:br>
                  <a:rPr lang="es-CR" dirty="0" smtClean="0"/>
                </a:br>
                <a:r>
                  <a:rPr lang="es-CR" dirty="0" smtClean="0"/>
                  <a:t>a. Demuestre que:</a:t>
                </a:r>
              </a:p>
              <a:p>
                <a:endParaRPr lang="es-CR" dirty="0" smtClean="0"/>
              </a:p>
              <a:p>
                <a:pPr/>
                <a14:m>
                  <m:oMathPara xmlns:m="http://schemas.openxmlformats.org/officeDocument/2006/math">
                    <m:oMathParaPr>
                      <m:jc m:val="left"/>
                    </m:oMathParaPr>
                    <m:oMath xmlns:m="http://schemas.openxmlformats.org/officeDocument/2006/math">
                      <m:r>
                        <a:rPr lang="es-CR" b="0" i="1" smtClean="0">
                          <a:latin typeface="Cambria Math"/>
                        </a:rPr>
                        <m:t>𝐴</m:t>
                      </m:r>
                      <m:r>
                        <a:rPr lang="es-CR" b="0" i="1" smtClean="0">
                          <a:latin typeface="Cambria Math"/>
                        </a:rPr>
                        <m:t>=1</m:t>
                      </m:r>
                    </m:oMath>
                  </m:oMathPara>
                </a14:m>
                <a:endParaRPr lang="es-CR" b="0" i="0" dirty="0" smtClean="0">
                  <a:latin typeface="Cambria Math"/>
                </a:endParaRPr>
              </a:p>
              <a:p>
                <a:endParaRPr lang="es-CR" b="0" i="0" dirty="0" smtClean="0">
                  <a:latin typeface="Cambria Math"/>
                </a:endParaRPr>
              </a:p>
              <a:p>
                <a:pPr/>
                <a14:m>
                  <m:oMathPara xmlns:m="http://schemas.openxmlformats.org/officeDocument/2006/math">
                    <m:oMathParaPr>
                      <m:jc m:val="left"/>
                    </m:oMathParaPr>
                    <m:oMath xmlns:m="http://schemas.openxmlformats.org/officeDocument/2006/math">
                      <m:r>
                        <m:rPr>
                          <m:sty m:val="p"/>
                        </m:rPr>
                        <a:rPr lang="es-CR" smtClean="0">
                          <a:latin typeface="Cambria Math"/>
                        </a:rPr>
                        <m:t>b</m:t>
                      </m:r>
                      <m:r>
                        <a:rPr lang="es-CR">
                          <a:latin typeface="Cambria Math"/>
                        </a:rPr>
                        <m:t>=</m:t>
                      </m:r>
                      <m:f>
                        <m:fPr>
                          <m:ctrlPr>
                            <a:rPr lang="es-CR" i="1" smtClean="0">
                              <a:latin typeface="Cambria Math"/>
                            </a:rPr>
                          </m:ctrlPr>
                        </m:fPr>
                        <m:num>
                          <m:r>
                            <a:rPr lang="es-CR" b="0" i="1" smtClean="0">
                              <a:latin typeface="Cambria Math"/>
                            </a:rPr>
                            <m:t>1</m:t>
                          </m:r>
                        </m:num>
                        <m:den>
                          <m:sSup>
                            <m:sSupPr>
                              <m:ctrlPr>
                                <a:rPr lang="es-CR" i="1">
                                  <a:latin typeface="Cambria Math"/>
                                </a:rPr>
                              </m:ctrlPr>
                            </m:sSupPr>
                            <m:e>
                              <m:d>
                                <m:dPr>
                                  <m:ctrlPr>
                                    <a:rPr lang="es-CR" i="1">
                                      <a:latin typeface="Cambria Math"/>
                                    </a:rPr>
                                  </m:ctrlPr>
                                </m:dPr>
                                <m:e>
                                  <m:r>
                                    <a:rPr lang="es-CR" i="1">
                                      <a:latin typeface="Cambria Math"/>
                                    </a:rPr>
                                    <m:t>2</m:t>
                                  </m:r>
                                  <m:r>
                                    <a:rPr lang="es-CR" i="1">
                                      <a:latin typeface="Cambria Math"/>
                                      <a:ea typeface="Cambria Math"/>
                                    </a:rPr>
                                    <m:t>𝜋</m:t>
                                  </m:r>
                                  <m:sSub>
                                    <m:sSubPr>
                                      <m:ctrlPr>
                                        <a:rPr lang="es-CR" i="1">
                                          <a:latin typeface="Cambria Math"/>
                                          <a:ea typeface="Cambria Math"/>
                                        </a:rPr>
                                      </m:ctrlPr>
                                    </m:sSubPr>
                                    <m:e>
                                      <m:r>
                                        <a:rPr lang="es-CR" i="1">
                                          <a:latin typeface="Cambria Math"/>
                                          <a:ea typeface="Cambria Math"/>
                                        </a:rPr>
                                        <m:t>𝑓</m:t>
                                      </m:r>
                                    </m:e>
                                    <m:sub>
                                      <m:r>
                                        <a:rPr lang="es-CR" i="1">
                                          <a:latin typeface="Cambria Math"/>
                                          <a:ea typeface="Cambria Math"/>
                                        </a:rPr>
                                        <m:t>𝑐</m:t>
                                      </m:r>
                                    </m:sub>
                                  </m:sSub>
                                  <m:r>
                                    <a:rPr lang="es-CR" i="1">
                                      <a:latin typeface="Cambria Math"/>
                                      <a:ea typeface="Cambria Math"/>
                                    </a:rPr>
                                    <m:t>𝐶</m:t>
                                  </m:r>
                                </m:e>
                              </m:d>
                            </m:e>
                            <m:sup>
                              <m:r>
                                <a:rPr lang="es-CR" i="1">
                                  <a:latin typeface="Cambria Math"/>
                                </a:rPr>
                                <m:t>2</m:t>
                              </m:r>
                            </m:sup>
                          </m:sSup>
                          <m:sSub>
                            <m:sSubPr>
                              <m:ctrlPr>
                                <a:rPr lang="es-CR" i="1">
                                  <a:latin typeface="Cambria Math"/>
                                </a:rPr>
                              </m:ctrlPr>
                            </m:sSubPr>
                            <m:e>
                              <m:r>
                                <a:rPr lang="es-CR" i="1">
                                  <a:latin typeface="Cambria Math"/>
                                </a:rPr>
                                <m:t>𝑅</m:t>
                              </m:r>
                            </m:e>
                            <m:sub>
                              <m:r>
                                <a:rPr lang="es-CR" b="0" i="1" smtClean="0">
                                  <a:latin typeface="Cambria Math"/>
                                </a:rPr>
                                <m:t>1</m:t>
                              </m:r>
                            </m:sub>
                          </m:sSub>
                          <m:sSub>
                            <m:sSubPr>
                              <m:ctrlPr>
                                <a:rPr lang="es-CR" i="1">
                                  <a:latin typeface="Cambria Math"/>
                                </a:rPr>
                              </m:ctrlPr>
                            </m:sSubPr>
                            <m:e>
                              <m:r>
                                <a:rPr lang="es-CR" i="1">
                                  <a:latin typeface="Cambria Math"/>
                                </a:rPr>
                                <m:t>𝑅</m:t>
                              </m:r>
                            </m:e>
                            <m:sub>
                              <m:r>
                                <a:rPr lang="es-CR" b="0" i="1" smtClean="0">
                                  <a:latin typeface="Cambria Math"/>
                                </a:rPr>
                                <m:t>2</m:t>
                              </m:r>
                            </m:sub>
                          </m:sSub>
                        </m:den>
                      </m:f>
                    </m:oMath>
                  </m:oMathPara>
                </a14:m>
                <a:endParaRPr lang="es-CR" b="0" i="0" dirty="0" smtClean="0">
                  <a:latin typeface="Cambria Math"/>
                </a:endParaRPr>
              </a:p>
              <a:p>
                <a:endParaRPr lang="es-CR" b="0" i="0" dirty="0" smtClean="0">
                  <a:latin typeface="Cambria Math"/>
                </a:endParaRPr>
              </a:p>
              <a:p>
                <a:pPr/>
                <a14:m>
                  <m:oMathPara xmlns:m="http://schemas.openxmlformats.org/officeDocument/2006/math">
                    <m:oMathParaPr>
                      <m:jc m:val="left"/>
                    </m:oMathParaPr>
                    <m:oMath xmlns:m="http://schemas.openxmlformats.org/officeDocument/2006/math">
                      <m:r>
                        <m:rPr>
                          <m:sty m:val="p"/>
                        </m:rPr>
                        <a:rPr lang="es-CR" b="0" i="0" smtClean="0">
                          <a:latin typeface="Cambria Math"/>
                        </a:rPr>
                        <m:t>a</m:t>
                      </m:r>
                      <m:r>
                        <a:rPr lang="es-CR" b="0" i="0" smtClean="0">
                          <a:latin typeface="Cambria Math"/>
                        </a:rPr>
                        <m:t>=</m:t>
                      </m:r>
                      <m:f>
                        <m:fPr>
                          <m:ctrlPr>
                            <a:rPr lang="es-CR" b="0" i="1" smtClean="0">
                              <a:latin typeface="Cambria Math"/>
                            </a:rPr>
                          </m:ctrlPr>
                        </m:fPr>
                        <m:num>
                          <m:r>
                            <a:rPr lang="es-CR" b="0" i="1" smtClean="0">
                              <a:latin typeface="Cambria Math"/>
                            </a:rPr>
                            <m:t>1</m:t>
                          </m:r>
                        </m:num>
                        <m:den>
                          <m:r>
                            <a:rPr lang="es-CR" i="1">
                              <a:latin typeface="Cambria Math"/>
                              <a:ea typeface="Cambria Math"/>
                            </a:rPr>
                            <m:t>𝜋</m:t>
                          </m:r>
                          <m:sSub>
                            <m:sSubPr>
                              <m:ctrlPr>
                                <a:rPr lang="es-CR" i="1">
                                  <a:latin typeface="Cambria Math"/>
                                  <a:ea typeface="Cambria Math"/>
                                </a:rPr>
                              </m:ctrlPr>
                            </m:sSubPr>
                            <m:e>
                              <m:r>
                                <a:rPr lang="es-CR" i="1">
                                  <a:latin typeface="Cambria Math"/>
                                  <a:ea typeface="Cambria Math"/>
                                </a:rPr>
                                <m:t>𝑓</m:t>
                              </m:r>
                            </m:e>
                            <m:sub>
                              <m:r>
                                <a:rPr lang="es-CR" i="1">
                                  <a:latin typeface="Cambria Math"/>
                                  <a:ea typeface="Cambria Math"/>
                                </a:rPr>
                                <m:t>𝑐</m:t>
                              </m:r>
                            </m:sub>
                          </m:sSub>
                          <m:sSub>
                            <m:sSubPr>
                              <m:ctrlPr>
                                <a:rPr lang="es-CR" i="1">
                                  <a:latin typeface="Cambria Math"/>
                                </a:rPr>
                              </m:ctrlPr>
                            </m:sSubPr>
                            <m:e>
                              <m:r>
                                <a:rPr lang="es-CR" i="1">
                                  <a:latin typeface="Cambria Math"/>
                                </a:rPr>
                                <m:t>𝑅</m:t>
                              </m:r>
                            </m:e>
                            <m:sub>
                              <m:r>
                                <a:rPr lang="es-CR" i="1">
                                  <a:latin typeface="Cambria Math"/>
                                </a:rPr>
                                <m:t>1</m:t>
                              </m:r>
                            </m:sub>
                          </m:sSub>
                          <m:r>
                            <a:rPr lang="es-CR" i="1">
                              <a:latin typeface="Cambria Math"/>
                              <a:ea typeface="Cambria Math"/>
                            </a:rPr>
                            <m:t>𝐶</m:t>
                          </m:r>
                        </m:den>
                      </m:f>
                    </m:oMath>
                  </m:oMathPara>
                </a14:m>
                <a:endParaRPr lang="es-CR" b="0" i="0" dirty="0" smtClean="0">
                  <a:latin typeface="Cambria Math"/>
                </a:endParaRPr>
              </a:p>
              <a:p>
                <a:endParaRPr lang="es-CR" b="0" i="0" dirty="0" smtClean="0">
                  <a:latin typeface="Cambria Math"/>
                </a:endParaRPr>
              </a:p>
              <a:p>
                <a:pPr/>
                <a14:m>
                  <m:oMathPara xmlns:m="http://schemas.openxmlformats.org/officeDocument/2006/math">
                    <m:oMathParaPr>
                      <m:jc m:val="left"/>
                    </m:oMathParaPr>
                    <m:oMath xmlns:m="http://schemas.openxmlformats.org/officeDocument/2006/math">
                      <m:r>
                        <a:rPr lang="es-CR" b="0" i="1" smtClean="0">
                          <a:latin typeface="Cambria Math"/>
                        </a:rPr>
                        <m:t>𝑄</m:t>
                      </m:r>
                      <m:r>
                        <a:rPr lang="es-CR" b="0" i="1" smtClean="0">
                          <a:latin typeface="Cambria Math"/>
                        </a:rPr>
                        <m:t>= ?</m:t>
                      </m:r>
                    </m:oMath>
                  </m:oMathPara>
                </a14:m>
                <a:endParaRPr lang="es-CR" b="0" dirty="0" smtClean="0"/>
              </a:p>
            </p:txBody>
          </p:sp>
        </mc:Choice>
        <mc:Fallback xmlns="">
          <p:sp>
            <p:nvSpPr>
              <p:cNvPr id="13" name="12 CuadroTexto"/>
              <p:cNvSpPr txBox="1">
                <a:spLocks noRot="1" noChangeAspect="1" noMove="1" noResize="1" noEditPoints="1" noAdjustHandles="1" noChangeArrowheads="1" noChangeShapeType="1" noTextEdit="1"/>
              </p:cNvSpPr>
              <p:nvPr/>
            </p:nvSpPr>
            <p:spPr>
              <a:xfrm>
                <a:off x="5655808" y="2942158"/>
                <a:ext cx="2550041" cy="3473130"/>
              </a:xfrm>
              <a:prstGeom prst="rect">
                <a:avLst/>
              </a:prstGeom>
              <a:blipFill rotWithShape="1">
                <a:blip r:embed="rId3"/>
                <a:stretch>
                  <a:fillRect l="-2153" t="-879"/>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graphicFrame>
            <p:nvGraphicFramePr>
              <p:cNvPr id="14" name="Table 12">
                <a:extLst>
                  <a:ext uri="{FF2B5EF4-FFF2-40B4-BE49-F238E27FC236}">
                    <a16:creationId xmlns:a16="http://schemas.microsoft.com/office/drawing/2014/main" xmlns="" id="{28DF18F7-00CC-4271-BDFC-488B610E9ADB}"/>
                  </a:ext>
                </a:extLst>
              </p:cNvPr>
              <p:cNvGraphicFramePr>
                <a:graphicFrameLocks noGrp="1"/>
              </p:cNvGraphicFramePr>
              <p:nvPr>
                <p:extLst>
                  <p:ext uri="{D42A27DB-BD31-4B8C-83A1-F6EECF244321}">
                    <p14:modId xmlns:p14="http://schemas.microsoft.com/office/powerpoint/2010/main" val="337157744"/>
                  </p:ext>
                </p:extLst>
              </p:nvPr>
            </p:nvGraphicFramePr>
            <p:xfrm>
              <a:off x="941961" y="2460130"/>
              <a:ext cx="4291246" cy="1630680"/>
            </p:xfrm>
            <a:graphic>
              <a:graphicData uri="http://schemas.openxmlformats.org/drawingml/2006/table">
                <a:tbl>
                  <a:tblPr firstRow="1" bandRow="1">
                    <a:tableStyleId>{5C22544A-7EE6-4342-B048-85BDC9FD1C3A}</a:tableStyleId>
                  </a:tblPr>
                  <a:tblGrid>
                    <a:gridCol w="1051335">
                      <a:extLst>
                        <a:ext uri="{9D8B030D-6E8A-4147-A177-3AD203B41FA5}">
                          <a16:colId xmlns:a16="http://schemas.microsoft.com/office/drawing/2014/main" xmlns="" val="3638088176"/>
                        </a:ext>
                      </a:extLst>
                    </a:gridCol>
                    <a:gridCol w="1185333">
                      <a:extLst>
                        <a:ext uri="{9D8B030D-6E8A-4147-A177-3AD203B41FA5}">
                          <a16:colId xmlns:a16="http://schemas.microsoft.com/office/drawing/2014/main" xmlns="" val="3191972550"/>
                        </a:ext>
                      </a:extLst>
                    </a:gridCol>
                    <a:gridCol w="1309511">
                      <a:extLst>
                        <a:ext uri="{9D8B030D-6E8A-4147-A177-3AD203B41FA5}">
                          <a16:colId xmlns:a16="http://schemas.microsoft.com/office/drawing/2014/main" xmlns="" val="1873974989"/>
                        </a:ext>
                      </a:extLst>
                    </a:gridCol>
                    <a:gridCol w="745067">
                      <a:extLst>
                        <a:ext uri="{9D8B030D-6E8A-4147-A177-3AD203B41FA5}">
                          <a16:colId xmlns:a16="http://schemas.microsoft.com/office/drawing/2014/main" xmlns="" val="884982062"/>
                        </a:ext>
                      </a:extLst>
                    </a:gridCol>
                  </a:tblGrid>
                  <a:tr h="0">
                    <a:tc>
                      <a:txBody>
                        <a:bodyPr/>
                        <a:lstStyle/>
                        <a:p>
                          <a:pPr algn="ctr"/>
                          <a:r>
                            <a:rPr lang="en-US" sz="1400" b="0" dirty="0"/>
                            <a:t>Valor </a:t>
                          </a:r>
                          <a:r>
                            <a:rPr lang="en-US" sz="1400" b="0" dirty="0" err="1"/>
                            <a:t>coeficiente</a:t>
                          </a:r>
                          <a:endParaRPr lang="en-US" sz="1400" b="0" dirty="0"/>
                        </a:p>
                      </a:txBody>
                      <a:tcPr/>
                    </a:tc>
                    <a:tc>
                      <a:txBody>
                        <a:bodyPr/>
                        <a:lstStyle/>
                        <a:p>
                          <a:pPr algn="ctr"/>
                          <a:r>
                            <a:rPr lang="en-US" sz="1400" b="0" dirty="0"/>
                            <a:t>Butterworth</a:t>
                          </a:r>
                        </a:p>
                      </a:txBody>
                      <a:tcPr/>
                    </a:tc>
                    <a:tc>
                      <a:txBody>
                        <a:bodyPr/>
                        <a:lstStyle/>
                        <a:p>
                          <a:pPr algn="ctr"/>
                          <a:r>
                            <a:rPr lang="en-US" sz="1400" b="0" i="0" u="none" strike="noStrike" kern="1200" baseline="0" dirty="0" err="1">
                              <a:solidFill>
                                <a:schemeClr val="lt1"/>
                              </a:solidFill>
                              <a:latin typeface="+mn-lt"/>
                              <a:ea typeface="+mn-ea"/>
                              <a:cs typeface="+mn-cs"/>
                            </a:rPr>
                            <a:t>Tschebyscheff</a:t>
                          </a:r>
                          <a:endParaRPr lang="en-US" sz="1400" b="0" dirty="0"/>
                        </a:p>
                      </a:txBody>
                      <a:tcPr/>
                    </a:tc>
                    <a:tc>
                      <a:txBody>
                        <a:bodyPr/>
                        <a:lstStyle/>
                        <a:p>
                          <a:pPr algn="ctr"/>
                          <a:r>
                            <a:rPr lang="en-US" sz="1400" b="0" i="0" u="none" strike="noStrike" kern="1200" baseline="0" dirty="0">
                              <a:solidFill>
                                <a:schemeClr val="lt1"/>
                              </a:solidFill>
                              <a:latin typeface="+mn-lt"/>
                              <a:ea typeface="+mn-ea"/>
                              <a:cs typeface="+mn-cs"/>
                            </a:rPr>
                            <a:t>Bessel</a:t>
                          </a:r>
                          <a:endParaRPr lang="en-US" sz="1400" b="0" dirty="0"/>
                        </a:p>
                      </a:txBody>
                      <a:tcPr/>
                    </a:tc>
                    <a:extLst>
                      <a:ext uri="{0D108BD9-81ED-4DB2-BD59-A6C34878D82A}">
                        <a16:rowId xmlns:a16="http://schemas.microsoft.com/office/drawing/2014/main" xmlns="" val="3037270762"/>
                      </a:ext>
                    </a:extLst>
                  </a:tr>
                  <a:tr h="370840">
                    <a:tc>
                      <a:txBody>
                        <a:bodyPr/>
                        <a:lstStyle/>
                        <a:p>
                          <a:pPr algn="ctr"/>
                          <a14:m>
                            <m:oMathPara xmlns:m="http://schemas.openxmlformats.org/officeDocument/2006/math">
                              <m:oMathParaPr>
                                <m:jc m:val="centerGroup"/>
                              </m:oMathParaPr>
                              <m:oMath xmlns:m="http://schemas.openxmlformats.org/officeDocument/2006/math">
                                <m:r>
                                  <a:rPr lang="es-CR" sz="1400" i="1" dirty="0" smtClean="0">
                                    <a:latin typeface="Cambria Math"/>
                                  </a:rPr>
                                  <m:t>𝑎</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1.4142</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1.065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1.3617</a:t>
                          </a:r>
                          <a:endParaRPr lang="en-US" sz="1400" dirty="0"/>
                        </a:p>
                      </a:txBody>
                      <a:tcPr/>
                    </a:tc>
                    <a:extLst>
                      <a:ext uri="{0D108BD9-81ED-4DB2-BD59-A6C34878D82A}">
                        <a16:rowId xmlns:a16="http://schemas.microsoft.com/office/drawing/2014/main" xmlns="" val="3068040138"/>
                      </a:ext>
                    </a:extLst>
                  </a:tr>
                  <a:tr h="370840">
                    <a:tc>
                      <a:txBody>
                        <a:bodyPr/>
                        <a:lstStyle/>
                        <a:p>
                          <a:pPr algn="ctr"/>
                          <a14:m>
                            <m:oMathPara xmlns:m="http://schemas.openxmlformats.org/officeDocument/2006/math">
                              <m:oMathParaPr>
                                <m:jc m:val="centerGroup"/>
                              </m:oMathParaPr>
                              <m:oMath xmlns:m="http://schemas.openxmlformats.org/officeDocument/2006/math">
                                <m:r>
                                  <a:rPr lang="es-CR" sz="1400" i="1" dirty="0" smtClean="0">
                                    <a:latin typeface="Cambria Math"/>
                                  </a:rPr>
                                  <m:t>𝑏</m:t>
                                </m:r>
                              </m:oMath>
                            </m:oMathPara>
                          </a14:m>
                          <a:endParaRPr lang="en-US" sz="1400" dirty="0"/>
                        </a:p>
                      </a:txBody>
                      <a:tcPr/>
                    </a:tc>
                    <a:tc>
                      <a:txBody>
                        <a:bodyPr/>
                        <a:lstStyle/>
                        <a:p>
                          <a:pPr algn="ctr"/>
                          <a:r>
                            <a:rPr lang="en-US" sz="1400" dirty="0"/>
                            <a:t>1</a:t>
                          </a:r>
                        </a:p>
                      </a:txBody>
                      <a:tcPr/>
                    </a:tc>
                    <a:tc>
                      <a:txBody>
                        <a:bodyPr/>
                        <a:lstStyle/>
                        <a:p>
                          <a:pPr algn="ctr"/>
                          <a:r>
                            <a:rPr lang="en-US" sz="1400" b="0" i="0" u="none" strike="noStrike" kern="1200" baseline="0" dirty="0">
                              <a:solidFill>
                                <a:schemeClr val="dk1"/>
                              </a:solidFill>
                              <a:latin typeface="+mn-lt"/>
                              <a:ea typeface="+mn-ea"/>
                              <a:cs typeface="+mn-cs"/>
                            </a:rPr>
                            <a:t>1.9305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0.618</a:t>
                          </a:r>
                          <a:endParaRPr lang="en-US" sz="1400" dirty="0"/>
                        </a:p>
                      </a:txBody>
                      <a:tcPr/>
                    </a:tc>
                    <a:extLst>
                      <a:ext uri="{0D108BD9-81ED-4DB2-BD59-A6C34878D82A}">
                        <a16:rowId xmlns:a16="http://schemas.microsoft.com/office/drawing/2014/main" xmlns="" val="1351804505"/>
                      </a:ext>
                    </a:extLst>
                  </a:tr>
                  <a:tr h="370840">
                    <a:tc>
                      <a:txBody>
                        <a:bodyPr/>
                        <a:lstStyle/>
                        <a:p>
                          <a:pPr algn="ctr"/>
                          <a:r>
                            <a:rPr lang="en-US" sz="1400" dirty="0" smtClean="0"/>
                            <a:t>Q</a:t>
                          </a:r>
                          <a:endParaRPr lang="en-US" sz="1400" dirty="0"/>
                        </a:p>
                      </a:txBody>
                      <a:tcPr/>
                    </a:tc>
                    <a:tc>
                      <a:txBody>
                        <a:bodyPr/>
                        <a:lstStyle/>
                        <a:p>
                          <a:pPr algn="ctr"/>
                          <a:r>
                            <a:rPr lang="en-US" sz="1400" dirty="0" smtClean="0"/>
                            <a:t>0.71</a:t>
                          </a:r>
                          <a:endParaRPr lang="en-US" sz="1400" dirty="0"/>
                        </a:p>
                      </a:txBody>
                      <a:tcPr/>
                    </a:tc>
                    <a:tc>
                      <a:txBody>
                        <a:bodyPr/>
                        <a:lstStyle/>
                        <a:p>
                          <a:pPr algn="ctr"/>
                          <a:r>
                            <a:rPr lang="en-US" sz="1400" dirty="0" smtClean="0"/>
                            <a:t>1.3</a:t>
                          </a:r>
                          <a:endParaRPr lang="en-US" sz="1400" dirty="0"/>
                        </a:p>
                      </a:txBody>
                      <a:tcPr/>
                    </a:tc>
                    <a:tc>
                      <a:txBody>
                        <a:bodyPr/>
                        <a:lstStyle/>
                        <a:p>
                          <a:pPr algn="ctr"/>
                          <a:r>
                            <a:rPr lang="en-US" sz="1400" dirty="0" smtClean="0"/>
                            <a:t>0.58</a:t>
                          </a:r>
                          <a:endParaRPr lang="en-US" sz="1400" dirty="0"/>
                        </a:p>
                      </a:txBody>
                      <a:tcPr/>
                    </a:tc>
                  </a:tr>
                </a:tbl>
              </a:graphicData>
            </a:graphic>
          </p:graphicFrame>
        </mc:Choice>
        <mc:Fallback xmlns="">
          <p:graphicFrame>
            <p:nvGraphicFramePr>
              <p:cNvPr id="14" name="Table 12">
                <a:extLst>
                  <a:ext uri="{FF2B5EF4-FFF2-40B4-BE49-F238E27FC236}">
                    <a16:creationId xmlns="" xmlns:a16="http://schemas.microsoft.com/office/drawing/2014/main" xmlns:a14="http://schemas.microsoft.com/office/drawing/2010/main" id="{28DF18F7-00CC-4271-BDFC-488B610E9ADB}"/>
                  </a:ext>
                </a:extLst>
              </p:cNvPr>
              <p:cNvGraphicFramePr>
                <a:graphicFrameLocks noGrp="1"/>
              </p:cNvGraphicFramePr>
              <p:nvPr>
                <p:extLst>
                  <p:ext uri="{D42A27DB-BD31-4B8C-83A1-F6EECF244321}">
                    <p14:modId xmlns:p14="http://schemas.microsoft.com/office/powerpoint/2010/main" val="2914246503"/>
                  </p:ext>
                </p:extLst>
              </p:nvPr>
            </p:nvGraphicFramePr>
            <p:xfrm>
              <a:off x="941961" y="2460130"/>
              <a:ext cx="4291246" cy="1630680"/>
            </p:xfrm>
            <a:graphic>
              <a:graphicData uri="http://schemas.openxmlformats.org/drawingml/2006/table">
                <a:tbl>
                  <a:tblPr firstRow="1" bandRow="1">
                    <a:tableStyleId>{5C22544A-7EE6-4342-B048-85BDC9FD1C3A}</a:tableStyleId>
                  </a:tblPr>
                  <a:tblGrid>
                    <a:gridCol w="1051335">
                      <a:extLst>
                        <a:ext uri="{9D8B030D-6E8A-4147-A177-3AD203B41FA5}">
                          <a16:colId xmlns="" xmlns:a16="http://schemas.microsoft.com/office/drawing/2014/main" xmlns:a14="http://schemas.microsoft.com/office/drawing/2010/main" val="3638088176"/>
                        </a:ext>
                      </a:extLst>
                    </a:gridCol>
                    <a:gridCol w="1185333">
                      <a:extLst>
                        <a:ext uri="{9D8B030D-6E8A-4147-A177-3AD203B41FA5}">
                          <a16:colId xmlns="" xmlns:a16="http://schemas.microsoft.com/office/drawing/2014/main" xmlns:a14="http://schemas.microsoft.com/office/drawing/2010/main" val="3191972550"/>
                        </a:ext>
                      </a:extLst>
                    </a:gridCol>
                    <a:gridCol w="1309511">
                      <a:extLst>
                        <a:ext uri="{9D8B030D-6E8A-4147-A177-3AD203B41FA5}">
                          <a16:colId xmlns="" xmlns:a16="http://schemas.microsoft.com/office/drawing/2014/main" xmlns:a14="http://schemas.microsoft.com/office/drawing/2010/main" val="1873974989"/>
                        </a:ext>
                      </a:extLst>
                    </a:gridCol>
                    <a:gridCol w="745067">
                      <a:extLst>
                        <a:ext uri="{9D8B030D-6E8A-4147-A177-3AD203B41FA5}">
                          <a16:colId xmlns="" xmlns:a16="http://schemas.microsoft.com/office/drawing/2014/main" xmlns:a14="http://schemas.microsoft.com/office/drawing/2010/main" val="884982062"/>
                        </a:ext>
                      </a:extLst>
                    </a:gridCol>
                  </a:tblGrid>
                  <a:tr h="518160">
                    <a:tc>
                      <a:txBody>
                        <a:bodyPr/>
                        <a:lstStyle/>
                        <a:p>
                          <a:pPr algn="ctr"/>
                          <a:r>
                            <a:rPr lang="en-US" sz="1400" b="0" dirty="0"/>
                            <a:t>Valor </a:t>
                          </a:r>
                          <a:r>
                            <a:rPr lang="en-US" sz="1400" b="0" dirty="0" err="1"/>
                            <a:t>coeficiente</a:t>
                          </a:r>
                          <a:endParaRPr lang="en-US" sz="1400" b="0" dirty="0"/>
                        </a:p>
                      </a:txBody>
                      <a:tcPr/>
                    </a:tc>
                    <a:tc>
                      <a:txBody>
                        <a:bodyPr/>
                        <a:lstStyle/>
                        <a:p>
                          <a:pPr algn="ctr"/>
                          <a:r>
                            <a:rPr lang="en-US" sz="1400" b="0" dirty="0"/>
                            <a:t>Butterworth</a:t>
                          </a:r>
                        </a:p>
                      </a:txBody>
                      <a:tcPr/>
                    </a:tc>
                    <a:tc>
                      <a:txBody>
                        <a:bodyPr/>
                        <a:lstStyle/>
                        <a:p>
                          <a:pPr algn="ctr"/>
                          <a:r>
                            <a:rPr lang="en-US" sz="1400" b="0" i="0" u="none" strike="noStrike" kern="1200" baseline="0" dirty="0" err="1">
                              <a:solidFill>
                                <a:schemeClr val="lt1"/>
                              </a:solidFill>
                              <a:latin typeface="+mn-lt"/>
                              <a:ea typeface="+mn-ea"/>
                              <a:cs typeface="+mn-cs"/>
                            </a:rPr>
                            <a:t>Tschebyscheff</a:t>
                          </a:r>
                          <a:endParaRPr lang="en-US" sz="1400" b="0" dirty="0"/>
                        </a:p>
                      </a:txBody>
                      <a:tcPr/>
                    </a:tc>
                    <a:tc>
                      <a:txBody>
                        <a:bodyPr/>
                        <a:lstStyle/>
                        <a:p>
                          <a:pPr algn="ctr"/>
                          <a:r>
                            <a:rPr lang="en-US" sz="1400" b="0" i="0" u="none" strike="noStrike" kern="1200" baseline="0" dirty="0">
                              <a:solidFill>
                                <a:schemeClr val="lt1"/>
                              </a:solidFill>
                              <a:latin typeface="+mn-lt"/>
                              <a:ea typeface="+mn-ea"/>
                              <a:cs typeface="+mn-cs"/>
                            </a:rPr>
                            <a:t>Bessel</a:t>
                          </a:r>
                          <a:endParaRPr lang="en-US" sz="1400" b="0" dirty="0"/>
                        </a:p>
                      </a:txBody>
                      <a:tcPr/>
                    </a:tc>
                    <a:extLst>
                      <a:ext uri="{0D108BD9-81ED-4DB2-BD59-A6C34878D82A}">
                        <a16:rowId xmlns="" xmlns:a16="http://schemas.microsoft.com/office/drawing/2014/main" xmlns:a14="http://schemas.microsoft.com/office/drawing/2010/main" val="3037270762"/>
                      </a:ext>
                    </a:extLst>
                  </a:tr>
                  <a:tr h="370840">
                    <a:tc>
                      <a:txBody>
                        <a:bodyPr/>
                        <a:lstStyle/>
                        <a:p>
                          <a:endParaRPr lang="es-CR"/>
                        </a:p>
                      </a:txBody>
                      <a:tcPr>
                        <a:blipFill rotWithShape="1">
                          <a:blip r:embed="rId6"/>
                          <a:stretch>
                            <a:fillRect l="-581" t="-140984" r="-309302" b="-2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1.4142</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1.065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1.3617</a:t>
                          </a:r>
                          <a:endParaRPr lang="en-US" sz="1400" dirty="0"/>
                        </a:p>
                      </a:txBody>
                      <a:tcPr/>
                    </a:tc>
                    <a:extLst>
                      <a:ext uri="{0D108BD9-81ED-4DB2-BD59-A6C34878D82A}">
                        <a16:rowId xmlns="" xmlns:a16="http://schemas.microsoft.com/office/drawing/2014/main" xmlns:a14="http://schemas.microsoft.com/office/drawing/2010/main" val="3068040138"/>
                      </a:ext>
                    </a:extLst>
                  </a:tr>
                  <a:tr h="370840">
                    <a:tc>
                      <a:txBody>
                        <a:bodyPr/>
                        <a:lstStyle/>
                        <a:p>
                          <a:endParaRPr lang="es-CR"/>
                        </a:p>
                      </a:txBody>
                      <a:tcPr>
                        <a:blipFill rotWithShape="1">
                          <a:blip r:embed="rId6"/>
                          <a:stretch>
                            <a:fillRect l="-581" t="-245000" r="-309302" b="-103333"/>
                          </a:stretch>
                        </a:blipFill>
                      </a:tcPr>
                    </a:tc>
                    <a:tc>
                      <a:txBody>
                        <a:bodyPr/>
                        <a:lstStyle/>
                        <a:p>
                          <a:pPr algn="ctr"/>
                          <a:r>
                            <a:rPr lang="en-US" sz="1400" dirty="0"/>
                            <a:t>1</a:t>
                          </a:r>
                        </a:p>
                      </a:txBody>
                      <a:tcPr/>
                    </a:tc>
                    <a:tc>
                      <a:txBody>
                        <a:bodyPr/>
                        <a:lstStyle/>
                        <a:p>
                          <a:pPr algn="ctr"/>
                          <a:r>
                            <a:rPr lang="en-US" sz="1400" b="0" i="0" u="none" strike="noStrike" kern="1200" baseline="0" dirty="0">
                              <a:solidFill>
                                <a:schemeClr val="dk1"/>
                              </a:solidFill>
                              <a:latin typeface="+mn-lt"/>
                              <a:ea typeface="+mn-ea"/>
                              <a:cs typeface="+mn-cs"/>
                            </a:rPr>
                            <a:t>1.9305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0.618</a:t>
                          </a:r>
                          <a:endParaRPr lang="en-US" sz="1400" dirty="0"/>
                        </a:p>
                      </a:txBody>
                      <a:tcPr/>
                    </a:tc>
                    <a:extLst>
                      <a:ext uri="{0D108BD9-81ED-4DB2-BD59-A6C34878D82A}">
                        <a16:rowId xmlns="" xmlns:a16="http://schemas.microsoft.com/office/drawing/2014/main" xmlns:a14="http://schemas.microsoft.com/office/drawing/2010/main" val="1351804505"/>
                      </a:ext>
                    </a:extLst>
                  </a:tr>
                  <a:tr h="370840">
                    <a:tc>
                      <a:txBody>
                        <a:bodyPr/>
                        <a:lstStyle/>
                        <a:p>
                          <a:pPr algn="ctr"/>
                          <a:r>
                            <a:rPr lang="en-US" sz="1400" dirty="0" smtClean="0"/>
                            <a:t>Q</a:t>
                          </a:r>
                          <a:endParaRPr lang="en-US" sz="1400" dirty="0"/>
                        </a:p>
                      </a:txBody>
                      <a:tcPr/>
                    </a:tc>
                    <a:tc>
                      <a:txBody>
                        <a:bodyPr/>
                        <a:lstStyle/>
                        <a:p>
                          <a:pPr algn="ctr"/>
                          <a:r>
                            <a:rPr lang="en-US" sz="1400" dirty="0" smtClean="0"/>
                            <a:t>0.71</a:t>
                          </a:r>
                          <a:endParaRPr lang="en-US" sz="1400" dirty="0"/>
                        </a:p>
                      </a:txBody>
                      <a:tcPr/>
                    </a:tc>
                    <a:tc>
                      <a:txBody>
                        <a:bodyPr/>
                        <a:lstStyle/>
                        <a:p>
                          <a:pPr algn="ctr"/>
                          <a:r>
                            <a:rPr lang="en-US" sz="1400" dirty="0" smtClean="0"/>
                            <a:t>1.3</a:t>
                          </a:r>
                          <a:endParaRPr lang="en-US" sz="1400" dirty="0"/>
                        </a:p>
                      </a:txBody>
                      <a:tcPr/>
                    </a:tc>
                    <a:tc>
                      <a:txBody>
                        <a:bodyPr/>
                        <a:lstStyle/>
                        <a:p>
                          <a:pPr algn="ctr"/>
                          <a:r>
                            <a:rPr lang="en-US" sz="1400" dirty="0" smtClean="0"/>
                            <a:t>0.58</a:t>
                          </a:r>
                          <a:endParaRPr lang="en-US" sz="1400" dirty="0"/>
                        </a:p>
                      </a:txBody>
                      <a:tcPr/>
                    </a:tc>
                  </a:tr>
                </a:tbl>
              </a:graphicData>
            </a:graphic>
          </p:graphicFrame>
        </mc:Fallback>
      </mc:AlternateContent>
      <mc:AlternateContent xmlns:mc="http://schemas.openxmlformats.org/markup-compatibility/2006" xmlns:a14="http://schemas.microsoft.com/office/drawing/2010/main">
        <mc:Choice Requires="a14">
          <p:sp>
            <p:nvSpPr>
              <p:cNvPr id="17" name="16 CuadroTexto"/>
              <p:cNvSpPr txBox="1"/>
              <p:nvPr/>
            </p:nvSpPr>
            <p:spPr>
              <a:xfrm>
                <a:off x="939612" y="4191990"/>
                <a:ext cx="1363899" cy="619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100" b="0" i="1" smtClean="0">
                          <a:latin typeface="Cambria Math"/>
                        </a:rPr>
                        <m:t>𝐹𝑎𝑐𝑡𝑜𝑟</m:t>
                      </m:r>
                      <m:r>
                        <a:rPr lang="es-CR" sz="1100" b="0" i="1" smtClean="0">
                          <a:latin typeface="Cambria Math"/>
                        </a:rPr>
                        <m:t> </m:t>
                      </m:r>
                      <m:r>
                        <a:rPr lang="es-CR" sz="1100" b="0" i="1" smtClean="0">
                          <a:latin typeface="Cambria Math"/>
                        </a:rPr>
                        <m:t>𝑑𝑒</m:t>
                      </m:r>
                      <m:r>
                        <a:rPr lang="es-CR" sz="1100" b="0" i="1" smtClean="0">
                          <a:latin typeface="Cambria Math"/>
                        </a:rPr>
                        <m:t> </m:t>
                      </m:r>
                      <m:r>
                        <a:rPr lang="es-CR" sz="1100" b="0" i="1" smtClean="0">
                          <a:latin typeface="Cambria Math"/>
                        </a:rPr>
                        <m:t>𝐶𝑎𝑙𝑖𝑑𝑎𝑑</m:t>
                      </m:r>
                    </m:oMath>
                    <m:oMath xmlns:m="http://schemas.openxmlformats.org/officeDocument/2006/math">
                      <m:r>
                        <a:rPr lang="es-CR" sz="1100" b="0" i="1" smtClean="0">
                          <a:latin typeface="Cambria Math"/>
                        </a:rPr>
                        <m:t>𝑄</m:t>
                      </m:r>
                      <m:r>
                        <a:rPr lang="es-CR" sz="1100" b="0" i="1" smtClean="0">
                          <a:latin typeface="Cambria Math"/>
                        </a:rPr>
                        <m:t>=</m:t>
                      </m:r>
                      <m:f>
                        <m:fPr>
                          <m:ctrlPr>
                            <a:rPr lang="es-CR" sz="1100" b="0" i="1" smtClean="0">
                              <a:latin typeface="Cambria Math"/>
                            </a:rPr>
                          </m:ctrlPr>
                        </m:fPr>
                        <m:num>
                          <m:rad>
                            <m:radPr>
                              <m:degHide m:val="on"/>
                              <m:ctrlPr>
                                <a:rPr lang="es-CR" sz="1100" b="0" i="1" smtClean="0">
                                  <a:latin typeface="Cambria Math"/>
                                </a:rPr>
                              </m:ctrlPr>
                            </m:radPr>
                            <m:deg/>
                            <m:e>
                              <m:r>
                                <a:rPr lang="es-CR" sz="1100" b="0" i="1" smtClean="0">
                                  <a:latin typeface="Cambria Math"/>
                                </a:rPr>
                                <m:t>𝑏</m:t>
                              </m:r>
                            </m:e>
                          </m:rad>
                        </m:num>
                        <m:den>
                          <m:r>
                            <a:rPr lang="es-CR" sz="1100" b="0" i="1" smtClean="0">
                              <a:latin typeface="Cambria Math"/>
                            </a:rPr>
                            <m:t>𝑎</m:t>
                          </m:r>
                        </m:den>
                      </m:f>
                    </m:oMath>
                  </m:oMathPara>
                </a14:m>
                <a:endParaRPr lang="es-CR" sz="1100" dirty="0"/>
              </a:p>
            </p:txBody>
          </p:sp>
        </mc:Choice>
        <mc:Fallback xmlns="">
          <p:sp>
            <p:nvSpPr>
              <p:cNvPr id="17" name="16 CuadroTexto"/>
              <p:cNvSpPr txBox="1">
                <a:spLocks noRot="1" noChangeAspect="1" noMove="1" noResize="1" noEditPoints="1" noAdjustHandles="1" noChangeArrowheads="1" noChangeShapeType="1" noTextEdit="1"/>
              </p:cNvSpPr>
              <p:nvPr/>
            </p:nvSpPr>
            <p:spPr>
              <a:xfrm>
                <a:off x="939612" y="4191990"/>
                <a:ext cx="1363899" cy="619400"/>
              </a:xfrm>
              <a:prstGeom prst="rect">
                <a:avLst/>
              </a:prstGeom>
              <a:blipFill rotWithShape="1">
                <a:blip r:embed="rId7"/>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8" name="17 CuadroTexto"/>
              <p:cNvSpPr txBox="1"/>
              <p:nvPr/>
            </p:nvSpPr>
            <p:spPr>
              <a:xfrm>
                <a:off x="8868020" y="3901525"/>
                <a:ext cx="3093274" cy="923330"/>
              </a:xfrm>
              <a:prstGeom prst="rect">
                <a:avLst/>
              </a:prstGeom>
              <a:noFill/>
            </p:spPr>
            <p:txBody>
              <a:bodyPr wrap="square" rtlCol="0">
                <a:spAutoFit/>
              </a:bodyPr>
              <a:lstStyle/>
              <a:p>
                <a:r>
                  <a:rPr lang="es-CR" dirty="0" smtClean="0"/>
                  <a:t>b. Diseñe el circuito para un Filtro </a:t>
                </a:r>
                <a:r>
                  <a:rPr lang="en-US" dirty="0" smtClean="0"/>
                  <a:t>Butterworth y </a:t>
                </a:r>
                <a:r>
                  <a:rPr lang="en-US" dirty="0" smtClean="0">
                    <a:solidFill>
                      <a:schemeClr val="tx1"/>
                    </a:solidFill>
                  </a:rPr>
                  <a:t>Bessel</a:t>
                </a:r>
                <a:endParaRPr lang="en-US" dirty="0">
                  <a:solidFill>
                    <a:schemeClr val="tx1"/>
                  </a:solidFill>
                </a:endParaRPr>
              </a:p>
              <a:p>
                <a:r>
                  <a:rPr lang="es-CR" dirty="0" smtClean="0">
                    <a:solidFill>
                      <a:schemeClr val="tx1"/>
                    </a:solidFill>
                  </a:rPr>
                  <a:t>con </a:t>
                </a:r>
                <a14:m>
                  <m:oMath xmlns:m="http://schemas.openxmlformats.org/officeDocument/2006/math">
                    <m:sSub>
                      <m:sSubPr>
                        <m:ctrlPr>
                          <a:rPr lang="es-CR" i="1" smtClean="0">
                            <a:solidFill>
                              <a:schemeClr val="tx1"/>
                            </a:solidFill>
                            <a:latin typeface="Cambria Math"/>
                          </a:rPr>
                        </m:ctrlPr>
                      </m:sSubPr>
                      <m:e>
                        <m:r>
                          <a:rPr lang="es-CR" b="0" i="1" smtClean="0">
                            <a:solidFill>
                              <a:schemeClr val="tx1"/>
                            </a:solidFill>
                            <a:latin typeface="Cambria Math"/>
                          </a:rPr>
                          <m:t>𝑓</m:t>
                        </m:r>
                      </m:e>
                      <m:sub>
                        <m:r>
                          <a:rPr lang="es-CR" b="0" i="1" smtClean="0">
                            <a:solidFill>
                              <a:schemeClr val="tx1"/>
                            </a:solidFill>
                            <a:latin typeface="Cambria Math"/>
                          </a:rPr>
                          <m:t>𝑐</m:t>
                        </m:r>
                      </m:sub>
                    </m:sSub>
                    <m:r>
                      <a:rPr lang="es-CR" b="0" i="1" smtClean="0">
                        <a:solidFill>
                          <a:schemeClr val="tx1"/>
                        </a:solidFill>
                        <a:latin typeface="Cambria Math"/>
                      </a:rPr>
                      <m:t>=4 </m:t>
                    </m:r>
                    <m:r>
                      <a:rPr lang="es-CR" b="0" i="1" smtClean="0">
                        <a:solidFill>
                          <a:schemeClr val="tx1"/>
                        </a:solidFill>
                        <a:latin typeface="Cambria Math"/>
                      </a:rPr>
                      <m:t>𝐾𝐻𝑧</m:t>
                    </m:r>
                  </m:oMath>
                </a14:m>
                <a:r>
                  <a:rPr lang="es-CR" dirty="0" smtClean="0">
                    <a:solidFill>
                      <a:schemeClr val="tx1"/>
                    </a:solidFill>
                  </a:rPr>
                  <a:t> .</a:t>
                </a:r>
                <a:endParaRPr lang="es-CR" b="0" i="0" dirty="0" smtClean="0">
                  <a:solidFill>
                    <a:schemeClr val="tx1"/>
                  </a:solidFill>
                  <a:latin typeface="Cambria Math"/>
                </a:endParaRPr>
              </a:p>
            </p:txBody>
          </p:sp>
        </mc:Choice>
        <mc:Fallback xmlns="">
          <p:sp>
            <p:nvSpPr>
              <p:cNvPr id="18" name="17 CuadroTexto"/>
              <p:cNvSpPr txBox="1">
                <a:spLocks noRot="1" noChangeAspect="1" noMove="1" noResize="1" noEditPoints="1" noAdjustHandles="1" noChangeArrowheads="1" noChangeShapeType="1" noTextEdit="1"/>
              </p:cNvSpPr>
              <p:nvPr/>
            </p:nvSpPr>
            <p:spPr>
              <a:xfrm>
                <a:off x="8868020" y="3901525"/>
                <a:ext cx="3093274" cy="923330"/>
              </a:xfrm>
              <a:prstGeom prst="rect">
                <a:avLst/>
              </a:prstGeom>
              <a:blipFill rotWithShape="1">
                <a:blip r:embed="rId8"/>
                <a:stretch>
                  <a:fillRect l="-1775" t="-3311" b="-9934"/>
                </a:stretch>
              </a:blipFill>
            </p:spPr>
            <p:txBody>
              <a:bodyPr/>
              <a:lstStyle/>
              <a:p>
                <a:r>
                  <a:rPr lang="es-CR">
                    <a:noFill/>
                  </a:rPr>
                  <a:t> </a:t>
                </a:r>
              </a:p>
            </p:txBody>
          </p:sp>
        </mc:Fallback>
      </mc:AlternateContent>
      <p:sp>
        <p:nvSpPr>
          <p:cNvPr id="19" name="Rectangle 2">
            <a:extLst>
              <a:ext uri="{FF2B5EF4-FFF2-40B4-BE49-F238E27FC236}">
                <a16:creationId xmlns:a16="http://schemas.microsoft.com/office/drawing/2014/main" xmlns="" id="{0A752537-9E4A-4A8B-9971-17A36A57DFDF}"/>
              </a:ext>
            </a:extLst>
          </p:cNvPr>
          <p:cNvSpPr/>
          <p:nvPr/>
        </p:nvSpPr>
        <p:spPr>
          <a:xfrm>
            <a:off x="7833757" y="537389"/>
            <a:ext cx="2260269" cy="276999"/>
          </a:xfrm>
          <a:prstGeom prst="rect">
            <a:avLst/>
          </a:prstGeom>
        </p:spPr>
        <p:txBody>
          <a:bodyPr wrap="square">
            <a:spAutoFit/>
          </a:bodyPr>
          <a:lstStyle/>
          <a:p>
            <a:r>
              <a:rPr lang="es-CR" sz="1200" dirty="0" smtClean="0">
                <a:latin typeface="AdvPA1E9"/>
              </a:rPr>
              <a:t>Configuración </a:t>
            </a:r>
            <a:r>
              <a:rPr lang="en-US" sz="1200" dirty="0" err="1" smtClean="0">
                <a:latin typeface="AdvPA1E9"/>
              </a:rPr>
              <a:t>Sallen</a:t>
            </a:r>
            <a:r>
              <a:rPr lang="en-US" sz="1200" dirty="0" smtClean="0">
                <a:latin typeface="AdvPA1E9"/>
              </a:rPr>
              <a:t>-Key</a:t>
            </a:r>
            <a:endParaRPr lang="en-US" sz="1200" dirty="0"/>
          </a:p>
        </p:txBody>
      </p:sp>
      <p:grpSp>
        <p:nvGrpSpPr>
          <p:cNvPr id="21" name="20 Grupo"/>
          <p:cNvGrpSpPr/>
          <p:nvPr/>
        </p:nvGrpSpPr>
        <p:grpSpPr>
          <a:xfrm>
            <a:off x="121457" y="5320145"/>
            <a:ext cx="3120507" cy="1453414"/>
            <a:chOff x="6755695" y="231147"/>
            <a:chExt cx="4687819" cy="2709041"/>
          </a:xfrm>
        </p:grpSpPr>
        <p:pic>
          <p:nvPicPr>
            <p:cNvPr id="22" name="Picture 8">
              <a:extLst>
                <a:ext uri="{FF2B5EF4-FFF2-40B4-BE49-F238E27FC236}">
                  <a16:creationId xmlns:a16="http://schemas.microsoft.com/office/drawing/2014/main" xmlns="" id="{25647793-E178-4405-8E9D-C28DCD2737EF}"/>
                </a:ext>
              </a:extLst>
            </p:cNvPr>
            <p:cNvPicPr>
              <a:picLocks noChangeAspect="1"/>
            </p:cNvPicPr>
            <p:nvPr/>
          </p:nvPicPr>
          <p:blipFill>
            <a:blip r:embed="rId9"/>
            <a:stretch>
              <a:fillRect/>
            </a:stretch>
          </p:blipFill>
          <p:spPr>
            <a:xfrm>
              <a:off x="6755695" y="500768"/>
              <a:ext cx="4687819" cy="1937632"/>
            </a:xfrm>
            <a:prstGeom prst="rect">
              <a:avLst/>
            </a:prstGeom>
          </p:spPr>
        </p:pic>
        <p:sp>
          <p:nvSpPr>
            <p:cNvPr id="23" name="Rectangle 10">
              <a:extLst>
                <a:ext uri="{FF2B5EF4-FFF2-40B4-BE49-F238E27FC236}">
                  <a16:creationId xmlns:a16="http://schemas.microsoft.com/office/drawing/2014/main" xmlns="" id="{4E912088-C6D5-4B32-BCD3-2A456F86A82B}"/>
                </a:ext>
              </a:extLst>
            </p:cNvPr>
            <p:cNvSpPr/>
            <p:nvPr/>
          </p:nvSpPr>
          <p:spPr>
            <a:xfrm>
              <a:off x="7457557" y="231147"/>
              <a:ext cx="3370864" cy="2601255"/>
            </a:xfrm>
            <a:prstGeom prst="rect">
              <a:avLst/>
            </a:prstGeom>
            <a:solidFill>
              <a:srgbClr val="F5FB0D">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TextBox 11">
              <a:extLst>
                <a:ext uri="{FF2B5EF4-FFF2-40B4-BE49-F238E27FC236}">
                  <a16:creationId xmlns:a16="http://schemas.microsoft.com/office/drawing/2014/main" xmlns="" id="{0B3D38FE-E62E-4633-BA5B-8D122F4E49DF}"/>
                </a:ext>
              </a:extLst>
            </p:cNvPr>
            <p:cNvSpPr txBox="1"/>
            <p:nvPr/>
          </p:nvSpPr>
          <p:spPr>
            <a:xfrm>
              <a:off x="8498367" y="2455341"/>
              <a:ext cx="1330244" cy="484847"/>
            </a:xfrm>
            <a:prstGeom prst="rect">
              <a:avLst/>
            </a:prstGeom>
            <a:noFill/>
          </p:spPr>
          <p:txBody>
            <a:bodyPr wrap="none" rtlCol="0">
              <a:spAutoFit/>
            </a:bodyPr>
            <a:lstStyle/>
            <a:p>
              <a:r>
                <a:rPr lang="es-CR" sz="900" dirty="0" smtClean="0"/>
                <a:t>Filtro Paso Alto</a:t>
              </a:r>
              <a:endParaRPr lang="es-CR" sz="900" dirty="0"/>
            </a:p>
          </p:txBody>
        </p:sp>
      </p:grpSp>
      <p:pic>
        <p:nvPicPr>
          <p:cNvPr id="512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9353" y="1008893"/>
            <a:ext cx="402907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874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8A132A8-E94A-45AA-A63F-7E5D45196098}"/>
              </a:ext>
            </a:extLst>
          </p:cNvPr>
          <p:cNvPicPr>
            <a:picLocks noChangeAspect="1"/>
          </p:cNvPicPr>
          <p:nvPr/>
        </p:nvPicPr>
        <p:blipFill>
          <a:blip r:embed="rId2"/>
          <a:stretch>
            <a:fillRect/>
          </a:stretch>
        </p:blipFill>
        <p:spPr>
          <a:xfrm>
            <a:off x="6772437" y="3794766"/>
            <a:ext cx="4076770" cy="1874193"/>
          </a:xfrm>
          <a:prstGeom prst="rect">
            <a:avLst/>
          </a:prstGeom>
        </p:spPr>
      </p:pic>
      <p:pic>
        <p:nvPicPr>
          <p:cNvPr id="9" name="Picture 8">
            <a:extLst>
              <a:ext uri="{FF2B5EF4-FFF2-40B4-BE49-F238E27FC236}">
                <a16:creationId xmlns:a16="http://schemas.microsoft.com/office/drawing/2014/main" xmlns="" id="{25647793-E178-4405-8E9D-C28DCD2737EF}"/>
              </a:ext>
            </a:extLst>
          </p:cNvPr>
          <p:cNvPicPr>
            <a:picLocks noChangeAspect="1"/>
          </p:cNvPicPr>
          <p:nvPr/>
        </p:nvPicPr>
        <p:blipFill>
          <a:blip r:embed="rId3"/>
          <a:stretch>
            <a:fillRect/>
          </a:stretch>
        </p:blipFill>
        <p:spPr>
          <a:xfrm>
            <a:off x="6755695" y="500768"/>
            <a:ext cx="4687819" cy="1937632"/>
          </a:xfrm>
          <a:prstGeom prst="rect">
            <a:avLst/>
          </a:prstGeom>
        </p:spPr>
      </p:pic>
      <p:sp>
        <p:nvSpPr>
          <p:cNvPr id="11" name="Rectangle 10">
            <a:extLst>
              <a:ext uri="{FF2B5EF4-FFF2-40B4-BE49-F238E27FC236}">
                <a16:creationId xmlns:a16="http://schemas.microsoft.com/office/drawing/2014/main" xmlns="" id="{4E912088-C6D5-4B32-BCD3-2A456F86A82B}"/>
              </a:ext>
            </a:extLst>
          </p:cNvPr>
          <p:cNvSpPr/>
          <p:nvPr/>
        </p:nvSpPr>
        <p:spPr>
          <a:xfrm>
            <a:off x="7457557" y="231147"/>
            <a:ext cx="3370864" cy="2601255"/>
          </a:xfrm>
          <a:prstGeom prst="rect">
            <a:avLst/>
          </a:prstGeom>
          <a:solidFill>
            <a:srgbClr val="F5FB0D">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0B3D38FE-E62E-4633-BA5B-8D122F4E49DF}"/>
              </a:ext>
            </a:extLst>
          </p:cNvPr>
          <p:cNvSpPr txBox="1"/>
          <p:nvPr/>
        </p:nvSpPr>
        <p:spPr>
          <a:xfrm>
            <a:off x="8498367" y="2455341"/>
            <a:ext cx="1285480" cy="307777"/>
          </a:xfrm>
          <a:prstGeom prst="rect">
            <a:avLst/>
          </a:prstGeom>
          <a:noFill/>
        </p:spPr>
        <p:txBody>
          <a:bodyPr wrap="none" rtlCol="0">
            <a:spAutoFit/>
          </a:bodyPr>
          <a:lstStyle/>
          <a:p>
            <a:r>
              <a:rPr lang="en-US" sz="1400" dirty="0" err="1"/>
              <a:t>Filtro</a:t>
            </a:r>
            <a:r>
              <a:rPr lang="en-US" sz="1400" dirty="0"/>
              <a:t> Paso Alto</a:t>
            </a:r>
          </a:p>
        </p:txBody>
      </p:sp>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xmlns="" id="{6832A11D-1F62-45F5-8A6C-B67764E143D2}"/>
                  </a:ext>
                </a:extLst>
              </p:cNvPr>
              <p:cNvGraphicFramePr>
                <a:graphicFrameLocks noGrp="1"/>
              </p:cNvGraphicFramePr>
              <p:nvPr>
                <p:extLst/>
              </p:nvPr>
            </p:nvGraphicFramePr>
            <p:xfrm>
              <a:off x="845682" y="4608542"/>
              <a:ext cx="4291246" cy="1259840"/>
            </p:xfrm>
            <a:graphic>
              <a:graphicData uri="http://schemas.openxmlformats.org/drawingml/2006/table">
                <a:tbl>
                  <a:tblPr firstRow="1" bandRow="1">
                    <a:tableStyleId>{5C22544A-7EE6-4342-B048-85BDC9FD1C3A}</a:tableStyleId>
                  </a:tblPr>
                  <a:tblGrid>
                    <a:gridCol w="1051335">
                      <a:extLst>
                        <a:ext uri="{9D8B030D-6E8A-4147-A177-3AD203B41FA5}">
                          <a16:colId xmlns:a16="http://schemas.microsoft.com/office/drawing/2014/main" xmlns="" val="3638088176"/>
                        </a:ext>
                      </a:extLst>
                    </a:gridCol>
                    <a:gridCol w="1185333">
                      <a:extLst>
                        <a:ext uri="{9D8B030D-6E8A-4147-A177-3AD203B41FA5}">
                          <a16:colId xmlns:a16="http://schemas.microsoft.com/office/drawing/2014/main" xmlns="" val="3191972550"/>
                        </a:ext>
                      </a:extLst>
                    </a:gridCol>
                    <a:gridCol w="1309511">
                      <a:extLst>
                        <a:ext uri="{9D8B030D-6E8A-4147-A177-3AD203B41FA5}">
                          <a16:colId xmlns:a16="http://schemas.microsoft.com/office/drawing/2014/main" xmlns="" val="1873974989"/>
                        </a:ext>
                      </a:extLst>
                    </a:gridCol>
                    <a:gridCol w="745067">
                      <a:extLst>
                        <a:ext uri="{9D8B030D-6E8A-4147-A177-3AD203B41FA5}">
                          <a16:colId xmlns:a16="http://schemas.microsoft.com/office/drawing/2014/main" xmlns="" val="884982062"/>
                        </a:ext>
                      </a:extLst>
                    </a:gridCol>
                  </a:tblGrid>
                  <a:tr h="370840">
                    <a:tc>
                      <a:txBody>
                        <a:bodyPr/>
                        <a:lstStyle/>
                        <a:p>
                          <a:pPr algn="ctr"/>
                          <a:r>
                            <a:rPr lang="en-US" sz="1400" b="0" dirty="0"/>
                            <a:t>Valor </a:t>
                          </a:r>
                          <a:r>
                            <a:rPr lang="en-US" sz="1400" b="0" dirty="0" err="1"/>
                            <a:t>coeficiente</a:t>
                          </a:r>
                          <a:endParaRPr lang="en-US" sz="1400" b="0" dirty="0"/>
                        </a:p>
                      </a:txBody>
                      <a:tcPr/>
                    </a:tc>
                    <a:tc>
                      <a:txBody>
                        <a:bodyPr/>
                        <a:lstStyle/>
                        <a:p>
                          <a:pPr algn="ctr"/>
                          <a:r>
                            <a:rPr lang="en-US" sz="1400" b="0" dirty="0"/>
                            <a:t>Butterworth</a:t>
                          </a:r>
                        </a:p>
                      </a:txBody>
                      <a:tcPr/>
                    </a:tc>
                    <a:tc>
                      <a:txBody>
                        <a:bodyPr/>
                        <a:lstStyle/>
                        <a:p>
                          <a:pPr algn="ctr"/>
                          <a:r>
                            <a:rPr lang="en-US" sz="1400" b="0" i="0" u="none" strike="noStrike" kern="1200" baseline="0" dirty="0" err="1">
                              <a:solidFill>
                                <a:schemeClr val="lt1"/>
                              </a:solidFill>
                              <a:latin typeface="+mn-lt"/>
                              <a:ea typeface="+mn-ea"/>
                              <a:cs typeface="+mn-cs"/>
                            </a:rPr>
                            <a:t>Tschebyscheff</a:t>
                          </a:r>
                          <a:endParaRPr lang="en-US" sz="1400" b="0" dirty="0"/>
                        </a:p>
                      </a:txBody>
                      <a:tcPr/>
                    </a:tc>
                    <a:tc>
                      <a:txBody>
                        <a:bodyPr/>
                        <a:lstStyle/>
                        <a:p>
                          <a:pPr algn="ctr"/>
                          <a:r>
                            <a:rPr lang="en-US" sz="1400" b="0" i="0" u="none" strike="noStrike" kern="1200" baseline="0" dirty="0">
                              <a:solidFill>
                                <a:schemeClr val="lt1"/>
                              </a:solidFill>
                              <a:latin typeface="+mn-lt"/>
                              <a:ea typeface="+mn-ea"/>
                              <a:cs typeface="+mn-cs"/>
                            </a:rPr>
                            <a:t>Bessel</a:t>
                          </a:r>
                          <a:endParaRPr lang="en-US" sz="1400" b="0" dirty="0"/>
                        </a:p>
                      </a:txBody>
                      <a:tcPr/>
                    </a:tc>
                    <a:extLst>
                      <a:ext uri="{0D108BD9-81ED-4DB2-BD59-A6C34878D82A}">
                        <a16:rowId xmlns:a16="http://schemas.microsoft.com/office/drawing/2014/main" xmlns="" val="303727076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a:rPr>
                                    </m:ctrlPr>
                                  </m:sSubPr>
                                  <m:e>
                                    <m:r>
                                      <a:rPr lang="en-US" sz="1400" b="0" i="1" dirty="0" smtClean="0">
                                        <a:latin typeface="Cambria Math" panose="02040503050406030204" pitchFamily="18" charset="0"/>
                                      </a:rPr>
                                      <m:t>𝑎</m:t>
                                    </m:r>
                                  </m:e>
                                  <m:sub>
                                    <m:r>
                                      <a:rPr lang="en-US" sz="1400" b="0" i="1" dirty="0" smtClean="0">
                                        <a:latin typeface="Cambria Math" panose="02040503050406030204" pitchFamily="18" charset="0"/>
                                      </a:rPr>
                                      <m:t>1</m:t>
                                    </m:r>
                                  </m:sub>
                                </m:sSub>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1.4142</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1.065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1.3617</a:t>
                          </a:r>
                          <a:endParaRPr lang="en-US" sz="1400" dirty="0"/>
                        </a:p>
                      </a:txBody>
                      <a:tcPr/>
                    </a:tc>
                    <a:extLst>
                      <a:ext uri="{0D108BD9-81ED-4DB2-BD59-A6C34878D82A}">
                        <a16:rowId xmlns:a16="http://schemas.microsoft.com/office/drawing/2014/main" xmlns="" val="306804013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1400" i="1" dirty="0" smtClean="0">
                                        <a:latin typeface="Cambria Math"/>
                                      </a:rPr>
                                    </m:ctrlPr>
                                  </m:sSubPr>
                                  <m:e>
                                    <m:r>
                                      <a:rPr lang="en-US" sz="1400" b="0" i="1" dirty="0" smtClean="0">
                                        <a:latin typeface="Cambria Math" panose="02040503050406030204" pitchFamily="18" charset="0"/>
                                      </a:rPr>
                                      <m:t>𝑏</m:t>
                                    </m:r>
                                  </m:e>
                                  <m:sub>
                                    <m:r>
                                      <a:rPr lang="en-US" sz="1400" b="0" i="1" dirty="0" smtClean="0">
                                        <a:latin typeface="Cambria Math" panose="02040503050406030204" pitchFamily="18" charset="0"/>
                                      </a:rPr>
                                      <m:t>1</m:t>
                                    </m:r>
                                  </m:sub>
                                </m:sSub>
                              </m:oMath>
                            </m:oMathPara>
                          </a14:m>
                          <a:endParaRPr lang="en-US" sz="1400" dirty="0"/>
                        </a:p>
                      </a:txBody>
                      <a:tcPr/>
                    </a:tc>
                    <a:tc>
                      <a:txBody>
                        <a:bodyPr/>
                        <a:lstStyle/>
                        <a:p>
                          <a:pPr algn="ctr"/>
                          <a:r>
                            <a:rPr lang="en-US" sz="1400" dirty="0"/>
                            <a:t>1</a:t>
                          </a:r>
                        </a:p>
                      </a:txBody>
                      <a:tcPr/>
                    </a:tc>
                    <a:tc>
                      <a:txBody>
                        <a:bodyPr/>
                        <a:lstStyle/>
                        <a:p>
                          <a:pPr algn="ctr"/>
                          <a:r>
                            <a:rPr lang="en-US" sz="1400" b="0" i="0" u="none" strike="noStrike" kern="1200" baseline="0" dirty="0">
                              <a:solidFill>
                                <a:schemeClr val="dk1"/>
                              </a:solidFill>
                              <a:latin typeface="+mn-lt"/>
                              <a:ea typeface="+mn-ea"/>
                              <a:cs typeface="+mn-cs"/>
                            </a:rPr>
                            <a:t>1.9305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0.618</a:t>
                          </a:r>
                          <a:endParaRPr lang="en-US" sz="1400" dirty="0"/>
                        </a:p>
                      </a:txBody>
                      <a:tcPr/>
                    </a:tc>
                    <a:extLst>
                      <a:ext uri="{0D108BD9-81ED-4DB2-BD59-A6C34878D82A}">
                        <a16:rowId xmlns:a16="http://schemas.microsoft.com/office/drawing/2014/main" xmlns="" val="1351804505"/>
                      </a:ext>
                    </a:extLst>
                  </a:tr>
                </a:tbl>
              </a:graphicData>
            </a:graphic>
          </p:graphicFrame>
        </mc:Choice>
        <mc:Fallback xmlns="">
          <p:graphicFrame>
            <p:nvGraphicFramePr>
              <p:cNvPr id="17" name="Table 16">
                <a:extLst>
                  <a:ext uri="{FF2B5EF4-FFF2-40B4-BE49-F238E27FC236}">
                    <a16:creationId xmlns:a16="http://schemas.microsoft.com/office/drawing/2014/main" id="{6832A11D-1F62-45F5-8A6C-B67764E143D2}"/>
                  </a:ext>
                </a:extLst>
              </p:cNvPr>
              <p:cNvGraphicFramePr>
                <a:graphicFrameLocks noGrp="1"/>
              </p:cNvGraphicFramePr>
              <p:nvPr>
                <p:extLst/>
              </p:nvPr>
            </p:nvGraphicFramePr>
            <p:xfrm>
              <a:off x="845682" y="4608542"/>
              <a:ext cx="4291246" cy="1259840"/>
            </p:xfrm>
            <a:graphic>
              <a:graphicData uri="http://schemas.openxmlformats.org/drawingml/2006/table">
                <a:tbl>
                  <a:tblPr firstRow="1" bandRow="1">
                    <a:tableStyleId>{5C22544A-7EE6-4342-B048-85BDC9FD1C3A}</a:tableStyleId>
                  </a:tblPr>
                  <a:tblGrid>
                    <a:gridCol w="1051335">
                      <a:extLst>
                        <a:ext uri="{9D8B030D-6E8A-4147-A177-3AD203B41FA5}">
                          <a16:colId xmlns:a16="http://schemas.microsoft.com/office/drawing/2014/main" val="3638088176"/>
                        </a:ext>
                      </a:extLst>
                    </a:gridCol>
                    <a:gridCol w="1185333">
                      <a:extLst>
                        <a:ext uri="{9D8B030D-6E8A-4147-A177-3AD203B41FA5}">
                          <a16:colId xmlns:a16="http://schemas.microsoft.com/office/drawing/2014/main" val="3191972550"/>
                        </a:ext>
                      </a:extLst>
                    </a:gridCol>
                    <a:gridCol w="1309511">
                      <a:extLst>
                        <a:ext uri="{9D8B030D-6E8A-4147-A177-3AD203B41FA5}">
                          <a16:colId xmlns:a16="http://schemas.microsoft.com/office/drawing/2014/main" val="1873974989"/>
                        </a:ext>
                      </a:extLst>
                    </a:gridCol>
                    <a:gridCol w="745067">
                      <a:extLst>
                        <a:ext uri="{9D8B030D-6E8A-4147-A177-3AD203B41FA5}">
                          <a16:colId xmlns:a16="http://schemas.microsoft.com/office/drawing/2014/main" val="884982062"/>
                        </a:ext>
                      </a:extLst>
                    </a:gridCol>
                  </a:tblGrid>
                  <a:tr h="518160">
                    <a:tc>
                      <a:txBody>
                        <a:bodyPr/>
                        <a:lstStyle/>
                        <a:p>
                          <a:pPr algn="ctr"/>
                          <a:r>
                            <a:rPr lang="en-US" sz="1400" b="0" dirty="0"/>
                            <a:t>Valor </a:t>
                          </a:r>
                          <a:r>
                            <a:rPr lang="en-US" sz="1400" b="0" dirty="0" err="1"/>
                            <a:t>coeficiente</a:t>
                          </a:r>
                          <a:endParaRPr lang="en-US" sz="1400" b="0" dirty="0"/>
                        </a:p>
                      </a:txBody>
                      <a:tcPr/>
                    </a:tc>
                    <a:tc>
                      <a:txBody>
                        <a:bodyPr/>
                        <a:lstStyle/>
                        <a:p>
                          <a:pPr algn="ctr"/>
                          <a:r>
                            <a:rPr lang="en-US" sz="1400" b="0" dirty="0"/>
                            <a:t>Butterworth</a:t>
                          </a:r>
                        </a:p>
                      </a:txBody>
                      <a:tcPr/>
                    </a:tc>
                    <a:tc>
                      <a:txBody>
                        <a:bodyPr/>
                        <a:lstStyle/>
                        <a:p>
                          <a:pPr algn="ctr"/>
                          <a:r>
                            <a:rPr lang="en-US" sz="1400" b="0" i="0" u="none" strike="noStrike" kern="1200" baseline="0" dirty="0" err="1">
                              <a:solidFill>
                                <a:schemeClr val="lt1"/>
                              </a:solidFill>
                              <a:latin typeface="+mn-lt"/>
                              <a:ea typeface="+mn-ea"/>
                              <a:cs typeface="+mn-cs"/>
                            </a:rPr>
                            <a:t>Tschebyscheff</a:t>
                          </a:r>
                          <a:endParaRPr lang="en-US" sz="1400" b="0" dirty="0"/>
                        </a:p>
                      </a:txBody>
                      <a:tcPr/>
                    </a:tc>
                    <a:tc>
                      <a:txBody>
                        <a:bodyPr/>
                        <a:lstStyle/>
                        <a:p>
                          <a:pPr algn="ctr"/>
                          <a:r>
                            <a:rPr lang="en-US" sz="1400" b="0" i="0" u="none" strike="noStrike" kern="1200" baseline="0" dirty="0">
                              <a:solidFill>
                                <a:schemeClr val="lt1"/>
                              </a:solidFill>
                              <a:latin typeface="+mn-lt"/>
                              <a:ea typeface="+mn-ea"/>
                              <a:cs typeface="+mn-cs"/>
                            </a:rPr>
                            <a:t>Bessel</a:t>
                          </a:r>
                          <a:endParaRPr lang="en-US" sz="1400" b="0" dirty="0"/>
                        </a:p>
                      </a:txBody>
                      <a:tcPr/>
                    </a:tc>
                    <a:extLst>
                      <a:ext uri="{0D108BD9-81ED-4DB2-BD59-A6C34878D82A}">
                        <a16:rowId xmlns:a16="http://schemas.microsoft.com/office/drawing/2014/main" val="3037270762"/>
                      </a:ext>
                    </a:extLst>
                  </a:tr>
                  <a:tr h="370840">
                    <a:tc>
                      <a:txBody>
                        <a:bodyPr/>
                        <a:lstStyle/>
                        <a:p>
                          <a:endParaRPr lang="en-US"/>
                        </a:p>
                      </a:txBody>
                      <a:tcPr>
                        <a:blipFill>
                          <a:blip r:embed="rId7"/>
                          <a:stretch>
                            <a:fillRect l="-578" t="-142623" r="-309827" b="-10327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1.4142</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1.065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1.3617</a:t>
                          </a:r>
                          <a:endParaRPr lang="en-US" sz="1400" dirty="0"/>
                        </a:p>
                      </a:txBody>
                      <a:tcPr/>
                    </a:tc>
                    <a:extLst>
                      <a:ext uri="{0D108BD9-81ED-4DB2-BD59-A6C34878D82A}">
                        <a16:rowId xmlns:a16="http://schemas.microsoft.com/office/drawing/2014/main" val="3068040138"/>
                      </a:ext>
                    </a:extLst>
                  </a:tr>
                  <a:tr h="370840">
                    <a:tc>
                      <a:txBody>
                        <a:bodyPr/>
                        <a:lstStyle/>
                        <a:p>
                          <a:endParaRPr lang="en-US"/>
                        </a:p>
                      </a:txBody>
                      <a:tcPr>
                        <a:blipFill>
                          <a:blip r:embed="rId7"/>
                          <a:stretch>
                            <a:fillRect l="-578" t="-242623" r="-309827" b="-3279"/>
                          </a:stretch>
                        </a:blipFill>
                      </a:tcPr>
                    </a:tc>
                    <a:tc>
                      <a:txBody>
                        <a:bodyPr/>
                        <a:lstStyle/>
                        <a:p>
                          <a:pPr algn="ctr"/>
                          <a:r>
                            <a:rPr lang="en-US" sz="1400" dirty="0"/>
                            <a:t>1</a:t>
                          </a:r>
                        </a:p>
                      </a:txBody>
                      <a:tcPr/>
                    </a:tc>
                    <a:tc>
                      <a:txBody>
                        <a:bodyPr/>
                        <a:lstStyle/>
                        <a:p>
                          <a:pPr algn="ctr"/>
                          <a:r>
                            <a:rPr lang="en-US" sz="1400" b="0" i="0" u="none" strike="noStrike" kern="1200" baseline="0" dirty="0">
                              <a:solidFill>
                                <a:schemeClr val="dk1"/>
                              </a:solidFill>
                              <a:latin typeface="+mn-lt"/>
                              <a:ea typeface="+mn-ea"/>
                              <a:cs typeface="+mn-cs"/>
                            </a:rPr>
                            <a:t>1.9305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0.618</a:t>
                          </a:r>
                          <a:endParaRPr lang="en-US" sz="1400" dirty="0"/>
                        </a:p>
                      </a:txBody>
                      <a:tcPr/>
                    </a:tc>
                    <a:extLst>
                      <a:ext uri="{0D108BD9-81ED-4DB2-BD59-A6C34878D82A}">
                        <a16:rowId xmlns:a16="http://schemas.microsoft.com/office/drawing/2014/main" val="1351804505"/>
                      </a:ext>
                    </a:extLst>
                  </a:tr>
                </a:tbl>
              </a:graphicData>
            </a:graphic>
          </p:graphicFrame>
        </mc:Fallback>
      </mc:AlternateContent>
      <p:sp>
        <p:nvSpPr>
          <p:cNvPr id="18" name="Rectangle 17">
            <a:extLst>
              <a:ext uri="{FF2B5EF4-FFF2-40B4-BE49-F238E27FC236}">
                <a16:creationId xmlns:a16="http://schemas.microsoft.com/office/drawing/2014/main" xmlns="" id="{0A1445B8-98FB-4B25-9C35-96A7A7A87B50}"/>
              </a:ext>
            </a:extLst>
          </p:cNvPr>
          <p:cNvSpPr/>
          <p:nvPr/>
        </p:nvSpPr>
        <p:spPr>
          <a:xfrm>
            <a:off x="6188894" y="3594774"/>
            <a:ext cx="1751762" cy="461665"/>
          </a:xfrm>
          <a:prstGeom prst="rect">
            <a:avLst/>
          </a:prstGeom>
        </p:spPr>
        <p:txBody>
          <a:bodyPr wrap="none">
            <a:spAutoFit/>
          </a:bodyPr>
          <a:lstStyle/>
          <a:p>
            <a:r>
              <a:rPr lang="es-CR" sz="1200" dirty="0">
                <a:latin typeface="AdvPA1E9"/>
              </a:rPr>
              <a:t>Configuración </a:t>
            </a:r>
          </a:p>
          <a:p>
            <a:r>
              <a:rPr lang="en-US" sz="1200" dirty="0">
                <a:latin typeface="AdvPA1E9"/>
              </a:rPr>
              <a:t>MFB (Multiple Feedback)</a:t>
            </a:r>
            <a:endParaRPr lang="en-US" sz="1200" dirty="0"/>
          </a:p>
        </p:txBody>
      </p:sp>
      <mc:AlternateContent xmlns:mc="http://schemas.openxmlformats.org/markup-compatibility/2006" xmlns:a14="http://schemas.microsoft.com/office/drawing/2010/main">
        <mc:Choice Requires="a14">
          <p:sp>
            <p:nvSpPr>
              <p:cNvPr id="13" name="12 CuadroTexto"/>
              <p:cNvSpPr txBox="1"/>
              <p:nvPr/>
            </p:nvSpPr>
            <p:spPr>
              <a:xfrm>
                <a:off x="1335533" y="814388"/>
                <a:ext cx="3336426" cy="951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0" i="1" smtClean="0">
                              <a:latin typeface="Cambria Math"/>
                            </a:rPr>
                            <m:t>𝐴</m:t>
                          </m:r>
                        </m:e>
                        <m:sub>
                          <m:r>
                            <a:rPr lang="es-CR" b="0" i="1" smtClean="0">
                              <a:latin typeface="Cambria Math"/>
                            </a:rPr>
                            <m:t>𝑣</m:t>
                          </m:r>
                        </m:sub>
                      </m:sSub>
                      <m:r>
                        <a:rPr lang="es-CR" b="0" i="1" smtClean="0">
                          <a:latin typeface="Cambria Math"/>
                        </a:rPr>
                        <m:t>=</m:t>
                      </m:r>
                      <m:f>
                        <m:fPr>
                          <m:ctrlPr>
                            <a:rPr lang="es-CR" b="0" i="1" smtClean="0">
                              <a:latin typeface="Cambria Math"/>
                            </a:rPr>
                          </m:ctrlPr>
                        </m:fPr>
                        <m:num>
                          <m:sSub>
                            <m:sSubPr>
                              <m:ctrlPr>
                                <a:rPr lang="es-CR" b="0" i="1" smtClean="0">
                                  <a:latin typeface="Cambria Math"/>
                                </a:rPr>
                              </m:ctrlPr>
                            </m:sSubPr>
                            <m:e>
                              <m:r>
                                <a:rPr lang="es-CR" b="0" i="1" smtClean="0">
                                  <a:latin typeface="Cambria Math"/>
                                </a:rPr>
                                <m:t>𝑣</m:t>
                              </m:r>
                            </m:e>
                            <m:sub>
                              <m:r>
                                <a:rPr lang="es-CR" b="0" i="1" smtClean="0">
                                  <a:latin typeface="Cambria Math"/>
                                </a:rPr>
                                <m:t>𝑜</m:t>
                              </m:r>
                            </m:sub>
                          </m:sSub>
                        </m:num>
                        <m:den>
                          <m:sSub>
                            <m:sSubPr>
                              <m:ctrlPr>
                                <a:rPr lang="es-CR" b="0" i="1" smtClean="0">
                                  <a:latin typeface="Cambria Math"/>
                                </a:rPr>
                              </m:ctrlPr>
                            </m:sSubPr>
                            <m:e>
                              <m:r>
                                <a:rPr lang="es-CR" b="0" i="1" smtClean="0">
                                  <a:latin typeface="Cambria Math"/>
                                </a:rPr>
                                <m:t>𝑣</m:t>
                              </m:r>
                            </m:e>
                            <m:sub>
                              <m:r>
                                <a:rPr lang="es-CR" b="0" i="1" smtClean="0">
                                  <a:latin typeface="Cambria Math"/>
                                </a:rPr>
                                <m:t>𝑖</m:t>
                              </m:r>
                            </m:sub>
                          </m:sSub>
                        </m:den>
                      </m:f>
                      <m:r>
                        <a:rPr lang="es-CR" b="0" i="1" smtClean="0">
                          <a:latin typeface="Cambria Math"/>
                        </a:rPr>
                        <m:t>=</m:t>
                      </m:r>
                      <m:f>
                        <m:fPr>
                          <m:ctrlPr>
                            <a:rPr lang="es-CR" i="1" smtClean="0">
                              <a:latin typeface="Cambria Math"/>
                            </a:rPr>
                          </m:ctrlPr>
                        </m:fPr>
                        <m:num>
                          <m:r>
                            <a:rPr lang="es-CR" b="0" i="1" smtClean="0">
                              <a:latin typeface="Cambria Math"/>
                            </a:rPr>
                            <m:t>𝐴</m:t>
                          </m:r>
                        </m:num>
                        <m:den>
                          <m:r>
                            <a:rPr lang="es-CR" b="0" i="1" smtClean="0">
                              <a:latin typeface="Cambria Math"/>
                            </a:rPr>
                            <m:t>𝑏</m:t>
                          </m:r>
                          <m:sSup>
                            <m:sSupPr>
                              <m:ctrlPr>
                                <a:rPr lang="es-CR" b="0" i="1" smtClean="0">
                                  <a:latin typeface="Cambria Math"/>
                                </a:rPr>
                              </m:ctrlPr>
                            </m:sSupPr>
                            <m:e>
                              <m:d>
                                <m:dPr>
                                  <m:ctrlPr>
                                    <a:rPr lang="es-CR" b="0" i="1" smtClean="0">
                                      <a:latin typeface="Cambria Math"/>
                                    </a:rPr>
                                  </m:ctrlPr>
                                </m:dPr>
                                <m:e>
                                  <m:f>
                                    <m:fPr>
                                      <m:ctrlPr>
                                        <a:rPr lang="es-CR" i="1">
                                          <a:latin typeface="Cambria Math"/>
                                        </a:rPr>
                                      </m:ctrlPr>
                                    </m:fPr>
                                    <m:num>
                                      <m:sSub>
                                        <m:sSubPr>
                                          <m:ctrlPr>
                                            <a:rPr lang="es-CR" i="1" smtClean="0">
                                              <a:latin typeface="Cambria Math"/>
                                            </a:rPr>
                                          </m:ctrlPr>
                                        </m:sSubPr>
                                        <m:e>
                                          <m:r>
                                            <a:rPr lang="es-CR" b="0" i="1" smtClean="0">
                                              <a:latin typeface="Cambria Math"/>
                                            </a:rPr>
                                            <m:t>𝑓</m:t>
                                          </m:r>
                                        </m:e>
                                        <m:sub>
                                          <m:r>
                                            <a:rPr lang="es-CR" b="0" i="1" smtClean="0">
                                              <a:latin typeface="Cambria Math"/>
                                            </a:rPr>
                                            <m:t>𝑐</m:t>
                                          </m:r>
                                        </m:sub>
                                      </m:sSub>
                                    </m:num>
                                    <m:den>
                                      <m:r>
                                        <a:rPr lang="es-CR" b="0" i="1" smtClean="0">
                                          <a:latin typeface="Cambria Math"/>
                                        </a:rPr>
                                        <m:t>𝑗𝑓</m:t>
                                      </m:r>
                                    </m:den>
                                  </m:f>
                                </m:e>
                              </m:d>
                            </m:e>
                            <m:sup>
                              <m:r>
                                <a:rPr lang="es-CR" b="0" i="1" smtClean="0">
                                  <a:latin typeface="Cambria Math"/>
                                </a:rPr>
                                <m:t>2</m:t>
                              </m:r>
                            </m:sup>
                          </m:sSup>
                          <m:r>
                            <a:rPr lang="es-CR" b="0" i="1" smtClean="0">
                              <a:latin typeface="Cambria Math"/>
                            </a:rPr>
                            <m:t>+</m:t>
                          </m:r>
                          <m:r>
                            <a:rPr lang="es-CR" b="0" i="1" smtClean="0">
                              <a:latin typeface="Cambria Math"/>
                            </a:rPr>
                            <m:t>𝑎</m:t>
                          </m:r>
                          <m:d>
                            <m:dPr>
                              <m:ctrlPr>
                                <a:rPr lang="es-CR" b="0" i="1" smtClean="0">
                                  <a:latin typeface="Cambria Math"/>
                                </a:rPr>
                              </m:ctrlPr>
                            </m:dPr>
                            <m:e>
                              <m:f>
                                <m:fPr>
                                  <m:ctrlPr>
                                    <a:rPr lang="es-CR" i="1">
                                      <a:latin typeface="Cambria Math"/>
                                    </a:rPr>
                                  </m:ctrlPr>
                                </m:fPr>
                                <m:num>
                                  <m:sSub>
                                    <m:sSubPr>
                                      <m:ctrlPr>
                                        <a:rPr lang="es-CR" i="1">
                                          <a:latin typeface="Cambria Math"/>
                                        </a:rPr>
                                      </m:ctrlPr>
                                    </m:sSubPr>
                                    <m:e>
                                      <m:r>
                                        <a:rPr lang="es-CR" i="1">
                                          <a:latin typeface="Cambria Math"/>
                                        </a:rPr>
                                        <m:t>𝑓</m:t>
                                      </m:r>
                                    </m:e>
                                    <m:sub>
                                      <m:r>
                                        <a:rPr lang="es-CR" i="1">
                                          <a:latin typeface="Cambria Math"/>
                                        </a:rPr>
                                        <m:t>𝑐</m:t>
                                      </m:r>
                                    </m:sub>
                                  </m:sSub>
                                </m:num>
                                <m:den>
                                  <m:r>
                                    <a:rPr lang="es-CR" i="1">
                                      <a:latin typeface="Cambria Math"/>
                                    </a:rPr>
                                    <m:t>𝑗𝑓</m:t>
                                  </m:r>
                                </m:den>
                              </m:f>
                            </m:e>
                          </m:d>
                          <m:r>
                            <a:rPr lang="es-CR" b="0" i="1" smtClean="0">
                              <a:latin typeface="Cambria Math"/>
                            </a:rPr>
                            <m:t>+1</m:t>
                          </m:r>
                        </m:den>
                      </m:f>
                    </m:oMath>
                  </m:oMathPara>
                </a14:m>
                <a:endParaRPr lang="es-CR" dirty="0"/>
              </a:p>
            </p:txBody>
          </p:sp>
        </mc:Choice>
        <mc:Fallback xmlns="">
          <p:sp>
            <p:nvSpPr>
              <p:cNvPr id="13" name="12 CuadroTexto"/>
              <p:cNvSpPr txBox="1">
                <a:spLocks noRot="1" noChangeAspect="1" noMove="1" noResize="1" noEditPoints="1" noAdjustHandles="1" noChangeArrowheads="1" noChangeShapeType="1" noTextEdit="1"/>
              </p:cNvSpPr>
              <p:nvPr/>
            </p:nvSpPr>
            <p:spPr>
              <a:xfrm>
                <a:off x="1335533" y="814388"/>
                <a:ext cx="3336426" cy="951607"/>
              </a:xfrm>
              <a:prstGeom prst="rect">
                <a:avLst/>
              </a:prstGeom>
              <a:blipFill rotWithShape="1">
                <a:blip r:embed="rId8"/>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3" name="2 Rectángulo"/>
              <p:cNvSpPr/>
              <p:nvPr/>
            </p:nvSpPr>
            <p:spPr>
              <a:xfrm>
                <a:off x="1822862" y="2089574"/>
                <a:ext cx="2450275" cy="23739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s-CR" i="1" smtClean="0">
                          <a:latin typeface="Cambria Math"/>
                        </a:rPr>
                        <m:t>𝐴</m:t>
                      </m:r>
                      <m:r>
                        <a:rPr lang="es-CR" i="1" smtClean="0">
                          <a:latin typeface="Cambria Math"/>
                        </a:rPr>
                        <m:t>=−</m:t>
                      </m:r>
                      <m:f>
                        <m:fPr>
                          <m:ctrlPr>
                            <a:rPr lang="es-CR" i="1" smtClean="0">
                              <a:latin typeface="Cambria Math"/>
                            </a:rPr>
                          </m:ctrlPr>
                        </m:fPr>
                        <m:num>
                          <m:r>
                            <a:rPr lang="es-CR" b="0" i="1" smtClean="0">
                              <a:latin typeface="Cambria Math"/>
                            </a:rPr>
                            <m:t>𝐶</m:t>
                          </m:r>
                        </m:num>
                        <m:den>
                          <m:sSub>
                            <m:sSubPr>
                              <m:ctrlPr>
                                <a:rPr lang="es-CR" i="1" smtClean="0">
                                  <a:latin typeface="Cambria Math"/>
                                </a:rPr>
                              </m:ctrlPr>
                            </m:sSubPr>
                            <m:e>
                              <m:r>
                                <a:rPr lang="es-CR" b="0" i="1" smtClean="0">
                                  <a:latin typeface="Cambria Math"/>
                                </a:rPr>
                                <m:t>𝐶</m:t>
                              </m:r>
                            </m:e>
                            <m:sub>
                              <m:r>
                                <a:rPr lang="es-CR" b="0" i="1" smtClean="0">
                                  <a:latin typeface="Cambria Math"/>
                                </a:rPr>
                                <m:t>2</m:t>
                              </m:r>
                            </m:sub>
                          </m:sSub>
                        </m:den>
                      </m:f>
                    </m:oMath>
                  </m:oMathPara>
                </a14:m>
                <a:endParaRPr lang="es-CR" dirty="0">
                  <a:latin typeface="Cambria Math"/>
                </a:endParaRPr>
              </a:p>
              <a:p>
                <a:endParaRPr lang="es-CR" dirty="0">
                  <a:latin typeface="Cambria Math"/>
                </a:endParaRPr>
              </a:p>
              <a:p>
                <a:pPr/>
                <a14:m>
                  <m:oMathPara xmlns:m="http://schemas.openxmlformats.org/officeDocument/2006/math">
                    <m:oMathParaPr>
                      <m:jc m:val="left"/>
                    </m:oMathParaPr>
                    <m:oMath xmlns:m="http://schemas.openxmlformats.org/officeDocument/2006/math">
                      <m:r>
                        <m:rPr>
                          <m:sty m:val="p"/>
                        </m:rPr>
                        <a:rPr lang="es-CR">
                          <a:latin typeface="Cambria Math"/>
                        </a:rPr>
                        <m:t>b</m:t>
                      </m:r>
                      <m:r>
                        <a:rPr lang="es-CR">
                          <a:latin typeface="Cambria Math"/>
                        </a:rPr>
                        <m:t>=</m:t>
                      </m:r>
                      <m:f>
                        <m:fPr>
                          <m:ctrlPr>
                            <a:rPr lang="es-CR" i="1">
                              <a:latin typeface="Cambria Math"/>
                            </a:rPr>
                          </m:ctrlPr>
                        </m:fPr>
                        <m:num>
                          <m:r>
                            <a:rPr lang="es-CR" b="0" i="1" smtClean="0">
                              <a:latin typeface="Cambria Math"/>
                            </a:rPr>
                            <m:t>1</m:t>
                          </m:r>
                        </m:num>
                        <m:den>
                          <m:sSup>
                            <m:sSupPr>
                              <m:ctrlPr>
                                <a:rPr lang="es-CR" i="1">
                                  <a:latin typeface="Cambria Math"/>
                                </a:rPr>
                              </m:ctrlPr>
                            </m:sSupPr>
                            <m:e>
                              <m:d>
                                <m:dPr>
                                  <m:ctrlPr>
                                    <a:rPr lang="es-CR" i="1">
                                      <a:latin typeface="Cambria Math"/>
                                    </a:rPr>
                                  </m:ctrlPr>
                                </m:dPr>
                                <m:e>
                                  <m:r>
                                    <a:rPr lang="es-CR" i="1">
                                      <a:latin typeface="Cambria Math"/>
                                    </a:rPr>
                                    <m:t>2</m:t>
                                  </m:r>
                                  <m:r>
                                    <a:rPr lang="es-CR" i="1">
                                      <a:latin typeface="Cambria Math"/>
                                      <a:ea typeface="Cambria Math"/>
                                    </a:rPr>
                                    <m:t>𝜋</m:t>
                                  </m:r>
                                  <m:sSub>
                                    <m:sSubPr>
                                      <m:ctrlPr>
                                        <a:rPr lang="es-CR" i="1">
                                          <a:latin typeface="Cambria Math"/>
                                          <a:ea typeface="Cambria Math"/>
                                        </a:rPr>
                                      </m:ctrlPr>
                                    </m:sSubPr>
                                    <m:e>
                                      <m:r>
                                        <a:rPr lang="es-CR" i="1">
                                          <a:latin typeface="Cambria Math"/>
                                          <a:ea typeface="Cambria Math"/>
                                        </a:rPr>
                                        <m:t>𝑓</m:t>
                                      </m:r>
                                    </m:e>
                                    <m:sub>
                                      <m:r>
                                        <a:rPr lang="es-CR" i="1">
                                          <a:latin typeface="Cambria Math"/>
                                          <a:ea typeface="Cambria Math"/>
                                        </a:rPr>
                                        <m:t>𝑐</m:t>
                                      </m:r>
                                    </m:sub>
                                  </m:sSub>
                                </m:e>
                              </m:d>
                            </m:e>
                            <m:sup>
                              <m:r>
                                <a:rPr lang="es-CR" i="1">
                                  <a:latin typeface="Cambria Math"/>
                                </a:rPr>
                                <m:t>2</m:t>
                              </m:r>
                            </m:sup>
                          </m:sSup>
                          <m:r>
                            <a:rPr lang="es-CR" i="1">
                              <a:latin typeface="Cambria Math"/>
                              <a:ea typeface="Cambria Math"/>
                            </a:rPr>
                            <m:t>𝐶</m:t>
                          </m:r>
                          <m:sSub>
                            <m:sSubPr>
                              <m:ctrlPr>
                                <a:rPr lang="es-CR" i="1">
                                  <a:latin typeface="Cambria Math"/>
                                </a:rPr>
                              </m:ctrlPr>
                            </m:sSubPr>
                            <m:e>
                              <m:r>
                                <a:rPr lang="es-CR" i="1">
                                  <a:latin typeface="Cambria Math"/>
                                </a:rPr>
                                <m:t>𝐶</m:t>
                              </m:r>
                            </m:e>
                            <m:sub>
                              <m:r>
                                <a:rPr lang="es-CR" i="1">
                                  <a:latin typeface="Cambria Math"/>
                                </a:rPr>
                                <m:t>2</m:t>
                              </m:r>
                            </m:sub>
                          </m:sSub>
                          <m:sSub>
                            <m:sSubPr>
                              <m:ctrlPr>
                                <a:rPr lang="es-CR" i="1">
                                  <a:latin typeface="Cambria Math"/>
                                </a:rPr>
                              </m:ctrlPr>
                            </m:sSubPr>
                            <m:e>
                              <m:r>
                                <a:rPr lang="es-CR" i="1">
                                  <a:latin typeface="Cambria Math"/>
                                </a:rPr>
                                <m:t>𝑅</m:t>
                              </m:r>
                            </m:e>
                            <m:sub>
                              <m:r>
                                <a:rPr lang="es-CR" i="1">
                                  <a:latin typeface="Cambria Math"/>
                                </a:rPr>
                                <m:t>1</m:t>
                              </m:r>
                            </m:sub>
                          </m:sSub>
                          <m:sSub>
                            <m:sSubPr>
                              <m:ctrlPr>
                                <a:rPr lang="es-CR" i="1">
                                  <a:latin typeface="Cambria Math"/>
                                </a:rPr>
                              </m:ctrlPr>
                            </m:sSubPr>
                            <m:e>
                              <m:r>
                                <a:rPr lang="es-CR" i="1">
                                  <a:latin typeface="Cambria Math"/>
                                </a:rPr>
                                <m:t>𝑅</m:t>
                              </m:r>
                            </m:e>
                            <m:sub>
                              <m:r>
                                <a:rPr lang="es-CR" i="1">
                                  <a:latin typeface="Cambria Math"/>
                                </a:rPr>
                                <m:t>2</m:t>
                              </m:r>
                            </m:sub>
                          </m:sSub>
                        </m:den>
                      </m:f>
                    </m:oMath>
                  </m:oMathPara>
                </a14:m>
                <a:endParaRPr lang="es-CR" dirty="0">
                  <a:latin typeface="Cambria Math"/>
                </a:endParaRPr>
              </a:p>
              <a:p>
                <a:endParaRPr lang="es-CR" dirty="0">
                  <a:latin typeface="Cambria Math"/>
                </a:endParaRPr>
              </a:p>
              <a:p>
                <a:pPr/>
                <a14:m>
                  <m:oMathPara xmlns:m="http://schemas.openxmlformats.org/officeDocument/2006/math">
                    <m:oMathParaPr>
                      <m:jc m:val="left"/>
                    </m:oMathParaPr>
                    <m:oMath xmlns:m="http://schemas.openxmlformats.org/officeDocument/2006/math">
                      <m:r>
                        <m:rPr>
                          <m:sty m:val="p"/>
                        </m:rPr>
                        <a:rPr lang="es-CR">
                          <a:latin typeface="Cambria Math"/>
                        </a:rPr>
                        <m:t>a</m:t>
                      </m:r>
                      <m:r>
                        <a:rPr lang="es-CR">
                          <a:latin typeface="Cambria Math"/>
                        </a:rPr>
                        <m:t>=</m:t>
                      </m:r>
                      <m:f>
                        <m:fPr>
                          <m:ctrlPr>
                            <a:rPr lang="es-CR" i="1">
                              <a:latin typeface="Cambria Math"/>
                            </a:rPr>
                          </m:ctrlPr>
                        </m:fPr>
                        <m:num>
                          <m:r>
                            <a:rPr lang="es-CR" i="1">
                              <a:latin typeface="Cambria Math"/>
                            </a:rPr>
                            <m:t>𝐶</m:t>
                          </m:r>
                          <m:r>
                            <a:rPr lang="es-CR" i="1">
                              <a:latin typeface="Cambria Math"/>
                            </a:rPr>
                            <m:t>+</m:t>
                          </m:r>
                          <m:sSub>
                            <m:sSubPr>
                              <m:ctrlPr>
                                <a:rPr lang="es-CR" i="1">
                                  <a:latin typeface="Cambria Math"/>
                                </a:rPr>
                              </m:ctrlPr>
                            </m:sSubPr>
                            <m:e>
                              <m:r>
                                <a:rPr lang="es-CR" b="0" i="1" smtClean="0">
                                  <a:latin typeface="Cambria Math"/>
                                </a:rPr>
                                <m:t>2</m:t>
                              </m:r>
                              <m:r>
                                <a:rPr lang="es-CR" i="1">
                                  <a:latin typeface="Cambria Math"/>
                                </a:rPr>
                                <m:t>𝐶</m:t>
                              </m:r>
                            </m:e>
                            <m:sub>
                              <m:r>
                                <a:rPr lang="es-CR" i="1">
                                  <a:latin typeface="Cambria Math"/>
                                </a:rPr>
                                <m:t>2</m:t>
                              </m:r>
                            </m:sub>
                          </m:sSub>
                        </m:num>
                        <m:den>
                          <m:r>
                            <a:rPr lang="es-CR" b="0" i="1" smtClean="0">
                              <a:latin typeface="Cambria Math"/>
                            </a:rPr>
                            <m:t>2</m:t>
                          </m:r>
                          <m:r>
                            <a:rPr lang="es-CR" i="1">
                              <a:latin typeface="Cambria Math"/>
                              <a:ea typeface="Cambria Math"/>
                            </a:rPr>
                            <m:t>𝜋</m:t>
                          </m:r>
                          <m:sSub>
                            <m:sSubPr>
                              <m:ctrlPr>
                                <a:rPr lang="es-CR" i="1">
                                  <a:latin typeface="Cambria Math"/>
                                  <a:ea typeface="Cambria Math"/>
                                </a:rPr>
                              </m:ctrlPr>
                            </m:sSubPr>
                            <m:e>
                              <m:r>
                                <a:rPr lang="es-CR" i="1">
                                  <a:latin typeface="Cambria Math"/>
                                  <a:ea typeface="Cambria Math"/>
                                </a:rPr>
                                <m:t>𝑓</m:t>
                              </m:r>
                            </m:e>
                            <m:sub>
                              <m:r>
                                <a:rPr lang="es-CR" i="1">
                                  <a:latin typeface="Cambria Math"/>
                                  <a:ea typeface="Cambria Math"/>
                                </a:rPr>
                                <m:t>𝑐</m:t>
                              </m:r>
                            </m:sub>
                          </m:sSub>
                          <m:sSub>
                            <m:sSubPr>
                              <m:ctrlPr>
                                <a:rPr lang="es-CR" i="1">
                                  <a:latin typeface="Cambria Math"/>
                                </a:rPr>
                              </m:ctrlPr>
                            </m:sSubPr>
                            <m:e>
                              <m:r>
                                <a:rPr lang="es-CR" i="1">
                                  <a:latin typeface="Cambria Math"/>
                                </a:rPr>
                                <m:t>𝑅</m:t>
                              </m:r>
                            </m:e>
                            <m:sub>
                              <m:r>
                                <a:rPr lang="es-CR" i="1">
                                  <a:latin typeface="Cambria Math"/>
                                </a:rPr>
                                <m:t>1</m:t>
                              </m:r>
                            </m:sub>
                          </m:sSub>
                          <m:r>
                            <a:rPr lang="es-CR" i="1">
                              <a:latin typeface="Cambria Math"/>
                              <a:ea typeface="Cambria Math"/>
                            </a:rPr>
                            <m:t>𝐶</m:t>
                          </m:r>
                          <m:sSub>
                            <m:sSubPr>
                              <m:ctrlPr>
                                <a:rPr lang="es-CR" i="1">
                                  <a:latin typeface="Cambria Math"/>
                                </a:rPr>
                              </m:ctrlPr>
                            </m:sSubPr>
                            <m:e>
                              <m:r>
                                <a:rPr lang="es-CR" i="1">
                                  <a:latin typeface="Cambria Math"/>
                                </a:rPr>
                                <m:t>𝐶</m:t>
                              </m:r>
                            </m:e>
                            <m:sub>
                              <m:r>
                                <a:rPr lang="es-CR" i="1">
                                  <a:latin typeface="Cambria Math"/>
                                </a:rPr>
                                <m:t>2</m:t>
                              </m:r>
                            </m:sub>
                          </m:sSub>
                        </m:den>
                      </m:f>
                    </m:oMath>
                  </m:oMathPara>
                </a14:m>
                <a:endParaRPr lang="es-CR" dirty="0">
                  <a:latin typeface="Cambria Math"/>
                </a:endParaRPr>
              </a:p>
            </p:txBody>
          </p:sp>
        </mc:Choice>
        <mc:Fallback xmlns="">
          <p:sp>
            <p:nvSpPr>
              <p:cNvPr id="3" name="2 Rectángulo"/>
              <p:cNvSpPr>
                <a:spLocks noRot="1" noChangeAspect="1" noMove="1" noResize="1" noEditPoints="1" noAdjustHandles="1" noChangeArrowheads="1" noChangeShapeType="1" noTextEdit="1"/>
              </p:cNvSpPr>
              <p:nvPr/>
            </p:nvSpPr>
            <p:spPr>
              <a:xfrm>
                <a:off x="1822862" y="2089574"/>
                <a:ext cx="2450275" cy="2373920"/>
              </a:xfrm>
              <a:prstGeom prst="rect">
                <a:avLst/>
              </a:prstGeom>
              <a:blipFill rotWithShape="1">
                <a:blip r:embed="rId9"/>
                <a:stretch>
                  <a:fillRect/>
                </a:stretch>
              </a:blipFill>
            </p:spPr>
            <p:txBody>
              <a:bodyPr/>
              <a:lstStyle/>
              <a:p>
                <a:r>
                  <a:rPr lang="es-CR">
                    <a:noFill/>
                  </a:rPr>
                  <a:t> </a:t>
                </a:r>
              </a:p>
            </p:txBody>
          </p:sp>
        </mc:Fallback>
      </mc:AlternateContent>
    </p:spTree>
    <p:extLst>
      <p:ext uri="{BB962C8B-B14F-4D97-AF65-F5344CB8AC3E}">
        <p14:creationId xmlns:p14="http://schemas.microsoft.com/office/powerpoint/2010/main" val="3318514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m receptor">
            <a:extLst>
              <a:ext uri="{FF2B5EF4-FFF2-40B4-BE49-F238E27FC236}">
                <a16:creationId xmlns:a16="http://schemas.microsoft.com/office/drawing/2014/main" xmlns="" id="{1513C0DC-0D4E-472A-A01D-5AF972080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577" y="910140"/>
            <a:ext cx="9334501" cy="5438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radio">
            <a:extLst>
              <a:ext uri="{FF2B5EF4-FFF2-40B4-BE49-F238E27FC236}">
                <a16:creationId xmlns:a16="http://schemas.microsoft.com/office/drawing/2014/main" xmlns="" id="{69B6D19B-FCDB-458A-982C-B081CDED8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6848" y="5468892"/>
            <a:ext cx="974183" cy="9338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35E39C27-F9A0-484C-89BD-2EFAFB5E0575}"/>
              </a:ext>
            </a:extLst>
          </p:cNvPr>
          <p:cNvSpPr txBox="1"/>
          <p:nvPr/>
        </p:nvSpPr>
        <p:spPr>
          <a:xfrm>
            <a:off x="883734" y="6195027"/>
            <a:ext cx="1166232" cy="307777"/>
          </a:xfrm>
          <a:prstGeom prst="rect">
            <a:avLst/>
          </a:prstGeom>
          <a:noFill/>
        </p:spPr>
        <p:txBody>
          <a:bodyPr wrap="square" rtlCol="0">
            <a:spAutoFit/>
          </a:bodyPr>
          <a:lstStyle/>
          <a:p>
            <a:r>
              <a:rPr lang="en-US" sz="1400" dirty="0"/>
              <a:t>Receptor AM</a:t>
            </a:r>
          </a:p>
        </p:txBody>
      </p:sp>
      <p:sp>
        <p:nvSpPr>
          <p:cNvPr id="4" name="TextBox 3">
            <a:extLst>
              <a:ext uri="{FF2B5EF4-FFF2-40B4-BE49-F238E27FC236}">
                <a16:creationId xmlns:a16="http://schemas.microsoft.com/office/drawing/2014/main" xmlns="" id="{57A765F3-6D68-4D83-B747-121FB14DFBCA}"/>
              </a:ext>
            </a:extLst>
          </p:cNvPr>
          <p:cNvSpPr txBox="1"/>
          <p:nvPr/>
        </p:nvSpPr>
        <p:spPr>
          <a:xfrm>
            <a:off x="3581400" y="4191684"/>
            <a:ext cx="2986395" cy="338554"/>
          </a:xfrm>
          <a:prstGeom prst="rect">
            <a:avLst/>
          </a:prstGeom>
          <a:noFill/>
        </p:spPr>
        <p:txBody>
          <a:bodyPr wrap="none" rtlCol="0">
            <a:spAutoFit/>
          </a:bodyPr>
          <a:lstStyle/>
          <a:p>
            <a:r>
              <a:rPr lang="es-CR" sz="1600" dirty="0"/>
              <a:t>Sintoniza la estación de radio AM </a:t>
            </a:r>
            <a:endParaRPr lang="en-US" sz="1600" dirty="0"/>
          </a:p>
        </p:txBody>
      </p:sp>
      <p:pic>
        <p:nvPicPr>
          <p:cNvPr id="5" name="Picture 4">
            <a:extLst>
              <a:ext uri="{FF2B5EF4-FFF2-40B4-BE49-F238E27FC236}">
                <a16:creationId xmlns:a16="http://schemas.microsoft.com/office/drawing/2014/main" xmlns="" id="{F638861E-F20A-4E79-B5D6-AB6B6469E30F}"/>
              </a:ext>
            </a:extLst>
          </p:cNvPr>
          <p:cNvPicPr>
            <a:picLocks noChangeAspect="1"/>
          </p:cNvPicPr>
          <p:nvPr/>
        </p:nvPicPr>
        <p:blipFill>
          <a:blip r:embed="rId4"/>
          <a:stretch>
            <a:fillRect/>
          </a:stretch>
        </p:blipFill>
        <p:spPr>
          <a:xfrm>
            <a:off x="670007" y="786575"/>
            <a:ext cx="2102570" cy="845083"/>
          </a:xfrm>
          <a:prstGeom prst="rect">
            <a:avLst/>
          </a:prstGeom>
        </p:spPr>
      </p:pic>
      <p:sp>
        <p:nvSpPr>
          <p:cNvPr id="10" name="TextBox 9">
            <a:extLst>
              <a:ext uri="{FF2B5EF4-FFF2-40B4-BE49-F238E27FC236}">
                <a16:creationId xmlns:a16="http://schemas.microsoft.com/office/drawing/2014/main" xmlns="" id="{357DE0D1-A18A-43CB-95DE-C65C1F8F226E}"/>
              </a:ext>
            </a:extLst>
          </p:cNvPr>
          <p:cNvSpPr txBox="1"/>
          <p:nvPr/>
        </p:nvSpPr>
        <p:spPr>
          <a:xfrm>
            <a:off x="559091" y="1512431"/>
            <a:ext cx="1984084" cy="307777"/>
          </a:xfrm>
          <a:prstGeom prst="rect">
            <a:avLst/>
          </a:prstGeom>
          <a:noFill/>
        </p:spPr>
        <p:txBody>
          <a:bodyPr wrap="square" rtlCol="0">
            <a:spAutoFit/>
          </a:bodyPr>
          <a:lstStyle/>
          <a:p>
            <a:r>
              <a:rPr lang="es-CR" sz="1400" dirty="0"/>
              <a:t>Estaciones de Radio</a:t>
            </a:r>
            <a:endParaRPr lang="en-US" sz="1400" dirty="0"/>
          </a:p>
        </p:txBody>
      </p:sp>
      <p:graphicFrame>
        <p:nvGraphicFramePr>
          <p:cNvPr id="9" name="Table 8">
            <a:extLst>
              <a:ext uri="{FF2B5EF4-FFF2-40B4-BE49-F238E27FC236}">
                <a16:creationId xmlns:a16="http://schemas.microsoft.com/office/drawing/2014/main" xmlns="" id="{8AFC9B56-D270-4BC0-88B0-790B39EF3967}"/>
              </a:ext>
            </a:extLst>
          </p:cNvPr>
          <p:cNvGraphicFramePr>
            <a:graphicFrameLocks noGrp="1"/>
          </p:cNvGraphicFramePr>
          <p:nvPr>
            <p:extLst/>
          </p:nvPr>
        </p:nvGraphicFramePr>
        <p:xfrm>
          <a:off x="1551133" y="4675239"/>
          <a:ext cx="3386444" cy="914400"/>
        </p:xfrm>
        <a:graphic>
          <a:graphicData uri="http://schemas.openxmlformats.org/drawingml/2006/table">
            <a:tbl>
              <a:tblPr firstRow="1" bandRow="1">
                <a:tableStyleId>{5C22544A-7EE6-4342-B048-85BDC9FD1C3A}</a:tableStyleId>
              </a:tblPr>
              <a:tblGrid>
                <a:gridCol w="1077104">
                  <a:extLst>
                    <a:ext uri="{9D8B030D-6E8A-4147-A177-3AD203B41FA5}">
                      <a16:colId xmlns:a16="http://schemas.microsoft.com/office/drawing/2014/main" xmlns="" val="3834629148"/>
                    </a:ext>
                  </a:extLst>
                </a:gridCol>
                <a:gridCol w="1180526">
                  <a:extLst>
                    <a:ext uri="{9D8B030D-6E8A-4147-A177-3AD203B41FA5}">
                      <a16:colId xmlns:a16="http://schemas.microsoft.com/office/drawing/2014/main" xmlns="" val="3086775996"/>
                    </a:ext>
                  </a:extLst>
                </a:gridCol>
                <a:gridCol w="1128814">
                  <a:extLst>
                    <a:ext uri="{9D8B030D-6E8A-4147-A177-3AD203B41FA5}">
                      <a16:colId xmlns:a16="http://schemas.microsoft.com/office/drawing/2014/main" xmlns="" val="3856585136"/>
                    </a:ext>
                  </a:extLst>
                </a:gridCol>
              </a:tblGrid>
              <a:tr h="283141">
                <a:tc>
                  <a:txBody>
                    <a:bodyPr/>
                    <a:lstStyle/>
                    <a:p>
                      <a:pPr algn="ctr"/>
                      <a:r>
                        <a:rPr lang="en-US" sz="1400" dirty="0"/>
                        <a:t>2395 kHz</a:t>
                      </a:r>
                    </a:p>
                  </a:txBody>
                  <a:tcPr/>
                </a:tc>
                <a:tc>
                  <a:txBody>
                    <a:bodyPr/>
                    <a:lstStyle/>
                    <a:p>
                      <a:pPr algn="ctr"/>
                      <a:r>
                        <a:rPr lang="en-US" sz="1400" dirty="0"/>
                        <a:t>2400 kHz</a:t>
                      </a:r>
                    </a:p>
                  </a:txBody>
                  <a:tcPr/>
                </a:tc>
                <a:tc>
                  <a:txBody>
                    <a:bodyPr/>
                    <a:lstStyle/>
                    <a:p>
                      <a:pPr algn="ctr"/>
                      <a:r>
                        <a:rPr lang="en-US" sz="1400" dirty="0"/>
                        <a:t>2405 kHz</a:t>
                      </a:r>
                    </a:p>
                  </a:txBody>
                  <a:tcPr/>
                </a:tc>
                <a:extLst>
                  <a:ext uri="{0D108BD9-81ED-4DB2-BD59-A6C34878D82A}">
                    <a16:rowId xmlns:a16="http://schemas.microsoft.com/office/drawing/2014/main" xmlns="" val="887912974"/>
                  </a:ext>
                </a:extLst>
              </a:tr>
              <a:tr h="283141">
                <a:tc>
                  <a:txBody>
                    <a:bodyPr/>
                    <a:lstStyle/>
                    <a:p>
                      <a:pPr algn="ctr"/>
                      <a:r>
                        <a:rPr lang="en-US" sz="1400" dirty="0"/>
                        <a:t>1650 kHz</a:t>
                      </a:r>
                    </a:p>
                  </a:txBody>
                  <a:tcPr/>
                </a:tc>
                <a:tc>
                  <a:txBody>
                    <a:bodyPr/>
                    <a:lstStyle/>
                    <a:p>
                      <a:pPr algn="ctr"/>
                      <a:r>
                        <a:rPr lang="en-US" sz="1400" dirty="0"/>
                        <a:t>1655 kHz</a:t>
                      </a:r>
                    </a:p>
                  </a:txBody>
                  <a:tcPr/>
                </a:tc>
                <a:tc>
                  <a:txBody>
                    <a:bodyPr/>
                    <a:lstStyle/>
                    <a:p>
                      <a:pPr algn="ctr"/>
                      <a:r>
                        <a:rPr lang="en-US" sz="1400" dirty="0"/>
                        <a:t>1660 kHz</a:t>
                      </a:r>
                    </a:p>
                  </a:txBody>
                  <a:tcPr/>
                </a:tc>
                <a:extLst>
                  <a:ext uri="{0D108BD9-81ED-4DB2-BD59-A6C34878D82A}">
                    <a16:rowId xmlns:a16="http://schemas.microsoft.com/office/drawing/2014/main" xmlns="" val="3988436303"/>
                  </a:ext>
                </a:extLst>
              </a:tr>
              <a:tr h="283141">
                <a:tc>
                  <a:txBody>
                    <a:bodyPr/>
                    <a:lstStyle/>
                    <a:p>
                      <a:pPr algn="ctr"/>
                      <a:r>
                        <a:rPr lang="en-US" sz="1400" dirty="0"/>
                        <a:t>740 kHz</a:t>
                      </a:r>
                    </a:p>
                  </a:txBody>
                  <a:tcPr/>
                </a:tc>
                <a:tc>
                  <a:txBody>
                    <a:bodyPr/>
                    <a:lstStyle/>
                    <a:p>
                      <a:pPr algn="ctr"/>
                      <a:r>
                        <a:rPr lang="en-US" sz="1400" dirty="0"/>
                        <a:t>745 kHz</a:t>
                      </a:r>
                    </a:p>
                  </a:txBody>
                  <a:tcPr/>
                </a:tc>
                <a:tc>
                  <a:txBody>
                    <a:bodyPr/>
                    <a:lstStyle/>
                    <a:p>
                      <a:pPr algn="ctr"/>
                      <a:r>
                        <a:rPr lang="en-US" sz="1400" dirty="0"/>
                        <a:t>750 kHz</a:t>
                      </a:r>
                    </a:p>
                  </a:txBody>
                  <a:tcPr/>
                </a:tc>
                <a:extLst>
                  <a:ext uri="{0D108BD9-81ED-4DB2-BD59-A6C34878D82A}">
                    <a16:rowId xmlns:a16="http://schemas.microsoft.com/office/drawing/2014/main" xmlns="" val="467354774"/>
                  </a:ext>
                </a:extLst>
              </a:tr>
            </a:tbl>
          </a:graphicData>
        </a:graphic>
      </p:graphicFrame>
      <p:sp>
        <p:nvSpPr>
          <p:cNvPr id="2" name="TextBox 1">
            <a:extLst>
              <a:ext uri="{FF2B5EF4-FFF2-40B4-BE49-F238E27FC236}">
                <a16:creationId xmlns:a16="http://schemas.microsoft.com/office/drawing/2014/main" xmlns="" id="{683854D8-6EFC-4945-8590-B0DD7D392670}"/>
              </a:ext>
            </a:extLst>
          </p:cNvPr>
          <p:cNvSpPr txBox="1"/>
          <p:nvPr/>
        </p:nvSpPr>
        <p:spPr>
          <a:xfrm>
            <a:off x="4937577" y="4675239"/>
            <a:ext cx="415498" cy="369332"/>
          </a:xfrm>
          <a:prstGeom prst="rect">
            <a:avLst/>
          </a:prstGeom>
          <a:noFill/>
        </p:spPr>
        <p:txBody>
          <a:bodyPr wrap="none" rtlCol="0">
            <a:spAutoFit/>
          </a:bodyPr>
          <a:lstStyle/>
          <a:p>
            <a:r>
              <a:rPr lang="en-US" dirty="0"/>
              <a:t>RF</a:t>
            </a:r>
          </a:p>
        </p:txBody>
      </p:sp>
      <p:sp>
        <p:nvSpPr>
          <p:cNvPr id="12" name="TextBox 11">
            <a:extLst>
              <a:ext uri="{FF2B5EF4-FFF2-40B4-BE49-F238E27FC236}">
                <a16:creationId xmlns:a16="http://schemas.microsoft.com/office/drawing/2014/main" xmlns="" id="{F48B749D-B982-4A10-B296-870F2E597E75}"/>
              </a:ext>
            </a:extLst>
          </p:cNvPr>
          <p:cNvSpPr txBox="1"/>
          <p:nvPr/>
        </p:nvSpPr>
        <p:spPr>
          <a:xfrm>
            <a:off x="4937577" y="5227350"/>
            <a:ext cx="348172" cy="369332"/>
          </a:xfrm>
          <a:prstGeom prst="rect">
            <a:avLst/>
          </a:prstGeom>
          <a:noFill/>
        </p:spPr>
        <p:txBody>
          <a:bodyPr wrap="none" rtlCol="0">
            <a:spAutoFit/>
          </a:bodyPr>
          <a:lstStyle/>
          <a:p>
            <a:r>
              <a:rPr lang="en-US" dirty="0"/>
              <a:t>FI</a:t>
            </a:r>
          </a:p>
        </p:txBody>
      </p:sp>
      <p:sp>
        <p:nvSpPr>
          <p:cNvPr id="3" name="Rectangle 2">
            <a:extLst>
              <a:ext uri="{FF2B5EF4-FFF2-40B4-BE49-F238E27FC236}">
                <a16:creationId xmlns:a16="http://schemas.microsoft.com/office/drawing/2014/main" xmlns="" id="{98298B52-B14A-4DAC-BC82-AFA1BD1E11A8}"/>
              </a:ext>
            </a:extLst>
          </p:cNvPr>
          <p:cNvSpPr/>
          <p:nvPr/>
        </p:nvSpPr>
        <p:spPr>
          <a:xfrm>
            <a:off x="5268414" y="5271239"/>
            <a:ext cx="1479892" cy="276999"/>
          </a:xfrm>
          <a:prstGeom prst="rect">
            <a:avLst/>
          </a:prstGeom>
        </p:spPr>
        <p:txBody>
          <a:bodyPr wrap="none">
            <a:spAutoFit/>
          </a:bodyPr>
          <a:lstStyle/>
          <a:p>
            <a:r>
              <a:rPr lang="en-US" sz="1200" b="1" dirty="0">
                <a:solidFill>
                  <a:srgbClr val="222222"/>
                </a:solidFill>
                <a:latin typeface="Arial" panose="020B0604020202020204" pitchFamily="34" charset="0"/>
              </a:rPr>
              <a:t>low-side injection</a:t>
            </a:r>
            <a:endParaRPr lang="en-US" sz="1200" dirty="0"/>
          </a:p>
        </p:txBody>
      </p:sp>
      <p:sp>
        <p:nvSpPr>
          <p:cNvPr id="13" name="Rectangle 12">
            <a:extLst>
              <a:ext uri="{FF2B5EF4-FFF2-40B4-BE49-F238E27FC236}">
                <a16:creationId xmlns:a16="http://schemas.microsoft.com/office/drawing/2014/main" xmlns="" id="{98FD545D-7400-4E9A-A2C9-93D97C7B9B42}"/>
              </a:ext>
            </a:extLst>
          </p:cNvPr>
          <p:cNvSpPr/>
          <p:nvPr/>
        </p:nvSpPr>
        <p:spPr>
          <a:xfrm>
            <a:off x="5267679" y="5001976"/>
            <a:ext cx="1548822" cy="276999"/>
          </a:xfrm>
          <a:prstGeom prst="rect">
            <a:avLst/>
          </a:prstGeom>
        </p:spPr>
        <p:txBody>
          <a:bodyPr wrap="none">
            <a:spAutoFit/>
          </a:bodyPr>
          <a:lstStyle/>
          <a:p>
            <a:r>
              <a:rPr lang="en-US" sz="1200" b="1" dirty="0">
                <a:solidFill>
                  <a:srgbClr val="222222"/>
                </a:solidFill>
                <a:latin typeface="Arial" panose="020B0604020202020204" pitchFamily="34" charset="0"/>
              </a:rPr>
              <a:t>high-side injection</a:t>
            </a:r>
            <a:endParaRPr lang="en-US" sz="1200" dirty="0"/>
          </a:p>
        </p:txBody>
      </p:sp>
      <p:sp>
        <p:nvSpPr>
          <p:cNvPr id="14" name="Frame 13">
            <a:extLst>
              <a:ext uri="{FF2B5EF4-FFF2-40B4-BE49-F238E27FC236}">
                <a16:creationId xmlns:a16="http://schemas.microsoft.com/office/drawing/2014/main" xmlns="" id="{D431EC9B-FC15-4540-BEBD-5B2AA9E2BAED}"/>
              </a:ext>
            </a:extLst>
          </p:cNvPr>
          <p:cNvSpPr/>
          <p:nvPr/>
        </p:nvSpPr>
        <p:spPr>
          <a:xfrm>
            <a:off x="8452884" y="1666319"/>
            <a:ext cx="1244009" cy="917393"/>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a16="http://schemas.microsoft.com/office/drawing/2014/main" xmlns="" id="{711A8C11-DF36-4A33-BB17-7BBC75CFFA6B}"/>
              </a:ext>
            </a:extLst>
          </p:cNvPr>
          <p:cNvSpPr/>
          <p:nvPr/>
        </p:nvSpPr>
        <p:spPr>
          <a:xfrm>
            <a:off x="1456660" y="5227350"/>
            <a:ext cx="3572540" cy="3693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56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7EBC2F23-7994-4745-AE30-DA9799924366}"/>
                  </a:ext>
                </a:extLst>
              </p:cNvPr>
              <p:cNvSpPr txBox="1"/>
              <p:nvPr/>
            </p:nvSpPr>
            <p:spPr>
              <a:xfrm>
                <a:off x="643269" y="877186"/>
                <a:ext cx="2313262" cy="409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𝐹𝑎𝑐𝑡𝑜𝑟</m:t>
                      </m:r>
                      <m:r>
                        <a:rPr lang="en-US" sz="1400" b="0" i="1" smtClean="0">
                          <a:latin typeface="Cambria Math" panose="02040503050406030204" pitchFamily="18" charset="0"/>
                        </a:rPr>
                        <m:t> </m:t>
                      </m:r>
                      <m:r>
                        <a:rPr lang="en-US" sz="1400" b="0" i="1" smtClean="0">
                          <a:latin typeface="Cambria Math" panose="02040503050406030204" pitchFamily="18" charset="0"/>
                        </a:rPr>
                        <m:t>𝑑𝑒</m:t>
                      </m:r>
                      <m:r>
                        <a:rPr lang="en-US" sz="1400" b="0" i="1" smtClean="0">
                          <a:latin typeface="Cambria Math" panose="02040503050406030204" pitchFamily="18" charset="0"/>
                        </a:rPr>
                        <m:t> </m:t>
                      </m:r>
                      <m:r>
                        <a:rPr lang="en-US" sz="1400" b="0" i="1" smtClean="0">
                          <a:latin typeface="Cambria Math" panose="02040503050406030204" pitchFamily="18" charset="0"/>
                        </a:rPr>
                        <m:t>𝐶𝑎𝑙𝑖𝑑𝑎𝑑</m:t>
                      </m:r>
                      <m:r>
                        <a:rPr lang="en-US" sz="1400" b="0" i="1" smtClean="0">
                          <a:latin typeface="Cambria Math" panose="02040503050406030204" pitchFamily="18" charset="0"/>
                        </a:rPr>
                        <m:t>:  </m:t>
                      </m:r>
                      <m:r>
                        <a:rPr lang="en-US" sz="1400" b="0" i="1" smtClean="0">
                          <a:latin typeface="Cambria Math" panose="02040503050406030204" pitchFamily="18" charset="0"/>
                        </a:rPr>
                        <m:t>𝑄</m:t>
                      </m:r>
                      <m:r>
                        <a:rPr lang="en-US" sz="1400" b="0" i="1" smtClean="0">
                          <a:latin typeface="Cambria Math" panose="02040503050406030204" pitchFamily="18" charset="0"/>
                        </a:rPr>
                        <m:t>=</m:t>
                      </m:r>
                      <m:f>
                        <m:fPr>
                          <m:ctrlPr>
                            <a:rPr lang="en-US" sz="1400" b="0" i="1" smtClean="0">
                              <a:latin typeface="Cambria Math"/>
                            </a:rPr>
                          </m:ctrlPr>
                        </m:fPr>
                        <m:num>
                          <m:sSub>
                            <m:sSubPr>
                              <m:ctrlPr>
                                <a:rPr lang="en-US" sz="1400" b="0" i="1" smtClean="0">
                                  <a:latin typeface="Cambria Math"/>
                                </a:rPr>
                              </m:ctrlPr>
                            </m:sSubPr>
                            <m:e>
                              <m:r>
                                <a:rPr lang="en-US" sz="1400" b="0" i="1" smtClean="0">
                                  <a:latin typeface="Cambria Math" panose="02040503050406030204" pitchFamily="18" charset="0"/>
                                </a:rPr>
                                <m:t>𝑓</m:t>
                              </m:r>
                            </m:e>
                            <m:sub>
                              <m:r>
                                <a:rPr lang="es-CR" sz="1400" b="0" i="1" smtClean="0">
                                  <a:latin typeface="Cambria Math"/>
                                </a:rPr>
                                <m:t>𝑐</m:t>
                              </m:r>
                            </m:sub>
                          </m:sSub>
                        </m:num>
                        <m:den>
                          <m:r>
                            <a:rPr lang="en-US" sz="1400" b="0" i="1" smtClean="0">
                              <a:latin typeface="Cambria Math" panose="02040503050406030204" pitchFamily="18" charset="0"/>
                            </a:rPr>
                            <m:t>𝐵𝑊</m:t>
                          </m:r>
                        </m:den>
                      </m:f>
                    </m:oMath>
                  </m:oMathPara>
                </a14:m>
                <a:endParaRPr lang="en-US" sz="1400" dirty="0"/>
              </a:p>
            </p:txBody>
          </p:sp>
        </mc:Choice>
        <mc:Fallback xmlns="">
          <p:sp>
            <p:nvSpPr>
              <p:cNvPr id="4" name="TextBox 3">
                <a:extLst>
                  <a:ext uri="{FF2B5EF4-FFF2-40B4-BE49-F238E27FC236}">
                    <a16:creationId xmlns:a16="http://schemas.microsoft.com/office/drawing/2014/main" xmlns="" xmlns:a14="http://schemas.microsoft.com/office/drawing/2010/main" id="{7EBC2F23-7994-4745-AE30-DA9799924366}"/>
                  </a:ext>
                </a:extLst>
              </p:cNvPr>
              <p:cNvSpPr txBox="1">
                <a:spLocks noRot="1" noChangeAspect="1" noMove="1" noResize="1" noEditPoints="1" noAdjustHandles="1" noChangeArrowheads="1" noChangeShapeType="1" noTextEdit="1"/>
              </p:cNvSpPr>
              <p:nvPr/>
            </p:nvSpPr>
            <p:spPr>
              <a:xfrm>
                <a:off x="643269" y="877186"/>
                <a:ext cx="2313262" cy="409279"/>
              </a:xfrm>
              <a:prstGeom prst="rect">
                <a:avLst/>
              </a:prstGeom>
              <a:blipFill rotWithShape="1">
                <a:blip r:embed="rId2"/>
                <a:stretch>
                  <a:fillRect l="-1319" t="-2985" r="-1055" b="-11940"/>
                </a:stretch>
              </a:blipFill>
            </p:spPr>
            <p:txBody>
              <a:bodyPr/>
              <a:lstStyle/>
              <a:p>
                <a:r>
                  <a:rPr lang="es-CR">
                    <a:noFill/>
                  </a:rPr>
                  <a:t> </a:t>
                </a:r>
              </a:p>
            </p:txBody>
          </p:sp>
        </mc:Fallback>
      </mc:AlternateContent>
      <p:pic>
        <p:nvPicPr>
          <p:cNvPr id="5" name="Picture 4">
            <a:extLst>
              <a:ext uri="{FF2B5EF4-FFF2-40B4-BE49-F238E27FC236}">
                <a16:creationId xmlns:a16="http://schemas.microsoft.com/office/drawing/2014/main" xmlns="" id="{9755AD5F-8754-46CF-B0BB-54DF66690ABC}"/>
              </a:ext>
            </a:extLst>
          </p:cNvPr>
          <p:cNvPicPr>
            <a:picLocks noChangeAspect="1"/>
          </p:cNvPicPr>
          <p:nvPr/>
        </p:nvPicPr>
        <p:blipFill>
          <a:blip r:embed="rId3"/>
          <a:stretch>
            <a:fillRect/>
          </a:stretch>
        </p:blipFill>
        <p:spPr>
          <a:xfrm>
            <a:off x="413208" y="1548482"/>
            <a:ext cx="4239068" cy="2111350"/>
          </a:xfrm>
          <a:prstGeom prst="rect">
            <a:avLst/>
          </a:prstGeom>
        </p:spPr>
      </p:pic>
      <p:sp>
        <p:nvSpPr>
          <p:cNvPr id="6" name="Rectangle 5">
            <a:extLst>
              <a:ext uri="{FF2B5EF4-FFF2-40B4-BE49-F238E27FC236}">
                <a16:creationId xmlns:a16="http://schemas.microsoft.com/office/drawing/2014/main" xmlns="" id="{A6B00610-5C1C-4F71-869F-CE5B8E39AE7B}"/>
              </a:ext>
            </a:extLst>
          </p:cNvPr>
          <p:cNvSpPr/>
          <p:nvPr/>
        </p:nvSpPr>
        <p:spPr>
          <a:xfrm>
            <a:off x="413208" y="3081209"/>
            <a:ext cx="1083117" cy="461665"/>
          </a:xfrm>
          <a:prstGeom prst="rect">
            <a:avLst/>
          </a:prstGeom>
        </p:spPr>
        <p:txBody>
          <a:bodyPr wrap="none">
            <a:spAutoFit/>
          </a:bodyPr>
          <a:lstStyle/>
          <a:p>
            <a:r>
              <a:rPr lang="es-CR" sz="1200" dirty="0">
                <a:latin typeface="AdvPA1E9"/>
              </a:rPr>
              <a:t>Configuración </a:t>
            </a:r>
          </a:p>
          <a:p>
            <a:r>
              <a:rPr lang="en-US" sz="1200" dirty="0" err="1">
                <a:latin typeface="AdvPA1E9"/>
              </a:rPr>
              <a:t>Sallen</a:t>
            </a:r>
            <a:r>
              <a:rPr lang="en-US" sz="1200" dirty="0">
                <a:latin typeface="AdvPA1E9"/>
              </a:rPr>
              <a:t>-Key </a:t>
            </a:r>
            <a:endParaRPr lang="en-US" sz="1200" dirty="0"/>
          </a:p>
        </p:txBody>
      </p:sp>
      <p:sp>
        <p:nvSpPr>
          <p:cNvPr id="7" name="TextBox 6">
            <a:extLst>
              <a:ext uri="{FF2B5EF4-FFF2-40B4-BE49-F238E27FC236}">
                <a16:creationId xmlns:a16="http://schemas.microsoft.com/office/drawing/2014/main" xmlns="" id="{C24C3E72-422D-47D6-B63C-2749276CFA85}"/>
              </a:ext>
            </a:extLst>
          </p:cNvPr>
          <p:cNvSpPr txBox="1"/>
          <p:nvPr/>
        </p:nvSpPr>
        <p:spPr>
          <a:xfrm>
            <a:off x="761442" y="137942"/>
            <a:ext cx="1437894" cy="307777"/>
          </a:xfrm>
          <a:prstGeom prst="rect">
            <a:avLst/>
          </a:prstGeom>
          <a:noFill/>
        </p:spPr>
        <p:txBody>
          <a:bodyPr wrap="none" rtlCol="0">
            <a:spAutoFit/>
          </a:bodyPr>
          <a:lstStyle/>
          <a:p>
            <a:pPr algn="ctr"/>
            <a:r>
              <a:rPr lang="es-CR" sz="1400" dirty="0" smtClean="0"/>
              <a:t>Filtro Pasa Banda</a:t>
            </a:r>
            <a:endParaRPr lang="es-CR" sz="14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6644D043-20D4-4AA6-8A36-DCF75D5AF3CE}"/>
                  </a:ext>
                </a:extLst>
              </p:cNvPr>
              <p:cNvSpPr txBox="1"/>
              <p:nvPr/>
            </p:nvSpPr>
            <p:spPr>
              <a:xfrm>
                <a:off x="7099157" y="1127244"/>
                <a:ext cx="2202911" cy="856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𝑂𝑈𝑇</m:t>
                          </m:r>
                        </m:sub>
                      </m:sSub>
                      <m:r>
                        <a:rPr lang="en-US" sz="1400" b="0" i="1" smtClean="0">
                          <a:latin typeface="Cambria Math" panose="02040503050406030204" pitchFamily="18" charset="0"/>
                        </a:rPr>
                        <m:t>=</m:t>
                      </m:r>
                      <m:f>
                        <m:fPr>
                          <m:ctrlPr>
                            <a:rPr lang="en-US" sz="1400" b="0" i="1" smtClean="0">
                              <a:latin typeface="Cambria Math"/>
                            </a:rPr>
                          </m:ctrlPr>
                        </m:fPr>
                        <m:num>
                          <m:f>
                            <m:fPr>
                              <m:ctrlPr>
                                <a:rPr lang="en-US" sz="1400" i="1">
                                  <a:latin typeface="Cambria Math"/>
                                </a:rPr>
                              </m:ctrlPr>
                            </m:fPr>
                            <m:num>
                              <m:r>
                                <a:rPr lang="es-CR" sz="1400" i="1">
                                  <a:latin typeface="Cambria Math"/>
                                </a:rPr>
                                <m:t>𝑗𝑓</m:t>
                              </m:r>
                            </m:num>
                            <m:den>
                              <m:sSub>
                                <m:sSubPr>
                                  <m:ctrlPr>
                                    <a:rPr lang="en-US" sz="1400" i="1">
                                      <a:latin typeface="Cambria Math"/>
                                    </a:rPr>
                                  </m:ctrlPr>
                                </m:sSubPr>
                                <m:e>
                                  <m:r>
                                    <a:rPr lang="es-CR" sz="1400" i="1">
                                      <a:latin typeface="Cambria Math"/>
                                    </a:rPr>
                                    <m:t>𝑓</m:t>
                                  </m:r>
                                </m:e>
                                <m:sub>
                                  <m:r>
                                    <a:rPr lang="es-CR" sz="1400" i="1">
                                      <a:latin typeface="Cambria Math"/>
                                    </a:rPr>
                                    <m:t>𝑐</m:t>
                                  </m:r>
                                </m:sub>
                              </m:sSub>
                            </m:den>
                          </m:f>
                          <m:f>
                            <m:fPr>
                              <m:ctrlPr>
                                <a:rPr lang="en-US" sz="1400" b="0" i="1" smtClean="0">
                                  <a:latin typeface="Cambria Math"/>
                                </a:rPr>
                              </m:ctrlPr>
                            </m:fPr>
                            <m:num>
                              <m:sSub>
                                <m:sSubPr>
                                  <m:ctrlPr>
                                    <a:rPr lang="en-US" sz="1400" b="0" i="1" smtClean="0">
                                      <a:latin typeface="Cambria Math"/>
                                    </a:rPr>
                                  </m:ctrlPr>
                                </m:sSubPr>
                                <m:e>
                                  <m:r>
                                    <a:rPr lang="es-CR" sz="1400" b="0" i="1" smtClean="0">
                                      <a:latin typeface="Cambria Math"/>
                                    </a:rPr>
                                    <m:t>𝐴</m:t>
                                  </m:r>
                                </m:e>
                                <m:sub>
                                  <m:r>
                                    <a:rPr lang="es-CR" sz="1400" b="0" i="1" smtClean="0">
                                      <a:latin typeface="Cambria Math"/>
                                    </a:rPr>
                                    <m:t>𝑐</m:t>
                                  </m:r>
                                </m:sub>
                              </m:sSub>
                            </m:num>
                            <m:den>
                              <m:r>
                                <a:rPr lang="es-CR" sz="1400" b="0" i="1" smtClean="0">
                                  <a:latin typeface="Cambria Math"/>
                                </a:rPr>
                                <m:t>𝑄</m:t>
                              </m:r>
                            </m:den>
                          </m:f>
                        </m:num>
                        <m:den>
                          <m:sSup>
                            <m:sSupPr>
                              <m:ctrlPr>
                                <a:rPr lang="en-US" sz="1400" i="1" smtClean="0">
                                  <a:latin typeface="Cambria Math"/>
                                </a:rPr>
                              </m:ctrlPr>
                            </m:sSupPr>
                            <m:e>
                              <m:d>
                                <m:dPr>
                                  <m:ctrlPr>
                                    <a:rPr lang="en-US" sz="1400" i="1">
                                      <a:latin typeface="Cambria Math"/>
                                    </a:rPr>
                                  </m:ctrlPr>
                                </m:dPr>
                                <m:e>
                                  <m:f>
                                    <m:fPr>
                                      <m:ctrlPr>
                                        <a:rPr lang="en-US" sz="1400" i="1" smtClean="0">
                                          <a:latin typeface="Cambria Math"/>
                                        </a:rPr>
                                      </m:ctrlPr>
                                    </m:fPr>
                                    <m:num>
                                      <m:r>
                                        <a:rPr lang="es-CR" sz="1400" b="0" i="1" smtClean="0">
                                          <a:latin typeface="Cambria Math"/>
                                        </a:rPr>
                                        <m:t>𝑗𝑓</m:t>
                                      </m:r>
                                    </m:num>
                                    <m:den>
                                      <m:sSub>
                                        <m:sSubPr>
                                          <m:ctrlPr>
                                            <a:rPr lang="en-US" sz="1400" i="1" smtClean="0">
                                              <a:latin typeface="Cambria Math"/>
                                            </a:rPr>
                                          </m:ctrlPr>
                                        </m:sSubPr>
                                        <m:e>
                                          <m:r>
                                            <a:rPr lang="es-CR" sz="1400" b="0" i="1" smtClean="0">
                                              <a:latin typeface="Cambria Math"/>
                                            </a:rPr>
                                            <m:t>𝑓</m:t>
                                          </m:r>
                                        </m:e>
                                        <m:sub>
                                          <m:r>
                                            <a:rPr lang="es-CR" sz="1400" b="0" i="1" smtClean="0">
                                              <a:latin typeface="Cambria Math"/>
                                            </a:rPr>
                                            <m:t>𝑐</m:t>
                                          </m:r>
                                        </m:sub>
                                      </m:sSub>
                                    </m:den>
                                  </m:f>
                                </m:e>
                              </m:d>
                            </m:e>
                            <m:sup>
                              <m:r>
                                <a:rPr lang="en-US" sz="1400" i="1">
                                  <a:latin typeface="Cambria Math" panose="02040503050406030204" pitchFamily="18" charset="0"/>
                                </a:rPr>
                                <m:t>2</m:t>
                              </m:r>
                            </m:sup>
                          </m:sSup>
                          <m:r>
                            <a:rPr lang="en-US" sz="1400" b="0" i="1" smtClean="0">
                              <a:latin typeface="Cambria Math" panose="02040503050406030204" pitchFamily="18" charset="0"/>
                            </a:rPr>
                            <m:t>+</m:t>
                          </m:r>
                          <m:f>
                            <m:fPr>
                              <m:ctrlPr>
                                <a:rPr lang="en-US" sz="1400" b="0" i="1" smtClean="0">
                                  <a:latin typeface="Cambria Math"/>
                                </a:rPr>
                              </m:ctrlPr>
                            </m:fPr>
                            <m:num>
                              <m:r>
                                <a:rPr lang="es-CR" sz="1400" b="0" i="1" smtClean="0">
                                  <a:latin typeface="Cambria Math"/>
                                </a:rPr>
                                <m:t>1</m:t>
                              </m:r>
                            </m:num>
                            <m:den>
                              <m:r>
                                <a:rPr lang="es-CR" sz="1400" b="0" i="1" smtClean="0">
                                  <a:latin typeface="Cambria Math"/>
                                </a:rPr>
                                <m:t>𝑄</m:t>
                              </m:r>
                            </m:den>
                          </m:f>
                          <m:f>
                            <m:fPr>
                              <m:ctrlPr>
                                <a:rPr lang="en-US" sz="1400" i="1">
                                  <a:latin typeface="Cambria Math"/>
                                </a:rPr>
                              </m:ctrlPr>
                            </m:fPr>
                            <m:num>
                              <m:r>
                                <a:rPr lang="es-CR" sz="1400" i="1">
                                  <a:latin typeface="Cambria Math"/>
                                </a:rPr>
                                <m:t>𝑗𝑓</m:t>
                              </m:r>
                            </m:num>
                            <m:den>
                              <m:sSub>
                                <m:sSubPr>
                                  <m:ctrlPr>
                                    <a:rPr lang="en-US" sz="1400" i="1">
                                      <a:latin typeface="Cambria Math"/>
                                    </a:rPr>
                                  </m:ctrlPr>
                                </m:sSubPr>
                                <m:e>
                                  <m:r>
                                    <a:rPr lang="es-CR" sz="1400" i="1">
                                      <a:latin typeface="Cambria Math"/>
                                    </a:rPr>
                                    <m:t>𝑓</m:t>
                                  </m:r>
                                </m:e>
                                <m:sub>
                                  <m:r>
                                    <a:rPr lang="es-CR" sz="1400" i="1">
                                      <a:latin typeface="Cambria Math"/>
                                    </a:rPr>
                                    <m:t>𝑐</m:t>
                                  </m:r>
                                </m:sub>
                              </m:sSub>
                            </m:den>
                          </m:f>
                          <m:r>
                            <a:rPr lang="en-US" sz="1400" i="1">
                              <a:latin typeface="Cambria Math" panose="02040503050406030204" pitchFamily="18" charset="0"/>
                            </a:rPr>
                            <m:t>+</m:t>
                          </m:r>
                          <m:r>
                            <a:rPr lang="en-US" sz="1400" b="0" i="1" smtClean="0">
                              <a:latin typeface="Cambria Math" panose="02040503050406030204" pitchFamily="18" charset="0"/>
                            </a:rPr>
                            <m:t>1</m:t>
                          </m:r>
                        </m:den>
                      </m:f>
                      <m:sSub>
                        <m:sSubPr>
                          <m:ctrlPr>
                            <a:rPr lang="en-US" sz="140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𝐼𝑁</m:t>
                          </m:r>
                        </m:sub>
                      </m:sSub>
                    </m:oMath>
                  </m:oMathPara>
                </a14:m>
                <a:endParaRPr lang="en-US" sz="1400" dirty="0"/>
              </a:p>
            </p:txBody>
          </p:sp>
        </mc:Choice>
        <mc:Fallback xmlns="">
          <p:sp>
            <p:nvSpPr>
              <p:cNvPr id="9" name="TextBox 8">
                <a:extLst>
                  <a:ext uri="{FF2B5EF4-FFF2-40B4-BE49-F238E27FC236}">
                    <a16:creationId xmlns="" xmlns:a16="http://schemas.microsoft.com/office/drawing/2014/main" xmlns:a14="http://schemas.microsoft.com/office/drawing/2010/main" id="{6644D043-20D4-4AA6-8A36-DCF75D5AF3CE}"/>
                  </a:ext>
                </a:extLst>
              </p:cNvPr>
              <p:cNvSpPr txBox="1">
                <a:spLocks noRot="1" noChangeAspect="1" noMove="1" noResize="1" noEditPoints="1" noAdjustHandles="1" noChangeArrowheads="1" noChangeShapeType="1" noTextEdit="1"/>
              </p:cNvSpPr>
              <p:nvPr/>
            </p:nvSpPr>
            <p:spPr>
              <a:xfrm>
                <a:off x="7099157" y="1127244"/>
                <a:ext cx="2202911" cy="856196"/>
              </a:xfrm>
              <a:prstGeom prst="rect">
                <a:avLst/>
              </a:prstGeom>
              <a:blipFill rotWithShape="1">
                <a:blip r:embed="rId4"/>
                <a:stretch>
                  <a:fillRect b="-714"/>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A0AF58CA-272C-41F0-8AC1-48D91FA77004}"/>
                  </a:ext>
                </a:extLst>
              </p:cNvPr>
              <p:cNvSpPr txBox="1"/>
              <p:nvPr/>
            </p:nvSpPr>
            <p:spPr>
              <a:xfrm>
                <a:off x="761442" y="3983986"/>
                <a:ext cx="850425"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r>
                            <a:rPr lang="en-US" sz="1400" b="0" i="1" smtClean="0">
                              <a:latin typeface="Cambria Math" panose="02040503050406030204" pitchFamily="18" charset="0"/>
                            </a:rPr>
                            <m:t>𝑓</m:t>
                          </m:r>
                        </m:e>
                        <m:sub>
                          <m:r>
                            <a:rPr lang="es-CR" sz="1400" b="0" i="1" smtClean="0">
                              <a:latin typeface="Cambria Math"/>
                            </a:rPr>
                            <m:t>𝑐</m:t>
                          </m:r>
                        </m:sub>
                      </m:sSub>
                      <m:r>
                        <a:rPr lang="en-US" sz="1400" b="0" i="1" smtClean="0">
                          <a:latin typeface="Cambria Math" panose="02040503050406030204" pitchFamily="18" charset="0"/>
                        </a:rPr>
                        <m:t>=</m:t>
                      </m:r>
                      <m:f>
                        <m:fPr>
                          <m:ctrlPr>
                            <a:rPr lang="en-US" sz="1400" b="0" i="1" smtClean="0">
                              <a:latin typeface="Cambria Math"/>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r>
                            <a:rPr lang="en-US" sz="1400" b="0" i="1" smtClean="0">
                              <a:latin typeface="Cambria Math" panose="02040503050406030204" pitchFamily="18" charset="0"/>
                              <a:ea typeface="Cambria Math" panose="02040503050406030204" pitchFamily="18" charset="0"/>
                            </a:rPr>
                            <m:t>𝑅𝐶</m:t>
                          </m:r>
                        </m:den>
                      </m:f>
                    </m:oMath>
                  </m:oMathPara>
                </a14:m>
                <a:endParaRPr lang="en-US" sz="1400" dirty="0"/>
              </a:p>
            </p:txBody>
          </p:sp>
        </mc:Choice>
        <mc:Fallback xmlns="">
          <p:sp>
            <p:nvSpPr>
              <p:cNvPr id="10" name="TextBox 9">
                <a:extLst>
                  <a:ext uri="{FF2B5EF4-FFF2-40B4-BE49-F238E27FC236}">
                    <a16:creationId xmlns:a16="http://schemas.microsoft.com/office/drawing/2014/main" xmlns="" xmlns:a14="http://schemas.microsoft.com/office/drawing/2010/main" id="{A0AF58CA-272C-41F0-8AC1-48D91FA77004}"/>
                  </a:ext>
                </a:extLst>
              </p:cNvPr>
              <p:cNvSpPr txBox="1">
                <a:spLocks noRot="1" noChangeAspect="1" noMove="1" noResize="1" noEditPoints="1" noAdjustHandles="1" noChangeArrowheads="1" noChangeShapeType="1" noTextEdit="1"/>
              </p:cNvSpPr>
              <p:nvPr/>
            </p:nvSpPr>
            <p:spPr>
              <a:xfrm>
                <a:off x="761442" y="3983986"/>
                <a:ext cx="850425" cy="404726"/>
              </a:xfrm>
              <a:prstGeom prst="rect">
                <a:avLst/>
              </a:prstGeom>
              <a:blipFill rotWithShape="1">
                <a:blip r:embed="rId5"/>
                <a:stretch>
                  <a:fillRect l="-7194" r="-2878" b="-1212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83F88F0B-2DAA-478C-BC60-B7488F4166A3}"/>
                  </a:ext>
                </a:extLst>
              </p:cNvPr>
              <p:cNvSpPr txBox="1"/>
              <p:nvPr/>
            </p:nvSpPr>
            <p:spPr>
              <a:xfrm>
                <a:off x="761442" y="4696779"/>
                <a:ext cx="929935" cy="378822"/>
              </a:xfrm>
              <a:prstGeom prst="rect">
                <a:avLst/>
              </a:prstGeom>
              <a:noFill/>
            </p:spPr>
            <p:txBody>
              <a:bodyPr wrap="none" lIns="0" tIns="0" rIns="0" bIns="0" rtlCol="0">
                <a:spAutoFit/>
              </a:bodyPr>
              <a:lstStyle/>
              <a:p>
                <a14:m>
                  <m:oMath xmlns:m="http://schemas.openxmlformats.org/officeDocument/2006/math">
                    <m:r>
                      <a:rPr lang="en-US" sz="1600" i="1" smtClean="0">
                        <a:latin typeface="Cambria Math" panose="02040503050406030204" pitchFamily="18" charset="0"/>
                      </a:rPr>
                      <m:t>𝐺</m:t>
                    </m:r>
                    <m:r>
                      <a:rPr lang="en-US" sz="1600" b="0" i="1" smtClean="0">
                        <a:latin typeface="Cambria Math" panose="02040503050406030204" pitchFamily="18" charset="0"/>
                      </a:rPr>
                      <m:t>=</m:t>
                    </m:r>
                  </m:oMath>
                </a14:m>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1+</m:t>
                    </m:r>
                    <m:f>
                      <m:fPr>
                        <m:ctrlPr>
                          <a:rPr lang="en-US" sz="1600" i="1">
                            <a:latin typeface="Cambria Math"/>
                            <a:ea typeface="Cambria Math" panose="02040503050406030204" pitchFamily="18" charset="0"/>
                          </a:rPr>
                        </m:ctrlPr>
                      </m:fPr>
                      <m:num>
                        <m:sSub>
                          <m:sSubPr>
                            <m:ctrlPr>
                              <a:rPr lang="en-US" sz="1600" i="1">
                                <a:latin typeface="Cambria Math"/>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𝑅</m:t>
                            </m:r>
                          </m:e>
                          <m:sub>
                            <m:r>
                              <a:rPr lang="en-US" sz="1600" i="1">
                                <a:latin typeface="Cambria Math" panose="02040503050406030204" pitchFamily="18" charset="0"/>
                                <a:ea typeface="Cambria Math" panose="02040503050406030204" pitchFamily="18" charset="0"/>
                              </a:rPr>
                              <m:t>2</m:t>
                            </m:r>
                          </m:sub>
                        </m:sSub>
                      </m:num>
                      <m:den>
                        <m:sSub>
                          <m:sSubPr>
                            <m:ctrlPr>
                              <a:rPr lang="en-US" sz="1600" i="1">
                                <a:latin typeface="Cambria Math"/>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𝑅</m:t>
                            </m:r>
                          </m:e>
                          <m:sub>
                            <m:r>
                              <a:rPr lang="en-US" sz="1600" i="1">
                                <a:latin typeface="Cambria Math" panose="02040503050406030204" pitchFamily="18" charset="0"/>
                                <a:ea typeface="Cambria Math" panose="02040503050406030204" pitchFamily="18" charset="0"/>
                              </a:rPr>
                              <m:t>1</m:t>
                            </m:r>
                          </m:sub>
                        </m:sSub>
                      </m:den>
                    </m:f>
                  </m:oMath>
                </a14:m>
                <a:endParaRPr lang="en-US" sz="1600" dirty="0"/>
              </a:p>
            </p:txBody>
          </p:sp>
        </mc:Choice>
        <mc:Fallback xmlns="">
          <p:sp>
            <p:nvSpPr>
              <p:cNvPr id="11" name="TextBox 10">
                <a:extLst>
                  <a:ext uri="{FF2B5EF4-FFF2-40B4-BE49-F238E27FC236}">
                    <a16:creationId xmlns:a16="http://schemas.microsoft.com/office/drawing/2014/main" id="{83F88F0B-2DAA-478C-BC60-B7488F4166A3}"/>
                  </a:ext>
                </a:extLst>
              </p:cNvPr>
              <p:cNvSpPr txBox="1">
                <a:spLocks noRot="1" noChangeAspect="1" noMove="1" noResize="1" noEditPoints="1" noAdjustHandles="1" noChangeArrowheads="1" noChangeShapeType="1" noTextEdit="1"/>
              </p:cNvSpPr>
              <p:nvPr/>
            </p:nvSpPr>
            <p:spPr>
              <a:xfrm>
                <a:off x="761442" y="4696779"/>
                <a:ext cx="929935" cy="378822"/>
              </a:xfrm>
              <a:prstGeom prst="rect">
                <a:avLst/>
              </a:prstGeom>
              <a:blipFill>
                <a:blip r:embed="rId6"/>
                <a:stretch>
                  <a:fillRect l="-7895" r="-3947"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C844547A-BAED-4D3C-8D2D-EAB797BBD29B}"/>
                  </a:ext>
                </a:extLst>
              </p:cNvPr>
              <p:cNvSpPr txBox="1"/>
              <p:nvPr/>
            </p:nvSpPr>
            <p:spPr>
              <a:xfrm>
                <a:off x="700097" y="5249593"/>
                <a:ext cx="1030603" cy="4626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a:rPr>
                          </m:ctrlPr>
                        </m:sSubPr>
                        <m:e>
                          <m:r>
                            <a:rPr lang="en-US" sz="1600" b="0" i="1" smtClean="0">
                              <a:latin typeface="Cambria Math" panose="02040503050406030204" pitchFamily="18" charset="0"/>
                            </a:rPr>
                            <m:t>𝐴</m:t>
                          </m:r>
                        </m:e>
                        <m:sub>
                          <m:r>
                            <a:rPr lang="es-CR" sz="1600" b="0" i="1" smtClean="0">
                              <a:latin typeface="Cambria Math"/>
                            </a:rPr>
                            <m:t>𝑐</m:t>
                          </m:r>
                        </m:sub>
                      </m:sSub>
                      <m:r>
                        <a:rPr lang="en-US" sz="1600" b="0" i="1" smtClean="0">
                          <a:latin typeface="Cambria Math" panose="02040503050406030204" pitchFamily="18" charset="0"/>
                        </a:rPr>
                        <m:t>=</m:t>
                      </m:r>
                      <m:f>
                        <m:fPr>
                          <m:ctrlPr>
                            <a:rPr lang="en-US" sz="1600" b="0" i="1" smtClean="0">
                              <a:latin typeface="Cambria Math"/>
                            </a:rPr>
                          </m:ctrlPr>
                        </m:fPr>
                        <m:num>
                          <m:r>
                            <a:rPr lang="en-US" sz="1600" b="0" i="1" smtClean="0">
                              <a:latin typeface="Cambria Math" panose="02040503050406030204" pitchFamily="18" charset="0"/>
                            </a:rPr>
                            <m:t>𝐺</m:t>
                          </m:r>
                        </m:num>
                        <m:den>
                          <m:r>
                            <a:rPr lang="en-US" sz="1600" b="0" i="1" smtClean="0">
                              <a:latin typeface="Cambria Math" panose="02040503050406030204" pitchFamily="18" charset="0"/>
                            </a:rPr>
                            <m:t>3−</m:t>
                          </m:r>
                          <m:r>
                            <a:rPr lang="en-US" sz="1600" b="0" i="1" smtClean="0">
                              <a:latin typeface="Cambria Math" panose="02040503050406030204" pitchFamily="18" charset="0"/>
                            </a:rPr>
                            <m:t>𝐺</m:t>
                          </m:r>
                        </m:den>
                      </m:f>
                    </m:oMath>
                  </m:oMathPara>
                </a14:m>
                <a:endParaRPr lang="en-US" sz="1600" dirty="0"/>
              </a:p>
            </p:txBody>
          </p:sp>
        </mc:Choice>
        <mc:Fallback xmlns="">
          <p:sp>
            <p:nvSpPr>
              <p:cNvPr id="12" name="TextBox 11">
                <a:extLst>
                  <a:ext uri="{FF2B5EF4-FFF2-40B4-BE49-F238E27FC236}">
                    <a16:creationId xmlns:a16="http://schemas.microsoft.com/office/drawing/2014/main" xmlns="" xmlns:a14="http://schemas.microsoft.com/office/drawing/2010/main" id="{C844547A-BAED-4D3C-8D2D-EAB797BBD29B}"/>
                  </a:ext>
                </a:extLst>
              </p:cNvPr>
              <p:cNvSpPr txBox="1">
                <a:spLocks noRot="1" noChangeAspect="1" noMove="1" noResize="1" noEditPoints="1" noAdjustHandles="1" noChangeArrowheads="1" noChangeShapeType="1" noTextEdit="1"/>
              </p:cNvSpPr>
              <p:nvPr/>
            </p:nvSpPr>
            <p:spPr>
              <a:xfrm>
                <a:off x="700097" y="5249593"/>
                <a:ext cx="1030603" cy="462691"/>
              </a:xfrm>
              <a:prstGeom prst="rect">
                <a:avLst/>
              </a:prstGeom>
              <a:blipFill rotWithShape="1">
                <a:blip r:embed="rId7"/>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1C4F79D7-1FD4-49C1-B64E-6BA15466902A}"/>
                  </a:ext>
                </a:extLst>
              </p:cNvPr>
              <p:cNvSpPr txBox="1"/>
              <p:nvPr/>
            </p:nvSpPr>
            <p:spPr>
              <a:xfrm>
                <a:off x="929999" y="5936482"/>
                <a:ext cx="957634" cy="4626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f>
                        <m:fPr>
                          <m:ctrlPr>
                            <a:rPr lang="en-US" sz="1600" b="0" i="1" smtClean="0">
                              <a:latin typeface="Cambria Math"/>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m:t>
                          </m:r>
                          <m:r>
                            <a:rPr lang="en-US" sz="1600" b="0" i="1" smtClean="0">
                              <a:latin typeface="Cambria Math" panose="02040503050406030204" pitchFamily="18" charset="0"/>
                            </a:rPr>
                            <m:t>𝐺</m:t>
                          </m:r>
                        </m:den>
                      </m:f>
                    </m:oMath>
                  </m:oMathPara>
                </a14:m>
                <a:endParaRPr lang="en-US" sz="1600" dirty="0"/>
              </a:p>
            </p:txBody>
          </p:sp>
        </mc:Choice>
        <mc:Fallback xmlns="">
          <p:sp>
            <p:nvSpPr>
              <p:cNvPr id="13" name="TextBox 12">
                <a:extLst>
                  <a:ext uri="{FF2B5EF4-FFF2-40B4-BE49-F238E27FC236}">
                    <a16:creationId xmlns:a16="http://schemas.microsoft.com/office/drawing/2014/main" id="{1C4F79D7-1FD4-49C1-B64E-6BA15466902A}"/>
                  </a:ext>
                </a:extLst>
              </p:cNvPr>
              <p:cNvSpPr txBox="1">
                <a:spLocks noRot="1" noChangeAspect="1" noMove="1" noResize="1" noEditPoints="1" noAdjustHandles="1" noChangeArrowheads="1" noChangeShapeType="1" noTextEdit="1"/>
              </p:cNvSpPr>
              <p:nvPr/>
            </p:nvSpPr>
            <p:spPr>
              <a:xfrm>
                <a:off x="929999" y="5936482"/>
                <a:ext cx="957634" cy="462691"/>
              </a:xfrm>
              <a:prstGeom prst="rect">
                <a:avLst/>
              </a:prstGeom>
              <a:blipFill>
                <a:blip r:embed="rId8"/>
                <a:stretch>
                  <a:fillRect/>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xmlns="" id="{EC848977-5626-4965-80E2-C8585486C1C0}"/>
              </a:ext>
            </a:extLst>
          </p:cNvPr>
          <p:cNvSpPr/>
          <p:nvPr/>
        </p:nvSpPr>
        <p:spPr>
          <a:xfrm>
            <a:off x="7078981" y="5310555"/>
            <a:ext cx="2135357" cy="794732"/>
          </a:xfrm>
          <a:prstGeom prst="rect">
            <a:avLst/>
          </a:prstGeom>
          <a:solidFill>
            <a:srgbClr val="7030A0">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181FDEF4-C9D6-4CBA-B9C8-AEE82D0A0E8B}"/>
              </a:ext>
            </a:extLst>
          </p:cNvPr>
          <p:cNvSpPr/>
          <p:nvPr/>
        </p:nvSpPr>
        <p:spPr>
          <a:xfrm>
            <a:off x="7645198" y="4381081"/>
            <a:ext cx="1004836" cy="1711114"/>
          </a:xfrm>
          <a:prstGeom prst="rect">
            <a:avLst/>
          </a:prstGeom>
          <a:solidFill>
            <a:srgbClr val="FF0000">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EDAAA536-E80F-4605-89F2-496C35BCB325}"/>
              </a:ext>
            </a:extLst>
          </p:cNvPr>
          <p:cNvSpPr/>
          <p:nvPr/>
        </p:nvSpPr>
        <p:spPr>
          <a:xfrm>
            <a:off x="7874016" y="2954215"/>
            <a:ext cx="562708" cy="3127584"/>
          </a:xfrm>
          <a:prstGeom prst="rect">
            <a:avLst/>
          </a:prstGeom>
          <a:solidFill>
            <a:schemeClr val="accent2">
              <a:lumMod val="75000"/>
              <a:alpha val="21961"/>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xmlns="" id="{C0295487-05DD-4134-B4AC-081FFF883C72}"/>
              </a:ext>
            </a:extLst>
          </p:cNvPr>
          <p:cNvSpPr txBox="1"/>
          <p:nvPr/>
        </p:nvSpPr>
        <p:spPr>
          <a:xfrm>
            <a:off x="2543724" y="4112003"/>
            <a:ext cx="2242826" cy="1169551"/>
          </a:xfrm>
          <a:prstGeom prst="rect">
            <a:avLst/>
          </a:prstGeom>
          <a:noFill/>
        </p:spPr>
        <p:txBody>
          <a:bodyPr wrap="square" rtlCol="0">
            <a:spAutoFit/>
          </a:bodyPr>
          <a:lstStyle/>
          <a:p>
            <a:r>
              <a:rPr lang="es-CR" sz="1400" dirty="0" smtClean="0"/>
              <a:t>Encontrar los valores de las resistencias y capacitores para una frecuencia media de 745 KHz con un ancho de banda de 50 KHz </a:t>
            </a:r>
            <a:endParaRPr lang="es-CR" sz="1400" dirty="0"/>
          </a:p>
        </p:txBody>
      </p:sp>
      <p:grpSp>
        <p:nvGrpSpPr>
          <p:cNvPr id="2" name="1 Grupo"/>
          <p:cNvGrpSpPr/>
          <p:nvPr/>
        </p:nvGrpSpPr>
        <p:grpSpPr>
          <a:xfrm>
            <a:off x="5109266" y="2590721"/>
            <a:ext cx="6152735" cy="3808452"/>
            <a:chOff x="5109266" y="2590721"/>
            <a:chExt cx="6152735" cy="3808452"/>
          </a:xfrm>
        </p:grpSpPr>
        <p:grpSp>
          <p:nvGrpSpPr>
            <p:cNvPr id="46" name="Group 45">
              <a:extLst>
                <a:ext uri="{FF2B5EF4-FFF2-40B4-BE49-F238E27FC236}">
                  <a16:creationId xmlns:a16="http://schemas.microsoft.com/office/drawing/2014/main" xmlns="" id="{5F62D78C-267B-4E78-91A5-B4BCA6C2E9AD}"/>
                </a:ext>
              </a:extLst>
            </p:cNvPr>
            <p:cNvGrpSpPr/>
            <p:nvPr/>
          </p:nvGrpSpPr>
          <p:grpSpPr>
            <a:xfrm>
              <a:off x="5109266" y="2717894"/>
              <a:ext cx="6152735" cy="3681279"/>
              <a:chOff x="4862316" y="2031005"/>
              <a:chExt cx="6152735" cy="3681279"/>
            </a:xfrm>
          </p:grpSpPr>
          <mc:AlternateContent xmlns:mc="http://schemas.openxmlformats.org/markup-compatibility/2006" xmlns:a14="http://schemas.microsoft.com/office/drawing/2010/main">
            <mc:Choice Requires="a14">
              <p:graphicFrame>
                <p:nvGraphicFramePr>
                  <p:cNvPr id="15" name="Chart 14">
                    <a:extLst>
                      <a:ext uri="{FF2B5EF4-FFF2-40B4-BE49-F238E27FC236}">
                        <a16:creationId xmlns:a16="http://schemas.microsoft.com/office/drawing/2014/main" xmlns="" id="{BC112492-C79B-490D-BF8A-51693D1F376A}"/>
                      </a:ext>
                    </a:extLst>
                  </p:cNvPr>
                  <p:cNvGraphicFramePr>
                    <a:graphicFrameLocks/>
                  </p:cNvGraphicFramePr>
                  <p:nvPr>
                    <p:extLst>
                      <p:ext uri="{D42A27DB-BD31-4B8C-83A1-F6EECF244321}">
                        <p14:modId xmlns:p14="http://schemas.microsoft.com/office/powerpoint/2010/main" val="1907014734"/>
                      </p:ext>
                    </p:extLst>
                  </p:nvPr>
                </p:nvGraphicFramePr>
                <p:xfrm>
                  <a:off x="4862316" y="2054018"/>
                  <a:ext cx="6152735" cy="3658266"/>
                </p:xfrm>
                <a:graphic>
                  <a:graphicData uri="http://schemas.openxmlformats.org/drawingml/2006/chart">
                    <c:chart xmlns:c="http://schemas.openxmlformats.org/drawingml/2006/chart" xmlns:r="http://schemas.openxmlformats.org/officeDocument/2006/relationships" r:id="rId9"/>
                  </a:graphicData>
                </a:graphic>
              </p:graphicFrame>
            </mc:Choice>
            <mc:Fallback xmlns="">
              <p:graphicFrame>
                <p:nvGraphicFramePr>
                  <p:cNvPr id="15" name="Chart 14">
                    <a:extLst>
                      <a:ext uri="{FF2B5EF4-FFF2-40B4-BE49-F238E27FC236}">
                        <a16:creationId xmlns:a16="http://schemas.microsoft.com/office/drawing/2014/main" id="{BC112492-C79B-490D-BF8A-51693D1F376A}"/>
                      </a:ext>
                    </a:extLst>
                  </p:cNvPr>
                  <p:cNvGraphicFramePr>
                    <a:graphicFrameLocks/>
                  </p:cNvGraphicFramePr>
                  <p:nvPr>
                    <p:extLst>
                      <p:ext uri="{D42A27DB-BD31-4B8C-83A1-F6EECF244321}">
                        <p14:modId xmlns:p14="http://schemas.microsoft.com/office/powerpoint/2010/main" val="1907014734"/>
                      </p:ext>
                    </p:extLst>
                  </p:nvPr>
                </p:nvGraphicFramePr>
                <p:xfrm>
                  <a:off x="4862316" y="2054018"/>
                  <a:ext cx="6152735" cy="3658266"/>
                </p:xfrm>
                <a:graphic>
                  <a:graphicData uri="http://schemas.openxmlformats.org/drawingml/2006/chart">
                    <c:chart xmlns:c="http://schemas.openxmlformats.org/drawingml/2006/chart" xmlns:r="http://schemas.openxmlformats.org/officeDocument/2006/relationships" r:id="rId10"/>
                  </a:graphicData>
                </a:graphic>
              </p:graphicFrame>
            </mc:Fallback>
          </mc:AlternateContent>
          <p:cxnSp>
            <p:nvCxnSpPr>
              <p:cNvPr id="17" name="Straight Connector 16">
                <a:extLst>
                  <a:ext uri="{FF2B5EF4-FFF2-40B4-BE49-F238E27FC236}">
                    <a16:creationId xmlns:a16="http://schemas.microsoft.com/office/drawing/2014/main" xmlns="" id="{4F5C526E-E40B-4FCB-86A5-477C4CCC30B6}"/>
                  </a:ext>
                </a:extLst>
              </p:cNvPr>
              <p:cNvCxnSpPr>
                <a:cxnSpLocks/>
              </p:cNvCxnSpPr>
              <p:nvPr/>
            </p:nvCxnSpPr>
            <p:spPr>
              <a:xfrm flipV="1">
                <a:off x="7625727" y="3245618"/>
                <a:ext cx="0" cy="2174414"/>
              </a:xfrm>
              <a:prstGeom prst="line">
                <a:avLst/>
              </a:prstGeom>
              <a:ln w="127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D44BD47-24FD-435C-B0B6-17A7BC5CC8B0}"/>
                  </a:ext>
                </a:extLst>
              </p:cNvPr>
              <p:cNvCxnSpPr>
                <a:cxnSpLocks/>
              </p:cNvCxnSpPr>
              <p:nvPr/>
            </p:nvCxnSpPr>
            <p:spPr>
              <a:xfrm flipV="1">
                <a:off x="7914535" y="2282733"/>
                <a:ext cx="0" cy="3137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6F356D65-0670-4A0F-A47F-A4CF7C87D14F}"/>
                  </a:ext>
                </a:extLst>
              </p:cNvPr>
              <p:cNvCxnSpPr>
                <a:cxnSpLocks/>
              </p:cNvCxnSpPr>
              <p:nvPr/>
            </p:nvCxnSpPr>
            <p:spPr>
              <a:xfrm flipV="1">
                <a:off x="8188434" y="3245619"/>
                <a:ext cx="0" cy="2174414"/>
              </a:xfrm>
              <a:prstGeom prst="line">
                <a:avLst/>
              </a:prstGeom>
              <a:ln w="127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57285EA4-196F-454B-B5C2-B733836281A8}"/>
                  </a:ext>
                </a:extLst>
              </p:cNvPr>
              <p:cNvCxnSpPr>
                <a:cxnSpLocks/>
              </p:cNvCxnSpPr>
              <p:nvPr/>
            </p:nvCxnSpPr>
            <p:spPr>
              <a:xfrm flipV="1">
                <a:off x="7399639" y="4225332"/>
                <a:ext cx="0" cy="11947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02CE55C6-3C64-49D6-B021-EB8CA7ED81B4}"/>
                  </a:ext>
                </a:extLst>
              </p:cNvPr>
              <p:cNvCxnSpPr>
                <a:cxnSpLocks/>
              </p:cNvCxnSpPr>
              <p:nvPr/>
            </p:nvCxnSpPr>
            <p:spPr>
              <a:xfrm flipV="1">
                <a:off x="8404267" y="4225332"/>
                <a:ext cx="0" cy="11947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E061E3B1-F1EE-4F6C-BBD1-2FEAF608EA37}"/>
                  </a:ext>
                </a:extLst>
              </p:cNvPr>
              <p:cNvCxnSpPr>
                <a:cxnSpLocks/>
              </p:cNvCxnSpPr>
              <p:nvPr/>
            </p:nvCxnSpPr>
            <p:spPr>
              <a:xfrm flipH="1" flipV="1">
                <a:off x="6832114" y="4910043"/>
                <a:ext cx="9840" cy="494916"/>
              </a:xfrm>
              <a:prstGeom prst="line">
                <a:avLst/>
              </a:prstGeom>
              <a:ln w="1270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C4F54305-5F01-4C56-A27A-A88CA8BA4E2C}"/>
                  </a:ext>
                </a:extLst>
              </p:cNvPr>
              <p:cNvCxnSpPr>
                <a:cxnSpLocks/>
              </p:cNvCxnSpPr>
              <p:nvPr/>
            </p:nvCxnSpPr>
            <p:spPr>
              <a:xfrm flipV="1">
                <a:off x="8960163" y="4873844"/>
                <a:ext cx="7670" cy="544541"/>
              </a:xfrm>
              <a:prstGeom prst="line">
                <a:avLst/>
              </a:prstGeom>
              <a:ln w="12700">
                <a:solidFill>
                  <a:srgbClr val="7030A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xmlns="" id="{9D503B4B-040F-4E00-B451-9A8CD0E10A76}"/>
                      </a:ext>
                    </a:extLst>
                  </p:cNvPr>
                  <p:cNvSpPr txBox="1"/>
                  <p:nvPr/>
                </p:nvSpPr>
                <p:spPr>
                  <a:xfrm>
                    <a:off x="8409498" y="2865765"/>
                    <a:ext cx="73661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𝑄</m:t>
                          </m:r>
                          <m:r>
                            <a:rPr lang="en-US" sz="1400" b="0" i="1" smtClean="0">
                              <a:latin typeface="Cambria Math" panose="02040503050406030204" pitchFamily="18" charset="0"/>
                            </a:rPr>
                            <m:t>=14.9</m:t>
                          </m:r>
                        </m:oMath>
                      </m:oMathPara>
                    </a14:m>
                    <a:endParaRPr lang="en-US" sz="1400" dirty="0"/>
                  </a:p>
                </p:txBody>
              </p:sp>
            </mc:Choice>
            <mc:Fallback xmlns="">
              <p:sp>
                <p:nvSpPr>
                  <p:cNvPr id="35" name="TextBox 34">
                    <a:extLst>
                      <a:ext uri="{FF2B5EF4-FFF2-40B4-BE49-F238E27FC236}">
                        <a16:creationId xmlns:a16="http://schemas.microsoft.com/office/drawing/2014/main" id="{9D503B4B-040F-4E00-B451-9A8CD0E10A76}"/>
                      </a:ext>
                    </a:extLst>
                  </p:cNvPr>
                  <p:cNvSpPr txBox="1">
                    <a:spLocks noRot="1" noChangeAspect="1" noMove="1" noResize="1" noEditPoints="1" noAdjustHandles="1" noChangeArrowheads="1" noChangeShapeType="1" noTextEdit="1"/>
                  </p:cNvSpPr>
                  <p:nvPr/>
                </p:nvSpPr>
                <p:spPr>
                  <a:xfrm>
                    <a:off x="8409498" y="2865765"/>
                    <a:ext cx="736612" cy="215444"/>
                  </a:xfrm>
                  <a:prstGeom prst="rect">
                    <a:avLst/>
                  </a:prstGeom>
                  <a:blipFill>
                    <a:blip r:embed="rId11"/>
                    <a:stretch>
                      <a:fillRect l="-7438" r="-4959"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xmlns="" id="{FB0C40CC-6A9A-448C-8620-8A4BE704F4E2}"/>
                      </a:ext>
                    </a:extLst>
                  </p:cNvPr>
                  <p:cNvSpPr txBox="1"/>
                  <p:nvPr/>
                </p:nvSpPr>
                <p:spPr>
                  <a:xfrm>
                    <a:off x="8748168" y="3776792"/>
                    <a:ext cx="73661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𝑄</m:t>
                          </m:r>
                          <m:r>
                            <a:rPr lang="en-US" sz="1400" b="0" i="1" smtClean="0">
                              <a:latin typeface="Cambria Math" panose="02040503050406030204" pitchFamily="18" charset="0"/>
                            </a:rPr>
                            <m:t>=8.28</m:t>
                          </m:r>
                        </m:oMath>
                      </m:oMathPara>
                    </a14:m>
                    <a:endParaRPr lang="en-US" sz="1400" dirty="0"/>
                  </a:p>
                </p:txBody>
              </p:sp>
            </mc:Choice>
            <mc:Fallback xmlns="">
              <p:sp>
                <p:nvSpPr>
                  <p:cNvPr id="36" name="TextBox 35">
                    <a:extLst>
                      <a:ext uri="{FF2B5EF4-FFF2-40B4-BE49-F238E27FC236}">
                        <a16:creationId xmlns:a16="http://schemas.microsoft.com/office/drawing/2014/main" id="{FB0C40CC-6A9A-448C-8620-8A4BE704F4E2}"/>
                      </a:ext>
                    </a:extLst>
                  </p:cNvPr>
                  <p:cNvSpPr txBox="1">
                    <a:spLocks noRot="1" noChangeAspect="1" noMove="1" noResize="1" noEditPoints="1" noAdjustHandles="1" noChangeArrowheads="1" noChangeShapeType="1" noTextEdit="1"/>
                  </p:cNvSpPr>
                  <p:nvPr/>
                </p:nvSpPr>
                <p:spPr>
                  <a:xfrm>
                    <a:off x="8748168" y="3776792"/>
                    <a:ext cx="736612" cy="215444"/>
                  </a:xfrm>
                  <a:prstGeom prst="rect">
                    <a:avLst/>
                  </a:prstGeom>
                  <a:blipFill>
                    <a:blip r:embed="rId12"/>
                    <a:stretch>
                      <a:fillRect l="-7500" r="-5833" b="-2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xmlns="" id="{47C57F35-37B5-4934-A340-697E1B925676}"/>
                      </a:ext>
                    </a:extLst>
                  </p:cNvPr>
                  <p:cNvSpPr txBox="1"/>
                  <p:nvPr/>
                </p:nvSpPr>
                <p:spPr>
                  <a:xfrm>
                    <a:off x="9849462" y="4625612"/>
                    <a:ext cx="73661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𝑄</m:t>
                          </m:r>
                          <m:r>
                            <a:rPr lang="en-US" sz="1400" b="0" i="1" smtClean="0">
                              <a:latin typeface="Cambria Math" panose="02040503050406030204" pitchFamily="18" charset="0"/>
                            </a:rPr>
                            <m:t>=3.92</m:t>
                          </m:r>
                        </m:oMath>
                      </m:oMathPara>
                    </a14:m>
                    <a:endParaRPr lang="en-US" sz="1400" dirty="0"/>
                  </a:p>
                </p:txBody>
              </p:sp>
            </mc:Choice>
            <mc:Fallback xmlns="">
              <p:sp>
                <p:nvSpPr>
                  <p:cNvPr id="37" name="TextBox 36">
                    <a:extLst>
                      <a:ext uri="{FF2B5EF4-FFF2-40B4-BE49-F238E27FC236}">
                        <a16:creationId xmlns:a16="http://schemas.microsoft.com/office/drawing/2014/main" id="{47C57F35-37B5-4934-A340-697E1B925676}"/>
                      </a:ext>
                    </a:extLst>
                  </p:cNvPr>
                  <p:cNvSpPr txBox="1">
                    <a:spLocks noRot="1" noChangeAspect="1" noMove="1" noResize="1" noEditPoints="1" noAdjustHandles="1" noChangeArrowheads="1" noChangeShapeType="1" noTextEdit="1"/>
                  </p:cNvSpPr>
                  <p:nvPr/>
                </p:nvSpPr>
                <p:spPr>
                  <a:xfrm>
                    <a:off x="9849462" y="4625612"/>
                    <a:ext cx="736612" cy="215444"/>
                  </a:xfrm>
                  <a:prstGeom prst="rect">
                    <a:avLst/>
                  </a:prstGeom>
                  <a:blipFill>
                    <a:blip r:embed="rId13"/>
                    <a:stretch>
                      <a:fillRect l="-7438" r="-4959" b="-27778"/>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xmlns="" id="{9E2CBD4D-87A9-4C4F-BE30-D1E2D9C2984C}"/>
                  </a:ext>
                </a:extLst>
              </p:cNvPr>
              <p:cNvCxnSpPr>
                <a:cxnSpLocks/>
              </p:cNvCxnSpPr>
              <p:nvPr/>
            </p:nvCxnSpPr>
            <p:spPr>
              <a:xfrm flipH="1">
                <a:off x="8288631" y="3136190"/>
                <a:ext cx="302477" cy="23809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E6D6CCFF-DE3B-43AC-BF7B-A3EC84A4F583}"/>
                  </a:ext>
                </a:extLst>
              </p:cNvPr>
              <p:cNvCxnSpPr/>
              <p:nvPr/>
            </p:nvCxnSpPr>
            <p:spPr>
              <a:xfrm flipH="1">
                <a:off x="8591107" y="4047217"/>
                <a:ext cx="464011" cy="280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656148E2-81FC-4E9B-996D-D3081C23C580}"/>
                  </a:ext>
                </a:extLst>
              </p:cNvPr>
              <p:cNvCxnSpPr/>
              <p:nvPr/>
            </p:nvCxnSpPr>
            <p:spPr>
              <a:xfrm flipH="1">
                <a:off x="9516140" y="4803983"/>
                <a:ext cx="265228" cy="14015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8">
                <a:extLst>
                  <a:ext uri="{FF2B5EF4-FFF2-40B4-BE49-F238E27FC236}">
                    <a16:creationId xmlns:a16="http://schemas.microsoft.com/office/drawing/2014/main" xmlns="" id="{9E2CBD4D-87A9-4C4F-BE30-D1E2D9C2984C}"/>
                  </a:ext>
                </a:extLst>
              </p:cNvPr>
              <p:cNvCxnSpPr>
                <a:cxnSpLocks/>
              </p:cNvCxnSpPr>
              <p:nvPr/>
            </p:nvCxnSpPr>
            <p:spPr>
              <a:xfrm flipH="1">
                <a:off x="7933688" y="2031005"/>
                <a:ext cx="302477" cy="23809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TextBox 11">
                  <a:extLst>
                    <a:ext uri="{FF2B5EF4-FFF2-40B4-BE49-F238E27FC236}">
                      <a16:creationId xmlns:a16="http://schemas.microsoft.com/office/drawing/2014/main" xmlns="" id="{C844547A-BAED-4D3C-8D2D-EAB797BBD29B}"/>
                    </a:ext>
                  </a:extLst>
                </p:cNvPr>
                <p:cNvSpPr txBox="1"/>
                <p:nvPr/>
              </p:nvSpPr>
              <p:spPr>
                <a:xfrm>
                  <a:off x="8512784" y="2590721"/>
                  <a:ext cx="26494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a:rPr>
                            </m:ctrlPr>
                          </m:sSubPr>
                          <m:e>
                            <m:r>
                              <a:rPr lang="en-US" sz="1600" b="0" i="1" smtClean="0">
                                <a:latin typeface="Cambria Math" panose="02040503050406030204" pitchFamily="18" charset="0"/>
                              </a:rPr>
                              <m:t>𝐴</m:t>
                            </m:r>
                          </m:e>
                          <m:sub>
                            <m:r>
                              <a:rPr lang="es-CR" sz="1600" b="0" i="1" smtClean="0">
                                <a:latin typeface="Cambria Math"/>
                              </a:rPr>
                              <m:t>𝑐</m:t>
                            </m:r>
                          </m:sub>
                        </m:sSub>
                      </m:oMath>
                    </m:oMathPara>
                  </a14:m>
                  <a:endParaRPr lang="en-US" sz="1600" dirty="0"/>
                </a:p>
              </p:txBody>
            </p:sp>
          </mc:Choice>
          <mc:Fallback xmlns="">
            <p:sp>
              <p:nvSpPr>
                <p:cNvPr id="30" name="TextBox 11">
                  <a:extLst>
                    <a:ext uri="{FF2B5EF4-FFF2-40B4-BE49-F238E27FC236}">
                      <a16:creationId xmlns:a16="http://schemas.microsoft.com/office/drawing/2014/main" xmlns="" xmlns:a14="http://schemas.microsoft.com/office/drawing/2010/main" id="{C844547A-BAED-4D3C-8D2D-EAB797BBD29B}"/>
                    </a:ext>
                  </a:extLst>
                </p:cNvPr>
                <p:cNvSpPr txBox="1">
                  <a:spLocks noRot="1" noChangeAspect="1" noMove="1" noResize="1" noEditPoints="1" noAdjustHandles="1" noChangeArrowheads="1" noChangeShapeType="1" noTextEdit="1"/>
                </p:cNvSpPr>
                <p:nvPr/>
              </p:nvSpPr>
              <p:spPr>
                <a:xfrm>
                  <a:off x="8512784" y="2590721"/>
                  <a:ext cx="264944" cy="246221"/>
                </a:xfrm>
                <a:prstGeom prst="rect">
                  <a:avLst/>
                </a:prstGeom>
                <a:blipFill rotWithShape="1">
                  <a:blip r:embed="rId14"/>
                  <a:stretch>
                    <a:fillRect l="-15909" b="-10000"/>
                  </a:stretch>
                </a:blipFill>
              </p:spPr>
              <p:txBody>
                <a:bodyPr/>
                <a:lstStyle/>
                <a:p>
                  <a:r>
                    <a:rPr lang="es-CR">
                      <a:noFill/>
                    </a:rPr>
                    <a:t> </a:t>
                  </a:r>
                </a:p>
              </p:txBody>
            </p:sp>
          </mc:Fallback>
        </mc:AlternateContent>
      </p:grpSp>
    </p:spTree>
    <p:extLst>
      <p:ext uri="{BB962C8B-B14F-4D97-AF65-F5344CB8AC3E}">
        <p14:creationId xmlns:p14="http://schemas.microsoft.com/office/powerpoint/2010/main" val="244189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Chart 52">
            <a:extLst>
              <a:ext uri="{FF2B5EF4-FFF2-40B4-BE49-F238E27FC236}">
                <a16:creationId xmlns:a16="http://schemas.microsoft.com/office/drawing/2014/main" xmlns="" id="{8BCB3301-7311-48B0-941C-69D59FC24FFB}"/>
              </a:ext>
            </a:extLst>
          </p:cNvPr>
          <p:cNvGraphicFramePr>
            <a:graphicFrameLocks/>
          </p:cNvGraphicFramePr>
          <p:nvPr>
            <p:extLst>
              <p:ext uri="{D42A27DB-BD31-4B8C-83A1-F6EECF244321}">
                <p14:modId xmlns:p14="http://schemas.microsoft.com/office/powerpoint/2010/main" val="1894198140"/>
              </p:ext>
            </p:extLst>
          </p:nvPr>
        </p:nvGraphicFramePr>
        <p:xfrm>
          <a:off x="5413473" y="2994764"/>
          <a:ext cx="6362260" cy="3190876"/>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xmlns="" id="{66DC18D8-4473-42E1-AC5C-0D4157711C4C}"/>
              </a:ext>
            </a:extLst>
          </p:cNvPr>
          <p:cNvPicPr>
            <a:picLocks noChangeAspect="1"/>
          </p:cNvPicPr>
          <p:nvPr/>
        </p:nvPicPr>
        <p:blipFill>
          <a:blip r:embed="rId3"/>
          <a:stretch>
            <a:fillRect/>
          </a:stretch>
        </p:blipFill>
        <p:spPr>
          <a:xfrm>
            <a:off x="1008441" y="1674901"/>
            <a:ext cx="4090068" cy="186720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7EBC2F23-7994-4745-AE30-DA9799924366}"/>
                  </a:ext>
                </a:extLst>
              </p:cNvPr>
              <p:cNvSpPr txBox="1"/>
              <p:nvPr/>
            </p:nvSpPr>
            <p:spPr>
              <a:xfrm>
                <a:off x="643269" y="877186"/>
                <a:ext cx="2641557" cy="4678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𝐹𝑎𝑐𝑡𝑜𝑟</m:t>
                      </m:r>
                      <m:r>
                        <a:rPr lang="en-US" sz="1600" b="0" i="1" smtClean="0">
                          <a:latin typeface="Cambria Math" panose="02040503050406030204" pitchFamily="18" charset="0"/>
                        </a:rPr>
                        <m:t> </m:t>
                      </m:r>
                      <m:r>
                        <a:rPr lang="en-US" sz="1600" b="0" i="1" smtClean="0">
                          <a:latin typeface="Cambria Math" panose="02040503050406030204" pitchFamily="18" charset="0"/>
                        </a:rPr>
                        <m:t>𝑑𝑒</m:t>
                      </m:r>
                      <m:r>
                        <a:rPr lang="en-US" sz="1600" b="0" i="1" smtClean="0">
                          <a:latin typeface="Cambria Math" panose="02040503050406030204" pitchFamily="18" charset="0"/>
                        </a:rPr>
                        <m:t> </m:t>
                      </m:r>
                      <m:r>
                        <a:rPr lang="en-US" sz="1600" b="0" i="1" smtClean="0">
                          <a:latin typeface="Cambria Math" panose="02040503050406030204" pitchFamily="18" charset="0"/>
                        </a:rPr>
                        <m:t>𝐶𝑎𝑙𝑖𝑑𝑎𝑑</m:t>
                      </m:r>
                      <m:r>
                        <a:rPr lang="en-US" sz="1600" b="0" i="1" smtClean="0">
                          <a:latin typeface="Cambria Math" panose="02040503050406030204" pitchFamily="18" charset="0"/>
                        </a:rPr>
                        <m:t>:  </m:t>
                      </m:r>
                      <m:r>
                        <a:rPr lang="en-US" sz="1600" b="0" i="1" smtClean="0">
                          <a:latin typeface="Cambria Math" panose="02040503050406030204" pitchFamily="18" charset="0"/>
                        </a:rPr>
                        <m:t>𝑄</m:t>
                      </m:r>
                      <m:r>
                        <a:rPr lang="en-US" sz="1600" b="0" i="1" smtClean="0">
                          <a:latin typeface="Cambria Math" panose="02040503050406030204" pitchFamily="18" charset="0"/>
                        </a:rPr>
                        <m:t>=</m:t>
                      </m:r>
                      <m:f>
                        <m:fPr>
                          <m:ctrlPr>
                            <a:rPr lang="en-US" sz="1600" b="0" i="1" smtClean="0">
                              <a:latin typeface="Cambria Math"/>
                            </a:rPr>
                          </m:ctrlPr>
                        </m:fPr>
                        <m:num>
                          <m:sSub>
                            <m:sSubPr>
                              <m:ctrlPr>
                                <a:rPr lang="en-US" sz="1600" b="0" i="1" smtClean="0">
                                  <a:latin typeface="Cambria Math"/>
                                </a:rPr>
                              </m:ctrlPr>
                            </m:sSubPr>
                            <m:e>
                              <m:r>
                                <a:rPr lang="en-US" sz="1600" b="0" i="1" smtClean="0">
                                  <a:latin typeface="Cambria Math" panose="02040503050406030204" pitchFamily="18" charset="0"/>
                                </a:rPr>
                                <m:t>𝑓</m:t>
                              </m:r>
                            </m:e>
                            <m:sub>
                              <m:r>
                                <a:rPr lang="es-CR" sz="1600" b="0" i="1" smtClean="0">
                                  <a:latin typeface="Cambria Math"/>
                                </a:rPr>
                                <m:t>𝑐</m:t>
                              </m:r>
                            </m:sub>
                          </m:sSub>
                        </m:num>
                        <m:den>
                          <m:r>
                            <a:rPr lang="en-US" sz="1600" b="0" i="1" smtClean="0">
                              <a:latin typeface="Cambria Math" panose="02040503050406030204" pitchFamily="18" charset="0"/>
                            </a:rPr>
                            <m:t>𝐵𝑊</m:t>
                          </m:r>
                        </m:den>
                      </m:f>
                    </m:oMath>
                  </m:oMathPara>
                </a14:m>
                <a:endParaRPr lang="en-US" sz="1600" dirty="0"/>
              </a:p>
            </p:txBody>
          </p:sp>
        </mc:Choice>
        <mc:Fallback xmlns="">
          <p:sp>
            <p:nvSpPr>
              <p:cNvPr id="4" name="TextBox 3">
                <a:extLst>
                  <a:ext uri="{FF2B5EF4-FFF2-40B4-BE49-F238E27FC236}">
                    <a16:creationId xmlns="" xmlns:a16="http://schemas.microsoft.com/office/drawing/2014/main" xmlns:a14="http://schemas.microsoft.com/office/drawing/2010/main" id="{7EBC2F23-7994-4745-AE30-DA9799924366}"/>
                  </a:ext>
                </a:extLst>
              </p:cNvPr>
              <p:cNvSpPr txBox="1">
                <a:spLocks noRot="1" noChangeAspect="1" noMove="1" noResize="1" noEditPoints="1" noAdjustHandles="1" noChangeArrowheads="1" noChangeShapeType="1" noTextEdit="1"/>
              </p:cNvSpPr>
              <p:nvPr/>
            </p:nvSpPr>
            <p:spPr>
              <a:xfrm>
                <a:off x="643269" y="877186"/>
                <a:ext cx="2641557" cy="467820"/>
              </a:xfrm>
              <a:prstGeom prst="rect">
                <a:avLst/>
              </a:prstGeom>
              <a:blipFill rotWithShape="1">
                <a:blip r:embed="rId4"/>
                <a:stretch>
                  <a:fillRect/>
                </a:stretch>
              </a:blipFill>
            </p:spPr>
            <p:txBody>
              <a:bodyPr/>
              <a:lstStyle/>
              <a:p>
                <a:r>
                  <a:rPr lang="es-CR">
                    <a:noFill/>
                  </a:rPr>
                  <a:t> </a:t>
                </a:r>
              </a:p>
            </p:txBody>
          </p:sp>
        </mc:Fallback>
      </mc:AlternateContent>
      <p:sp>
        <p:nvSpPr>
          <p:cNvPr id="7" name="TextBox 6">
            <a:extLst>
              <a:ext uri="{FF2B5EF4-FFF2-40B4-BE49-F238E27FC236}">
                <a16:creationId xmlns:a16="http://schemas.microsoft.com/office/drawing/2014/main" xmlns="" id="{C24C3E72-422D-47D6-B63C-2749276CFA85}"/>
              </a:ext>
            </a:extLst>
          </p:cNvPr>
          <p:cNvSpPr txBox="1"/>
          <p:nvPr/>
        </p:nvSpPr>
        <p:spPr>
          <a:xfrm>
            <a:off x="761442" y="137942"/>
            <a:ext cx="1437894" cy="307777"/>
          </a:xfrm>
          <a:prstGeom prst="rect">
            <a:avLst/>
          </a:prstGeom>
          <a:noFill/>
        </p:spPr>
        <p:txBody>
          <a:bodyPr wrap="none" rtlCol="0">
            <a:spAutoFit/>
          </a:bodyPr>
          <a:lstStyle/>
          <a:p>
            <a:pPr algn="ctr"/>
            <a:r>
              <a:rPr lang="en-US" sz="1400" dirty="0" err="1"/>
              <a:t>Filtro</a:t>
            </a:r>
            <a:r>
              <a:rPr lang="en-US" sz="1400" dirty="0"/>
              <a:t> </a:t>
            </a:r>
            <a:r>
              <a:rPr lang="en-US" sz="1400" dirty="0" err="1"/>
              <a:t>Pasa</a:t>
            </a:r>
            <a:r>
              <a:rPr lang="en-US" sz="1400" dirty="0"/>
              <a:t> Banda</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6644D043-20D4-4AA6-8A36-DCF75D5AF3CE}"/>
                  </a:ext>
                </a:extLst>
              </p:cNvPr>
              <p:cNvSpPr txBox="1"/>
              <p:nvPr/>
            </p:nvSpPr>
            <p:spPr>
              <a:xfrm>
                <a:off x="6029992" y="841243"/>
                <a:ext cx="4495846" cy="856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𝑂𝑈𝑇</m:t>
                          </m:r>
                        </m:sub>
                      </m:sSub>
                      <m:r>
                        <a:rPr lang="en-US" sz="1400" b="0" i="1" smtClean="0">
                          <a:latin typeface="Cambria Math" panose="02040503050406030204" pitchFamily="18" charset="0"/>
                        </a:rPr>
                        <m:t>=</m:t>
                      </m:r>
                      <m:f>
                        <m:fPr>
                          <m:ctrlPr>
                            <a:rPr lang="en-US" sz="1400" b="0" i="1" smtClean="0">
                              <a:latin typeface="Cambria Math"/>
                            </a:rPr>
                          </m:ctrlPr>
                        </m:fPr>
                        <m:num>
                          <m:r>
                            <a:rPr lang="en-US" sz="1400" b="0" i="1" smtClean="0">
                              <a:latin typeface="Cambria Math" panose="02040503050406030204" pitchFamily="18" charset="0"/>
                            </a:rPr>
                            <m:t>−</m:t>
                          </m:r>
                          <m:f>
                            <m:fPr>
                              <m:ctrlPr>
                                <a:rPr lang="en-US" sz="1400" i="1">
                                  <a:latin typeface="Cambria Math"/>
                                </a:rPr>
                              </m:ctrlPr>
                            </m:fPr>
                            <m:num>
                              <m:r>
                                <a:rPr lang="es-CR" sz="1400" i="1">
                                  <a:latin typeface="Cambria Math"/>
                                </a:rPr>
                                <m:t>𝑗𝑓</m:t>
                              </m:r>
                            </m:num>
                            <m:den>
                              <m:sSub>
                                <m:sSubPr>
                                  <m:ctrlPr>
                                    <a:rPr lang="en-US" sz="1400" i="1">
                                      <a:latin typeface="Cambria Math"/>
                                    </a:rPr>
                                  </m:ctrlPr>
                                </m:sSubPr>
                                <m:e>
                                  <m:r>
                                    <a:rPr lang="es-CR" sz="1400" i="1">
                                      <a:latin typeface="Cambria Math"/>
                                    </a:rPr>
                                    <m:t>𝑓</m:t>
                                  </m:r>
                                </m:e>
                                <m:sub>
                                  <m:r>
                                    <a:rPr lang="es-CR" sz="1400" i="1">
                                      <a:latin typeface="Cambria Math"/>
                                    </a:rPr>
                                    <m:t>𝑐</m:t>
                                  </m:r>
                                </m:sub>
                              </m:sSub>
                            </m:den>
                          </m:f>
                          <m:r>
                            <a:rPr lang="es-CR" sz="1400" b="0" i="1" smtClean="0">
                              <a:latin typeface="Cambria Math"/>
                            </a:rPr>
                            <m:t>2</m:t>
                          </m:r>
                          <m:r>
                            <a:rPr lang="es-CR" sz="1400" b="0" i="1" smtClean="0">
                              <a:latin typeface="Cambria Math"/>
                              <a:ea typeface="Cambria Math"/>
                            </a:rPr>
                            <m:t>𝜋</m:t>
                          </m:r>
                          <m:sSub>
                            <m:sSubPr>
                              <m:ctrlPr>
                                <a:rPr lang="es-CR" sz="1400" b="0" i="1" smtClean="0">
                                  <a:latin typeface="Cambria Math"/>
                                  <a:ea typeface="Cambria Math"/>
                                </a:rPr>
                              </m:ctrlPr>
                            </m:sSubPr>
                            <m:e>
                              <m:r>
                                <a:rPr lang="es-CR" sz="1400" b="0" i="1" smtClean="0">
                                  <a:latin typeface="Cambria Math"/>
                                  <a:ea typeface="Cambria Math"/>
                                </a:rPr>
                                <m:t>𝑓</m:t>
                              </m:r>
                            </m:e>
                            <m:sub>
                              <m:r>
                                <a:rPr lang="es-CR" sz="1400" b="0" i="1" smtClean="0">
                                  <a:latin typeface="Cambria Math"/>
                                  <a:ea typeface="Cambria Math"/>
                                </a:rPr>
                                <m:t>𝑐</m:t>
                              </m:r>
                            </m:sub>
                          </m:sSub>
                          <m:r>
                            <a:rPr lang="en-US" sz="1400" b="0" i="1" smtClean="0">
                              <a:latin typeface="Cambria Math" panose="02040503050406030204" pitchFamily="18" charset="0"/>
                              <a:ea typeface="Cambria Math" panose="02040503050406030204" pitchFamily="18" charset="0"/>
                            </a:rPr>
                            <m:t>𝐶</m:t>
                          </m:r>
                          <m:f>
                            <m:fPr>
                              <m:ctrlPr>
                                <a:rPr lang="en-US" sz="1400" i="1">
                                  <a:latin typeface="Cambria Math"/>
                                  <a:ea typeface="Cambria Math" panose="02040503050406030204" pitchFamily="18" charset="0"/>
                                </a:rPr>
                              </m:ctrlPr>
                            </m:fPr>
                            <m:num>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𝑅</m:t>
                                  </m:r>
                                </m:e>
                                <m:sub>
                                  <m:r>
                                    <a:rPr lang="en-US" sz="1400" i="1">
                                      <a:latin typeface="Cambria Math" panose="02040503050406030204" pitchFamily="18" charset="0"/>
                                      <a:ea typeface="Cambria Math" panose="02040503050406030204" pitchFamily="18" charset="0"/>
                                    </a:rPr>
                                    <m:t>2</m:t>
                                  </m:r>
                                </m:sub>
                              </m:sSub>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𝑅</m:t>
                                  </m:r>
                                </m:e>
                                <m:sub>
                                  <m:r>
                                    <a:rPr lang="en-US" sz="1400" b="0" i="1" smtClean="0">
                                      <a:latin typeface="Cambria Math" panose="02040503050406030204" pitchFamily="18" charset="0"/>
                                      <a:ea typeface="Cambria Math" panose="02040503050406030204" pitchFamily="18" charset="0"/>
                                    </a:rPr>
                                    <m:t>3</m:t>
                                  </m:r>
                                </m:sub>
                              </m:sSub>
                            </m:num>
                            <m:den>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𝑅</m:t>
                                  </m:r>
                                </m:e>
                                <m:sub>
                                  <m:r>
                                    <a:rPr lang="en-US" sz="1400" i="1">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𝑅</m:t>
                                  </m:r>
                                </m:e>
                                <m:sub>
                                  <m:r>
                                    <a:rPr lang="en-US" sz="1400" i="1">
                                      <a:latin typeface="Cambria Math" panose="02040503050406030204" pitchFamily="18" charset="0"/>
                                      <a:ea typeface="Cambria Math" panose="02040503050406030204" pitchFamily="18" charset="0"/>
                                    </a:rPr>
                                    <m:t>3</m:t>
                                  </m:r>
                                </m:sub>
                              </m:sSub>
                            </m:den>
                          </m:f>
                        </m:num>
                        <m:den>
                          <m:sSup>
                            <m:sSupPr>
                              <m:ctrlPr>
                                <a:rPr lang="en-US" sz="1400" i="1">
                                  <a:latin typeface="Cambria Math"/>
                                </a:rPr>
                              </m:ctrlPr>
                            </m:sSupPr>
                            <m:e>
                              <m:d>
                                <m:dPr>
                                  <m:ctrlPr>
                                    <a:rPr lang="en-US" sz="1400" i="1">
                                      <a:latin typeface="Cambria Math"/>
                                    </a:rPr>
                                  </m:ctrlPr>
                                </m:dPr>
                                <m:e>
                                  <m:f>
                                    <m:fPr>
                                      <m:ctrlPr>
                                        <a:rPr lang="en-US" sz="1400" i="1">
                                          <a:latin typeface="Cambria Math"/>
                                        </a:rPr>
                                      </m:ctrlPr>
                                    </m:fPr>
                                    <m:num>
                                      <m:r>
                                        <a:rPr lang="es-CR" sz="1400" i="1">
                                          <a:latin typeface="Cambria Math"/>
                                        </a:rPr>
                                        <m:t>𝑗𝑓</m:t>
                                      </m:r>
                                    </m:num>
                                    <m:den>
                                      <m:sSub>
                                        <m:sSubPr>
                                          <m:ctrlPr>
                                            <a:rPr lang="en-US" sz="1400" i="1">
                                              <a:latin typeface="Cambria Math"/>
                                            </a:rPr>
                                          </m:ctrlPr>
                                        </m:sSubPr>
                                        <m:e>
                                          <m:r>
                                            <a:rPr lang="es-CR" sz="1400" i="1">
                                              <a:latin typeface="Cambria Math"/>
                                            </a:rPr>
                                            <m:t>𝑓</m:t>
                                          </m:r>
                                        </m:e>
                                        <m:sub>
                                          <m:r>
                                            <a:rPr lang="es-CR" sz="1400" i="1">
                                              <a:latin typeface="Cambria Math"/>
                                            </a:rPr>
                                            <m:t>𝑐</m:t>
                                          </m:r>
                                        </m:sub>
                                      </m:sSub>
                                    </m:den>
                                  </m:f>
                                </m:e>
                              </m:d>
                            </m:e>
                            <m:sup>
                              <m:r>
                                <a:rPr lang="en-US" sz="1400" i="1">
                                  <a:latin typeface="Cambria Math" panose="02040503050406030204" pitchFamily="18" charset="0"/>
                                </a:rPr>
                                <m:t>2</m:t>
                              </m:r>
                            </m:sup>
                          </m:sSup>
                          <m:sSup>
                            <m:sSupPr>
                              <m:ctrlPr>
                                <a:rPr lang="en-US" sz="1400" i="1" smtClean="0">
                                  <a:latin typeface="Cambria Math"/>
                                </a:rPr>
                              </m:ctrlPr>
                            </m:sSupPr>
                            <m:e>
                              <m:d>
                                <m:dPr>
                                  <m:ctrlPr>
                                    <a:rPr lang="en-US" sz="1400" i="1" smtClean="0">
                                      <a:latin typeface="Cambria Math"/>
                                    </a:rPr>
                                  </m:ctrlPr>
                                </m:dPr>
                                <m:e>
                                  <m:r>
                                    <a:rPr lang="es-CR" sz="1400" i="1">
                                      <a:latin typeface="Cambria Math"/>
                                    </a:rPr>
                                    <m:t>2</m:t>
                                  </m:r>
                                  <m:r>
                                    <a:rPr lang="es-CR" sz="1400" i="1">
                                      <a:latin typeface="Cambria Math"/>
                                      <a:ea typeface="Cambria Math"/>
                                    </a:rPr>
                                    <m:t>𝜋</m:t>
                                  </m:r>
                                  <m:sSub>
                                    <m:sSubPr>
                                      <m:ctrlPr>
                                        <a:rPr lang="es-CR" sz="1400" i="1">
                                          <a:latin typeface="Cambria Math"/>
                                          <a:ea typeface="Cambria Math"/>
                                        </a:rPr>
                                      </m:ctrlPr>
                                    </m:sSubPr>
                                    <m:e>
                                      <m:r>
                                        <a:rPr lang="es-CR" sz="1400" i="1">
                                          <a:latin typeface="Cambria Math"/>
                                          <a:ea typeface="Cambria Math"/>
                                        </a:rPr>
                                        <m:t>𝑓</m:t>
                                      </m:r>
                                    </m:e>
                                    <m:sub>
                                      <m:r>
                                        <a:rPr lang="es-CR" sz="1400" i="1">
                                          <a:latin typeface="Cambria Math"/>
                                          <a:ea typeface="Cambria Math"/>
                                        </a:rPr>
                                        <m:t>𝑐</m:t>
                                      </m:r>
                                    </m:sub>
                                  </m:sSub>
                                  <m:r>
                                    <a:rPr lang="es-CR" sz="1400" b="0" i="1" smtClean="0">
                                      <a:latin typeface="Cambria Math"/>
                                      <a:ea typeface="Cambria Math"/>
                                    </a:rPr>
                                    <m:t>𝐶</m:t>
                                  </m:r>
                                </m:e>
                              </m:d>
                            </m:e>
                            <m:sup>
                              <m:r>
                                <a:rPr lang="es-CR" sz="1400" b="0" i="1" smtClean="0">
                                  <a:latin typeface="Cambria Math"/>
                                </a:rPr>
                                <m:t>2</m:t>
                              </m:r>
                            </m:sup>
                          </m:sSup>
                          <m:f>
                            <m:fPr>
                              <m:ctrlPr>
                                <a:rPr lang="en-US" sz="1400" i="1">
                                  <a:latin typeface="Cambria Math"/>
                                  <a:ea typeface="Cambria Math" panose="02040503050406030204" pitchFamily="18" charset="0"/>
                                </a:rPr>
                              </m:ctrlPr>
                            </m:fPr>
                            <m:num>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𝑅</m:t>
                                  </m:r>
                                </m:e>
                                <m:sub>
                                  <m:r>
                                    <a:rPr lang="en-US" sz="1400" b="0" i="1" smtClean="0">
                                      <a:latin typeface="Cambria Math" panose="02040503050406030204" pitchFamily="18" charset="0"/>
                                      <a:ea typeface="Cambria Math" panose="02040503050406030204" pitchFamily="18" charset="0"/>
                                    </a:rPr>
                                    <m:t>1</m:t>
                                  </m:r>
                                </m:sub>
                              </m:sSub>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𝑅</m:t>
                                  </m:r>
                                </m:e>
                                <m:sub>
                                  <m:r>
                                    <a:rPr lang="en-US" sz="1400" i="1">
                                      <a:latin typeface="Cambria Math" panose="02040503050406030204" pitchFamily="18" charset="0"/>
                                      <a:ea typeface="Cambria Math" panose="02040503050406030204" pitchFamily="18" charset="0"/>
                                    </a:rPr>
                                    <m:t>2</m:t>
                                  </m:r>
                                </m:sub>
                              </m:sSub>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𝑅</m:t>
                                  </m:r>
                                </m:e>
                                <m:sub>
                                  <m:r>
                                    <a:rPr lang="en-US" sz="1400" i="1">
                                      <a:latin typeface="Cambria Math" panose="02040503050406030204" pitchFamily="18" charset="0"/>
                                      <a:ea typeface="Cambria Math" panose="02040503050406030204" pitchFamily="18" charset="0"/>
                                    </a:rPr>
                                    <m:t>3</m:t>
                                  </m:r>
                                </m:sub>
                              </m:sSub>
                            </m:num>
                            <m:den>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𝑅</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𝑅</m:t>
                                  </m:r>
                                </m:e>
                                <m:sub>
                                  <m:r>
                                    <a:rPr lang="en-US" sz="1400" i="1">
                                      <a:latin typeface="Cambria Math" panose="02040503050406030204" pitchFamily="18" charset="0"/>
                                      <a:ea typeface="Cambria Math" panose="02040503050406030204" pitchFamily="18" charset="0"/>
                                    </a:rPr>
                                    <m:t>3</m:t>
                                  </m:r>
                                </m:sub>
                              </m:sSub>
                            </m:den>
                          </m:f>
                          <m:r>
                            <a:rPr lang="en-US" sz="1400" b="0" i="1" smtClean="0">
                              <a:latin typeface="Cambria Math" panose="02040503050406030204" pitchFamily="18" charset="0"/>
                            </a:rPr>
                            <m:t>+</m:t>
                          </m:r>
                          <m:f>
                            <m:fPr>
                              <m:ctrlPr>
                                <a:rPr lang="en-US" sz="1400" i="1">
                                  <a:latin typeface="Cambria Math"/>
                                </a:rPr>
                              </m:ctrlPr>
                            </m:fPr>
                            <m:num>
                              <m:r>
                                <a:rPr lang="es-CR" sz="1400" i="1">
                                  <a:latin typeface="Cambria Math"/>
                                </a:rPr>
                                <m:t>𝑗𝑓</m:t>
                              </m:r>
                            </m:num>
                            <m:den>
                              <m:sSub>
                                <m:sSubPr>
                                  <m:ctrlPr>
                                    <a:rPr lang="en-US" sz="1400" i="1">
                                      <a:latin typeface="Cambria Math"/>
                                    </a:rPr>
                                  </m:ctrlPr>
                                </m:sSubPr>
                                <m:e>
                                  <m:r>
                                    <a:rPr lang="es-CR" sz="1400" i="1">
                                      <a:latin typeface="Cambria Math"/>
                                    </a:rPr>
                                    <m:t>𝑓</m:t>
                                  </m:r>
                                </m:e>
                                <m:sub>
                                  <m:r>
                                    <a:rPr lang="es-CR" sz="1400" i="1">
                                      <a:latin typeface="Cambria Math"/>
                                    </a:rPr>
                                    <m:t>𝑐</m:t>
                                  </m:r>
                                </m:sub>
                              </m:sSub>
                            </m:den>
                          </m:f>
                          <m:r>
                            <a:rPr lang="es-CR" sz="1400" i="1">
                              <a:latin typeface="Cambria Math"/>
                            </a:rPr>
                            <m:t>2</m:t>
                          </m:r>
                          <m:r>
                            <a:rPr lang="es-CR" sz="1400" i="1">
                              <a:latin typeface="Cambria Math"/>
                              <a:ea typeface="Cambria Math"/>
                            </a:rPr>
                            <m:t>𝜋</m:t>
                          </m:r>
                          <m:sSub>
                            <m:sSubPr>
                              <m:ctrlPr>
                                <a:rPr lang="es-CR" sz="1400" i="1">
                                  <a:latin typeface="Cambria Math"/>
                                  <a:ea typeface="Cambria Math"/>
                                </a:rPr>
                              </m:ctrlPr>
                            </m:sSubPr>
                            <m:e>
                              <m:r>
                                <a:rPr lang="es-CR" sz="1400" i="1">
                                  <a:latin typeface="Cambria Math"/>
                                  <a:ea typeface="Cambria Math"/>
                                </a:rPr>
                                <m:t>𝑓</m:t>
                              </m:r>
                            </m:e>
                            <m:sub>
                              <m:r>
                                <a:rPr lang="es-CR" sz="1400" i="1">
                                  <a:latin typeface="Cambria Math"/>
                                  <a:ea typeface="Cambria Math"/>
                                </a:rPr>
                                <m:t>𝑐</m:t>
                              </m:r>
                            </m:sub>
                          </m:sSub>
                          <m:r>
                            <a:rPr lang="en-US" sz="1400" b="0" i="1" smtClean="0">
                              <a:latin typeface="Cambria Math" panose="02040503050406030204" pitchFamily="18" charset="0"/>
                              <a:ea typeface="Cambria Math" panose="02040503050406030204" pitchFamily="18" charset="0"/>
                            </a:rPr>
                            <m:t>𝐶</m:t>
                          </m:r>
                          <m:f>
                            <m:fPr>
                              <m:ctrlPr>
                                <a:rPr lang="en-US" sz="1400" i="1">
                                  <a:latin typeface="Cambria Math"/>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2</m:t>
                              </m:r>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𝑅</m:t>
                                  </m:r>
                                </m:e>
                                <m:sub>
                                  <m:r>
                                    <a:rPr lang="en-US" sz="1400" b="0" i="1" smtClean="0">
                                      <a:latin typeface="Cambria Math" panose="02040503050406030204" pitchFamily="18" charset="0"/>
                                      <a:ea typeface="Cambria Math" panose="02040503050406030204" pitchFamily="18" charset="0"/>
                                    </a:rPr>
                                    <m:t>1</m:t>
                                  </m:r>
                                </m:sub>
                              </m:sSub>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𝑅</m:t>
                                  </m:r>
                                </m:e>
                                <m:sub>
                                  <m:r>
                                    <a:rPr lang="en-US" sz="1400" i="1">
                                      <a:latin typeface="Cambria Math" panose="02040503050406030204" pitchFamily="18" charset="0"/>
                                      <a:ea typeface="Cambria Math" panose="02040503050406030204" pitchFamily="18" charset="0"/>
                                    </a:rPr>
                                    <m:t>3</m:t>
                                  </m:r>
                                </m:sub>
                              </m:sSub>
                            </m:num>
                            <m:den>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𝑅</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𝑅</m:t>
                                  </m:r>
                                </m:e>
                                <m:sub>
                                  <m:r>
                                    <a:rPr lang="en-US" sz="1400" i="1">
                                      <a:latin typeface="Cambria Math" panose="02040503050406030204" pitchFamily="18" charset="0"/>
                                      <a:ea typeface="Cambria Math" panose="02040503050406030204" pitchFamily="18" charset="0"/>
                                    </a:rPr>
                                    <m:t>3</m:t>
                                  </m:r>
                                </m:sub>
                              </m:sSub>
                            </m:den>
                          </m:f>
                          <m:r>
                            <a:rPr lang="en-US" sz="1400" i="1">
                              <a:latin typeface="Cambria Math" panose="02040503050406030204" pitchFamily="18" charset="0"/>
                            </a:rPr>
                            <m:t>+</m:t>
                          </m:r>
                          <m:r>
                            <a:rPr lang="en-US" sz="1400" b="0" i="1" smtClean="0">
                              <a:latin typeface="Cambria Math" panose="02040503050406030204" pitchFamily="18" charset="0"/>
                            </a:rPr>
                            <m:t>1</m:t>
                          </m:r>
                        </m:den>
                      </m:f>
                      <m:sSub>
                        <m:sSubPr>
                          <m:ctrlPr>
                            <a:rPr lang="en-US" sz="140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𝐼𝑁</m:t>
                          </m:r>
                        </m:sub>
                      </m:sSub>
                    </m:oMath>
                  </m:oMathPara>
                </a14:m>
                <a:endParaRPr lang="en-US" sz="1400" dirty="0"/>
              </a:p>
            </p:txBody>
          </p:sp>
        </mc:Choice>
        <mc:Fallback xmlns="">
          <p:sp>
            <p:nvSpPr>
              <p:cNvPr id="9" name="TextBox 8">
                <a:extLst>
                  <a:ext uri="{FF2B5EF4-FFF2-40B4-BE49-F238E27FC236}">
                    <a16:creationId xmlns="" xmlns:a16="http://schemas.microsoft.com/office/drawing/2014/main" xmlns:a14="http://schemas.microsoft.com/office/drawing/2010/main" id="{6644D043-20D4-4AA6-8A36-DCF75D5AF3CE}"/>
                  </a:ext>
                </a:extLst>
              </p:cNvPr>
              <p:cNvSpPr txBox="1">
                <a:spLocks noRot="1" noChangeAspect="1" noMove="1" noResize="1" noEditPoints="1" noAdjustHandles="1" noChangeArrowheads="1" noChangeShapeType="1" noTextEdit="1"/>
              </p:cNvSpPr>
              <p:nvPr/>
            </p:nvSpPr>
            <p:spPr>
              <a:xfrm>
                <a:off x="6029992" y="841243"/>
                <a:ext cx="4495846" cy="856196"/>
              </a:xfrm>
              <a:prstGeom prst="rect">
                <a:avLst/>
              </a:prstGeom>
              <a:blipFill rotWithShape="1">
                <a:blip r:embed="rId5"/>
                <a:stretch>
                  <a:fillRect b="-714"/>
                </a:stretch>
              </a:blipFill>
            </p:spPr>
            <p:txBody>
              <a:bodyPr/>
              <a:lstStyle/>
              <a:p>
                <a:r>
                  <a:rPr lang="es-CR">
                    <a:noFill/>
                  </a:rPr>
                  <a:t> </a:t>
                </a:r>
              </a:p>
            </p:txBody>
          </p:sp>
        </mc:Fallback>
      </mc:AlternateContent>
      <p:sp>
        <p:nvSpPr>
          <p:cNvPr id="32" name="Rectangle 31">
            <a:extLst>
              <a:ext uri="{FF2B5EF4-FFF2-40B4-BE49-F238E27FC236}">
                <a16:creationId xmlns:a16="http://schemas.microsoft.com/office/drawing/2014/main" xmlns="" id="{128449FD-5A50-4754-AC13-B1F5C60D59C3}"/>
              </a:ext>
            </a:extLst>
          </p:cNvPr>
          <p:cNvSpPr/>
          <p:nvPr/>
        </p:nvSpPr>
        <p:spPr>
          <a:xfrm>
            <a:off x="320968" y="2808458"/>
            <a:ext cx="1751762" cy="461665"/>
          </a:xfrm>
          <a:prstGeom prst="rect">
            <a:avLst/>
          </a:prstGeom>
        </p:spPr>
        <p:txBody>
          <a:bodyPr wrap="none">
            <a:spAutoFit/>
          </a:bodyPr>
          <a:lstStyle/>
          <a:p>
            <a:r>
              <a:rPr lang="es-CR" sz="1200" dirty="0">
                <a:latin typeface="AdvPA1E9"/>
              </a:rPr>
              <a:t>Configuración </a:t>
            </a:r>
          </a:p>
          <a:p>
            <a:r>
              <a:rPr lang="en-US" sz="1200" dirty="0">
                <a:latin typeface="AdvPA1E9"/>
              </a:rPr>
              <a:t>MFB (Multiple Feedback)</a:t>
            </a:r>
            <a:endParaRPr lang="en-US" sz="1200" dirty="0"/>
          </a:p>
        </p:txBody>
      </p:sp>
      <p:sp>
        <p:nvSpPr>
          <p:cNvPr id="19" name="TextBox 18">
            <a:extLst>
              <a:ext uri="{FF2B5EF4-FFF2-40B4-BE49-F238E27FC236}">
                <a16:creationId xmlns:a16="http://schemas.microsoft.com/office/drawing/2014/main" xmlns="" id="{56BFC2E7-8C5D-4236-B4B8-45342198D9C7}"/>
              </a:ext>
            </a:extLst>
          </p:cNvPr>
          <p:cNvSpPr txBox="1"/>
          <p:nvPr/>
        </p:nvSpPr>
        <p:spPr>
          <a:xfrm>
            <a:off x="5785982" y="1870667"/>
            <a:ext cx="5482783" cy="584775"/>
          </a:xfrm>
          <a:prstGeom prst="rect">
            <a:avLst/>
          </a:prstGeom>
          <a:noFill/>
        </p:spPr>
        <p:txBody>
          <a:bodyPr wrap="none" rtlCol="0">
            <a:spAutoFit/>
          </a:bodyPr>
          <a:lstStyle/>
          <a:p>
            <a:r>
              <a:rPr lang="es-CR" sz="1600" dirty="0" smtClean="0"/>
              <a:t>Diseñe para una ganancia de -25  a la frecuencia media de</a:t>
            </a:r>
          </a:p>
          <a:p>
            <a:r>
              <a:rPr lang="es-CR" sz="1600" dirty="0" smtClean="0"/>
              <a:t> 745 KHz y un ancho de banda de  50 KHz.  Indique el valor de Q.</a:t>
            </a:r>
            <a:endParaRPr lang="es-CR" sz="1600" dirty="0"/>
          </a:p>
        </p:txBody>
      </p:sp>
      <p:sp>
        <p:nvSpPr>
          <p:cNvPr id="20" name="Rectangle 19">
            <a:extLst>
              <a:ext uri="{FF2B5EF4-FFF2-40B4-BE49-F238E27FC236}">
                <a16:creationId xmlns:a16="http://schemas.microsoft.com/office/drawing/2014/main" xmlns="" id="{4887E014-707A-427B-818C-BDF9249C584C}"/>
              </a:ext>
            </a:extLst>
          </p:cNvPr>
          <p:cNvSpPr/>
          <p:nvPr/>
        </p:nvSpPr>
        <p:spPr>
          <a:xfrm>
            <a:off x="9617673" y="4532429"/>
            <a:ext cx="470000" cy="276999"/>
          </a:xfrm>
          <a:prstGeom prst="rect">
            <a:avLst/>
          </a:prstGeom>
        </p:spPr>
        <p:txBody>
          <a:bodyPr wrap="none">
            <a:spAutoFit/>
          </a:bodyPr>
          <a:lstStyle/>
          <a:p>
            <a:r>
              <a:rPr lang="en-US" sz="1200" dirty="0">
                <a:latin typeface="AdvPA1E9"/>
              </a:rPr>
              <a:t>MFB</a:t>
            </a:r>
            <a:endParaRPr lang="en-US" sz="1200" dirty="0"/>
          </a:p>
        </p:txBody>
      </p:sp>
      <p:cxnSp>
        <p:nvCxnSpPr>
          <p:cNvPr id="22" name="Straight Arrow Connector 21">
            <a:extLst>
              <a:ext uri="{FF2B5EF4-FFF2-40B4-BE49-F238E27FC236}">
                <a16:creationId xmlns:a16="http://schemas.microsoft.com/office/drawing/2014/main" xmlns="" id="{7BD2ED09-ADB6-4DB0-83B3-46B2104D9527}"/>
              </a:ext>
            </a:extLst>
          </p:cNvPr>
          <p:cNvCxnSpPr/>
          <p:nvPr/>
        </p:nvCxnSpPr>
        <p:spPr>
          <a:xfrm flipH="1">
            <a:off x="9165265" y="4731488"/>
            <a:ext cx="417559" cy="4359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1E47276C-B6AC-4DE7-AD15-742DD95D0291}"/>
              </a:ext>
            </a:extLst>
          </p:cNvPr>
          <p:cNvSpPr/>
          <p:nvPr/>
        </p:nvSpPr>
        <p:spPr>
          <a:xfrm>
            <a:off x="9278252" y="3855747"/>
            <a:ext cx="935256" cy="307777"/>
          </a:xfrm>
          <a:prstGeom prst="rect">
            <a:avLst/>
          </a:prstGeom>
        </p:spPr>
        <p:txBody>
          <a:bodyPr wrap="none">
            <a:spAutoFit/>
          </a:bodyPr>
          <a:lstStyle/>
          <a:p>
            <a:r>
              <a:rPr lang="en-US" sz="1400" dirty="0" err="1">
                <a:latin typeface="AdvPA1E9"/>
              </a:rPr>
              <a:t>Sallen</a:t>
            </a:r>
            <a:r>
              <a:rPr lang="en-US" sz="1400" dirty="0">
                <a:latin typeface="AdvPA1E9"/>
              </a:rPr>
              <a:t>-Key</a:t>
            </a:r>
            <a:endParaRPr lang="en-US" sz="1400" dirty="0"/>
          </a:p>
        </p:txBody>
      </p:sp>
      <p:cxnSp>
        <p:nvCxnSpPr>
          <p:cNvPr id="27" name="Straight Arrow Connector 26">
            <a:extLst>
              <a:ext uri="{FF2B5EF4-FFF2-40B4-BE49-F238E27FC236}">
                <a16:creationId xmlns:a16="http://schemas.microsoft.com/office/drawing/2014/main" xmlns="" id="{264E94C5-B959-4ACE-9536-242FF71DF6B3}"/>
              </a:ext>
            </a:extLst>
          </p:cNvPr>
          <p:cNvCxnSpPr/>
          <p:nvPr/>
        </p:nvCxnSpPr>
        <p:spPr>
          <a:xfrm flipH="1">
            <a:off x="9165265" y="4132533"/>
            <a:ext cx="563526" cy="34673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333DB1E-35CF-46A9-92BE-03831E88A01E}"/>
              </a:ext>
            </a:extLst>
          </p:cNvPr>
          <p:cNvCxnSpPr>
            <a:cxnSpLocks/>
          </p:cNvCxnSpPr>
          <p:nvPr/>
        </p:nvCxnSpPr>
        <p:spPr>
          <a:xfrm flipV="1">
            <a:off x="8553450" y="3206750"/>
            <a:ext cx="0" cy="2673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E15B978-1610-42F5-B019-B683C89DA872}"/>
              </a:ext>
            </a:extLst>
          </p:cNvPr>
          <p:cNvCxnSpPr>
            <a:cxnSpLocks/>
          </p:cNvCxnSpPr>
          <p:nvPr/>
        </p:nvCxnSpPr>
        <p:spPr>
          <a:xfrm flipV="1">
            <a:off x="8277012" y="4009292"/>
            <a:ext cx="0" cy="1870811"/>
          </a:xfrm>
          <a:prstGeom prst="line">
            <a:avLst/>
          </a:prstGeom>
          <a:ln w="19050">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507053E9-827C-470E-A273-3F2DFCE58EBA}"/>
              </a:ext>
            </a:extLst>
          </p:cNvPr>
          <p:cNvCxnSpPr>
            <a:cxnSpLocks/>
          </p:cNvCxnSpPr>
          <p:nvPr/>
        </p:nvCxnSpPr>
        <p:spPr>
          <a:xfrm flipH="1" flipV="1">
            <a:off x="8857899" y="4061507"/>
            <a:ext cx="72" cy="1824206"/>
          </a:xfrm>
          <a:prstGeom prst="line">
            <a:avLst/>
          </a:prstGeom>
          <a:ln w="19050">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D9E8FEE0-F6CE-4065-9EE8-D12751C8789D}"/>
              </a:ext>
            </a:extLst>
          </p:cNvPr>
          <p:cNvCxnSpPr/>
          <p:nvPr/>
        </p:nvCxnSpPr>
        <p:spPr>
          <a:xfrm flipH="1">
            <a:off x="9067800" y="4163524"/>
            <a:ext cx="660991" cy="64590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1 CuadroTexto"/>
              <p:cNvSpPr txBox="1"/>
              <p:nvPr/>
            </p:nvSpPr>
            <p:spPr>
              <a:xfrm>
                <a:off x="875897" y="3645208"/>
                <a:ext cx="1685783" cy="72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400" i="1" smtClean="0">
                              <a:latin typeface="Cambria Math"/>
                            </a:rPr>
                          </m:ctrlPr>
                        </m:sSubPr>
                        <m:e>
                          <m:r>
                            <a:rPr lang="es-CR" sz="1400" b="0" i="1" smtClean="0">
                              <a:latin typeface="Cambria Math"/>
                            </a:rPr>
                            <m:t>𝑓</m:t>
                          </m:r>
                        </m:e>
                        <m:sub>
                          <m:r>
                            <a:rPr lang="es-CR" sz="1400" b="0" i="1" smtClean="0">
                              <a:latin typeface="Cambria Math"/>
                            </a:rPr>
                            <m:t>𝑐</m:t>
                          </m:r>
                        </m:sub>
                      </m:sSub>
                      <m:r>
                        <a:rPr lang="es-CR" sz="1400" b="0" i="1" smtClean="0">
                          <a:latin typeface="Cambria Math"/>
                        </a:rPr>
                        <m:t>=</m:t>
                      </m:r>
                      <m:f>
                        <m:fPr>
                          <m:ctrlPr>
                            <a:rPr lang="es-CR" sz="1400" b="0" i="1" smtClean="0">
                              <a:latin typeface="Cambria Math"/>
                            </a:rPr>
                          </m:ctrlPr>
                        </m:fPr>
                        <m:num>
                          <m:r>
                            <a:rPr lang="es-CR" sz="1400" b="0" i="1" smtClean="0">
                              <a:latin typeface="Cambria Math"/>
                            </a:rPr>
                            <m:t>1</m:t>
                          </m:r>
                        </m:num>
                        <m:den>
                          <m:r>
                            <a:rPr lang="es-CR" sz="1400" b="0" i="1" smtClean="0">
                              <a:latin typeface="Cambria Math"/>
                            </a:rPr>
                            <m:t>2</m:t>
                          </m:r>
                          <m:r>
                            <a:rPr lang="es-CR" sz="1400" b="0" i="1" smtClean="0">
                              <a:latin typeface="Cambria Math"/>
                              <a:ea typeface="Cambria Math"/>
                            </a:rPr>
                            <m:t>𝜋</m:t>
                          </m:r>
                          <m:r>
                            <a:rPr lang="es-CR" sz="1400" b="0" i="1" smtClean="0">
                              <a:latin typeface="Cambria Math"/>
                              <a:ea typeface="Cambria Math"/>
                            </a:rPr>
                            <m:t>𝐶</m:t>
                          </m:r>
                        </m:den>
                      </m:f>
                      <m:rad>
                        <m:radPr>
                          <m:degHide m:val="on"/>
                          <m:ctrlPr>
                            <a:rPr lang="es-CR" sz="1400" b="0" i="1" smtClean="0">
                              <a:latin typeface="Cambria Math"/>
                            </a:rPr>
                          </m:ctrlPr>
                        </m:radPr>
                        <m:deg/>
                        <m:e>
                          <m:f>
                            <m:fPr>
                              <m:ctrlPr>
                                <a:rPr lang="es-CR" sz="1400" b="0" i="1" smtClean="0">
                                  <a:latin typeface="Cambria Math"/>
                                </a:rPr>
                              </m:ctrlPr>
                            </m:fPr>
                            <m:num>
                              <m:sSub>
                                <m:sSubPr>
                                  <m:ctrlPr>
                                    <a:rPr lang="es-CR" sz="1400" b="0" i="1" smtClean="0">
                                      <a:latin typeface="Cambria Math"/>
                                    </a:rPr>
                                  </m:ctrlPr>
                                </m:sSubPr>
                                <m:e>
                                  <m:r>
                                    <a:rPr lang="es-CR" sz="1400" b="0" i="1" smtClean="0">
                                      <a:latin typeface="Cambria Math"/>
                                    </a:rPr>
                                    <m:t>𝑅</m:t>
                                  </m:r>
                                </m:e>
                                <m:sub>
                                  <m:r>
                                    <a:rPr lang="es-CR" sz="1400" b="0" i="1" smtClean="0">
                                      <a:latin typeface="Cambria Math"/>
                                    </a:rPr>
                                    <m:t>1</m:t>
                                  </m:r>
                                </m:sub>
                              </m:sSub>
                              <m:r>
                                <a:rPr lang="es-CR" sz="1400" b="0" i="1" smtClean="0">
                                  <a:latin typeface="Cambria Math"/>
                                </a:rPr>
                                <m:t>+</m:t>
                              </m:r>
                              <m:sSub>
                                <m:sSubPr>
                                  <m:ctrlPr>
                                    <a:rPr lang="es-CR" sz="1400" b="0" i="1" smtClean="0">
                                      <a:latin typeface="Cambria Math"/>
                                    </a:rPr>
                                  </m:ctrlPr>
                                </m:sSubPr>
                                <m:e>
                                  <m:r>
                                    <a:rPr lang="es-CR" sz="1400" b="0" i="1" smtClean="0">
                                      <a:latin typeface="Cambria Math"/>
                                    </a:rPr>
                                    <m:t>𝑅</m:t>
                                  </m:r>
                                </m:e>
                                <m:sub>
                                  <m:r>
                                    <a:rPr lang="es-CR" sz="1400" b="0" i="1" smtClean="0">
                                      <a:latin typeface="Cambria Math"/>
                                    </a:rPr>
                                    <m:t>3</m:t>
                                  </m:r>
                                </m:sub>
                              </m:sSub>
                            </m:num>
                            <m:den>
                              <m:sSub>
                                <m:sSubPr>
                                  <m:ctrlPr>
                                    <a:rPr lang="es-CR" sz="1400" i="1">
                                      <a:latin typeface="Cambria Math"/>
                                    </a:rPr>
                                  </m:ctrlPr>
                                </m:sSubPr>
                                <m:e>
                                  <m:r>
                                    <a:rPr lang="es-CR" sz="1400" i="1">
                                      <a:latin typeface="Cambria Math"/>
                                    </a:rPr>
                                    <m:t>𝑅</m:t>
                                  </m:r>
                                </m:e>
                                <m:sub>
                                  <m:r>
                                    <a:rPr lang="es-CR" sz="1400" b="0" i="1" smtClean="0">
                                      <a:latin typeface="Cambria Math"/>
                                    </a:rPr>
                                    <m:t>1</m:t>
                                  </m:r>
                                </m:sub>
                              </m:sSub>
                              <m:sSub>
                                <m:sSubPr>
                                  <m:ctrlPr>
                                    <a:rPr lang="es-CR" sz="1400" i="1">
                                      <a:latin typeface="Cambria Math"/>
                                    </a:rPr>
                                  </m:ctrlPr>
                                </m:sSubPr>
                                <m:e>
                                  <m:r>
                                    <a:rPr lang="es-CR" sz="1400" i="1">
                                      <a:latin typeface="Cambria Math"/>
                                    </a:rPr>
                                    <m:t>𝑅</m:t>
                                  </m:r>
                                </m:e>
                                <m:sub>
                                  <m:r>
                                    <a:rPr lang="es-CR" sz="1400" b="0" i="1" smtClean="0">
                                      <a:latin typeface="Cambria Math"/>
                                    </a:rPr>
                                    <m:t>2</m:t>
                                  </m:r>
                                </m:sub>
                              </m:sSub>
                              <m:sSub>
                                <m:sSubPr>
                                  <m:ctrlPr>
                                    <a:rPr lang="es-CR" sz="1400" i="1">
                                      <a:latin typeface="Cambria Math"/>
                                    </a:rPr>
                                  </m:ctrlPr>
                                </m:sSubPr>
                                <m:e>
                                  <m:r>
                                    <a:rPr lang="es-CR" sz="1400" i="1">
                                      <a:latin typeface="Cambria Math"/>
                                    </a:rPr>
                                    <m:t>𝑅</m:t>
                                  </m:r>
                                </m:e>
                                <m:sub>
                                  <m:r>
                                    <a:rPr lang="es-CR" sz="1400" i="1">
                                      <a:latin typeface="Cambria Math"/>
                                    </a:rPr>
                                    <m:t>3</m:t>
                                  </m:r>
                                </m:sub>
                              </m:sSub>
                            </m:den>
                          </m:f>
                        </m:e>
                      </m:rad>
                    </m:oMath>
                  </m:oMathPara>
                </a14:m>
                <a:endParaRPr lang="es-CR" sz="14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875897" y="3645208"/>
                <a:ext cx="1685783" cy="728854"/>
              </a:xfrm>
              <a:prstGeom prst="rect">
                <a:avLst/>
              </a:prstGeom>
              <a:blipFill rotWithShape="1">
                <a:blip r:embed="rId6"/>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5" name="4 CuadroTexto"/>
              <p:cNvSpPr txBox="1"/>
              <p:nvPr/>
            </p:nvSpPr>
            <p:spPr>
              <a:xfrm>
                <a:off x="1100319" y="4631748"/>
                <a:ext cx="1103635" cy="5308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400" i="1" smtClean="0">
                              <a:latin typeface="Cambria Math"/>
                            </a:rPr>
                          </m:ctrlPr>
                        </m:sSubPr>
                        <m:e>
                          <m:r>
                            <a:rPr lang="es-CR" sz="1400" b="0" i="1" smtClean="0">
                              <a:latin typeface="Cambria Math"/>
                            </a:rPr>
                            <m:t>𝐴</m:t>
                          </m:r>
                        </m:e>
                        <m:sub>
                          <m:r>
                            <a:rPr lang="es-CR" sz="1400" b="0" i="1" smtClean="0">
                              <a:latin typeface="Cambria Math"/>
                            </a:rPr>
                            <m:t>𝑐</m:t>
                          </m:r>
                        </m:sub>
                      </m:sSub>
                      <m:r>
                        <a:rPr lang="es-CR" sz="1400" b="0" i="1" smtClean="0">
                          <a:latin typeface="Cambria Math"/>
                        </a:rPr>
                        <m:t>=−</m:t>
                      </m:r>
                      <m:f>
                        <m:fPr>
                          <m:ctrlPr>
                            <a:rPr lang="es-CR" sz="1400" b="0" i="1" smtClean="0">
                              <a:latin typeface="Cambria Math"/>
                            </a:rPr>
                          </m:ctrlPr>
                        </m:fPr>
                        <m:num>
                          <m:sSub>
                            <m:sSubPr>
                              <m:ctrlPr>
                                <a:rPr lang="es-CR" sz="1400" b="0" i="1" smtClean="0">
                                  <a:latin typeface="Cambria Math"/>
                                </a:rPr>
                              </m:ctrlPr>
                            </m:sSubPr>
                            <m:e>
                              <m:r>
                                <a:rPr lang="es-CR" sz="1400" b="0" i="1" smtClean="0">
                                  <a:latin typeface="Cambria Math"/>
                                </a:rPr>
                                <m:t>𝑅</m:t>
                              </m:r>
                            </m:e>
                            <m:sub>
                              <m:r>
                                <a:rPr lang="es-CR" sz="1400" b="0" i="1" smtClean="0">
                                  <a:latin typeface="Cambria Math"/>
                                </a:rPr>
                                <m:t>2</m:t>
                              </m:r>
                            </m:sub>
                          </m:sSub>
                        </m:num>
                        <m:den>
                          <m:r>
                            <a:rPr lang="es-CR" sz="1400" b="0" i="1" smtClean="0">
                              <a:latin typeface="Cambria Math"/>
                            </a:rPr>
                            <m:t>2</m:t>
                          </m:r>
                          <m:sSub>
                            <m:sSubPr>
                              <m:ctrlPr>
                                <a:rPr lang="es-CR" sz="1400" b="0" i="1" smtClean="0">
                                  <a:latin typeface="Cambria Math"/>
                                </a:rPr>
                              </m:ctrlPr>
                            </m:sSubPr>
                            <m:e>
                              <m:r>
                                <a:rPr lang="es-CR" sz="1400" b="0" i="1" smtClean="0">
                                  <a:latin typeface="Cambria Math"/>
                                </a:rPr>
                                <m:t>𝑅</m:t>
                              </m:r>
                            </m:e>
                            <m:sub>
                              <m:r>
                                <a:rPr lang="es-CR" sz="1400" b="0" i="1" smtClean="0">
                                  <a:latin typeface="Cambria Math"/>
                                </a:rPr>
                                <m:t>1</m:t>
                              </m:r>
                            </m:sub>
                          </m:sSub>
                        </m:den>
                      </m:f>
                    </m:oMath>
                  </m:oMathPara>
                </a14:m>
                <a:endParaRPr lang="es-CR" sz="1400" dirty="0"/>
              </a:p>
            </p:txBody>
          </p:sp>
        </mc:Choice>
        <mc:Fallback xmlns="">
          <p:sp>
            <p:nvSpPr>
              <p:cNvPr id="5" name="4 CuadroTexto"/>
              <p:cNvSpPr txBox="1">
                <a:spLocks noRot="1" noChangeAspect="1" noMove="1" noResize="1" noEditPoints="1" noAdjustHandles="1" noChangeArrowheads="1" noChangeShapeType="1" noTextEdit="1"/>
              </p:cNvSpPr>
              <p:nvPr/>
            </p:nvSpPr>
            <p:spPr>
              <a:xfrm>
                <a:off x="1100319" y="4631748"/>
                <a:ext cx="1103635" cy="530851"/>
              </a:xfrm>
              <a:prstGeom prst="rect">
                <a:avLst/>
              </a:prstGeom>
              <a:blipFill rotWithShape="1">
                <a:blip r:embed="rId7"/>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6" name="5 CuadroTexto"/>
              <p:cNvSpPr txBox="1"/>
              <p:nvPr/>
            </p:nvSpPr>
            <p:spPr>
              <a:xfrm>
                <a:off x="885032" y="5353162"/>
                <a:ext cx="1679049" cy="5348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400" b="0" i="1" smtClean="0">
                          <a:latin typeface="Cambria Math"/>
                        </a:rPr>
                        <m:t>𝑄</m:t>
                      </m:r>
                      <m:r>
                        <a:rPr lang="es-CR" sz="1400" b="0" i="1" smtClean="0">
                          <a:latin typeface="Cambria Math"/>
                        </a:rPr>
                        <m:t>=</m:t>
                      </m:r>
                      <m:f>
                        <m:fPr>
                          <m:ctrlPr>
                            <a:rPr lang="es-CR" sz="1400" b="0" i="1" smtClean="0">
                              <a:latin typeface="Cambria Math"/>
                            </a:rPr>
                          </m:ctrlPr>
                        </m:fPr>
                        <m:num>
                          <m:r>
                            <a:rPr lang="es-CR" sz="1400" b="0" i="1" smtClean="0">
                              <a:latin typeface="Cambria Math"/>
                            </a:rPr>
                            <m:t>1</m:t>
                          </m:r>
                        </m:num>
                        <m:den>
                          <m:r>
                            <a:rPr lang="es-CR" sz="1400" b="0" i="1" smtClean="0">
                              <a:latin typeface="Cambria Math"/>
                            </a:rPr>
                            <m:t>4</m:t>
                          </m:r>
                          <m:r>
                            <a:rPr lang="es-CR" sz="1400" b="0" i="1" smtClean="0">
                              <a:latin typeface="Cambria Math"/>
                              <a:ea typeface="Cambria Math"/>
                            </a:rPr>
                            <m:t>𝜋</m:t>
                          </m:r>
                          <m:sSub>
                            <m:sSubPr>
                              <m:ctrlPr>
                                <a:rPr lang="es-CR" sz="1400" b="0" i="1" smtClean="0">
                                  <a:latin typeface="Cambria Math"/>
                                  <a:ea typeface="Cambria Math"/>
                                </a:rPr>
                              </m:ctrlPr>
                            </m:sSubPr>
                            <m:e>
                              <m:r>
                                <a:rPr lang="es-CR" sz="1400" b="0" i="1" smtClean="0">
                                  <a:latin typeface="Cambria Math"/>
                                  <a:ea typeface="Cambria Math"/>
                                </a:rPr>
                                <m:t>𝑓</m:t>
                              </m:r>
                            </m:e>
                            <m:sub>
                              <m:r>
                                <a:rPr lang="es-CR" sz="1400" b="0" i="1" smtClean="0">
                                  <a:latin typeface="Cambria Math"/>
                                  <a:ea typeface="Cambria Math"/>
                                </a:rPr>
                                <m:t>𝑐</m:t>
                              </m:r>
                            </m:sub>
                          </m:sSub>
                          <m:d>
                            <m:dPr>
                              <m:ctrlPr>
                                <a:rPr lang="es-CR" sz="1400" b="0" i="1" smtClean="0">
                                  <a:latin typeface="Cambria Math"/>
                                  <a:ea typeface="Cambria Math"/>
                                </a:rPr>
                              </m:ctrlPr>
                            </m:dPr>
                            <m:e>
                              <m:sSub>
                                <m:sSubPr>
                                  <m:ctrlPr>
                                    <a:rPr lang="es-CR" sz="1400" i="1">
                                      <a:latin typeface="Cambria Math"/>
                                      <a:ea typeface="Cambria Math"/>
                                    </a:rPr>
                                  </m:ctrlPr>
                                </m:sSubPr>
                                <m:e>
                                  <m:r>
                                    <a:rPr lang="es-CR" sz="1400" i="1">
                                      <a:latin typeface="Cambria Math"/>
                                      <a:ea typeface="Cambria Math"/>
                                    </a:rPr>
                                    <m:t>𝑅</m:t>
                                  </m:r>
                                </m:e>
                                <m:sub>
                                  <m:r>
                                    <a:rPr lang="es-CR" sz="1400" i="1">
                                      <a:latin typeface="Cambria Math"/>
                                      <a:ea typeface="Cambria Math"/>
                                    </a:rPr>
                                    <m:t>1</m:t>
                                  </m:r>
                                </m:sub>
                              </m:sSub>
                              <m:d>
                                <m:dPr>
                                  <m:begChr m:val="‖"/>
                                  <m:endChr m:val=""/>
                                  <m:ctrlPr>
                                    <a:rPr lang="es-CR" sz="1400" i="1">
                                      <a:latin typeface="Cambria Math"/>
                                      <a:ea typeface="Cambria Math"/>
                                    </a:rPr>
                                  </m:ctrlPr>
                                </m:dPr>
                                <m:e>
                                  <m:sSub>
                                    <m:sSubPr>
                                      <m:ctrlPr>
                                        <a:rPr lang="es-CR" sz="1400" i="1">
                                          <a:latin typeface="Cambria Math"/>
                                          <a:ea typeface="Cambria Math"/>
                                        </a:rPr>
                                      </m:ctrlPr>
                                    </m:sSubPr>
                                    <m:e>
                                      <m:r>
                                        <a:rPr lang="es-CR" sz="1400" i="1">
                                          <a:latin typeface="Cambria Math"/>
                                          <a:ea typeface="Cambria Math"/>
                                        </a:rPr>
                                        <m:t>𝑅</m:t>
                                      </m:r>
                                    </m:e>
                                    <m:sub>
                                      <m:r>
                                        <a:rPr lang="es-CR" sz="1400" i="1">
                                          <a:latin typeface="Cambria Math"/>
                                          <a:ea typeface="Cambria Math"/>
                                        </a:rPr>
                                        <m:t>3</m:t>
                                      </m:r>
                                    </m:sub>
                                  </m:sSub>
                                </m:e>
                              </m:d>
                            </m:e>
                          </m:d>
                          <m:r>
                            <a:rPr lang="es-CR" sz="1400" b="0" i="1" smtClean="0">
                              <a:latin typeface="Cambria Math"/>
                              <a:ea typeface="Cambria Math"/>
                            </a:rPr>
                            <m:t>𝐶</m:t>
                          </m:r>
                        </m:den>
                      </m:f>
                    </m:oMath>
                  </m:oMathPara>
                </a14:m>
                <a:endParaRPr lang="es-CR" sz="1400" dirty="0"/>
              </a:p>
            </p:txBody>
          </p:sp>
        </mc:Choice>
        <mc:Fallback xmlns="">
          <p:sp>
            <p:nvSpPr>
              <p:cNvPr id="6" name="5 CuadroTexto"/>
              <p:cNvSpPr txBox="1">
                <a:spLocks noRot="1" noChangeAspect="1" noMove="1" noResize="1" noEditPoints="1" noAdjustHandles="1" noChangeArrowheads="1" noChangeShapeType="1" noTextEdit="1"/>
              </p:cNvSpPr>
              <p:nvPr/>
            </p:nvSpPr>
            <p:spPr>
              <a:xfrm>
                <a:off x="885032" y="5353162"/>
                <a:ext cx="1679049" cy="534826"/>
              </a:xfrm>
              <a:prstGeom prst="rect">
                <a:avLst/>
              </a:prstGeom>
              <a:blipFill rotWithShape="1">
                <a:blip r:embed="rId8"/>
                <a:stretch>
                  <a:fillRect t="-15909" b="-92045"/>
                </a:stretch>
              </a:blipFill>
            </p:spPr>
            <p:txBody>
              <a:bodyPr/>
              <a:lstStyle/>
              <a:p>
                <a:r>
                  <a:rPr lang="es-CR">
                    <a:noFill/>
                  </a:rPr>
                  <a:t> </a:t>
                </a:r>
              </a:p>
            </p:txBody>
          </p:sp>
        </mc:Fallback>
      </mc:AlternateContent>
    </p:spTree>
    <p:extLst>
      <p:ext uri="{BB962C8B-B14F-4D97-AF65-F5344CB8AC3E}">
        <p14:creationId xmlns:p14="http://schemas.microsoft.com/office/powerpoint/2010/main" val="410269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3" grpId="0">
        <p:bldAsOne/>
      </p:bldGraphic>
      <p:bldP spid="20"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A2DA678-264A-45A3-9CF7-E0F6136C4B7E}"/>
              </a:ext>
            </a:extLst>
          </p:cNvPr>
          <p:cNvSpPr txBox="1"/>
          <p:nvPr/>
        </p:nvSpPr>
        <p:spPr>
          <a:xfrm>
            <a:off x="390286" y="137942"/>
            <a:ext cx="2180212" cy="338554"/>
          </a:xfrm>
          <a:prstGeom prst="rect">
            <a:avLst/>
          </a:prstGeom>
          <a:noFill/>
        </p:spPr>
        <p:txBody>
          <a:bodyPr wrap="none" rtlCol="0">
            <a:spAutoFit/>
          </a:bodyPr>
          <a:lstStyle/>
          <a:p>
            <a:pPr algn="ctr"/>
            <a:r>
              <a:rPr lang="es-CR" sz="1600" dirty="0" smtClean="0"/>
              <a:t>Filtro Rechazo de Banda</a:t>
            </a:r>
            <a:endParaRPr lang="es-CR" sz="1600" dirty="0"/>
          </a:p>
        </p:txBody>
      </p:sp>
      <p:pic>
        <p:nvPicPr>
          <p:cNvPr id="6" name="Picture 5">
            <a:extLst>
              <a:ext uri="{FF2B5EF4-FFF2-40B4-BE49-F238E27FC236}">
                <a16:creationId xmlns:a16="http://schemas.microsoft.com/office/drawing/2014/main" xmlns="" id="{317F0390-EADF-4477-B34C-18A2B1A67AD1}"/>
              </a:ext>
            </a:extLst>
          </p:cNvPr>
          <p:cNvPicPr>
            <a:picLocks noChangeAspect="1"/>
          </p:cNvPicPr>
          <p:nvPr/>
        </p:nvPicPr>
        <p:blipFill>
          <a:blip r:embed="rId2"/>
          <a:stretch>
            <a:fillRect/>
          </a:stretch>
        </p:blipFill>
        <p:spPr>
          <a:xfrm>
            <a:off x="715236" y="836947"/>
            <a:ext cx="3674395" cy="2342158"/>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6FC8E3EA-79D5-48E0-8D06-1637149CCABE}"/>
                  </a:ext>
                </a:extLst>
              </p:cNvPr>
              <p:cNvSpPr txBox="1"/>
              <p:nvPr/>
            </p:nvSpPr>
            <p:spPr>
              <a:xfrm>
                <a:off x="816098" y="4359285"/>
                <a:ext cx="1103315"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R" sz="1400" i="1" smtClean="0">
                          <a:latin typeface="Cambria Math"/>
                        </a:rPr>
                        <m:t>𝐴</m:t>
                      </m:r>
                      <m:r>
                        <a:rPr lang="en-US" sz="1400" b="0" i="1" smtClean="0">
                          <a:latin typeface="Cambria Math" panose="02040503050406030204" pitchFamily="18" charset="0"/>
                        </a:rPr>
                        <m:t>=</m:t>
                      </m:r>
                      <m:d>
                        <m:dPr>
                          <m:ctrlPr>
                            <a:rPr lang="en-US" sz="1400" i="1">
                              <a:latin typeface="Cambria Math"/>
                            </a:rPr>
                          </m:ctrlPr>
                        </m:dPr>
                        <m:e>
                          <m:r>
                            <a:rPr lang="en-US" sz="1400" i="1">
                              <a:latin typeface="Cambria Math" panose="02040503050406030204" pitchFamily="18" charset="0"/>
                            </a:rPr>
                            <m:t>1+</m:t>
                          </m:r>
                          <m:f>
                            <m:fPr>
                              <m:ctrlPr>
                                <a:rPr lang="en-US" sz="1400" i="1">
                                  <a:latin typeface="Cambria Math"/>
                                </a:rPr>
                              </m:ctrlPr>
                            </m:fPr>
                            <m:num>
                              <m:sSub>
                                <m:sSubPr>
                                  <m:ctrlPr>
                                    <a:rPr lang="en-US" sz="1400" i="1" smtClean="0">
                                      <a:latin typeface="Cambria Math"/>
                                    </a:rPr>
                                  </m:ctrlPr>
                                </m:sSubPr>
                                <m:e>
                                  <m:r>
                                    <a:rPr lang="es-CR" sz="1400" b="0" i="1" smtClean="0">
                                      <a:latin typeface="Cambria Math"/>
                                    </a:rPr>
                                    <m:t>𝑅</m:t>
                                  </m:r>
                                </m:e>
                                <m:sub>
                                  <m:r>
                                    <a:rPr lang="es-CR" sz="1400" b="0" i="1" smtClean="0">
                                      <a:latin typeface="Cambria Math"/>
                                    </a:rPr>
                                    <m:t>2</m:t>
                                  </m:r>
                                </m:sub>
                              </m:sSub>
                            </m:num>
                            <m:den>
                              <m:sSub>
                                <m:sSubPr>
                                  <m:ctrlPr>
                                    <a:rPr lang="en-US" sz="1400" i="1" smtClean="0">
                                      <a:latin typeface="Cambria Math"/>
                                    </a:rPr>
                                  </m:ctrlPr>
                                </m:sSubPr>
                                <m:e>
                                  <m:r>
                                    <a:rPr lang="es-CR" sz="1400" b="0" i="1" smtClean="0">
                                      <a:latin typeface="Cambria Math"/>
                                    </a:rPr>
                                    <m:t>𝑅</m:t>
                                  </m:r>
                                </m:e>
                                <m:sub>
                                  <m:r>
                                    <a:rPr lang="es-CR" sz="1400" b="0" i="1" smtClean="0">
                                      <a:latin typeface="Cambria Math"/>
                                    </a:rPr>
                                    <m:t>1</m:t>
                                  </m:r>
                                </m:sub>
                              </m:sSub>
                            </m:den>
                          </m:f>
                        </m:e>
                      </m:d>
                    </m:oMath>
                  </m:oMathPara>
                </a14:m>
                <a:endParaRPr lang="en-US" sz="1400" dirty="0"/>
              </a:p>
            </p:txBody>
          </p:sp>
        </mc:Choice>
        <mc:Fallback xmlns="">
          <p:sp>
            <p:nvSpPr>
              <p:cNvPr id="10" name="TextBox 9">
                <a:extLst>
                  <a:ext uri="{FF2B5EF4-FFF2-40B4-BE49-F238E27FC236}">
                    <a16:creationId xmlns="" xmlns:a16="http://schemas.microsoft.com/office/drawing/2014/main" xmlns:a14="http://schemas.microsoft.com/office/drawing/2010/main" id="{6FC8E3EA-79D5-48E0-8D06-1637149CCABE}"/>
                  </a:ext>
                </a:extLst>
              </p:cNvPr>
              <p:cNvSpPr txBox="1">
                <a:spLocks noRot="1" noChangeAspect="1" noMove="1" noResize="1" noEditPoints="1" noAdjustHandles="1" noChangeArrowheads="1" noChangeShapeType="1" noTextEdit="1"/>
              </p:cNvSpPr>
              <p:nvPr/>
            </p:nvSpPr>
            <p:spPr>
              <a:xfrm>
                <a:off x="816098" y="4359285"/>
                <a:ext cx="1103315" cy="484043"/>
              </a:xfrm>
              <a:prstGeom prst="rect">
                <a:avLst/>
              </a:prstGeom>
              <a:blipFill rotWithShape="1">
                <a:blip r:embed="rId3"/>
                <a:stretch>
                  <a:fillRect l="-3315" b="-25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xmlns="" id="{79267800-45F4-4AB0-BE2F-A1E1742E6F3C}"/>
                  </a:ext>
                </a:extLst>
              </p:cNvPr>
              <p:cNvSpPr/>
              <p:nvPr/>
            </p:nvSpPr>
            <p:spPr>
              <a:xfrm>
                <a:off x="2380520" y="4338806"/>
                <a:ext cx="1035092" cy="4970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r>
                            <a:rPr lang="en-US" sz="1400" i="1">
                              <a:latin typeface="Cambria Math" panose="02040503050406030204" pitchFamily="18" charset="0"/>
                              <a:ea typeface="Cambria Math" panose="02040503050406030204" pitchFamily="18" charset="0"/>
                            </a:rPr>
                            <m:t>𝑓</m:t>
                          </m:r>
                        </m:e>
                        <m:sub>
                          <m:r>
                            <a:rPr lang="en-US" sz="1400" i="1">
                              <a:latin typeface="Cambria Math" panose="02040503050406030204" pitchFamily="18" charset="0"/>
                            </a:rPr>
                            <m:t>𝑐</m:t>
                          </m:r>
                        </m:sub>
                      </m:sSub>
                      <m:r>
                        <a:rPr lang="en-US" sz="1400" b="0" i="1" smtClean="0">
                          <a:latin typeface="Cambria Math" panose="02040503050406030204" pitchFamily="18" charset="0"/>
                        </a:rPr>
                        <m:t>=</m:t>
                      </m:r>
                      <m:f>
                        <m:fPr>
                          <m:ctrlPr>
                            <a:rPr lang="en-US" sz="1400" i="1">
                              <a:latin typeface="Cambria Math"/>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ea typeface="Cambria Math" panose="02040503050406030204" pitchFamily="18" charset="0"/>
                            </a:rPr>
                            <m:t>𝜋</m:t>
                          </m:r>
                          <m:r>
                            <a:rPr lang="es-CR" sz="1400" b="0" i="1" smtClean="0">
                              <a:latin typeface="Cambria Math"/>
                              <a:ea typeface="Cambria Math" panose="02040503050406030204" pitchFamily="18" charset="0"/>
                            </a:rPr>
                            <m:t>𝑅𝐶</m:t>
                          </m:r>
                        </m:den>
                      </m:f>
                    </m:oMath>
                  </m:oMathPara>
                </a14:m>
                <a:endParaRPr lang="en-US" sz="1400" dirty="0"/>
              </a:p>
            </p:txBody>
          </p:sp>
        </mc:Choice>
        <mc:Fallback xmlns="">
          <p:sp>
            <p:nvSpPr>
              <p:cNvPr id="11" name="Rectangle 10">
                <a:extLst>
                  <a:ext uri="{FF2B5EF4-FFF2-40B4-BE49-F238E27FC236}">
                    <a16:creationId xmlns="" xmlns:a16="http://schemas.microsoft.com/office/drawing/2014/main" xmlns:a14="http://schemas.microsoft.com/office/drawing/2010/main" id="{79267800-45F4-4AB0-BE2F-A1E1742E6F3C}"/>
                  </a:ext>
                </a:extLst>
              </p:cNvPr>
              <p:cNvSpPr>
                <a:spLocks noRot="1" noChangeAspect="1" noMove="1" noResize="1" noEditPoints="1" noAdjustHandles="1" noChangeArrowheads="1" noChangeShapeType="1" noTextEdit="1"/>
              </p:cNvSpPr>
              <p:nvPr/>
            </p:nvSpPr>
            <p:spPr>
              <a:xfrm>
                <a:off x="2380520" y="4338806"/>
                <a:ext cx="1035092" cy="497059"/>
              </a:xfrm>
              <a:prstGeom prst="rect">
                <a:avLst/>
              </a:prstGeom>
              <a:blipFill rotWithShape="1">
                <a:blip r:embed="rId4"/>
                <a:stretch>
                  <a:fillRect b="-1235"/>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70C8473A-2BE6-4C19-998F-842ABE41002E}"/>
                  </a:ext>
                </a:extLst>
              </p:cNvPr>
              <p:cNvSpPr txBox="1"/>
              <p:nvPr/>
            </p:nvSpPr>
            <p:spPr>
              <a:xfrm>
                <a:off x="816098" y="5214765"/>
                <a:ext cx="1234697" cy="497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f>
                        <m:fPr>
                          <m:ctrlPr>
                            <a:rPr lang="en-US" sz="1600" b="0" i="1" smtClean="0">
                              <a:latin typeface="Cambria Math"/>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
                            <m:dPr>
                              <m:ctrlPr>
                                <a:rPr lang="en-US" sz="1600" b="0" i="1" smtClean="0">
                                  <a:latin typeface="Cambria Math"/>
                                </a:rPr>
                              </m:ctrlPr>
                            </m:dPr>
                            <m:e>
                              <m:r>
                                <a:rPr lang="en-US" sz="1600" i="1">
                                  <a:latin typeface="Cambria Math" panose="02040503050406030204" pitchFamily="18" charset="0"/>
                                </a:rPr>
                                <m:t>2−</m:t>
                              </m:r>
                              <m:r>
                                <a:rPr lang="es-CR" sz="1600" b="0" i="1" smtClean="0">
                                  <a:latin typeface="Cambria Math"/>
                                </a:rPr>
                                <m:t>𝐴</m:t>
                              </m:r>
                            </m:e>
                          </m:d>
                        </m:den>
                      </m:f>
                    </m:oMath>
                  </m:oMathPara>
                </a14:m>
                <a:endParaRPr lang="en-US" sz="1600" dirty="0"/>
              </a:p>
            </p:txBody>
          </p:sp>
        </mc:Choice>
        <mc:Fallback xmlns="">
          <p:sp>
            <p:nvSpPr>
              <p:cNvPr id="12" name="TextBox 11">
                <a:extLst>
                  <a:ext uri="{FF2B5EF4-FFF2-40B4-BE49-F238E27FC236}">
                    <a16:creationId xmlns="" xmlns:a16="http://schemas.microsoft.com/office/drawing/2014/main" xmlns:a14="http://schemas.microsoft.com/office/drawing/2010/main" id="{70C8473A-2BE6-4C19-998F-842ABE41002E}"/>
                  </a:ext>
                </a:extLst>
              </p:cNvPr>
              <p:cNvSpPr txBox="1">
                <a:spLocks noRot="1" noChangeAspect="1" noMove="1" noResize="1" noEditPoints="1" noAdjustHandles="1" noChangeArrowheads="1" noChangeShapeType="1" noTextEdit="1"/>
              </p:cNvSpPr>
              <p:nvPr/>
            </p:nvSpPr>
            <p:spPr>
              <a:xfrm>
                <a:off x="816098" y="5214765"/>
                <a:ext cx="1234697" cy="497444"/>
              </a:xfrm>
              <a:prstGeom prst="rect">
                <a:avLst/>
              </a:prstGeom>
              <a:blipFill rotWithShape="1">
                <a:blip r:embed="rId5"/>
                <a:stretch>
                  <a:fillRect/>
                </a:stretch>
              </a:blipFill>
            </p:spPr>
            <p:txBody>
              <a:bodyPr/>
              <a:lstStyle/>
              <a:p>
                <a:r>
                  <a:rPr lang="es-CR">
                    <a:noFill/>
                  </a:rPr>
                  <a:t> </a:t>
                </a:r>
              </a:p>
            </p:txBody>
          </p:sp>
        </mc:Fallback>
      </mc:AlternateContent>
      <p:pic>
        <p:nvPicPr>
          <p:cNvPr id="14" name="Picture 13">
            <a:extLst>
              <a:ext uri="{FF2B5EF4-FFF2-40B4-BE49-F238E27FC236}">
                <a16:creationId xmlns:a16="http://schemas.microsoft.com/office/drawing/2014/main" xmlns="" id="{4ADCF32E-D10F-4DFB-ACFB-71FF3CB30923}"/>
              </a:ext>
            </a:extLst>
          </p:cNvPr>
          <p:cNvPicPr>
            <a:picLocks noChangeAspect="1"/>
          </p:cNvPicPr>
          <p:nvPr/>
        </p:nvPicPr>
        <p:blipFill>
          <a:blip r:embed="rId6"/>
          <a:stretch>
            <a:fillRect/>
          </a:stretch>
        </p:blipFill>
        <p:spPr>
          <a:xfrm>
            <a:off x="6701281" y="324073"/>
            <a:ext cx="5195192" cy="2342159"/>
          </a:xfrm>
          <a:prstGeom prst="rect">
            <a:avLst/>
          </a:prstGeom>
        </p:spPr>
      </p:pic>
      <p:pic>
        <p:nvPicPr>
          <p:cNvPr id="15" name="Picture 14">
            <a:extLst>
              <a:ext uri="{FF2B5EF4-FFF2-40B4-BE49-F238E27FC236}">
                <a16:creationId xmlns:a16="http://schemas.microsoft.com/office/drawing/2014/main" xmlns="" id="{8F35E0DA-5106-45F5-A6AF-733031D0837F}"/>
              </a:ext>
            </a:extLst>
          </p:cNvPr>
          <p:cNvPicPr>
            <a:picLocks noChangeAspect="1"/>
          </p:cNvPicPr>
          <p:nvPr/>
        </p:nvPicPr>
        <p:blipFill>
          <a:blip r:embed="rId7"/>
          <a:stretch>
            <a:fillRect/>
          </a:stretch>
        </p:blipFill>
        <p:spPr>
          <a:xfrm>
            <a:off x="7741429" y="2214629"/>
            <a:ext cx="1557448" cy="246952"/>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xmlns="" id="{BB4BC324-D900-4998-85F6-70B73A8B077B}"/>
                  </a:ext>
                </a:extLst>
              </p:cNvPr>
              <p:cNvSpPr txBox="1"/>
              <p:nvPr/>
            </p:nvSpPr>
            <p:spPr>
              <a:xfrm>
                <a:off x="3229382" y="6062563"/>
                <a:ext cx="5733236" cy="307777"/>
              </a:xfrm>
              <a:prstGeom prst="rect">
                <a:avLst/>
              </a:prstGeom>
              <a:noFill/>
            </p:spPr>
            <p:txBody>
              <a:bodyPr wrap="none" rtlCol="0">
                <a:spAutoFit/>
              </a:bodyPr>
              <a:lstStyle/>
              <a:p>
                <a:r>
                  <a:rPr lang="es-CR" sz="1400" dirty="0"/>
                  <a:t>Diseñe para un r</a:t>
                </a:r>
                <a:r>
                  <a:rPr lang="en-US" sz="1400" dirty="0" err="1"/>
                  <a:t>echazo</a:t>
                </a:r>
                <a:r>
                  <a:rPr lang="en-US" sz="1400" dirty="0"/>
                  <a:t> de </a:t>
                </a:r>
                <a:r>
                  <a:rPr lang="en-US" sz="1400" dirty="0" err="1"/>
                  <a:t>banda</a:t>
                </a:r>
                <a:r>
                  <a:rPr lang="en-US" sz="1400" dirty="0"/>
                  <a:t> con </a:t>
                </a:r>
                <a14:m>
                  <m:oMath xmlns:m="http://schemas.openxmlformats.org/officeDocument/2006/math">
                    <m:sSub>
                      <m:sSubPr>
                        <m:ctrlPr>
                          <a:rPr lang="en-US" sz="1400" i="1">
                            <a:latin typeface="Cambria Math"/>
                          </a:rPr>
                        </m:ctrlPr>
                      </m:sSubPr>
                      <m:e>
                        <m:r>
                          <a:rPr lang="en-US" sz="1400" i="1">
                            <a:latin typeface="Cambria Math" panose="02040503050406030204" pitchFamily="18" charset="0"/>
                            <a:ea typeface="Cambria Math" panose="02040503050406030204" pitchFamily="18" charset="0"/>
                          </a:rPr>
                          <m:t>𝑓</m:t>
                        </m:r>
                      </m:e>
                      <m:sub>
                        <m:r>
                          <a:rPr lang="en-US" sz="1400" i="1">
                            <a:latin typeface="Cambria Math" panose="02040503050406030204" pitchFamily="18" charset="0"/>
                          </a:rPr>
                          <m:t>𝑐</m:t>
                        </m:r>
                      </m:sub>
                    </m:sSub>
                    <m:r>
                      <a:rPr lang="en-US" sz="1400" b="0" i="1" smtClean="0">
                        <a:latin typeface="Cambria Math" panose="02040503050406030204" pitchFamily="18" charset="0"/>
                      </a:rPr>
                      <m:t>=60 </m:t>
                    </m:r>
                    <m:r>
                      <a:rPr lang="en-US" sz="1400" b="0" i="1" smtClean="0">
                        <a:latin typeface="Cambria Math" panose="02040503050406030204" pitchFamily="18" charset="0"/>
                      </a:rPr>
                      <m:t>𝐻𝑧</m:t>
                    </m:r>
                  </m:oMath>
                </a14:m>
                <a:r>
                  <a:rPr lang="en-US" sz="1400" dirty="0"/>
                  <a:t> y ancho de </a:t>
                </a:r>
                <a:r>
                  <a:rPr lang="en-US" sz="1400" dirty="0" err="1"/>
                  <a:t>banda</a:t>
                </a:r>
                <a:r>
                  <a:rPr lang="en-US" sz="1400" dirty="0"/>
                  <a:t> de 5 Hz </a:t>
                </a:r>
              </a:p>
            </p:txBody>
          </p:sp>
        </mc:Choice>
        <mc:Fallback xmlns="">
          <p:sp>
            <p:nvSpPr>
              <p:cNvPr id="24" name="TextBox 23">
                <a:extLst>
                  <a:ext uri="{FF2B5EF4-FFF2-40B4-BE49-F238E27FC236}">
                    <a16:creationId xmlns:a16="http://schemas.microsoft.com/office/drawing/2014/main" id="{BB4BC324-D900-4998-85F6-70B73A8B077B}"/>
                  </a:ext>
                </a:extLst>
              </p:cNvPr>
              <p:cNvSpPr txBox="1">
                <a:spLocks noRot="1" noChangeAspect="1" noMove="1" noResize="1" noEditPoints="1" noAdjustHandles="1" noChangeArrowheads="1" noChangeShapeType="1" noTextEdit="1"/>
              </p:cNvSpPr>
              <p:nvPr/>
            </p:nvSpPr>
            <p:spPr>
              <a:xfrm>
                <a:off x="3229382" y="6062563"/>
                <a:ext cx="5733236" cy="307777"/>
              </a:xfrm>
              <a:prstGeom prst="rect">
                <a:avLst/>
              </a:prstGeom>
              <a:blipFill>
                <a:blip r:embed="rId12"/>
                <a:stretch>
                  <a:fillRect l="-319" t="-4000" b="-20000"/>
                </a:stretch>
              </a:blipFill>
            </p:spPr>
            <p:txBody>
              <a:bodyPr/>
              <a:lstStyle/>
              <a:p>
                <a:r>
                  <a:rPr lang="en-US">
                    <a:noFill/>
                  </a:rPr>
                  <a:t> </a:t>
                </a:r>
              </a:p>
            </p:txBody>
          </p:sp>
        </mc:Fallback>
      </mc:AlternateContent>
      <p:graphicFrame>
        <p:nvGraphicFramePr>
          <p:cNvPr id="25" name="Chart 24">
            <a:extLst>
              <a:ext uri="{FF2B5EF4-FFF2-40B4-BE49-F238E27FC236}">
                <a16:creationId xmlns:a16="http://schemas.microsoft.com/office/drawing/2014/main" xmlns="" id="{7D1B7035-C4B0-4137-B4F7-A4BF899AF0A5}"/>
              </a:ext>
            </a:extLst>
          </p:cNvPr>
          <p:cNvGraphicFramePr>
            <a:graphicFrameLocks/>
          </p:cNvGraphicFramePr>
          <p:nvPr>
            <p:extLst>
              <p:ext uri="{D42A27DB-BD31-4B8C-83A1-F6EECF244321}">
                <p14:modId xmlns:p14="http://schemas.microsoft.com/office/powerpoint/2010/main" val="1973010766"/>
              </p:ext>
            </p:extLst>
          </p:nvPr>
        </p:nvGraphicFramePr>
        <p:xfrm>
          <a:off x="4415007" y="2665334"/>
          <a:ext cx="2925059" cy="3023570"/>
        </p:xfrm>
        <a:graphic>
          <a:graphicData uri="http://schemas.openxmlformats.org/drawingml/2006/chart">
            <c:chart xmlns:c="http://schemas.openxmlformats.org/drawingml/2006/chart" xmlns:r="http://schemas.openxmlformats.org/officeDocument/2006/relationships" r:id="rId13"/>
          </a:graphicData>
        </a:graphic>
      </p:graphicFrame>
      <mc:AlternateContent xmlns:mc="http://schemas.openxmlformats.org/markup-compatibility/2006" xmlns:a14="http://schemas.microsoft.com/office/drawing/2010/main">
        <mc:Choice Requires="a14">
          <p:sp>
            <p:nvSpPr>
              <p:cNvPr id="16" name="TextBox 8">
                <a:extLst>
                  <a:ext uri="{FF2B5EF4-FFF2-40B4-BE49-F238E27FC236}">
                    <a16:creationId xmlns:a16="http://schemas.microsoft.com/office/drawing/2014/main" xmlns="" id="{6644D043-20D4-4AA6-8A36-DCF75D5AF3CE}"/>
                  </a:ext>
                </a:extLst>
              </p:cNvPr>
              <p:cNvSpPr txBox="1"/>
              <p:nvPr/>
            </p:nvSpPr>
            <p:spPr>
              <a:xfrm>
                <a:off x="4283692" y="307219"/>
                <a:ext cx="2202911" cy="948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𝑂𝑈𝑇</m:t>
                          </m:r>
                        </m:sub>
                      </m:sSub>
                      <m:r>
                        <a:rPr lang="en-US" sz="1400" b="0" i="1" smtClean="0">
                          <a:latin typeface="Cambria Math" panose="02040503050406030204" pitchFamily="18" charset="0"/>
                        </a:rPr>
                        <m:t>=</m:t>
                      </m:r>
                      <m:f>
                        <m:fPr>
                          <m:ctrlPr>
                            <a:rPr lang="en-US" sz="1400" b="0" i="1" smtClean="0">
                              <a:latin typeface="Cambria Math"/>
                            </a:rPr>
                          </m:ctrlPr>
                        </m:fPr>
                        <m:num>
                          <m:r>
                            <a:rPr lang="es-CR" sz="1400" b="0" i="1" smtClean="0">
                              <a:latin typeface="Cambria Math"/>
                            </a:rPr>
                            <m:t>𝐴</m:t>
                          </m:r>
                          <m:d>
                            <m:dPr>
                              <m:ctrlPr>
                                <a:rPr lang="es-CR" sz="1400" b="0" i="1" smtClean="0">
                                  <a:latin typeface="Cambria Math"/>
                                </a:rPr>
                              </m:ctrlPr>
                            </m:dPr>
                            <m:e>
                              <m:r>
                                <a:rPr lang="es-CR" sz="1400" b="0" i="1" smtClean="0">
                                  <a:latin typeface="Cambria Math"/>
                                </a:rPr>
                                <m:t>1+</m:t>
                              </m:r>
                              <m:sSup>
                                <m:sSupPr>
                                  <m:ctrlPr>
                                    <a:rPr lang="en-US" sz="1400" i="1">
                                      <a:latin typeface="Cambria Math"/>
                                    </a:rPr>
                                  </m:ctrlPr>
                                </m:sSupPr>
                                <m:e>
                                  <m:d>
                                    <m:dPr>
                                      <m:ctrlPr>
                                        <a:rPr lang="en-US" sz="1400" i="1">
                                          <a:latin typeface="Cambria Math"/>
                                        </a:rPr>
                                      </m:ctrlPr>
                                    </m:dPr>
                                    <m:e>
                                      <m:f>
                                        <m:fPr>
                                          <m:ctrlPr>
                                            <a:rPr lang="en-US" sz="1400" i="1">
                                              <a:latin typeface="Cambria Math"/>
                                            </a:rPr>
                                          </m:ctrlPr>
                                        </m:fPr>
                                        <m:num>
                                          <m:r>
                                            <a:rPr lang="es-CR" sz="1400" i="1">
                                              <a:latin typeface="Cambria Math"/>
                                            </a:rPr>
                                            <m:t>𝑗𝑓</m:t>
                                          </m:r>
                                        </m:num>
                                        <m:den>
                                          <m:sSub>
                                            <m:sSubPr>
                                              <m:ctrlPr>
                                                <a:rPr lang="en-US" sz="1400" i="1">
                                                  <a:latin typeface="Cambria Math"/>
                                                </a:rPr>
                                              </m:ctrlPr>
                                            </m:sSubPr>
                                            <m:e>
                                              <m:r>
                                                <a:rPr lang="es-CR" sz="1400" i="1">
                                                  <a:latin typeface="Cambria Math"/>
                                                </a:rPr>
                                                <m:t>𝑓</m:t>
                                              </m:r>
                                            </m:e>
                                            <m:sub>
                                              <m:r>
                                                <a:rPr lang="es-CR" sz="1400" i="1">
                                                  <a:latin typeface="Cambria Math"/>
                                                </a:rPr>
                                                <m:t>𝑐</m:t>
                                              </m:r>
                                            </m:sub>
                                          </m:sSub>
                                        </m:den>
                                      </m:f>
                                    </m:e>
                                  </m:d>
                                </m:e>
                                <m:sup>
                                  <m:r>
                                    <a:rPr lang="en-US" sz="1400" i="1">
                                      <a:latin typeface="Cambria Math" panose="02040503050406030204" pitchFamily="18" charset="0"/>
                                    </a:rPr>
                                    <m:t>2</m:t>
                                  </m:r>
                                </m:sup>
                              </m:sSup>
                            </m:e>
                          </m:d>
                        </m:num>
                        <m:den>
                          <m:sSup>
                            <m:sSupPr>
                              <m:ctrlPr>
                                <a:rPr lang="en-US" sz="1400" i="1" smtClean="0">
                                  <a:latin typeface="Cambria Math"/>
                                </a:rPr>
                              </m:ctrlPr>
                            </m:sSupPr>
                            <m:e>
                              <m:d>
                                <m:dPr>
                                  <m:ctrlPr>
                                    <a:rPr lang="en-US" sz="1400" i="1">
                                      <a:latin typeface="Cambria Math"/>
                                    </a:rPr>
                                  </m:ctrlPr>
                                </m:dPr>
                                <m:e>
                                  <m:f>
                                    <m:fPr>
                                      <m:ctrlPr>
                                        <a:rPr lang="en-US" sz="1400" i="1" smtClean="0">
                                          <a:latin typeface="Cambria Math"/>
                                        </a:rPr>
                                      </m:ctrlPr>
                                    </m:fPr>
                                    <m:num>
                                      <m:r>
                                        <a:rPr lang="es-CR" sz="1400" b="0" i="1" smtClean="0">
                                          <a:latin typeface="Cambria Math"/>
                                        </a:rPr>
                                        <m:t>𝑗𝑓</m:t>
                                      </m:r>
                                    </m:num>
                                    <m:den>
                                      <m:sSub>
                                        <m:sSubPr>
                                          <m:ctrlPr>
                                            <a:rPr lang="en-US" sz="1400" i="1" smtClean="0">
                                              <a:latin typeface="Cambria Math"/>
                                            </a:rPr>
                                          </m:ctrlPr>
                                        </m:sSubPr>
                                        <m:e>
                                          <m:r>
                                            <a:rPr lang="es-CR" sz="1400" b="0" i="1" smtClean="0">
                                              <a:latin typeface="Cambria Math"/>
                                            </a:rPr>
                                            <m:t>𝑓</m:t>
                                          </m:r>
                                        </m:e>
                                        <m:sub>
                                          <m:r>
                                            <a:rPr lang="es-CR" sz="1400" b="0" i="1" smtClean="0">
                                              <a:latin typeface="Cambria Math"/>
                                            </a:rPr>
                                            <m:t>𝑐</m:t>
                                          </m:r>
                                        </m:sub>
                                      </m:sSub>
                                    </m:den>
                                  </m:f>
                                </m:e>
                              </m:d>
                            </m:e>
                            <m:sup>
                              <m:r>
                                <a:rPr lang="en-US" sz="1400" i="1">
                                  <a:latin typeface="Cambria Math" panose="02040503050406030204" pitchFamily="18" charset="0"/>
                                </a:rPr>
                                <m:t>2</m:t>
                              </m:r>
                            </m:sup>
                          </m:sSup>
                          <m:r>
                            <a:rPr lang="en-US" sz="1400" b="0" i="1" smtClean="0">
                              <a:latin typeface="Cambria Math" panose="02040503050406030204" pitchFamily="18" charset="0"/>
                            </a:rPr>
                            <m:t>+</m:t>
                          </m:r>
                          <m:f>
                            <m:fPr>
                              <m:ctrlPr>
                                <a:rPr lang="en-US" sz="1400" b="0" i="1" smtClean="0">
                                  <a:latin typeface="Cambria Math"/>
                                </a:rPr>
                              </m:ctrlPr>
                            </m:fPr>
                            <m:num>
                              <m:r>
                                <a:rPr lang="es-CR" sz="1400" b="0" i="1" smtClean="0">
                                  <a:latin typeface="Cambria Math"/>
                                </a:rPr>
                                <m:t>1</m:t>
                              </m:r>
                            </m:num>
                            <m:den>
                              <m:r>
                                <a:rPr lang="es-CR" sz="1400" b="0" i="1" smtClean="0">
                                  <a:latin typeface="Cambria Math"/>
                                </a:rPr>
                                <m:t>𝑄</m:t>
                              </m:r>
                            </m:den>
                          </m:f>
                          <m:f>
                            <m:fPr>
                              <m:ctrlPr>
                                <a:rPr lang="en-US" sz="1400" i="1">
                                  <a:latin typeface="Cambria Math"/>
                                </a:rPr>
                              </m:ctrlPr>
                            </m:fPr>
                            <m:num>
                              <m:r>
                                <a:rPr lang="es-CR" sz="1400" i="1">
                                  <a:latin typeface="Cambria Math"/>
                                </a:rPr>
                                <m:t>𝑗𝑓</m:t>
                              </m:r>
                            </m:num>
                            <m:den>
                              <m:sSub>
                                <m:sSubPr>
                                  <m:ctrlPr>
                                    <a:rPr lang="en-US" sz="1400" i="1">
                                      <a:latin typeface="Cambria Math"/>
                                    </a:rPr>
                                  </m:ctrlPr>
                                </m:sSubPr>
                                <m:e>
                                  <m:r>
                                    <a:rPr lang="es-CR" sz="1400" i="1">
                                      <a:latin typeface="Cambria Math"/>
                                    </a:rPr>
                                    <m:t>𝑓</m:t>
                                  </m:r>
                                </m:e>
                                <m:sub>
                                  <m:r>
                                    <a:rPr lang="es-CR" sz="1400" i="1">
                                      <a:latin typeface="Cambria Math"/>
                                    </a:rPr>
                                    <m:t>𝑐</m:t>
                                  </m:r>
                                </m:sub>
                              </m:sSub>
                            </m:den>
                          </m:f>
                          <m:r>
                            <a:rPr lang="en-US" sz="1400" i="1">
                              <a:latin typeface="Cambria Math" panose="02040503050406030204" pitchFamily="18" charset="0"/>
                            </a:rPr>
                            <m:t>+</m:t>
                          </m:r>
                          <m:r>
                            <a:rPr lang="en-US" sz="1400" b="0" i="1" smtClean="0">
                              <a:latin typeface="Cambria Math" panose="02040503050406030204" pitchFamily="18" charset="0"/>
                            </a:rPr>
                            <m:t>1</m:t>
                          </m:r>
                        </m:den>
                      </m:f>
                      <m:sSub>
                        <m:sSubPr>
                          <m:ctrlPr>
                            <a:rPr lang="en-US" sz="1400" i="1" smtClean="0">
                              <a:latin typeface="Cambria Math"/>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𝐼𝑁</m:t>
                          </m:r>
                        </m:sub>
                      </m:sSub>
                    </m:oMath>
                  </m:oMathPara>
                </a14:m>
                <a:endParaRPr lang="en-US" sz="1400" dirty="0"/>
              </a:p>
            </p:txBody>
          </p:sp>
        </mc:Choice>
        <mc:Fallback xmlns="">
          <p:sp>
            <p:nvSpPr>
              <p:cNvPr id="16" name="TextBox 8">
                <a:extLst>
                  <a:ext uri="{FF2B5EF4-FFF2-40B4-BE49-F238E27FC236}">
                    <a16:creationId xmlns="" xmlns:a16="http://schemas.microsoft.com/office/drawing/2014/main" xmlns:a14="http://schemas.microsoft.com/office/drawing/2010/main" id="{6644D043-20D4-4AA6-8A36-DCF75D5AF3CE}"/>
                  </a:ext>
                </a:extLst>
              </p:cNvPr>
              <p:cNvSpPr txBox="1">
                <a:spLocks noRot="1" noChangeAspect="1" noMove="1" noResize="1" noEditPoints="1" noAdjustHandles="1" noChangeArrowheads="1" noChangeShapeType="1" noTextEdit="1"/>
              </p:cNvSpPr>
              <p:nvPr/>
            </p:nvSpPr>
            <p:spPr>
              <a:xfrm>
                <a:off x="4283692" y="307219"/>
                <a:ext cx="2202911" cy="948849"/>
              </a:xfrm>
              <a:prstGeom prst="rect">
                <a:avLst/>
              </a:prstGeom>
              <a:blipFill rotWithShape="1">
                <a:blip r:embed="rId14"/>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7" name="TextBox 8">
                <a:extLst>
                  <a:ext uri="{FF2B5EF4-FFF2-40B4-BE49-F238E27FC236}">
                    <a16:creationId xmlns:a16="http://schemas.microsoft.com/office/drawing/2014/main" xmlns="" id="{6644D043-20D4-4AA6-8A36-DCF75D5AF3CE}"/>
                  </a:ext>
                </a:extLst>
              </p:cNvPr>
              <p:cNvSpPr txBox="1"/>
              <p:nvPr/>
            </p:nvSpPr>
            <p:spPr>
              <a:xfrm>
                <a:off x="816098" y="3179105"/>
                <a:ext cx="2464906" cy="8136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𝑂𝑈𝑇</m:t>
                          </m:r>
                        </m:sub>
                      </m:sSub>
                      <m:r>
                        <a:rPr lang="en-US" sz="1200" b="0" i="1" smtClean="0">
                          <a:latin typeface="Cambria Math" panose="02040503050406030204" pitchFamily="18" charset="0"/>
                        </a:rPr>
                        <m:t>=</m:t>
                      </m:r>
                      <m:f>
                        <m:fPr>
                          <m:ctrlPr>
                            <a:rPr lang="en-US" sz="1200" b="0" i="1" smtClean="0">
                              <a:latin typeface="Cambria Math"/>
                            </a:rPr>
                          </m:ctrlPr>
                        </m:fPr>
                        <m:num>
                          <m:r>
                            <a:rPr lang="es-CR" sz="1200" b="0" i="1" smtClean="0">
                              <a:latin typeface="Cambria Math"/>
                            </a:rPr>
                            <m:t>𝐴</m:t>
                          </m:r>
                          <m:d>
                            <m:dPr>
                              <m:ctrlPr>
                                <a:rPr lang="es-CR" sz="1200" b="0" i="1" smtClean="0">
                                  <a:latin typeface="Cambria Math"/>
                                </a:rPr>
                              </m:ctrlPr>
                            </m:dPr>
                            <m:e>
                              <m:r>
                                <a:rPr lang="es-CR" sz="1200" b="0" i="1" smtClean="0">
                                  <a:latin typeface="Cambria Math"/>
                                </a:rPr>
                                <m:t>1+</m:t>
                              </m:r>
                              <m:sSup>
                                <m:sSupPr>
                                  <m:ctrlPr>
                                    <a:rPr lang="en-US" sz="1200" i="1">
                                      <a:latin typeface="Cambria Math"/>
                                    </a:rPr>
                                  </m:ctrlPr>
                                </m:sSupPr>
                                <m:e>
                                  <m:d>
                                    <m:dPr>
                                      <m:ctrlPr>
                                        <a:rPr lang="en-US" sz="1200" i="1">
                                          <a:latin typeface="Cambria Math"/>
                                        </a:rPr>
                                      </m:ctrlPr>
                                    </m:dPr>
                                    <m:e>
                                      <m:f>
                                        <m:fPr>
                                          <m:ctrlPr>
                                            <a:rPr lang="en-US" sz="1200" i="1">
                                              <a:latin typeface="Cambria Math"/>
                                            </a:rPr>
                                          </m:ctrlPr>
                                        </m:fPr>
                                        <m:num>
                                          <m:r>
                                            <a:rPr lang="es-CR" sz="1200" i="1">
                                              <a:latin typeface="Cambria Math"/>
                                            </a:rPr>
                                            <m:t>𝑗𝑓</m:t>
                                          </m:r>
                                        </m:num>
                                        <m:den>
                                          <m:sSub>
                                            <m:sSubPr>
                                              <m:ctrlPr>
                                                <a:rPr lang="en-US" sz="1200" i="1">
                                                  <a:latin typeface="Cambria Math"/>
                                                </a:rPr>
                                              </m:ctrlPr>
                                            </m:sSubPr>
                                            <m:e>
                                              <m:r>
                                                <a:rPr lang="es-CR" sz="1200" i="1">
                                                  <a:latin typeface="Cambria Math"/>
                                                </a:rPr>
                                                <m:t>𝑓</m:t>
                                              </m:r>
                                            </m:e>
                                            <m:sub>
                                              <m:r>
                                                <a:rPr lang="es-CR" sz="1200" i="1">
                                                  <a:latin typeface="Cambria Math"/>
                                                </a:rPr>
                                                <m:t>𝑐</m:t>
                                              </m:r>
                                            </m:sub>
                                          </m:sSub>
                                        </m:den>
                                      </m:f>
                                    </m:e>
                                  </m:d>
                                </m:e>
                                <m:sup>
                                  <m:r>
                                    <a:rPr lang="en-US" sz="1200" i="1">
                                      <a:latin typeface="Cambria Math" panose="02040503050406030204" pitchFamily="18" charset="0"/>
                                    </a:rPr>
                                    <m:t>2</m:t>
                                  </m:r>
                                </m:sup>
                              </m:sSup>
                            </m:e>
                          </m:d>
                        </m:num>
                        <m:den>
                          <m:sSup>
                            <m:sSupPr>
                              <m:ctrlPr>
                                <a:rPr lang="en-US" sz="1200" i="1" smtClean="0">
                                  <a:latin typeface="Cambria Math"/>
                                </a:rPr>
                              </m:ctrlPr>
                            </m:sSupPr>
                            <m:e>
                              <m:d>
                                <m:dPr>
                                  <m:ctrlPr>
                                    <a:rPr lang="en-US" sz="1200" i="1">
                                      <a:latin typeface="Cambria Math"/>
                                    </a:rPr>
                                  </m:ctrlPr>
                                </m:dPr>
                                <m:e>
                                  <m:f>
                                    <m:fPr>
                                      <m:ctrlPr>
                                        <a:rPr lang="en-US" sz="1200" i="1" smtClean="0">
                                          <a:latin typeface="Cambria Math"/>
                                        </a:rPr>
                                      </m:ctrlPr>
                                    </m:fPr>
                                    <m:num>
                                      <m:r>
                                        <a:rPr lang="es-CR" sz="1200" b="0" i="1" smtClean="0">
                                          <a:latin typeface="Cambria Math"/>
                                        </a:rPr>
                                        <m:t>𝑗𝑓</m:t>
                                      </m:r>
                                    </m:num>
                                    <m:den>
                                      <m:sSub>
                                        <m:sSubPr>
                                          <m:ctrlPr>
                                            <a:rPr lang="en-US" sz="1200" i="1" smtClean="0">
                                              <a:latin typeface="Cambria Math"/>
                                            </a:rPr>
                                          </m:ctrlPr>
                                        </m:sSubPr>
                                        <m:e>
                                          <m:r>
                                            <a:rPr lang="es-CR" sz="1200" b="0" i="1" smtClean="0">
                                              <a:latin typeface="Cambria Math"/>
                                            </a:rPr>
                                            <m:t>𝑓</m:t>
                                          </m:r>
                                        </m:e>
                                        <m:sub>
                                          <m:r>
                                            <a:rPr lang="es-CR" sz="1200" b="0" i="1" smtClean="0">
                                              <a:latin typeface="Cambria Math"/>
                                            </a:rPr>
                                            <m:t>𝑐</m:t>
                                          </m:r>
                                        </m:sub>
                                      </m:sSub>
                                    </m:den>
                                  </m:f>
                                </m:e>
                              </m:d>
                            </m:e>
                            <m:sup>
                              <m:r>
                                <a:rPr lang="en-US" sz="1200" i="1">
                                  <a:latin typeface="Cambria Math" panose="02040503050406030204" pitchFamily="18" charset="0"/>
                                </a:rPr>
                                <m:t>2</m:t>
                              </m:r>
                            </m:sup>
                          </m:sSup>
                          <m:r>
                            <a:rPr lang="en-US" sz="1200" b="0" i="1" smtClean="0">
                              <a:latin typeface="Cambria Math" panose="02040503050406030204" pitchFamily="18" charset="0"/>
                            </a:rPr>
                            <m:t>+</m:t>
                          </m:r>
                          <m:r>
                            <a:rPr lang="en-US" sz="1400" i="1">
                              <a:latin typeface="Cambria Math" panose="02040503050406030204" pitchFamily="18" charset="0"/>
                            </a:rPr>
                            <m:t>2</m:t>
                          </m:r>
                          <m:d>
                            <m:dPr>
                              <m:ctrlPr>
                                <a:rPr lang="en-US" sz="1400" i="1">
                                  <a:latin typeface="Cambria Math"/>
                                </a:rPr>
                              </m:ctrlPr>
                            </m:dPr>
                            <m:e>
                              <m:r>
                                <a:rPr lang="en-US" sz="1400" i="1">
                                  <a:latin typeface="Cambria Math" panose="02040503050406030204" pitchFamily="18" charset="0"/>
                                </a:rPr>
                                <m:t>2−</m:t>
                              </m:r>
                              <m:r>
                                <a:rPr lang="es-CR" sz="1400" i="1">
                                  <a:latin typeface="Cambria Math"/>
                                </a:rPr>
                                <m:t>𝐴</m:t>
                              </m:r>
                            </m:e>
                          </m:d>
                          <m:f>
                            <m:fPr>
                              <m:ctrlPr>
                                <a:rPr lang="en-US" sz="1200" i="1">
                                  <a:latin typeface="Cambria Math"/>
                                </a:rPr>
                              </m:ctrlPr>
                            </m:fPr>
                            <m:num>
                              <m:r>
                                <a:rPr lang="es-CR" sz="1200" i="1">
                                  <a:latin typeface="Cambria Math"/>
                                </a:rPr>
                                <m:t>𝑗𝑓</m:t>
                              </m:r>
                            </m:num>
                            <m:den>
                              <m:sSub>
                                <m:sSubPr>
                                  <m:ctrlPr>
                                    <a:rPr lang="en-US" sz="1200" i="1">
                                      <a:latin typeface="Cambria Math"/>
                                    </a:rPr>
                                  </m:ctrlPr>
                                </m:sSubPr>
                                <m:e>
                                  <m:r>
                                    <a:rPr lang="es-CR" sz="1200" i="1">
                                      <a:latin typeface="Cambria Math"/>
                                    </a:rPr>
                                    <m:t>𝑓</m:t>
                                  </m:r>
                                </m:e>
                                <m:sub>
                                  <m:r>
                                    <a:rPr lang="es-CR" sz="1200" i="1">
                                      <a:latin typeface="Cambria Math"/>
                                    </a:rPr>
                                    <m:t>𝑐</m:t>
                                  </m:r>
                                </m:sub>
                              </m:sSub>
                            </m:den>
                          </m:f>
                          <m:r>
                            <a:rPr lang="en-US" sz="1200" i="1">
                              <a:latin typeface="Cambria Math" panose="02040503050406030204" pitchFamily="18" charset="0"/>
                            </a:rPr>
                            <m:t>+</m:t>
                          </m:r>
                          <m:r>
                            <a:rPr lang="en-US" sz="1200" b="0" i="1" smtClean="0">
                              <a:latin typeface="Cambria Math" panose="02040503050406030204" pitchFamily="18" charset="0"/>
                            </a:rPr>
                            <m:t>1</m:t>
                          </m:r>
                        </m:den>
                      </m:f>
                      <m:sSub>
                        <m:sSubPr>
                          <m:ctrlPr>
                            <a:rPr lang="en-US" sz="1200" i="1" smtClean="0">
                              <a:latin typeface="Cambria Math"/>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𝐼𝑁</m:t>
                          </m:r>
                        </m:sub>
                      </m:sSub>
                    </m:oMath>
                  </m:oMathPara>
                </a14:m>
                <a:endParaRPr lang="en-US" sz="1400" dirty="0"/>
              </a:p>
            </p:txBody>
          </p:sp>
        </mc:Choice>
        <mc:Fallback xmlns="">
          <p:sp>
            <p:nvSpPr>
              <p:cNvPr id="17" name="TextBox 8">
                <a:extLst>
                  <a:ext uri="{FF2B5EF4-FFF2-40B4-BE49-F238E27FC236}">
                    <a16:creationId xmlns="" xmlns:a16="http://schemas.microsoft.com/office/drawing/2014/main" xmlns:a14="http://schemas.microsoft.com/office/drawing/2010/main" id="{6644D043-20D4-4AA6-8A36-DCF75D5AF3CE}"/>
                  </a:ext>
                </a:extLst>
              </p:cNvPr>
              <p:cNvSpPr txBox="1">
                <a:spLocks noRot="1" noChangeAspect="1" noMove="1" noResize="1" noEditPoints="1" noAdjustHandles="1" noChangeArrowheads="1" noChangeShapeType="1" noTextEdit="1"/>
              </p:cNvSpPr>
              <p:nvPr/>
            </p:nvSpPr>
            <p:spPr>
              <a:xfrm>
                <a:off x="816098" y="3179105"/>
                <a:ext cx="2464906" cy="813621"/>
              </a:xfrm>
              <a:prstGeom prst="rect">
                <a:avLst/>
              </a:prstGeom>
              <a:blipFill rotWithShape="1">
                <a:blip r:embed="rId15"/>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8" name="TextBox 9">
                <a:extLst>
                  <a:ext uri="{FF2B5EF4-FFF2-40B4-BE49-F238E27FC236}">
                    <a16:creationId xmlns:a16="http://schemas.microsoft.com/office/drawing/2014/main" xmlns="" id="{6FC8E3EA-79D5-48E0-8D06-1637149CCABE}"/>
                  </a:ext>
                </a:extLst>
              </p:cNvPr>
              <p:cNvSpPr txBox="1"/>
              <p:nvPr/>
            </p:nvSpPr>
            <p:spPr>
              <a:xfrm>
                <a:off x="8514631" y="4835865"/>
                <a:ext cx="1055289" cy="4530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R" sz="1600" i="1" smtClean="0">
                          <a:latin typeface="Cambria Math"/>
                        </a:rPr>
                        <m:t>𝐴</m:t>
                      </m:r>
                      <m:r>
                        <a:rPr lang="en-US" sz="1600" b="0" i="1" smtClean="0">
                          <a:latin typeface="Cambria Math" panose="02040503050406030204" pitchFamily="18" charset="0"/>
                        </a:rPr>
                        <m:t>=</m:t>
                      </m:r>
                      <m:r>
                        <a:rPr lang="es-CR" sz="1600" b="0" i="1" smtClean="0">
                          <a:latin typeface="Cambria Math"/>
                        </a:rPr>
                        <m:t>−</m:t>
                      </m:r>
                      <m:f>
                        <m:fPr>
                          <m:ctrlPr>
                            <a:rPr lang="en-US" sz="1400" i="1">
                              <a:latin typeface="Cambria Math"/>
                            </a:rPr>
                          </m:ctrlPr>
                        </m:fPr>
                        <m:num>
                          <m:r>
                            <a:rPr lang="en-US" sz="1400" i="1">
                              <a:latin typeface="Cambria Math"/>
                              <a:ea typeface="Cambria Math"/>
                            </a:rPr>
                            <m:t>𝛽</m:t>
                          </m:r>
                        </m:num>
                        <m:den>
                          <m:r>
                            <a:rPr lang="es-CR" sz="1400" i="1">
                              <a:latin typeface="Cambria Math"/>
                            </a:rPr>
                            <m:t>1+</m:t>
                          </m:r>
                          <m:r>
                            <a:rPr lang="es-CR" sz="1400" i="1">
                              <a:latin typeface="Cambria Math"/>
                              <a:ea typeface="Cambria Math"/>
                            </a:rPr>
                            <m:t>𝛼</m:t>
                          </m:r>
                        </m:den>
                      </m:f>
                    </m:oMath>
                  </m:oMathPara>
                </a14:m>
                <a:endParaRPr lang="en-US" sz="1400" dirty="0"/>
              </a:p>
            </p:txBody>
          </p:sp>
        </mc:Choice>
        <mc:Fallback xmlns="">
          <p:sp>
            <p:nvSpPr>
              <p:cNvPr id="18" name="TextBox 9">
                <a:extLst>
                  <a:ext uri="{FF2B5EF4-FFF2-40B4-BE49-F238E27FC236}">
                    <a16:creationId xmlns="" xmlns:a16="http://schemas.microsoft.com/office/drawing/2014/main" xmlns:a14="http://schemas.microsoft.com/office/drawing/2010/main" id="{6FC8E3EA-79D5-48E0-8D06-1637149CCABE}"/>
                  </a:ext>
                </a:extLst>
              </p:cNvPr>
              <p:cNvSpPr txBox="1">
                <a:spLocks noRot="1" noChangeAspect="1" noMove="1" noResize="1" noEditPoints="1" noAdjustHandles="1" noChangeArrowheads="1" noChangeShapeType="1" noTextEdit="1"/>
              </p:cNvSpPr>
              <p:nvPr/>
            </p:nvSpPr>
            <p:spPr>
              <a:xfrm>
                <a:off x="8514631" y="4835865"/>
                <a:ext cx="1055289" cy="453073"/>
              </a:xfrm>
              <a:prstGeom prst="rect">
                <a:avLst/>
              </a:prstGeom>
              <a:blipFill rotWithShape="1">
                <a:blip r:embed="rId16"/>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9" name="Rectangle 10">
                <a:extLst>
                  <a:ext uri="{FF2B5EF4-FFF2-40B4-BE49-F238E27FC236}">
                    <a16:creationId xmlns:a16="http://schemas.microsoft.com/office/drawing/2014/main" xmlns="" id="{79267800-45F4-4AB0-BE2F-A1E1742E6F3C}"/>
                  </a:ext>
                </a:extLst>
              </p:cNvPr>
              <p:cNvSpPr/>
              <p:nvPr/>
            </p:nvSpPr>
            <p:spPr>
              <a:xfrm>
                <a:off x="10171471" y="4843328"/>
                <a:ext cx="1035092" cy="4970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r>
                            <a:rPr lang="en-US" sz="1400" i="1">
                              <a:latin typeface="Cambria Math" panose="02040503050406030204" pitchFamily="18" charset="0"/>
                              <a:ea typeface="Cambria Math" panose="02040503050406030204" pitchFamily="18" charset="0"/>
                            </a:rPr>
                            <m:t>𝑓</m:t>
                          </m:r>
                        </m:e>
                        <m:sub>
                          <m:r>
                            <a:rPr lang="en-US" sz="1400" i="1">
                              <a:latin typeface="Cambria Math" panose="02040503050406030204" pitchFamily="18" charset="0"/>
                            </a:rPr>
                            <m:t>𝑐</m:t>
                          </m:r>
                        </m:sub>
                      </m:sSub>
                      <m:r>
                        <a:rPr lang="en-US" sz="1400" b="0" i="1" smtClean="0">
                          <a:latin typeface="Cambria Math" panose="02040503050406030204" pitchFamily="18" charset="0"/>
                        </a:rPr>
                        <m:t>=</m:t>
                      </m:r>
                      <m:f>
                        <m:fPr>
                          <m:ctrlPr>
                            <a:rPr lang="en-US" sz="1400" i="1">
                              <a:latin typeface="Cambria Math"/>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ea typeface="Cambria Math" panose="02040503050406030204" pitchFamily="18" charset="0"/>
                            </a:rPr>
                            <m:t>𝜋</m:t>
                          </m:r>
                          <m:r>
                            <a:rPr lang="es-CR" sz="1400" b="0" i="1" smtClean="0">
                              <a:latin typeface="Cambria Math"/>
                              <a:ea typeface="Cambria Math" panose="02040503050406030204" pitchFamily="18" charset="0"/>
                            </a:rPr>
                            <m:t>𝑅𝐶</m:t>
                          </m:r>
                        </m:den>
                      </m:f>
                    </m:oMath>
                  </m:oMathPara>
                </a14:m>
                <a:endParaRPr lang="en-US" sz="1400" dirty="0"/>
              </a:p>
            </p:txBody>
          </p:sp>
        </mc:Choice>
        <mc:Fallback xmlns="">
          <p:sp>
            <p:nvSpPr>
              <p:cNvPr id="19" name="Rectangle 10">
                <a:extLst>
                  <a:ext uri="{FF2B5EF4-FFF2-40B4-BE49-F238E27FC236}">
                    <a16:creationId xmlns="" xmlns:a16="http://schemas.microsoft.com/office/drawing/2014/main" xmlns:a14="http://schemas.microsoft.com/office/drawing/2010/main" id="{79267800-45F4-4AB0-BE2F-A1E1742E6F3C}"/>
                  </a:ext>
                </a:extLst>
              </p:cNvPr>
              <p:cNvSpPr>
                <a:spLocks noRot="1" noChangeAspect="1" noMove="1" noResize="1" noEditPoints="1" noAdjustHandles="1" noChangeArrowheads="1" noChangeShapeType="1" noTextEdit="1"/>
              </p:cNvSpPr>
              <p:nvPr/>
            </p:nvSpPr>
            <p:spPr>
              <a:xfrm>
                <a:off x="10171471" y="4843328"/>
                <a:ext cx="1035092" cy="497059"/>
              </a:xfrm>
              <a:prstGeom prst="rect">
                <a:avLst/>
              </a:prstGeom>
              <a:blipFill rotWithShape="1">
                <a:blip r:embed="rId4"/>
                <a:stretch>
                  <a:fillRect b="-1235"/>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6" name="TextBox 11">
                <a:extLst>
                  <a:ext uri="{FF2B5EF4-FFF2-40B4-BE49-F238E27FC236}">
                    <a16:creationId xmlns:a16="http://schemas.microsoft.com/office/drawing/2014/main" xmlns="" id="{70C8473A-2BE6-4C19-998F-842ABE41002E}"/>
                  </a:ext>
                </a:extLst>
              </p:cNvPr>
              <p:cNvSpPr txBox="1"/>
              <p:nvPr/>
            </p:nvSpPr>
            <p:spPr>
              <a:xfrm>
                <a:off x="9449713" y="5599936"/>
                <a:ext cx="948400" cy="462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f>
                        <m:fPr>
                          <m:ctrlPr>
                            <a:rPr lang="en-US" sz="1600" b="0" i="1" smtClean="0">
                              <a:latin typeface="Cambria Math"/>
                            </a:rPr>
                          </m:ctrlPr>
                        </m:fPr>
                        <m:num>
                          <m:r>
                            <a:rPr lang="en-US" sz="1600" b="0" i="1" smtClean="0">
                              <a:latin typeface="Cambria Math" panose="02040503050406030204" pitchFamily="18" charset="0"/>
                            </a:rPr>
                            <m:t>1</m:t>
                          </m:r>
                          <m:r>
                            <a:rPr lang="es-CR" sz="1600" b="0" i="1" smtClean="0">
                              <a:latin typeface="Cambria Math"/>
                            </a:rPr>
                            <m:t>+</m:t>
                          </m:r>
                          <m:r>
                            <a:rPr lang="es-CR" sz="1600" b="0" i="1" smtClean="0">
                              <a:latin typeface="Cambria Math"/>
                              <a:ea typeface="Cambria Math"/>
                            </a:rPr>
                            <m:t>𝛼</m:t>
                          </m:r>
                        </m:num>
                        <m:den>
                          <m:r>
                            <a:rPr lang="es-CR" sz="1600" b="0" i="1" smtClean="0">
                              <a:latin typeface="Cambria Math"/>
                            </a:rPr>
                            <m:t>3</m:t>
                          </m:r>
                        </m:den>
                      </m:f>
                    </m:oMath>
                  </m:oMathPara>
                </a14:m>
                <a:endParaRPr lang="en-US" sz="1600" dirty="0"/>
              </a:p>
            </p:txBody>
          </p:sp>
        </mc:Choice>
        <mc:Fallback xmlns="">
          <p:sp>
            <p:nvSpPr>
              <p:cNvPr id="26" name="TextBox 11">
                <a:extLst>
                  <a:ext uri="{FF2B5EF4-FFF2-40B4-BE49-F238E27FC236}">
                    <a16:creationId xmlns="" xmlns:a16="http://schemas.microsoft.com/office/drawing/2014/main" xmlns:a14="http://schemas.microsoft.com/office/drawing/2010/main" id="{70C8473A-2BE6-4C19-998F-842ABE41002E}"/>
                  </a:ext>
                </a:extLst>
              </p:cNvPr>
              <p:cNvSpPr txBox="1">
                <a:spLocks noRot="1" noChangeAspect="1" noMove="1" noResize="1" noEditPoints="1" noAdjustHandles="1" noChangeArrowheads="1" noChangeShapeType="1" noTextEdit="1"/>
              </p:cNvSpPr>
              <p:nvPr/>
            </p:nvSpPr>
            <p:spPr>
              <a:xfrm>
                <a:off x="9449713" y="5599936"/>
                <a:ext cx="948400" cy="462627"/>
              </a:xfrm>
              <a:prstGeom prst="rect">
                <a:avLst/>
              </a:prstGeom>
              <a:blipFill rotWithShape="1">
                <a:blip r:embed="rId17"/>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7" name="TextBox 8">
                <a:extLst>
                  <a:ext uri="{FF2B5EF4-FFF2-40B4-BE49-F238E27FC236}">
                    <a16:creationId xmlns:a16="http://schemas.microsoft.com/office/drawing/2014/main" xmlns="" id="{6644D043-20D4-4AA6-8A36-DCF75D5AF3CE}"/>
                  </a:ext>
                </a:extLst>
              </p:cNvPr>
              <p:cNvSpPr txBox="1"/>
              <p:nvPr/>
            </p:nvSpPr>
            <p:spPr>
              <a:xfrm>
                <a:off x="8543197" y="2833025"/>
                <a:ext cx="2290563" cy="8136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𝑂𝑈𝑇</m:t>
                          </m:r>
                        </m:sub>
                      </m:sSub>
                      <m:r>
                        <a:rPr lang="en-US" sz="1200" b="0" i="1" smtClean="0">
                          <a:latin typeface="Cambria Math" panose="02040503050406030204" pitchFamily="18" charset="0"/>
                        </a:rPr>
                        <m:t>=</m:t>
                      </m:r>
                      <m:r>
                        <a:rPr lang="es-CR" sz="1200" b="0" i="1" smtClean="0">
                          <a:latin typeface="Cambria Math"/>
                        </a:rPr>
                        <m:t>−</m:t>
                      </m:r>
                      <m:f>
                        <m:fPr>
                          <m:ctrlPr>
                            <a:rPr lang="en-US" sz="1200" b="0" i="1" smtClean="0">
                              <a:latin typeface="Cambria Math"/>
                            </a:rPr>
                          </m:ctrlPr>
                        </m:fPr>
                        <m:num>
                          <m:f>
                            <m:fPr>
                              <m:ctrlPr>
                                <a:rPr lang="en-US" sz="1200" b="0" i="1" smtClean="0">
                                  <a:latin typeface="Cambria Math"/>
                                </a:rPr>
                              </m:ctrlPr>
                            </m:fPr>
                            <m:num>
                              <m:r>
                                <a:rPr lang="en-US" sz="1200" b="0" i="1" smtClean="0">
                                  <a:latin typeface="Cambria Math"/>
                                  <a:ea typeface="Cambria Math"/>
                                </a:rPr>
                                <m:t>𝛽</m:t>
                              </m:r>
                            </m:num>
                            <m:den>
                              <m:r>
                                <a:rPr lang="es-CR" sz="1200" b="0" i="1" smtClean="0">
                                  <a:latin typeface="Cambria Math"/>
                                </a:rPr>
                                <m:t>1+</m:t>
                              </m:r>
                              <m:r>
                                <a:rPr lang="es-CR" sz="1200" b="0" i="1" smtClean="0">
                                  <a:latin typeface="Cambria Math"/>
                                  <a:ea typeface="Cambria Math"/>
                                </a:rPr>
                                <m:t>𝛼</m:t>
                              </m:r>
                            </m:den>
                          </m:f>
                          <m:d>
                            <m:dPr>
                              <m:ctrlPr>
                                <a:rPr lang="es-CR" sz="1200" b="0" i="1" smtClean="0">
                                  <a:latin typeface="Cambria Math"/>
                                </a:rPr>
                              </m:ctrlPr>
                            </m:dPr>
                            <m:e>
                              <m:r>
                                <a:rPr lang="es-CR" sz="1200" b="0" i="1" smtClean="0">
                                  <a:latin typeface="Cambria Math"/>
                                </a:rPr>
                                <m:t>1+</m:t>
                              </m:r>
                              <m:sSup>
                                <m:sSupPr>
                                  <m:ctrlPr>
                                    <a:rPr lang="en-US" sz="1200" i="1">
                                      <a:latin typeface="Cambria Math"/>
                                    </a:rPr>
                                  </m:ctrlPr>
                                </m:sSupPr>
                                <m:e>
                                  <m:d>
                                    <m:dPr>
                                      <m:ctrlPr>
                                        <a:rPr lang="en-US" sz="1200" i="1">
                                          <a:latin typeface="Cambria Math"/>
                                        </a:rPr>
                                      </m:ctrlPr>
                                    </m:dPr>
                                    <m:e>
                                      <m:f>
                                        <m:fPr>
                                          <m:ctrlPr>
                                            <a:rPr lang="en-US" sz="1200" i="1">
                                              <a:latin typeface="Cambria Math"/>
                                            </a:rPr>
                                          </m:ctrlPr>
                                        </m:fPr>
                                        <m:num>
                                          <m:r>
                                            <a:rPr lang="es-CR" sz="1200" i="1">
                                              <a:latin typeface="Cambria Math"/>
                                            </a:rPr>
                                            <m:t>𝑗𝑓</m:t>
                                          </m:r>
                                        </m:num>
                                        <m:den>
                                          <m:sSub>
                                            <m:sSubPr>
                                              <m:ctrlPr>
                                                <a:rPr lang="en-US" sz="1200" i="1">
                                                  <a:latin typeface="Cambria Math"/>
                                                </a:rPr>
                                              </m:ctrlPr>
                                            </m:sSubPr>
                                            <m:e>
                                              <m:r>
                                                <a:rPr lang="es-CR" sz="1200" i="1">
                                                  <a:latin typeface="Cambria Math"/>
                                                </a:rPr>
                                                <m:t>𝑓</m:t>
                                              </m:r>
                                            </m:e>
                                            <m:sub>
                                              <m:r>
                                                <a:rPr lang="es-CR" sz="1200" i="1">
                                                  <a:latin typeface="Cambria Math"/>
                                                </a:rPr>
                                                <m:t>𝑐</m:t>
                                              </m:r>
                                            </m:sub>
                                          </m:sSub>
                                        </m:den>
                                      </m:f>
                                    </m:e>
                                  </m:d>
                                </m:e>
                                <m:sup>
                                  <m:r>
                                    <a:rPr lang="en-US" sz="1200" i="1">
                                      <a:latin typeface="Cambria Math" panose="02040503050406030204" pitchFamily="18" charset="0"/>
                                    </a:rPr>
                                    <m:t>2</m:t>
                                  </m:r>
                                </m:sup>
                              </m:sSup>
                            </m:e>
                          </m:d>
                        </m:num>
                        <m:den>
                          <m:sSup>
                            <m:sSupPr>
                              <m:ctrlPr>
                                <a:rPr lang="en-US" sz="1200" i="1" smtClean="0">
                                  <a:latin typeface="Cambria Math"/>
                                </a:rPr>
                              </m:ctrlPr>
                            </m:sSupPr>
                            <m:e>
                              <m:d>
                                <m:dPr>
                                  <m:ctrlPr>
                                    <a:rPr lang="en-US" sz="1200" i="1">
                                      <a:latin typeface="Cambria Math"/>
                                    </a:rPr>
                                  </m:ctrlPr>
                                </m:dPr>
                                <m:e>
                                  <m:f>
                                    <m:fPr>
                                      <m:ctrlPr>
                                        <a:rPr lang="en-US" sz="1200" i="1" smtClean="0">
                                          <a:latin typeface="Cambria Math"/>
                                        </a:rPr>
                                      </m:ctrlPr>
                                    </m:fPr>
                                    <m:num>
                                      <m:r>
                                        <a:rPr lang="es-CR" sz="1200" b="0" i="1" smtClean="0">
                                          <a:latin typeface="Cambria Math"/>
                                        </a:rPr>
                                        <m:t>𝑗𝑓</m:t>
                                      </m:r>
                                    </m:num>
                                    <m:den>
                                      <m:sSub>
                                        <m:sSubPr>
                                          <m:ctrlPr>
                                            <a:rPr lang="en-US" sz="1200" i="1" smtClean="0">
                                              <a:latin typeface="Cambria Math"/>
                                            </a:rPr>
                                          </m:ctrlPr>
                                        </m:sSubPr>
                                        <m:e>
                                          <m:r>
                                            <a:rPr lang="es-CR" sz="1200" b="0" i="1" smtClean="0">
                                              <a:latin typeface="Cambria Math"/>
                                            </a:rPr>
                                            <m:t>𝑓</m:t>
                                          </m:r>
                                        </m:e>
                                        <m:sub>
                                          <m:r>
                                            <a:rPr lang="es-CR" sz="1200" b="0" i="1" smtClean="0">
                                              <a:latin typeface="Cambria Math"/>
                                            </a:rPr>
                                            <m:t>𝑐</m:t>
                                          </m:r>
                                        </m:sub>
                                      </m:sSub>
                                    </m:den>
                                  </m:f>
                                </m:e>
                              </m:d>
                            </m:e>
                            <m:sup>
                              <m:r>
                                <a:rPr lang="en-US" sz="1200" i="1">
                                  <a:latin typeface="Cambria Math" panose="02040503050406030204" pitchFamily="18" charset="0"/>
                                </a:rPr>
                                <m:t>2</m:t>
                              </m:r>
                            </m:sup>
                          </m:sSup>
                          <m:r>
                            <a:rPr lang="en-US" sz="1200" b="0" i="1" smtClean="0">
                              <a:latin typeface="Cambria Math" panose="02040503050406030204" pitchFamily="18" charset="0"/>
                            </a:rPr>
                            <m:t>+</m:t>
                          </m:r>
                          <m:f>
                            <m:fPr>
                              <m:ctrlPr>
                                <a:rPr lang="en-US" sz="1200" b="0" i="1" smtClean="0">
                                  <a:latin typeface="Cambria Math"/>
                                </a:rPr>
                              </m:ctrlPr>
                            </m:fPr>
                            <m:num>
                              <m:r>
                                <a:rPr lang="es-CR" sz="1200" b="0" i="1" smtClean="0">
                                  <a:latin typeface="Cambria Math"/>
                                </a:rPr>
                                <m:t>3</m:t>
                              </m:r>
                            </m:num>
                            <m:den>
                              <m:r>
                                <a:rPr lang="es-CR" sz="1200" b="0" i="1" smtClean="0">
                                  <a:latin typeface="Cambria Math"/>
                                </a:rPr>
                                <m:t>1+</m:t>
                              </m:r>
                              <m:r>
                                <a:rPr lang="es-CR" sz="1200" b="0" i="1" smtClean="0">
                                  <a:latin typeface="Cambria Math"/>
                                  <a:ea typeface="Cambria Math"/>
                                </a:rPr>
                                <m:t>𝛼</m:t>
                              </m:r>
                            </m:den>
                          </m:f>
                          <m:f>
                            <m:fPr>
                              <m:ctrlPr>
                                <a:rPr lang="en-US" sz="1200" i="1">
                                  <a:latin typeface="Cambria Math"/>
                                </a:rPr>
                              </m:ctrlPr>
                            </m:fPr>
                            <m:num>
                              <m:r>
                                <a:rPr lang="es-CR" sz="1200" i="1">
                                  <a:latin typeface="Cambria Math"/>
                                </a:rPr>
                                <m:t>𝑗𝑓</m:t>
                              </m:r>
                            </m:num>
                            <m:den>
                              <m:sSub>
                                <m:sSubPr>
                                  <m:ctrlPr>
                                    <a:rPr lang="en-US" sz="1200" i="1">
                                      <a:latin typeface="Cambria Math"/>
                                    </a:rPr>
                                  </m:ctrlPr>
                                </m:sSubPr>
                                <m:e>
                                  <m:r>
                                    <a:rPr lang="es-CR" sz="1200" i="1">
                                      <a:latin typeface="Cambria Math"/>
                                    </a:rPr>
                                    <m:t>𝑓</m:t>
                                  </m:r>
                                </m:e>
                                <m:sub>
                                  <m:r>
                                    <a:rPr lang="es-CR" sz="1200" i="1">
                                      <a:latin typeface="Cambria Math"/>
                                    </a:rPr>
                                    <m:t>𝑐</m:t>
                                  </m:r>
                                </m:sub>
                              </m:sSub>
                            </m:den>
                          </m:f>
                          <m:r>
                            <a:rPr lang="en-US" sz="1200" i="1">
                              <a:latin typeface="Cambria Math" panose="02040503050406030204" pitchFamily="18" charset="0"/>
                            </a:rPr>
                            <m:t>+</m:t>
                          </m:r>
                          <m:r>
                            <a:rPr lang="en-US" sz="1200" b="0" i="1" smtClean="0">
                              <a:latin typeface="Cambria Math" panose="02040503050406030204" pitchFamily="18" charset="0"/>
                            </a:rPr>
                            <m:t>1</m:t>
                          </m:r>
                        </m:den>
                      </m:f>
                      <m:sSub>
                        <m:sSubPr>
                          <m:ctrlPr>
                            <a:rPr lang="en-US" sz="1200" i="1" smtClean="0">
                              <a:latin typeface="Cambria Math"/>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𝐼𝑁</m:t>
                          </m:r>
                        </m:sub>
                      </m:sSub>
                    </m:oMath>
                  </m:oMathPara>
                </a14:m>
                <a:endParaRPr lang="en-US" sz="1400" dirty="0"/>
              </a:p>
            </p:txBody>
          </p:sp>
        </mc:Choice>
        <mc:Fallback xmlns="">
          <p:sp>
            <p:nvSpPr>
              <p:cNvPr id="27" name="TextBox 8">
                <a:extLst>
                  <a:ext uri="{FF2B5EF4-FFF2-40B4-BE49-F238E27FC236}">
                    <a16:creationId xmlns="" xmlns:a16="http://schemas.microsoft.com/office/drawing/2014/main" xmlns:a14="http://schemas.microsoft.com/office/drawing/2010/main" id="{6644D043-20D4-4AA6-8A36-DCF75D5AF3CE}"/>
                  </a:ext>
                </a:extLst>
              </p:cNvPr>
              <p:cNvSpPr txBox="1">
                <a:spLocks noRot="1" noChangeAspect="1" noMove="1" noResize="1" noEditPoints="1" noAdjustHandles="1" noChangeArrowheads="1" noChangeShapeType="1" noTextEdit="1"/>
              </p:cNvSpPr>
              <p:nvPr/>
            </p:nvSpPr>
            <p:spPr>
              <a:xfrm>
                <a:off x="8543197" y="2833025"/>
                <a:ext cx="2290563" cy="813621"/>
              </a:xfrm>
              <a:prstGeom prst="rect">
                <a:avLst/>
              </a:prstGeom>
              <a:blipFill rotWithShape="1">
                <a:blip r:embed="rId18"/>
                <a:stretch>
                  <a:fillRect b="-752"/>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 name="1 CuadroTexto"/>
              <p:cNvSpPr txBox="1"/>
              <p:nvPr/>
            </p:nvSpPr>
            <p:spPr>
              <a:xfrm>
                <a:off x="8520153" y="3969474"/>
                <a:ext cx="765530" cy="5319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400" i="1" smtClean="0">
                          <a:latin typeface="Cambria Math"/>
                          <a:ea typeface="Cambria Math"/>
                        </a:rPr>
                        <m:t>𝛼</m:t>
                      </m:r>
                      <m:r>
                        <a:rPr lang="es-CR" sz="1400" b="0" i="1" smtClean="0">
                          <a:latin typeface="Cambria Math"/>
                          <a:ea typeface="Cambria Math"/>
                        </a:rPr>
                        <m:t>=</m:t>
                      </m:r>
                      <m:f>
                        <m:fPr>
                          <m:ctrlPr>
                            <a:rPr lang="es-CR" sz="1400" b="0" i="1" smtClean="0">
                              <a:latin typeface="Cambria Math"/>
                              <a:ea typeface="Cambria Math"/>
                            </a:rPr>
                          </m:ctrlPr>
                        </m:fPr>
                        <m:num>
                          <m:sSub>
                            <m:sSubPr>
                              <m:ctrlPr>
                                <a:rPr lang="es-CR" sz="1400" b="0" i="1" smtClean="0">
                                  <a:latin typeface="Cambria Math"/>
                                  <a:ea typeface="Cambria Math"/>
                                </a:rPr>
                              </m:ctrlPr>
                            </m:sSubPr>
                            <m:e>
                              <m:r>
                                <a:rPr lang="es-CR" sz="1400" b="0" i="1" smtClean="0">
                                  <a:latin typeface="Cambria Math"/>
                                  <a:ea typeface="Cambria Math"/>
                                </a:rPr>
                                <m:t>𝑅</m:t>
                              </m:r>
                            </m:e>
                            <m:sub>
                              <m:r>
                                <a:rPr lang="es-CR" sz="1400" b="0" i="1" smtClean="0">
                                  <a:latin typeface="Cambria Math"/>
                                  <a:ea typeface="Cambria Math"/>
                                </a:rPr>
                                <m:t>2</m:t>
                              </m:r>
                            </m:sub>
                          </m:sSub>
                        </m:num>
                        <m:den>
                          <m:sSub>
                            <m:sSubPr>
                              <m:ctrlPr>
                                <a:rPr lang="es-CR" sz="1400" b="0" i="1" smtClean="0">
                                  <a:latin typeface="Cambria Math"/>
                                  <a:ea typeface="Cambria Math"/>
                                </a:rPr>
                              </m:ctrlPr>
                            </m:sSubPr>
                            <m:e>
                              <m:r>
                                <a:rPr lang="es-CR" sz="1400" b="0" i="1" smtClean="0">
                                  <a:latin typeface="Cambria Math"/>
                                  <a:ea typeface="Cambria Math"/>
                                </a:rPr>
                                <m:t>𝑅</m:t>
                              </m:r>
                            </m:e>
                            <m:sub>
                              <m:r>
                                <a:rPr lang="es-CR" sz="1400" b="0" i="1" smtClean="0">
                                  <a:latin typeface="Cambria Math"/>
                                  <a:ea typeface="Cambria Math"/>
                                </a:rPr>
                                <m:t>3</m:t>
                              </m:r>
                            </m:sub>
                          </m:sSub>
                        </m:den>
                      </m:f>
                    </m:oMath>
                  </m:oMathPara>
                </a14:m>
                <a:endParaRPr lang="es-CR" sz="14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8520153" y="3969474"/>
                <a:ext cx="765530" cy="531940"/>
              </a:xfrm>
              <a:prstGeom prst="rect">
                <a:avLst/>
              </a:prstGeom>
              <a:blipFill rotWithShape="1">
                <a:blip r:embed="rId19"/>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8" name="27 CuadroTexto"/>
              <p:cNvSpPr txBox="1"/>
              <p:nvPr/>
            </p:nvSpPr>
            <p:spPr>
              <a:xfrm>
                <a:off x="9787905" y="3969474"/>
                <a:ext cx="767133" cy="5308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400" b="0" i="1" smtClean="0">
                          <a:latin typeface="Cambria Math"/>
                          <a:ea typeface="Cambria Math"/>
                        </a:rPr>
                        <m:t>𝛽</m:t>
                      </m:r>
                      <m:r>
                        <a:rPr lang="es-CR" sz="1400" b="0" i="1" smtClean="0">
                          <a:latin typeface="Cambria Math"/>
                          <a:ea typeface="Cambria Math"/>
                        </a:rPr>
                        <m:t>=</m:t>
                      </m:r>
                      <m:f>
                        <m:fPr>
                          <m:ctrlPr>
                            <a:rPr lang="es-CR" sz="1400" b="0" i="1" smtClean="0">
                              <a:latin typeface="Cambria Math"/>
                              <a:ea typeface="Cambria Math"/>
                            </a:rPr>
                          </m:ctrlPr>
                        </m:fPr>
                        <m:num>
                          <m:sSub>
                            <m:sSubPr>
                              <m:ctrlPr>
                                <a:rPr lang="es-CR" sz="1400" b="0" i="1" smtClean="0">
                                  <a:latin typeface="Cambria Math"/>
                                  <a:ea typeface="Cambria Math"/>
                                </a:rPr>
                              </m:ctrlPr>
                            </m:sSubPr>
                            <m:e>
                              <m:r>
                                <a:rPr lang="es-CR" sz="1400" b="0" i="1" smtClean="0">
                                  <a:latin typeface="Cambria Math"/>
                                  <a:ea typeface="Cambria Math"/>
                                </a:rPr>
                                <m:t>𝑅</m:t>
                              </m:r>
                            </m:e>
                            <m:sub>
                              <m:r>
                                <a:rPr lang="es-CR" sz="1400" b="0" i="1" smtClean="0">
                                  <a:latin typeface="Cambria Math"/>
                                  <a:ea typeface="Cambria Math"/>
                                </a:rPr>
                                <m:t>2</m:t>
                              </m:r>
                            </m:sub>
                          </m:sSub>
                        </m:num>
                        <m:den>
                          <m:sSub>
                            <m:sSubPr>
                              <m:ctrlPr>
                                <a:rPr lang="es-CR" sz="1400" b="0" i="1" smtClean="0">
                                  <a:latin typeface="Cambria Math"/>
                                  <a:ea typeface="Cambria Math"/>
                                </a:rPr>
                              </m:ctrlPr>
                            </m:sSubPr>
                            <m:e>
                              <m:r>
                                <a:rPr lang="es-CR" sz="1400" b="0" i="1" smtClean="0">
                                  <a:latin typeface="Cambria Math"/>
                                  <a:ea typeface="Cambria Math"/>
                                </a:rPr>
                                <m:t>𝑅</m:t>
                              </m:r>
                            </m:e>
                            <m:sub>
                              <m:r>
                                <a:rPr lang="es-CR" sz="1400" b="0" i="1" smtClean="0">
                                  <a:latin typeface="Cambria Math"/>
                                  <a:ea typeface="Cambria Math"/>
                                </a:rPr>
                                <m:t>4</m:t>
                              </m:r>
                            </m:sub>
                          </m:sSub>
                        </m:den>
                      </m:f>
                    </m:oMath>
                  </m:oMathPara>
                </a14:m>
                <a:endParaRPr lang="es-CR" sz="1400" dirty="0"/>
              </a:p>
            </p:txBody>
          </p:sp>
        </mc:Choice>
        <mc:Fallback xmlns="">
          <p:sp>
            <p:nvSpPr>
              <p:cNvPr id="28" name="27 CuadroTexto"/>
              <p:cNvSpPr txBox="1">
                <a:spLocks noRot="1" noChangeAspect="1" noMove="1" noResize="1" noEditPoints="1" noAdjustHandles="1" noChangeArrowheads="1" noChangeShapeType="1" noTextEdit="1"/>
              </p:cNvSpPr>
              <p:nvPr/>
            </p:nvSpPr>
            <p:spPr>
              <a:xfrm>
                <a:off x="9787905" y="3969474"/>
                <a:ext cx="767133" cy="530851"/>
              </a:xfrm>
              <a:prstGeom prst="rect">
                <a:avLst/>
              </a:prstGeom>
              <a:blipFill rotWithShape="1">
                <a:blip r:embed="rId20"/>
                <a:stretch>
                  <a:fillRect/>
                </a:stretch>
              </a:blipFill>
            </p:spPr>
            <p:txBody>
              <a:bodyPr/>
              <a:lstStyle/>
              <a:p>
                <a:r>
                  <a:rPr lang="es-CR">
                    <a:noFill/>
                  </a:rPr>
                  <a:t> </a:t>
                </a:r>
              </a:p>
            </p:txBody>
          </p:sp>
        </mc:Fallback>
      </mc:AlternateContent>
    </p:spTree>
    <p:extLst>
      <p:ext uri="{BB962C8B-B14F-4D97-AF65-F5344CB8AC3E}">
        <p14:creationId xmlns:p14="http://schemas.microsoft.com/office/powerpoint/2010/main" val="25519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Graphic spid="2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m receptor">
            <a:extLst>
              <a:ext uri="{FF2B5EF4-FFF2-40B4-BE49-F238E27FC236}">
                <a16:creationId xmlns:a16="http://schemas.microsoft.com/office/drawing/2014/main" xmlns="" id="{1513C0DC-0D4E-472A-A01D-5AF972080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577" y="910140"/>
            <a:ext cx="9334501" cy="5438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radio">
            <a:extLst>
              <a:ext uri="{FF2B5EF4-FFF2-40B4-BE49-F238E27FC236}">
                <a16:creationId xmlns:a16="http://schemas.microsoft.com/office/drawing/2014/main" xmlns="" id="{69B6D19B-FCDB-458A-982C-B081CDED8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6848" y="5468892"/>
            <a:ext cx="974183" cy="9338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35E39C27-F9A0-484C-89BD-2EFAFB5E0575}"/>
              </a:ext>
            </a:extLst>
          </p:cNvPr>
          <p:cNvSpPr txBox="1"/>
          <p:nvPr/>
        </p:nvSpPr>
        <p:spPr>
          <a:xfrm>
            <a:off x="883734" y="6195027"/>
            <a:ext cx="1166232" cy="307777"/>
          </a:xfrm>
          <a:prstGeom prst="rect">
            <a:avLst/>
          </a:prstGeom>
          <a:noFill/>
        </p:spPr>
        <p:txBody>
          <a:bodyPr wrap="square" rtlCol="0">
            <a:spAutoFit/>
          </a:bodyPr>
          <a:lstStyle/>
          <a:p>
            <a:r>
              <a:rPr lang="en-US" sz="1400" dirty="0"/>
              <a:t>Receptor AM</a:t>
            </a:r>
          </a:p>
        </p:txBody>
      </p:sp>
      <p:sp>
        <p:nvSpPr>
          <p:cNvPr id="4" name="TextBox 3">
            <a:extLst>
              <a:ext uri="{FF2B5EF4-FFF2-40B4-BE49-F238E27FC236}">
                <a16:creationId xmlns:a16="http://schemas.microsoft.com/office/drawing/2014/main" xmlns="" id="{57A765F3-6D68-4D83-B747-121FB14DFBCA}"/>
              </a:ext>
            </a:extLst>
          </p:cNvPr>
          <p:cNvSpPr txBox="1"/>
          <p:nvPr/>
        </p:nvSpPr>
        <p:spPr>
          <a:xfrm>
            <a:off x="3581400" y="4191684"/>
            <a:ext cx="2986395" cy="338554"/>
          </a:xfrm>
          <a:prstGeom prst="rect">
            <a:avLst/>
          </a:prstGeom>
          <a:noFill/>
        </p:spPr>
        <p:txBody>
          <a:bodyPr wrap="none" rtlCol="0">
            <a:spAutoFit/>
          </a:bodyPr>
          <a:lstStyle/>
          <a:p>
            <a:r>
              <a:rPr lang="es-CR" sz="1600" dirty="0"/>
              <a:t>Sintoniza la estación de radio AM </a:t>
            </a:r>
            <a:endParaRPr lang="en-US" sz="1600" dirty="0"/>
          </a:p>
        </p:txBody>
      </p:sp>
      <p:pic>
        <p:nvPicPr>
          <p:cNvPr id="5" name="Picture 4">
            <a:extLst>
              <a:ext uri="{FF2B5EF4-FFF2-40B4-BE49-F238E27FC236}">
                <a16:creationId xmlns:a16="http://schemas.microsoft.com/office/drawing/2014/main" xmlns="" id="{F638861E-F20A-4E79-B5D6-AB6B6469E30F}"/>
              </a:ext>
            </a:extLst>
          </p:cNvPr>
          <p:cNvPicPr>
            <a:picLocks noChangeAspect="1"/>
          </p:cNvPicPr>
          <p:nvPr/>
        </p:nvPicPr>
        <p:blipFill>
          <a:blip r:embed="rId4"/>
          <a:stretch>
            <a:fillRect/>
          </a:stretch>
        </p:blipFill>
        <p:spPr>
          <a:xfrm>
            <a:off x="670007" y="786575"/>
            <a:ext cx="2102570" cy="845083"/>
          </a:xfrm>
          <a:prstGeom prst="rect">
            <a:avLst/>
          </a:prstGeom>
        </p:spPr>
      </p:pic>
      <p:sp>
        <p:nvSpPr>
          <p:cNvPr id="10" name="TextBox 9">
            <a:extLst>
              <a:ext uri="{FF2B5EF4-FFF2-40B4-BE49-F238E27FC236}">
                <a16:creationId xmlns:a16="http://schemas.microsoft.com/office/drawing/2014/main" xmlns="" id="{357DE0D1-A18A-43CB-95DE-C65C1F8F226E}"/>
              </a:ext>
            </a:extLst>
          </p:cNvPr>
          <p:cNvSpPr txBox="1"/>
          <p:nvPr/>
        </p:nvSpPr>
        <p:spPr>
          <a:xfrm>
            <a:off x="559091" y="1512431"/>
            <a:ext cx="1984084" cy="307777"/>
          </a:xfrm>
          <a:prstGeom prst="rect">
            <a:avLst/>
          </a:prstGeom>
          <a:noFill/>
        </p:spPr>
        <p:txBody>
          <a:bodyPr wrap="square" rtlCol="0">
            <a:spAutoFit/>
          </a:bodyPr>
          <a:lstStyle/>
          <a:p>
            <a:r>
              <a:rPr lang="es-CR" sz="1400" dirty="0"/>
              <a:t>Estaciones de Radio</a:t>
            </a:r>
            <a:endParaRPr lang="en-US" sz="1400" dirty="0"/>
          </a:p>
        </p:txBody>
      </p:sp>
      <p:graphicFrame>
        <p:nvGraphicFramePr>
          <p:cNvPr id="9" name="Table 8">
            <a:extLst>
              <a:ext uri="{FF2B5EF4-FFF2-40B4-BE49-F238E27FC236}">
                <a16:creationId xmlns:a16="http://schemas.microsoft.com/office/drawing/2014/main" xmlns="" id="{8AFC9B56-D270-4BC0-88B0-790B39EF3967}"/>
              </a:ext>
            </a:extLst>
          </p:cNvPr>
          <p:cNvGraphicFramePr>
            <a:graphicFrameLocks noGrp="1"/>
          </p:cNvGraphicFramePr>
          <p:nvPr>
            <p:extLst/>
          </p:nvPr>
        </p:nvGraphicFramePr>
        <p:xfrm>
          <a:off x="1551133" y="4675239"/>
          <a:ext cx="3386444" cy="914400"/>
        </p:xfrm>
        <a:graphic>
          <a:graphicData uri="http://schemas.openxmlformats.org/drawingml/2006/table">
            <a:tbl>
              <a:tblPr firstRow="1" bandRow="1">
                <a:tableStyleId>{5C22544A-7EE6-4342-B048-85BDC9FD1C3A}</a:tableStyleId>
              </a:tblPr>
              <a:tblGrid>
                <a:gridCol w="1077104">
                  <a:extLst>
                    <a:ext uri="{9D8B030D-6E8A-4147-A177-3AD203B41FA5}">
                      <a16:colId xmlns:a16="http://schemas.microsoft.com/office/drawing/2014/main" xmlns="" val="3834629148"/>
                    </a:ext>
                  </a:extLst>
                </a:gridCol>
                <a:gridCol w="1180526">
                  <a:extLst>
                    <a:ext uri="{9D8B030D-6E8A-4147-A177-3AD203B41FA5}">
                      <a16:colId xmlns:a16="http://schemas.microsoft.com/office/drawing/2014/main" xmlns="" val="3086775996"/>
                    </a:ext>
                  </a:extLst>
                </a:gridCol>
                <a:gridCol w="1128814">
                  <a:extLst>
                    <a:ext uri="{9D8B030D-6E8A-4147-A177-3AD203B41FA5}">
                      <a16:colId xmlns:a16="http://schemas.microsoft.com/office/drawing/2014/main" xmlns="" val="3856585136"/>
                    </a:ext>
                  </a:extLst>
                </a:gridCol>
              </a:tblGrid>
              <a:tr h="283141">
                <a:tc>
                  <a:txBody>
                    <a:bodyPr/>
                    <a:lstStyle/>
                    <a:p>
                      <a:pPr algn="ctr"/>
                      <a:r>
                        <a:rPr lang="en-US" sz="1400" dirty="0"/>
                        <a:t>2395 kHz</a:t>
                      </a:r>
                    </a:p>
                  </a:txBody>
                  <a:tcPr/>
                </a:tc>
                <a:tc>
                  <a:txBody>
                    <a:bodyPr/>
                    <a:lstStyle/>
                    <a:p>
                      <a:pPr algn="ctr"/>
                      <a:r>
                        <a:rPr lang="en-US" sz="1400" dirty="0"/>
                        <a:t>2400 kHz</a:t>
                      </a:r>
                    </a:p>
                  </a:txBody>
                  <a:tcPr/>
                </a:tc>
                <a:tc>
                  <a:txBody>
                    <a:bodyPr/>
                    <a:lstStyle/>
                    <a:p>
                      <a:pPr algn="ctr"/>
                      <a:r>
                        <a:rPr lang="en-US" sz="1400" dirty="0"/>
                        <a:t>2405 kHz</a:t>
                      </a:r>
                    </a:p>
                  </a:txBody>
                  <a:tcPr/>
                </a:tc>
                <a:extLst>
                  <a:ext uri="{0D108BD9-81ED-4DB2-BD59-A6C34878D82A}">
                    <a16:rowId xmlns:a16="http://schemas.microsoft.com/office/drawing/2014/main" xmlns="" val="887912974"/>
                  </a:ext>
                </a:extLst>
              </a:tr>
              <a:tr h="283141">
                <a:tc>
                  <a:txBody>
                    <a:bodyPr/>
                    <a:lstStyle/>
                    <a:p>
                      <a:pPr algn="ctr"/>
                      <a:r>
                        <a:rPr lang="en-US" sz="1400" dirty="0"/>
                        <a:t>1650 kHz</a:t>
                      </a:r>
                    </a:p>
                  </a:txBody>
                  <a:tcPr/>
                </a:tc>
                <a:tc>
                  <a:txBody>
                    <a:bodyPr/>
                    <a:lstStyle/>
                    <a:p>
                      <a:pPr algn="ctr"/>
                      <a:r>
                        <a:rPr lang="en-US" sz="1400" dirty="0"/>
                        <a:t>1655 kHz</a:t>
                      </a:r>
                    </a:p>
                  </a:txBody>
                  <a:tcPr/>
                </a:tc>
                <a:tc>
                  <a:txBody>
                    <a:bodyPr/>
                    <a:lstStyle/>
                    <a:p>
                      <a:pPr algn="ctr"/>
                      <a:r>
                        <a:rPr lang="en-US" sz="1400" dirty="0"/>
                        <a:t>1660 kHz</a:t>
                      </a:r>
                    </a:p>
                  </a:txBody>
                  <a:tcPr/>
                </a:tc>
                <a:extLst>
                  <a:ext uri="{0D108BD9-81ED-4DB2-BD59-A6C34878D82A}">
                    <a16:rowId xmlns:a16="http://schemas.microsoft.com/office/drawing/2014/main" xmlns="" val="3988436303"/>
                  </a:ext>
                </a:extLst>
              </a:tr>
              <a:tr h="283141">
                <a:tc>
                  <a:txBody>
                    <a:bodyPr/>
                    <a:lstStyle/>
                    <a:p>
                      <a:pPr algn="ctr"/>
                      <a:r>
                        <a:rPr lang="en-US" sz="1400" dirty="0"/>
                        <a:t>740 kHz</a:t>
                      </a:r>
                    </a:p>
                  </a:txBody>
                  <a:tcPr/>
                </a:tc>
                <a:tc>
                  <a:txBody>
                    <a:bodyPr/>
                    <a:lstStyle/>
                    <a:p>
                      <a:pPr algn="ctr"/>
                      <a:r>
                        <a:rPr lang="en-US" sz="1400" dirty="0"/>
                        <a:t>745 kHz</a:t>
                      </a:r>
                    </a:p>
                  </a:txBody>
                  <a:tcPr/>
                </a:tc>
                <a:tc>
                  <a:txBody>
                    <a:bodyPr/>
                    <a:lstStyle/>
                    <a:p>
                      <a:pPr algn="ctr"/>
                      <a:r>
                        <a:rPr lang="en-US" sz="1400" dirty="0"/>
                        <a:t>750 kHz</a:t>
                      </a:r>
                    </a:p>
                  </a:txBody>
                  <a:tcPr/>
                </a:tc>
                <a:extLst>
                  <a:ext uri="{0D108BD9-81ED-4DB2-BD59-A6C34878D82A}">
                    <a16:rowId xmlns:a16="http://schemas.microsoft.com/office/drawing/2014/main" xmlns="" val="467354774"/>
                  </a:ext>
                </a:extLst>
              </a:tr>
            </a:tbl>
          </a:graphicData>
        </a:graphic>
      </p:graphicFrame>
      <p:sp>
        <p:nvSpPr>
          <p:cNvPr id="2" name="TextBox 1">
            <a:extLst>
              <a:ext uri="{FF2B5EF4-FFF2-40B4-BE49-F238E27FC236}">
                <a16:creationId xmlns:a16="http://schemas.microsoft.com/office/drawing/2014/main" xmlns="" id="{683854D8-6EFC-4945-8590-B0DD7D392670}"/>
              </a:ext>
            </a:extLst>
          </p:cNvPr>
          <p:cNvSpPr txBox="1"/>
          <p:nvPr/>
        </p:nvSpPr>
        <p:spPr>
          <a:xfrm>
            <a:off x="4937577" y="4675239"/>
            <a:ext cx="415498" cy="369332"/>
          </a:xfrm>
          <a:prstGeom prst="rect">
            <a:avLst/>
          </a:prstGeom>
          <a:noFill/>
        </p:spPr>
        <p:txBody>
          <a:bodyPr wrap="none" rtlCol="0">
            <a:spAutoFit/>
          </a:bodyPr>
          <a:lstStyle/>
          <a:p>
            <a:r>
              <a:rPr lang="en-US" dirty="0"/>
              <a:t>RF</a:t>
            </a:r>
          </a:p>
        </p:txBody>
      </p:sp>
      <p:sp>
        <p:nvSpPr>
          <p:cNvPr id="12" name="TextBox 11">
            <a:extLst>
              <a:ext uri="{FF2B5EF4-FFF2-40B4-BE49-F238E27FC236}">
                <a16:creationId xmlns:a16="http://schemas.microsoft.com/office/drawing/2014/main" xmlns="" id="{F48B749D-B982-4A10-B296-870F2E597E75}"/>
              </a:ext>
            </a:extLst>
          </p:cNvPr>
          <p:cNvSpPr txBox="1"/>
          <p:nvPr/>
        </p:nvSpPr>
        <p:spPr>
          <a:xfrm>
            <a:off x="4937577" y="5227350"/>
            <a:ext cx="348172" cy="369332"/>
          </a:xfrm>
          <a:prstGeom prst="rect">
            <a:avLst/>
          </a:prstGeom>
          <a:noFill/>
        </p:spPr>
        <p:txBody>
          <a:bodyPr wrap="none" rtlCol="0">
            <a:spAutoFit/>
          </a:bodyPr>
          <a:lstStyle/>
          <a:p>
            <a:r>
              <a:rPr lang="en-US" dirty="0"/>
              <a:t>FI</a:t>
            </a:r>
          </a:p>
        </p:txBody>
      </p:sp>
      <p:sp>
        <p:nvSpPr>
          <p:cNvPr id="3" name="Rectangle 2">
            <a:extLst>
              <a:ext uri="{FF2B5EF4-FFF2-40B4-BE49-F238E27FC236}">
                <a16:creationId xmlns:a16="http://schemas.microsoft.com/office/drawing/2014/main" xmlns="" id="{98298B52-B14A-4DAC-BC82-AFA1BD1E11A8}"/>
              </a:ext>
            </a:extLst>
          </p:cNvPr>
          <p:cNvSpPr/>
          <p:nvPr/>
        </p:nvSpPr>
        <p:spPr>
          <a:xfrm>
            <a:off x="5268414" y="5271239"/>
            <a:ext cx="1479892" cy="276999"/>
          </a:xfrm>
          <a:prstGeom prst="rect">
            <a:avLst/>
          </a:prstGeom>
        </p:spPr>
        <p:txBody>
          <a:bodyPr wrap="none">
            <a:spAutoFit/>
          </a:bodyPr>
          <a:lstStyle/>
          <a:p>
            <a:r>
              <a:rPr lang="en-US" sz="1200" b="1" dirty="0">
                <a:solidFill>
                  <a:srgbClr val="222222"/>
                </a:solidFill>
                <a:latin typeface="Arial" panose="020B0604020202020204" pitchFamily="34" charset="0"/>
              </a:rPr>
              <a:t>low-side injection</a:t>
            </a:r>
            <a:endParaRPr lang="en-US" sz="1200" dirty="0"/>
          </a:p>
        </p:txBody>
      </p:sp>
      <p:sp>
        <p:nvSpPr>
          <p:cNvPr id="13" name="Rectangle 12">
            <a:extLst>
              <a:ext uri="{FF2B5EF4-FFF2-40B4-BE49-F238E27FC236}">
                <a16:creationId xmlns:a16="http://schemas.microsoft.com/office/drawing/2014/main" xmlns="" id="{98FD545D-7400-4E9A-A2C9-93D97C7B9B42}"/>
              </a:ext>
            </a:extLst>
          </p:cNvPr>
          <p:cNvSpPr/>
          <p:nvPr/>
        </p:nvSpPr>
        <p:spPr>
          <a:xfrm>
            <a:off x="5267679" y="5001976"/>
            <a:ext cx="1548822" cy="276999"/>
          </a:xfrm>
          <a:prstGeom prst="rect">
            <a:avLst/>
          </a:prstGeom>
        </p:spPr>
        <p:txBody>
          <a:bodyPr wrap="none">
            <a:spAutoFit/>
          </a:bodyPr>
          <a:lstStyle/>
          <a:p>
            <a:r>
              <a:rPr lang="en-US" sz="1200" b="1" dirty="0">
                <a:solidFill>
                  <a:srgbClr val="222222"/>
                </a:solidFill>
                <a:latin typeface="Arial" panose="020B0604020202020204" pitchFamily="34" charset="0"/>
              </a:rPr>
              <a:t>high-side injection</a:t>
            </a:r>
            <a:endParaRPr lang="en-US" sz="1200" dirty="0"/>
          </a:p>
        </p:txBody>
      </p:sp>
      <p:graphicFrame>
        <p:nvGraphicFramePr>
          <p:cNvPr id="8" name="Table 7">
            <a:extLst>
              <a:ext uri="{FF2B5EF4-FFF2-40B4-BE49-F238E27FC236}">
                <a16:creationId xmlns:a16="http://schemas.microsoft.com/office/drawing/2014/main" xmlns="" id="{957CFF82-8936-4EC5-AB00-7A5322F1C856}"/>
              </a:ext>
            </a:extLst>
          </p:cNvPr>
          <p:cNvGraphicFramePr>
            <a:graphicFrameLocks noGrp="1"/>
          </p:cNvGraphicFramePr>
          <p:nvPr>
            <p:extLst>
              <p:ext uri="{D42A27DB-BD31-4B8C-83A1-F6EECF244321}">
                <p14:modId xmlns:p14="http://schemas.microsoft.com/office/powerpoint/2010/main" val="3043081133"/>
              </p:ext>
            </p:extLst>
          </p:nvPr>
        </p:nvGraphicFramePr>
        <p:xfrm>
          <a:off x="8397948" y="543558"/>
          <a:ext cx="3386444" cy="304800"/>
        </p:xfrm>
        <a:graphic>
          <a:graphicData uri="http://schemas.openxmlformats.org/drawingml/2006/table">
            <a:tbl>
              <a:tblPr firstRow="1" bandRow="1">
                <a:tableStyleId>{5C22544A-7EE6-4342-B048-85BDC9FD1C3A}</a:tableStyleId>
              </a:tblPr>
              <a:tblGrid>
                <a:gridCol w="1077104">
                  <a:extLst>
                    <a:ext uri="{9D8B030D-6E8A-4147-A177-3AD203B41FA5}">
                      <a16:colId xmlns:a16="http://schemas.microsoft.com/office/drawing/2014/main" xmlns="" val="2322965983"/>
                    </a:ext>
                  </a:extLst>
                </a:gridCol>
                <a:gridCol w="1180526">
                  <a:extLst>
                    <a:ext uri="{9D8B030D-6E8A-4147-A177-3AD203B41FA5}">
                      <a16:colId xmlns:a16="http://schemas.microsoft.com/office/drawing/2014/main" xmlns="" val="1880602554"/>
                    </a:ext>
                  </a:extLst>
                </a:gridCol>
                <a:gridCol w="1128814">
                  <a:extLst>
                    <a:ext uri="{9D8B030D-6E8A-4147-A177-3AD203B41FA5}">
                      <a16:colId xmlns:a16="http://schemas.microsoft.com/office/drawing/2014/main" xmlns="" val="1038474814"/>
                    </a:ext>
                  </a:extLst>
                </a:gridCol>
              </a:tblGrid>
              <a:tr h="283141">
                <a:tc>
                  <a:txBody>
                    <a:bodyPr/>
                    <a:lstStyle/>
                    <a:p>
                      <a:pPr algn="ctr"/>
                      <a:r>
                        <a:rPr lang="en-US" sz="1400" dirty="0"/>
                        <a:t>740 kHz</a:t>
                      </a:r>
                    </a:p>
                  </a:txBody>
                  <a:tcPr/>
                </a:tc>
                <a:tc>
                  <a:txBody>
                    <a:bodyPr/>
                    <a:lstStyle/>
                    <a:p>
                      <a:pPr algn="ctr"/>
                      <a:r>
                        <a:rPr lang="en-US" sz="1400" dirty="0"/>
                        <a:t>745 kHz</a:t>
                      </a:r>
                    </a:p>
                  </a:txBody>
                  <a:tcPr/>
                </a:tc>
                <a:tc>
                  <a:txBody>
                    <a:bodyPr/>
                    <a:lstStyle/>
                    <a:p>
                      <a:pPr algn="ctr"/>
                      <a:r>
                        <a:rPr lang="en-US" sz="1400" dirty="0"/>
                        <a:t>750 kHz</a:t>
                      </a:r>
                    </a:p>
                  </a:txBody>
                  <a:tcPr/>
                </a:tc>
                <a:extLst>
                  <a:ext uri="{0D108BD9-81ED-4DB2-BD59-A6C34878D82A}">
                    <a16:rowId xmlns:a16="http://schemas.microsoft.com/office/drawing/2014/main" xmlns="" val="571167145"/>
                  </a:ext>
                </a:extLst>
              </a:tr>
            </a:tbl>
          </a:graphicData>
        </a:graphic>
      </p:graphicFrame>
      <p:cxnSp>
        <p:nvCxnSpPr>
          <p:cNvPr id="16" name="Straight Arrow Connector 15">
            <a:extLst>
              <a:ext uri="{FF2B5EF4-FFF2-40B4-BE49-F238E27FC236}">
                <a16:creationId xmlns:a16="http://schemas.microsoft.com/office/drawing/2014/main" xmlns="" id="{B7469352-96CA-4CE8-9F36-68DF5744F0AA}"/>
              </a:ext>
            </a:extLst>
          </p:cNvPr>
          <p:cNvCxnSpPr/>
          <p:nvPr/>
        </p:nvCxnSpPr>
        <p:spPr>
          <a:xfrm flipV="1">
            <a:off x="4937577" y="2243470"/>
            <a:ext cx="3377083" cy="24317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34CDF92F-D9BE-4504-B56F-368A2B447478}"/>
              </a:ext>
            </a:extLst>
          </p:cNvPr>
          <p:cNvCxnSpPr/>
          <p:nvPr/>
        </p:nvCxnSpPr>
        <p:spPr>
          <a:xfrm flipH="1">
            <a:off x="9760688" y="956930"/>
            <a:ext cx="1020726" cy="9888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Frame 19">
            <a:extLst>
              <a:ext uri="{FF2B5EF4-FFF2-40B4-BE49-F238E27FC236}">
                <a16:creationId xmlns:a16="http://schemas.microsoft.com/office/drawing/2014/main" xmlns="" id="{910EC014-EAB5-45EE-8805-3D3549078A30}"/>
              </a:ext>
            </a:extLst>
          </p:cNvPr>
          <p:cNvSpPr/>
          <p:nvPr/>
        </p:nvSpPr>
        <p:spPr>
          <a:xfrm>
            <a:off x="10018862" y="4585874"/>
            <a:ext cx="1244009" cy="917393"/>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6866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195DAD50-2025-4AA2-833F-1A588848BC8C}"/>
              </a:ext>
            </a:extLst>
          </p:cNvPr>
          <p:cNvPicPr>
            <a:picLocks noChangeAspect="1"/>
          </p:cNvPicPr>
          <p:nvPr/>
        </p:nvPicPr>
        <p:blipFill>
          <a:blip r:embed="rId2"/>
          <a:stretch>
            <a:fillRect/>
          </a:stretch>
        </p:blipFill>
        <p:spPr>
          <a:xfrm>
            <a:off x="2038009" y="2676864"/>
            <a:ext cx="2943225" cy="2819400"/>
          </a:xfrm>
          <a:prstGeom prst="rect">
            <a:avLst/>
          </a:prstGeom>
        </p:spPr>
      </p:pic>
      <p:pic>
        <p:nvPicPr>
          <p:cNvPr id="4" name="Picture 3">
            <a:extLst>
              <a:ext uri="{FF2B5EF4-FFF2-40B4-BE49-F238E27FC236}">
                <a16:creationId xmlns:a16="http://schemas.microsoft.com/office/drawing/2014/main" xmlns="" id="{C56D8DAC-C86D-448E-91B7-D5C4F57B0789}"/>
              </a:ext>
            </a:extLst>
          </p:cNvPr>
          <p:cNvPicPr>
            <a:picLocks noChangeAspect="1"/>
          </p:cNvPicPr>
          <p:nvPr/>
        </p:nvPicPr>
        <p:blipFill>
          <a:blip r:embed="rId3"/>
          <a:stretch>
            <a:fillRect/>
          </a:stretch>
        </p:blipFill>
        <p:spPr>
          <a:xfrm>
            <a:off x="3751299" y="0"/>
            <a:ext cx="4476750" cy="2743200"/>
          </a:xfrm>
          <a:prstGeom prst="rect">
            <a:avLst/>
          </a:prstGeom>
        </p:spPr>
      </p:pic>
      <p:graphicFrame>
        <p:nvGraphicFramePr>
          <p:cNvPr id="5" name="Table 4">
            <a:extLst>
              <a:ext uri="{FF2B5EF4-FFF2-40B4-BE49-F238E27FC236}">
                <a16:creationId xmlns:a16="http://schemas.microsoft.com/office/drawing/2014/main" xmlns="" id="{76178D4A-2EC0-418D-B2E1-81772E603BEC}"/>
              </a:ext>
            </a:extLst>
          </p:cNvPr>
          <p:cNvGraphicFramePr>
            <a:graphicFrameLocks noGrp="1"/>
          </p:cNvGraphicFramePr>
          <p:nvPr>
            <p:extLst>
              <p:ext uri="{D42A27DB-BD31-4B8C-83A1-F6EECF244321}">
                <p14:modId xmlns:p14="http://schemas.microsoft.com/office/powerpoint/2010/main" val="806431325"/>
              </p:ext>
            </p:extLst>
          </p:nvPr>
        </p:nvGraphicFramePr>
        <p:xfrm>
          <a:off x="455426" y="1066800"/>
          <a:ext cx="3386444" cy="304800"/>
        </p:xfrm>
        <a:graphic>
          <a:graphicData uri="http://schemas.openxmlformats.org/drawingml/2006/table">
            <a:tbl>
              <a:tblPr firstRow="1" bandRow="1">
                <a:tableStyleId>{5C22544A-7EE6-4342-B048-85BDC9FD1C3A}</a:tableStyleId>
              </a:tblPr>
              <a:tblGrid>
                <a:gridCol w="1077104">
                  <a:extLst>
                    <a:ext uri="{9D8B030D-6E8A-4147-A177-3AD203B41FA5}">
                      <a16:colId xmlns:a16="http://schemas.microsoft.com/office/drawing/2014/main" xmlns="" val="2322965983"/>
                    </a:ext>
                  </a:extLst>
                </a:gridCol>
                <a:gridCol w="1180526">
                  <a:extLst>
                    <a:ext uri="{9D8B030D-6E8A-4147-A177-3AD203B41FA5}">
                      <a16:colId xmlns:a16="http://schemas.microsoft.com/office/drawing/2014/main" xmlns="" val="1880602554"/>
                    </a:ext>
                  </a:extLst>
                </a:gridCol>
                <a:gridCol w="1128814">
                  <a:extLst>
                    <a:ext uri="{9D8B030D-6E8A-4147-A177-3AD203B41FA5}">
                      <a16:colId xmlns:a16="http://schemas.microsoft.com/office/drawing/2014/main" xmlns="" val="1038474814"/>
                    </a:ext>
                  </a:extLst>
                </a:gridCol>
              </a:tblGrid>
              <a:tr h="283141">
                <a:tc>
                  <a:txBody>
                    <a:bodyPr/>
                    <a:lstStyle/>
                    <a:p>
                      <a:pPr algn="ctr"/>
                      <a:r>
                        <a:rPr lang="en-US" sz="1400" dirty="0"/>
                        <a:t>740 kHz</a:t>
                      </a:r>
                    </a:p>
                  </a:txBody>
                  <a:tcPr/>
                </a:tc>
                <a:tc>
                  <a:txBody>
                    <a:bodyPr/>
                    <a:lstStyle/>
                    <a:p>
                      <a:pPr algn="ctr"/>
                      <a:r>
                        <a:rPr lang="en-US" sz="1400" dirty="0"/>
                        <a:t>745 kHz</a:t>
                      </a:r>
                    </a:p>
                  </a:txBody>
                  <a:tcPr/>
                </a:tc>
                <a:tc>
                  <a:txBody>
                    <a:bodyPr/>
                    <a:lstStyle/>
                    <a:p>
                      <a:pPr algn="ctr"/>
                      <a:r>
                        <a:rPr lang="en-US" sz="1400" dirty="0"/>
                        <a:t>750 kHz</a:t>
                      </a:r>
                    </a:p>
                  </a:txBody>
                  <a:tcPr/>
                </a:tc>
                <a:extLst>
                  <a:ext uri="{0D108BD9-81ED-4DB2-BD59-A6C34878D82A}">
                    <a16:rowId xmlns:a16="http://schemas.microsoft.com/office/drawing/2014/main" xmlns="" val="571167145"/>
                  </a:ext>
                </a:extLst>
              </a:tr>
            </a:tbl>
          </a:graphicData>
        </a:graphic>
      </p:graphicFrame>
      <p:grpSp>
        <p:nvGrpSpPr>
          <p:cNvPr id="7" name="Group 316">
            <a:extLst>
              <a:ext uri="{FF2B5EF4-FFF2-40B4-BE49-F238E27FC236}">
                <a16:creationId xmlns:a16="http://schemas.microsoft.com/office/drawing/2014/main" xmlns="" id="{0C7F981E-DB41-4091-A215-24E93B6836AA}"/>
              </a:ext>
            </a:extLst>
          </p:cNvPr>
          <p:cNvGrpSpPr>
            <a:grpSpLocks/>
          </p:cNvGrpSpPr>
          <p:nvPr/>
        </p:nvGrpSpPr>
        <p:grpSpPr bwMode="auto">
          <a:xfrm>
            <a:off x="4327359" y="3957957"/>
            <a:ext cx="330118" cy="204470"/>
            <a:chOff x="4332" y="3113"/>
            <a:chExt cx="272" cy="189"/>
          </a:xfrm>
        </p:grpSpPr>
        <p:sp>
          <p:nvSpPr>
            <p:cNvPr id="8" name="Line 317">
              <a:extLst>
                <a:ext uri="{FF2B5EF4-FFF2-40B4-BE49-F238E27FC236}">
                  <a16:creationId xmlns:a16="http://schemas.microsoft.com/office/drawing/2014/main" xmlns="" id="{03CCCA94-87E4-4D43-8069-E053CA0D7ADF}"/>
                </a:ext>
              </a:extLst>
            </p:cNvPr>
            <p:cNvSpPr>
              <a:spLocks noChangeShapeType="1"/>
            </p:cNvSpPr>
            <p:nvPr/>
          </p:nvSpPr>
          <p:spPr bwMode="auto">
            <a:xfrm>
              <a:off x="4332" y="3203"/>
              <a:ext cx="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9" name="Line 318">
              <a:extLst>
                <a:ext uri="{FF2B5EF4-FFF2-40B4-BE49-F238E27FC236}">
                  <a16:creationId xmlns:a16="http://schemas.microsoft.com/office/drawing/2014/main" xmlns="" id="{A8F14FF0-C295-40BE-8F1A-22D68260D24D}"/>
                </a:ext>
              </a:extLst>
            </p:cNvPr>
            <p:cNvSpPr>
              <a:spLocks noChangeShapeType="1"/>
            </p:cNvSpPr>
            <p:nvPr/>
          </p:nvSpPr>
          <p:spPr bwMode="auto">
            <a:xfrm>
              <a:off x="4401" y="3249"/>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0" name="Line 319">
              <a:extLst>
                <a:ext uri="{FF2B5EF4-FFF2-40B4-BE49-F238E27FC236}">
                  <a16:creationId xmlns:a16="http://schemas.microsoft.com/office/drawing/2014/main" xmlns="" id="{163C3968-53A7-4E9C-B4AC-3816B5DF2370}"/>
                </a:ext>
              </a:extLst>
            </p:cNvPr>
            <p:cNvSpPr>
              <a:spLocks noChangeShapeType="1"/>
            </p:cNvSpPr>
            <p:nvPr/>
          </p:nvSpPr>
          <p:spPr bwMode="auto">
            <a:xfrm>
              <a:off x="4453" y="3302"/>
              <a:ext cx="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320">
              <a:extLst>
                <a:ext uri="{FF2B5EF4-FFF2-40B4-BE49-F238E27FC236}">
                  <a16:creationId xmlns:a16="http://schemas.microsoft.com/office/drawing/2014/main" xmlns="" id="{4FB1190A-3CD7-4444-BC6F-A5129E7851BD}"/>
                </a:ext>
              </a:extLst>
            </p:cNvPr>
            <p:cNvSpPr>
              <a:spLocks noChangeShapeType="1"/>
            </p:cNvSpPr>
            <p:nvPr/>
          </p:nvSpPr>
          <p:spPr bwMode="auto">
            <a:xfrm flipV="1">
              <a:off x="4468" y="3113"/>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CR"/>
            </a:p>
          </p:txBody>
        </p:sp>
      </p:gr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28A9A478-5907-465D-952E-06AF160CFA8C}"/>
                  </a:ext>
                </a:extLst>
              </p:cNvPr>
              <p:cNvSpPr/>
              <p:nvPr/>
            </p:nvSpPr>
            <p:spPr>
              <a:xfrm>
                <a:off x="605958" y="4913249"/>
                <a:ext cx="1728998" cy="307777"/>
              </a:xfrm>
              <a:prstGeom prst="rect">
                <a:avLst/>
              </a:prstGeom>
            </p:spPr>
            <p:txBody>
              <a:bodyPr wrap="none">
                <a:spAutoFit/>
              </a:bodyPr>
              <a:lstStyle/>
              <a:p>
                <a:r>
                  <a:rPr lang="en-US" sz="1400" dirty="0"/>
                  <a:t>-</a:t>
                </a:r>
                <a14:m>
                  <m:oMath xmlns:m="http://schemas.openxmlformats.org/officeDocument/2006/math">
                    <m:r>
                      <a:rPr lang="en-US" sz="1400" i="1">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𝟕𝟒𝟎</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oMath>
                </a14:m>
                <a:endParaRPr lang="en-US" sz="1400" dirty="0"/>
              </a:p>
            </p:txBody>
          </p:sp>
        </mc:Choice>
        <mc:Fallback xmlns="">
          <p:sp>
            <p:nvSpPr>
              <p:cNvPr id="12" name="Rectangle 11">
                <a:extLst>
                  <a:ext uri="{FF2B5EF4-FFF2-40B4-BE49-F238E27FC236}">
                    <a16:creationId xmlns:a16="http://schemas.microsoft.com/office/drawing/2014/main" id="{28A9A478-5907-465D-952E-06AF160CFA8C}"/>
                  </a:ext>
                </a:extLst>
              </p:cNvPr>
              <p:cNvSpPr>
                <a:spLocks noRot="1" noChangeAspect="1" noMove="1" noResize="1" noEditPoints="1" noAdjustHandles="1" noChangeArrowheads="1" noChangeShapeType="1" noTextEdit="1"/>
              </p:cNvSpPr>
              <p:nvPr/>
            </p:nvSpPr>
            <p:spPr>
              <a:xfrm>
                <a:off x="605958" y="4913249"/>
                <a:ext cx="1728998" cy="307777"/>
              </a:xfrm>
              <a:prstGeom prst="rect">
                <a:avLst/>
              </a:prstGeom>
              <a:blipFill>
                <a:blip r:embed="rId4"/>
                <a:stretch>
                  <a:fillRect l="-1056"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xmlns="" id="{EA3B11AA-F271-4223-B48E-B47924964438}"/>
                  </a:ext>
                </a:extLst>
              </p:cNvPr>
              <p:cNvSpPr/>
              <p:nvPr/>
            </p:nvSpPr>
            <p:spPr>
              <a:xfrm>
                <a:off x="1612190" y="5596026"/>
                <a:ext cx="17289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𝟕𝟓𝟎</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oMath>
                  </m:oMathPara>
                </a14:m>
                <a:endParaRPr lang="en-US" sz="1400" dirty="0"/>
              </a:p>
            </p:txBody>
          </p:sp>
        </mc:Choice>
        <mc:Fallback xmlns="">
          <p:sp>
            <p:nvSpPr>
              <p:cNvPr id="13" name="Rectangle 12">
                <a:extLst>
                  <a:ext uri="{FF2B5EF4-FFF2-40B4-BE49-F238E27FC236}">
                    <a16:creationId xmlns:a16="http://schemas.microsoft.com/office/drawing/2014/main" id="{EA3B11AA-F271-4223-B48E-B47924964438}"/>
                  </a:ext>
                </a:extLst>
              </p:cNvPr>
              <p:cNvSpPr>
                <a:spLocks noRot="1" noChangeAspect="1" noMove="1" noResize="1" noEditPoints="1" noAdjustHandles="1" noChangeArrowheads="1" noChangeShapeType="1" noTextEdit="1"/>
              </p:cNvSpPr>
              <p:nvPr/>
            </p:nvSpPr>
            <p:spPr>
              <a:xfrm>
                <a:off x="1612190" y="5596026"/>
                <a:ext cx="1728998"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xmlns="" id="{660897AD-CAEA-468C-9360-223EB35D07FC}"/>
                  </a:ext>
                </a:extLst>
              </p:cNvPr>
              <p:cNvSpPr/>
              <p:nvPr/>
            </p:nvSpPr>
            <p:spPr>
              <a:xfrm>
                <a:off x="4981234" y="3121223"/>
                <a:ext cx="5087483" cy="307777"/>
              </a:xfrm>
              <a:prstGeom prst="rect">
                <a:avLst/>
              </a:prstGeom>
            </p:spPr>
            <p:txBody>
              <a:bodyPr wrap="none">
                <a:spAutoFit/>
              </a:bodyPr>
              <a:lstStyle/>
              <a:p>
                <a:r>
                  <a:rPr lang="en-US" sz="1400" dirty="0"/>
                  <a:t>cos</a:t>
                </a:r>
                <a14:m>
                  <m:oMath xmlns:m="http://schemas.openxmlformats.org/officeDocument/2006/math">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𝟕𝟒𝟓</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d>
                      <m:dPr>
                        <m:begChr m:val="["/>
                        <m:endChr m:val="]"/>
                        <m:ctrlPr>
                          <a:rPr lang="es-CR" sz="1400" i="1" smtClean="0">
                            <a:latin typeface="Cambria Math"/>
                            <a:ea typeface="Cambria Math" panose="02040503050406030204" pitchFamily="18" charset="0"/>
                          </a:rPr>
                        </m:ctrlPr>
                      </m:dPr>
                      <m:e>
                        <m:r>
                          <a:rPr lang="en-US" sz="1400" i="1">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𝟕𝟓𝟎</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𝟕𝟒𝟎</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e>
                    </m:d>
                  </m:oMath>
                </a14:m>
                <a:r>
                  <a:rPr lang="en-US" sz="1400" dirty="0"/>
                  <a:t>=</a:t>
                </a:r>
              </a:p>
            </p:txBody>
          </p:sp>
        </mc:Choice>
        <mc:Fallback xmlns="">
          <p:sp>
            <p:nvSpPr>
              <p:cNvPr id="19" name="Rectangle 18">
                <a:extLst>
                  <a:ext uri="{FF2B5EF4-FFF2-40B4-BE49-F238E27FC236}">
                    <a16:creationId xmlns:a16="http://schemas.microsoft.com/office/drawing/2014/main" id="{660897AD-CAEA-468C-9360-223EB35D07FC}"/>
                  </a:ext>
                </a:extLst>
              </p:cNvPr>
              <p:cNvSpPr>
                <a:spLocks noRot="1" noChangeAspect="1" noMove="1" noResize="1" noEditPoints="1" noAdjustHandles="1" noChangeArrowheads="1" noChangeShapeType="1" noTextEdit="1"/>
              </p:cNvSpPr>
              <p:nvPr/>
            </p:nvSpPr>
            <p:spPr>
              <a:xfrm>
                <a:off x="4981234" y="3121223"/>
                <a:ext cx="5087483" cy="307777"/>
              </a:xfrm>
              <a:prstGeom prst="rect">
                <a:avLst/>
              </a:prstGeom>
              <a:blipFill>
                <a:blip r:embed="rId6"/>
                <a:stretch>
                  <a:fillRect l="-359" t="-3922" b="-19608"/>
                </a:stretch>
              </a:blipFill>
            </p:spPr>
            <p:txBody>
              <a:bodyPr/>
              <a:lstStyle/>
              <a:p>
                <a:r>
                  <a:rPr lang="en-US">
                    <a:noFill/>
                  </a:rPr>
                  <a:t> </a:t>
                </a:r>
              </a:p>
            </p:txBody>
          </p:sp>
        </mc:Fallback>
      </mc:AlternateContent>
      <p:pic>
        <p:nvPicPr>
          <p:cNvPr id="20" name="Picture 2" descr="Image result for cosAsinB">
            <a:extLst>
              <a:ext uri="{FF2B5EF4-FFF2-40B4-BE49-F238E27FC236}">
                <a16:creationId xmlns:a16="http://schemas.microsoft.com/office/drawing/2014/main" xmlns="" id="{A9105360-F164-4F60-8CDA-60AB16B044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4450" y="187638"/>
            <a:ext cx="2943225" cy="15525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DF496D35-5E99-4F2E-8016-E01B7B2C7BB8}"/>
                  </a:ext>
                </a:extLst>
              </p:cNvPr>
              <p:cNvSpPr txBox="1"/>
              <p:nvPr/>
            </p:nvSpPr>
            <p:spPr>
              <a:xfrm>
                <a:off x="7210767" y="5899507"/>
                <a:ext cx="3760197" cy="307777"/>
              </a:xfrm>
              <a:prstGeom prst="rect">
                <a:avLst/>
              </a:prstGeom>
              <a:noFill/>
            </p:spPr>
            <p:txBody>
              <a:bodyPr wrap="none" rtlCol="0">
                <a:spAutoFit/>
              </a:bodyPr>
              <a:lstStyle/>
              <a:p>
                <a:r>
                  <a:rPr lang="es-CR" sz="1400" dirty="0"/>
                  <a:t>Diseñe para un f</a:t>
                </a:r>
                <a:r>
                  <a:rPr lang="en-US" sz="1400" dirty="0" err="1"/>
                  <a:t>iltro</a:t>
                </a:r>
                <a:r>
                  <a:rPr lang="en-US" sz="1400" dirty="0"/>
                  <a:t> </a:t>
                </a:r>
                <a:r>
                  <a:rPr lang="en-US" sz="1400" dirty="0" err="1"/>
                  <a:t>paso</a:t>
                </a:r>
                <a:r>
                  <a:rPr lang="en-US" sz="1400" dirty="0"/>
                  <a:t> bajo con </a:t>
                </a:r>
                <a14:m>
                  <m:oMath xmlns:m="http://schemas.openxmlformats.org/officeDocument/2006/math">
                    <m:sSub>
                      <m:sSubPr>
                        <m:ctrlPr>
                          <a:rPr lang="en-US" sz="1400" i="1">
                            <a:latin typeface="Cambria Math"/>
                          </a:rPr>
                        </m:ctrlPr>
                      </m:sSubPr>
                      <m:e>
                        <m:r>
                          <a:rPr lang="en-US" sz="1400" i="1">
                            <a:latin typeface="Cambria Math" panose="02040503050406030204" pitchFamily="18" charset="0"/>
                            <a:ea typeface="Cambria Math" panose="02040503050406030204" pitchFamily="18" charset="0"/>
                          </a:rPr>
                          <m:t>𝑓</m:t>
                        </m:r>
                      </m:e>
                      <m:sub>
                        <m:r>
                          <a:rPr lang="en-US" sz="1400" i="1">
                            <a:latin typeface="Cambria Math" panose="02040503050406030204" pitchFamily="18" charset="0"/>
                          </a:rPr>
                          <m:t>𝑐</m:t>
                        </m:r>
                      </m:sub>
                    </m:sSub>
                    <m:r>
                      <a:rPr lang="en-US" sz="1400" b="0" i="1" smtClean="0">
                        <a:latin typeface="Cambria Math" panose="02040503050406030204" pitchFamily="18" charset="0"/>
                      </a:rPr>
                      <m:t>=5 </m:t>
                    </m:r>
                    <m:r>
                      <a:rPr lang="en-US" sz="1400" b="0" i="1" smtClean="0">
                        <a:latin typeface="Cambria Math" panose="02040503050406030204" pitchFamily="18" charset="0"/>
                      </a:rPr>
                      <m:t>𝐾𝐻𝑧</m:t>
                    </m:r>
                  </m:oMath>
                </a14:m>
                <a:r>
                  <a:rPr lang="en-US" sz="1400" dirty="0"/>
                  <a:t> </a:t>
                </a:r>
              </a:p>
            </p:txBody>
          </p:sp>
        </mc:Choice>
        <mc:Fallback xmlns="">
          <p:sp>
            <p:nvSpPr>
              <p:cNvPr id="22" name="TextBox 21">
                <a:extLst>
                  <a:ext uri="{FF2B5EF4-FFF2-40B4-BE49-F238E27FC236}">
                    <a16:creationId xmlns:a16="http://schemas.microsoft.com/office/drawing/2014/main" id="{DF496D35-5E99-4F2E-8016-E01B7B2C7BB8}"/>
                  </a:ext>
                </a:extLst>
              </p:cNvPr>
              <p:cNvSpPr txBox="1">
                <a:spLocks noRot="1" noChangeAspect="1" noMove="1" noResize="1" noEditPoints="1" noAdjustHandles="1" noChangeArrowheads="1" noChangeShapeType="1" noTextEdit="1"/>
              </p:cNvSpPr>
              <p:nvPr/>
            </p:nvSpPr>
            <p:spPr>
              <a:xfrm>
                <a:off x="7210767" y="5899507"/>
                <a:ext cx="3760197" cy="307777"/>
              </a:xfrm>
              <a:prstGeom prst="rect">
                <a:avLst/>
              </a:prstGeom>
              <a:blipFill>
                <a:blip r:embed="rId8"/>
                <a:stretch>
                  <a:fillRect l="-486"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xmlns="" id="{A07A77C9-B598-4878-AA87-BF3AA4F8ED6D}"/>
                  </a:ext>
                </a:extLst>
              </p:cNvPr>
              <p:cNvSpPr/>
              <p:nvPr/>
            </p:nvSpPr>
            <p:spPr>
              <a:xfrm>
                <a:off x="5074685" y="3797312"/>
                <a:ext cx="6481133" cy="307777"/>
              </a:xfrm>
              <a:prstGeom prst="rect">
                <a:avLst/>
              </a:prstGeom>
            </p:spPr>
            <p:txBody>
              <a:bodyPr wrap="none">
                <a:spAutoFit/>
              </a:bodyPr>
              <a:lstStyle/>
              <a:p>
                <a:r>
                  <a:rPr lang="en-US" sz="1400" dirty="0"/>
                  <a:t>cos</a:t>
                </a:r>
                <a14:m>
                  <m:oMath xmlns:m="http://schemas.openxmlformats.org/officeDocument/2006/math">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smtClean="0">
                                <a:latin typeface="Cambria Math" panose="02040503050406030204" pitchFamily="18" charset="0"/>
                                <a:ea typeface="Cambria Math" panose="02040503050406030204" pitchFamily="18" charset="0"/>
                              </a:rPr>
                              <m:t>𝟕𝟒𝟓</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r>
                      <a:rPr lang="en-US" sz="1400" i="1">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𝟕</m:t>
                            </m:r>
                            <m:r>
                              <a:rPr lang="en-US" sz="1400" b="1" i="1" smtClean="0">
                                <a:latin typeface="Cambria Math" panose="02040503050406030204" pitchFamily="18" charset="0"/>
                                <a:ea typeface="Cambria Math" panose="02040503050406030204" pitchFamily="18" charset="0"/>
                              </a:rPr>
                              <m:t>𝟓</m:t>
                            </m:r>
                            <m:r>
                              <a:rPr lang="en-US" sz="1400" b="1" i="1">
                                <a:latin typeface="Cambria Math" panose="02040503050406030204" pitchFamily="18" charset="0"/>
                                <a:ea typeface="Cambria Math" panose="02040503050406030204" pitchFamily="18" charset="0"/>
                              </a:rPr>
                              <m:t>𝟎</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r>
                      <a:rPr lang="en-US" sz="1400" b="0" i="0" smtClean="0">
                        <a:latin typeface="Cambria Math" panose="02040503050406030204" pitchFamily="18" charset="0"/>
                        <a:ea typeface="Cambria Math" panose="02040503050406030204" pitchFamily="18" charset="0"/>
                      </a:rPr>
                      <m:t>−</m:t>
                    </m:r>
                  </m:oMath>
                </a14:m>
                <a:r>
                  <a:rPr lang="en-US" sz="1400" dirty="0"/>
                  <a:t>cos</a:t>
                </a:r>
                <a14:m>
                  <m:oMath xmlns:m="http://schemas.openxmlformats.org/officeDocument/2006/math">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𝟕𝟒𝟓</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r>
                      <a:rPr lang="en-US" sz="1400" i="1">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𝟕</m:t>
                            </m:r>
                            <m:r>
                              <a:rPr lang="en-US" sz="1400" b="1" i="1" smtClean="0">
                                <a:latin typeface="Cambria Math" panose="02040503050406030204" pitchFamily="18" charset="0"/>
                                <a:ea typeface="Cambria Math" panose="02040503050406030204" pitchFamily="18" charset="0"/>
                              </a:rPr>
                              <m:t>𝟒</m:t>
                            </m:r>
                            <m:r>
                              <a:rPr lang="en-US" sz="1400" b="1" i="1">
                                <a:latin typeface="Cambria Math" panose="02040503050406030204" pitchFamily="18" charset="0"/>
                                <a:ea typeface="Cambria Math" panose="02040503050406030204" pitchFamily="18" charset="0"/>
                              </a:rPr>
                              <m:t>𝟎</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r>
                      <a:rPr lang="en-US" sz="1400" b="0" i="1" smtClean="0">
                        <a:latin typeface="Cambria Math" panose="02040503050406030204" pitchFamily="18" charset="0"/>
                        <a:ea typeface="Cambria Math" panose="02040503050406030204" pitchFamily="18" charset="0"/>
                      </a:rPr>
                      <m:t>=</m:t>
                    </m:r>
                  </m:oMath>
                </a14:m>
                <a:endParaRPr lang="en-US" sz="1400" dirty="0"/>
              </a:p>
            </p:txBody>
          </p:sp>
        </mc:Choice>
        <mc:Fallback xmlns="">
          <p:sp>
            <p:nvSpPr>
              <p:cNvPr id="24" name="Rectangle 23">
                <a:extLst>
                  <a:ext uri="{FF2B5EF4-FFF2-40B4-BE49-F238E27FC236}">
                    <a16:creationId xmlns:a16="http://schemas.microsoft.com/office/drawing/2014/main" id="{A07A77C9-B598-4878-AA87-BF3AA4F8ED6D}"/>
                  </a:ext>
                </a:extLst>
              </p:cNvPr>
              <p:cNvSpPr>
                <a:spLocks noRot="1" noChangeAspect="1" noMove="1" noResize="1" noEditPoints="1" noAdjustHandles="1" noChangeArrowheads="1" noChangeShapeType="1" noTextEdit="1"/>
              </p:cNvSpPr>
              <p:nvPr/>
            </p:nvSpPr>
            <p:spPr>
              <a:xfrm>
                <a:off x="5074685" y="3797312"/>
                <a:ext cx="6481133" cy="307777"/>
              </a:xfrm>
              <a:prstGeom prst="rect">
                <a:avLst/>
              </a:prstGeom>
              <a:blipFill>
                <a:blip r:embed="rId9"/>
                <a:stretch>
                  <a:fillRect l="-282"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xmlns="" id="{17719B97-90E6-472A-A86C-4816361F0C97}"/>
                  </a:ext>
                </a:extLst>
              </p:cNvPr>
              <p:cNvSpPr/>
              <p:nvPr/>
            </p:nvSpPr>
            <p:spPr>
              <a:xfrm>
                <a:off x="781931" y="2742674"/>
                <a:ext cx="1649106" cy="307777"/>
              </a:xfrm>
              <a:prstGeom prst="rect">
                <a:avLst/>
              </a:prstGeom>
            </p:spPr>
            <p:txBody>
              <a:bodyPr wrap="none">
                <a:spAutoFit/>
              </a:bodyPr>
              <a:lstStyle/>
              <a:p>
                <a:r>
                  <a:rPr lang="en-US" sz="1400" dirty="0"/>
                  <a:t>cos</a:t>
                </a:r>
                <a14:m>
                  <m:oMath xmlns:m="http://schemas.openxmlformats.org/officeDocument/2006/math">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𝟕</m:t>
                            </m:r>
                            <m:r>
                              <a:rPr lang="en-US" sz="1400" b="1" i="1" smtClean="0">
                                <a:latin typeface="Cambria Math" panose="02040503050406030204" pitchFamily="18" charset="0"/>
                                <a:ea typeface="Cambria Math" panose="02040503050406030204" pitchFamily="18" charset="0"/>
                              </a:rPr>
                              <m:t>𝟒𝟓</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oMath>
                </a14:m>
                <a:endParaRPr lang="en-US" sz="1400" dirty="0"/>
              </a:p>
            </p:txBody>
          </p:sp>
        </mc:Choice>
        <mc:Fallback xmlns="">
          <p:sp>
            <p:nvSpPr>
              <p:cNvPr id="26" name="Rectangle 25">
                <a:extLst>
                  <a:ext uri="{FF2B5EF4-FFF2-40B4-BE49-F238E27FC236}">
                    <a16:creationId xmlns:a16="http://schemas.microsoft.com/office/drawing/2014/main" id="{17719B97-90E6-472A-A86C-4816361F0C97}"/>
                  </a:ext>
                </a:extLst>
              </p:cNvPr>
              <p:cNvSpPr>
                <a:spLocks noRot="1" noChangeAspect="1" noMove="1" noResize="1" noEditPoints="1" noAdjustHandles="1" noChangeArrowheads="1" noChangeShapeType="1" noTextEdit="1"/>
              </p:cNvSpPr>
              <p:nvPr/>
            </p:nvSpPr>
            <p:spPr>
              <a:xfrm>
                <a:off x="781931" y="2742674"/>
                <a:ext cx="1649106" cy="307777"/>
              </a:xfrm>
              <a:prstGeom prst="rect">
                <a:avLst/>
              </a:prstGeom>
              <a:blipFill>
                <a:blip r:embed="rId10"/>
                <a:stretch>
                  <a:fillRect l="-1107" t="-4000" b="-20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xmlns="" id="{4578BAA1-6AE9-499B-9839-2D7B51C3157D}"/>
              </a:ext>
            </a:extLst>
          </p:cNvPr>
          <p:cNvSpPr txBox="1"/>
          <p:nvPr/>
        </p:nvSpPr>
        <p:spPr>
          <a:xfrm>
            <a:off x="3509621" y="4188136"/>
            <a:ext cx="611065" cy="276999"/>
          </a:xfrm>
          <a:prstGeom prst="rect">
            <a:avLst/>
          </a:prstGeom>
          <a:noFill/>
        </p:spPr>
        <p:txBody>
          <a:bodyPr wrap="none" rtlCol="0">
            <a:spAutoFit/>
          </a:bodyPr>
          <a:lstStyle/>
          <a:p>
            <a:r>
              <a:rPr lang="es-CR" sz="1200" b="1" dirty="0"/>
              <a:t>AD633</a:t>
            </a:r>
            <a:endParaRPr lang="en-US" sz="1200" b="1" dirty="0"/>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xmlns="" id="{4E440501-EB0B-4651-B646-D5FA0A3AAD2F}"/>
                  </a:ext>
                </a:extLst>
              </p:cNvPr>
              <p:cNvSpPr/>
              <p:nvPr/>
            </p:nvSpPr>
            <p:spPr>
              <a:xfrm>
                <a:off x="4875643" y="4465135"/>
                <a:ext cx="6470810" cy="307777"/>
              </a:xfrm>
              <a:prstGeom prst="rect">
                <a:avLst/>
              </a:prstGeom>
            </p:spPr>
            <p:txBody>
              <a:bodyPr wrap="none">
                <a:spAutoFit/>
              </a:bodyPr>
              <a:lstStyle/>
              <a:p>
                <a14:m>
                  <m:oMath xmlns:m="http://schemas.openxmlformats.org/officeDocument/2006/math">
                    <m:r>
                      <a:rPr lang="en-US" sz="1400" i="1" smtClean="0">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smtClean="0">
                                <a:latin typeface="Cambria Math" panose="02040503050406030204" pitchFamily="18" charset="0"/>
                                <a:ea typeface="Cambria Math" panose="02040503050406030204" pitchFamily="18" charset="0"/>
                              </a:rPr>
                              <m:t>𝟏𝟒𝟗𝟓</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oMath>
                </a14:m>
                <a:r>
                  <a:rPr lang="en-US" sz="1400" dirty="0"/>
                  <a:t>+</a:t>
                </a:r>
                <a14:m>
                  <m:oMath xmlns:m="http://schemas.openxmlformats.org/officeDocument/2006/math">
                    <m:r>
                      <a:rPr lang="en-US" sz="1400" i="1">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𝟓</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r>
                      <a:rPr lang="en-US" sz="1400" b="0" i="0" smtClean="0">
                        <a:latin typeface="Cambria Math" panose="02040503050406030204" pitchFamily="18" charset="0"/>
                        <a:ea typeface="Cambria Math" panose="02040503050406030204" pitchFamily="18" charset="0"/>
                      </a:rPr>
                      <m:t>−</m:t>
                    </m:r>
                  </m:oMath>
                </a14:m>
                <a:r>
                  <a:rPr lang="en-US" sz="1400" dirty="0"/>
                  <a:t> </a:t>
                </a:r>
                <a14:m>
                  <m:oMath xmlns:m="http://schemas.openxmlformats.org/officeDocument/2006/math">
                    <m:r>
                      <a:rPr lang="en-US" sz="1400" i="1">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𝟏𝟒</m:t>
                            </m:r>
                            <m:r>
                              <a:rPr lang="en-US" sz="1400" b="1" i="1" smtClean="0">
                                <a:latin typeface="Cambria Math" panose="02040503050406030204" pitchFamily="18" charset="0"/>
                                <a:ea typeface="Cambria Math" panose="02040503050406030204" pitchFamily="18" charset="0"/>
                              </a:rPr>
                              <m:t>𝟖</m:t>
                            </m:r>
                            <m:r>
                              <a:rPr lang="en-US" sz="1400" b="1" i="1">
                                <a:latin typeface="Cambria Math" panose="02040503050406030204" pitchFamily="18" charset="0"/>
                                <a:ea typeface="Cambria Math" panose="02040503050406030204" pitchFamily="18" charset="0"/>
                              </a:rPr>
                              <m:t>𝟓</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oMath>
                </a14:m>
                <a:r>
                  <a:rPr lang="en-US" sz="1400" dirty="0"/>
                  <a:t>+</a:t>
                </a:r>
                <a14:m>
                  <m:oMath xmlns:m="http://schemas.openxmlformats.org/officeDocument/2006/math">
                    <m:r>
                      <a:rPr lang="en-US" sz="1400" i="1">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𝟓</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oMath>
                </a14:m>
                <a:r>
                  <a:rPr lang="en-US" sz="1400" dirty="0"/>
                  <a:t>=</a:t>
                </a:r>
              </a:p>
            </p:txBody>
          </p:sp>
        </mc:Choice>
        <mc:Fallback xmlns="">
          <p:sp>
            <p:nvSpPr>
              <p:cNvPr id="28" name="Rectangle 27">
                <a:extLst>
                  <a:ext uri="{FF2B5EF4-FFF2-40B4-BE49-F238E27FC236}">
                    <a16:creationId xmlns:a16="http://schemas.microsoft.com/office/drawing/2014/main" id="{4E440501-EB0B-4651-B646-D5FA0A3AAD2F}"/>
                  </a:ext>
                </a:extLst>
              </p:cNvPr>
              <p:cNvSpPr>
                <a:spLocks noRot="1" noChangeAspect="1" noMove="1" noResize="1" noEditPoints="1" noAdjustHandles="1" noChangeArrowheads="1" noChangeShapeType="1" noTextEdit="1"/>
              </p:cNvSpPr>
              <p:nvPr/>
            </p:nvSpPr>
            <p:spPr>
              <a:xfrm>
                <a:off x="4875643" y="4465135"/>
                <a:ext cx="6470810" cy="307777"/>
              </a:xfrm>
              <a:prstGeom prst="rect">
                <a:avLst/>
              </a:prstGeom>
              <a:blipFill>
                <a:blip r:embed="rId11"/>
                <a:stretch>
                  <a:fillRect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xmlns="" id="{2A96F922-73E7-4321-811C-14F18947E738}"/>
                  </a:ext>
                </a:extLst>
              </p:cNvPr>
              <p:cNvSpPr/>
              <p:nvPr/>
            </p:nvSpPr>
            <p:spPr>
              <a:xfrm>
                <a:off x="4875643" y="4997046"/>
                <a:ext cx="5223225" cy="307777"/>
              </a:xfrm>
              <a:prstGeom prst="rect">
                <a:avLst/>
              </a:prstGeom>
            </p:spPr>
            <p:txBody>
              <a:bodyPr wrap="none">
                <a:spAutoFit/>
              </a:bodyPr>
              <a:lstStyle/>
              <a:p>
                <a14:m>
                  <m:oMath xmlns:m="http://schemas.openxmlformats.org/officeDocument/2006/math">
                    <m:r>
                      <a:rPr lang="en-US" sz="1400" i="1" smtClean="0">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smtClean="0">
                                <a:latin typeface="Cambria Math" panose="02040503050406030204" pitchFamily="18" charset="0"/>
                                <a:ea typeface="Cambria Math" panose="02040503050406030204" pitchFamily="18" charset="0"/>
                              </a:rPr>
                              <m:t>𝟏𝟒𝟗𝟓</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oMath>
                </a14:m>
                <a:r>
                  <a:rPr lang="en-US" sz="1400" dirty="0">
                    <a:ea typeface="Cambria Math" panose="02040503050406030204" pitchFamily="18" charset="0"/>
                  </a:rPr>
                  <a:t> </a:t>
                </a:r>
                <a14:m>
                  <m:oMath xmlns:m="http://schemas.openxmlformats.org/officeDocument/2006/math">
                    <m:r>
                      <a:rPr lang="en-US" sz="1400">
                        <a:latin typeface="Cambria Math" panose="02040503050406030204" pitchFamily="18" charset="0"/>
                        <a:ea typeface="Cambria Math" panose="02040503050406030204" pitchFamily="18" charset="0"/>
                      </a:rPr>
                      <m:t>−</m:t>
                    </m:r>
                  </m:oMath>
                </a14:m>
                <a:r>
                  <a:rPr lang="en-US" sz="1400" dirty="0"/>
                  <a:t> </a:t>
                </a:r>
                <a14:m>
                  <m:oMath xmlns:m="http://schemas.openxmlformats.org/officeDocument/2006/math">
                    <m:r>
                      <a:rPr lang="en-US" sz="1400" i="1">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𝟏𝟒𝟖𝟓</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r>
                      <a:rPr lang="es-CR" sz="1400" i="1">
                        <a:latin typeface="Cambria Math" panose="02040503050406030204" pitchFamily="18" charset="0"/>
                        <a:ea typeface="Cambria Math" panose="02040503050406030204" pitchFamily="18" charset="0"/>
                      </a:rPr>
                      <m:t> </m:t>
                    </m:r>
                  </m:oMath>
                </a14:m>
                <a:r>
                  <a:rPr lang="en-US" sz="1400" dirty="0"/>
                  <a:t>+ 2</a:t>
                </a:r>
                <a14:m>
                  <m:oMath xmlns:m="http://schemas.openxmlformats.org/officeDocument/2006/math">
                    <m:r>
                      <a:rPr lang="en-US" sz="1400" i="1">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𝟓</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oMath>
                </a14:m>
                <a:endParaRPr lang="en-US" sz="1400" dirty="0"/>
              </a:p>
            </p:txBody>
          </p:sp>
        </mc:Choice>
        <mc:Fallback xmlns="">
          <p:sp>
            <p:nvSpPr>
              <p:cNvPr id="29" name="Rectangle 28">
                <a:extLst>
                  <a:ext uri="{FF2B5EF4-FFF2-40B4-BE49-F238E27FC236}">
                    <a16:creationId xmlns:a16="http://schemas.microsoft.com/office/drawing/2014/main" id="{2A96F922-73E7-4321-811C-14F18947E738}"/>
                  </a:ext>
                </a:extLst>
              </p:cNvPr>
              <p:cNvSpPr>
                <a:spLocks noRot="1" noChangeAspect="1" noMove="1" noResize="1" noEditPoints="1" noAdjustHandles="1" noChangeArrowheads="1" noChangeShapeType="1" noTextEdit="1"/>
              </p:cNvSpPr>
              <p:nvPr/>
            </p:nvSpPr>
            <p:spPr>
              <a:xfrm>
                <a:off x="4875643" y="4997046"/>
                <a:ext cx="5223225" cy="307777"/>
              </a:xfrm>
              <a:prstGeom prst="rect">
                <a:avLst/>
              </a:prstGeom>
              <a:blipFill>
                <a:blip r:embed="rId12"/>
                <a:stretch>
                  <a:fillRect t="-4000" b="-20000"/>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xmlns="" id="{2E2AAAD3-ED16-49F8-84E8-CD95562F17DF}"/>
              </a:ext>
            </a:extLst>
          </p:cNvPr>
          <p:cNvSpPr/>
          <p:nvPr/>
        </p:nvSpPr>
        <p:spPr>
          <a:xfrm>
            <a:off x="8506047" y="4838925"/>
            <a:ext cx="1562670" cy="5286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xmlns="" id="{F6E4689F-6019-4AFC-B020-E0DB1CA46AE9}"/>
              </a:ext>
            </a:extLst>
          </p:cNvPr>
          <p:cNvCxnSpPr>
            <a:stCxn id="30" idx="2"/>
            <a:endCxn id="22" idx="0"/>
          </p:cNvCxnSpPr>
          <p:nvPr/>
        </p:nvCxnSpPr>
        <p:spPr>
          <a:xfrm flipH="1">
            <a:off x="9090866" y="5367597"/>
            <a:ext cx="196516" cy="5319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16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9" grpId="0"/>
      <p:bldP spid="22" grpId="0"/>
      <p:bldP spid="24" grpId="0"/>
      <p:bldP spid="26" grpId="0"/>
      <p:bldP spid="27" grpId="0"/>
      <p:bldP spid="28" grpId="0"/>
      <p:bldP spid="29" grpId="0"/>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4509269-8B1D-4623-99CE-F7CC64FC6A22}"/>
              </a:ext>
            </a:extLst>
          </p:cNvPr>
          <p:cNvPicPr>
            <a:picLocks noChangeAspect="1"/>
          </p:cNvPicPr>
          <p:nvPr/>
        </p:nvPicPr>
        <p:blipFill>
          <a:blip r:embed="rId2"/>
          <a:stretch>
            <a:fillRect/>
          </a:stretch>
        </p:blipFill>
        <p:spPr>
          <a:xfrm>
            <a:off x="1851658" y="170090"/>
            <a:ext cx="4286250" cy="2228850"/>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xmlns="" id="{536CA34F-E988-49F9-A73A-94BA6C0D2475}"/>
                  </a:ext>
                </a:extLst>
              </p:cNvPr>
              <p:cNvSpPr/>
              <p:nvPr/>
            </p:nvSpPr>
            <p:spPr>
              <a:xfrm>
                <a:off x="337461" y="976738"/>
                <a:ext cx="151419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𝑠𝑒𝑛</m:t>
                      </m:r>
                      <m:d>
                        <m:dPr>
                          <m:ctrlPr>
                            <a:rPr lang="en-US" sz="1400" i="1">
                              <a:latin typeface="Cambria Math"/>
                            </a:rPr>
                          </m:ctrlPr>
                        </m:dPr>
                        <m:e>
                          <m:r>
                            <a:rPr lang="es-CR" sz="1400" i="1">
                              <a:latin typeface="Cambria Math" panose="02040503050406030204" pitchFamily="18" charset="0"/>
                            </a:rPr>
                            <m:t>2</m:t>
                          </m:r>
                          <m:r>
                            <a:rPr lang="es-CR" sz="1400" i="1">
                              <a:latin typeface="Cambria Math" panose="02040503050406030204" pitchFamily="18" charset="0"/>
                              <a:ea typeface="Cambria Math" panose="02040503050406030204" pitchFamily="18" charset="0"/>
                            </a:rPr>
                            <m:t>𝜋</m:t>
                          </m:r>
                          <m:d>
                            <m:dPr>
                              <m:begChr m:val="["/>
                              <m:endChr m:val="]"/>
                              <m:ctrlPr>
                                <a:rPr lang="es-CR" sz="1400" i="1">
                                  <a:latin typeface="Cambria Math"/>
                                  <a:ea typeface="Cambria Math" panose="02040503050406030204" pitchFamily="18" charset="0"/>
                                </a:rPr>
                              </m:ctrlPr>
                            </m:dPr>
                            <m:e>
                              <m:r>
                                <a:rPr lang="en-US" sz="1400" b="1" i="1">
                                  <a:latin typeface="Cambria Math" panose="02040503050406030204" pitchFamily="18" charset="0"/>
                                  <a:ea typeface="Cambria Math" panose="02040503050406030204" pitchFamily="18" charset="0"/>
                                </a:rPr>
                                <m:t>𝟓</m:t>
                              </m:r>
                              <m:r>
                                <a:rPr lang="en-US" sz="1400" b="1" i="1">
                                  <a:latin typeface="Cambria Math" panose="02040503050406030204" pitchFamily="18" charset="0"/>
                                  <a:ea typeface="Cambria Math" panose="02040503050406030204" pitchFamily="18" charset="0"/>
                                </a:rPr>
                                <m:t>𝒌𝑯𝒛</m:t>
                              </m:r>
                            </m:e>
                          </m:d>
                          <m:r>
                            <a:rPr lang="es-CR" sz="1400" i="1">
                              <a:latin typeface="Cambria Math" panose="02040503050406030204" pitchFamily="18" charset="0"/>
                              <a:ea typeface="Cambria Math" panose="02040503050406030204" pitchFamily="18" charset="0"/>
                            </a:rPr>
                            <m:t>𝑡</m:t>
                          </m:r>
                        </m:e>
                      </m:d>
                    </m:oMath>
                  </m:oMathPara>
                </a14:m>
                <a:endParaRPr lang="en-US" sz="1400" dirty="0"/>
              </a:p>
            </p:txBody>
          </p:sp>
        </mc:Choice>
        <mc:Fallback xmlns="">
          <p:sp>
            <p:nvSpPr>
              <p:cNvPr id="3" name="Rectangle 2">
                <a:extLst>
                  <a:ext uri="{FF2B5EF4-FFF2-40B4-BE49-F238E27FC236}">
                    <a16:creationId xmlns:a16="http://schemas.microsoft.com/office/drawing/2014/main" id="{536CA34F-E988-49F9-A73A-94BA6C0D2475}"/>
                  </a:ext>
                </a:extLst>
              </p:cNvPr>
              <p:cNvSpPr>
                <a:spLocks noRot="1" noChangeAspect="1" noMove="1" noResize="1" noEditPoints="1" noAdjustHandles="1" noChangeArrowheads="1" noChangeShapeType="1" noTextEdit="1"/>
              </p:cNvSpPr>
              <p:nvPr/>
            </p:nvSpPr>
            <p:spPr>
              <a:xfrm>
                <a:off x="337461" y="976738"/>
                <a:ext cx="1514197" cy="307777"/>
              </a:xfrm>
              <a:prstGeom prst="rect">
                <a:avLst/>
              </a:prstGeom>
              <a:blipFill>
                <a:blip r:embed="rId3"/>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xmlns="" id="{96439B45-6B34-4ED2-A377-1A70AAC379D2}"/>
              </a:ext>
            </a:extLst>
          </p:cNvPr>
          <p:cNvSpPr/>
          <p:nvPr/>
        </p:nvSpPr>
        <p:spPr>
          <a:xfrm>
            <a:off x="6137909" y="258472"/>
            <a:ext cx="5716630" cy="2492990"/>
          </a:xfrm>
          <a:prstGeom prst="rect">
            <a:avLst/>
          </a:prstGeom>
        </p:spPr>
        <p:txBody>
          <a:bodyPr wrap="square">
            <a:spAutoFit/>
          </a:bodyPr>
          <a:lstStyle/>
          <a:p>
            <a:r>
              <a:rPr lang="en-US" sz="1200" dirty="0"/>
              <a:t>To make the LM386 a more versatile amplifier, two pins (1 and 8) are provided for gain control. With pins 1 and 8 open the 1.35-kΩ resistor sets the gain at 20 (26 dB). If a capacitor is put from pin 1 to 8, bypassing the 1.35-kΩ resistor, the gain will go up to 200 (46 dB). If a resistor is placed in series with the capacitor, the gain can be set to any value from 20 to 200. Gain control can also be done by capacitively coupling a resistor (or FET) from pin 1 to ground. Additional external components can be placed in parallel with the internal feedback resistors to tailor the gain and frequency response for individual applications. For example, we can compensate poor speaker bass response by frequency shaping the feedback path. This is done with a series RC from pin 1 to 5 (paralleling the internal 15-kΩ resistor). For 6 dB effective bass boost: R ~= 15 </a:t>
            </a:r>
            <a:r>
              <a:rPr lang="en-US" sz="1200" dirty="0" err="1"/>
              <a:t>kΩ</a:t>
            </a:r>
            <a:r>
              <a:rPr lang="en-US" sz="1200" dirty="0"/>
              <a:t>, the lowest value for good stable operation is R = 10 </a:t>
            </a:r>
            <a:r>
              <a:rPr lang="en-US" sz="1200" dirty="0" err="1"/>
              <a:t>kΩ</a:t>
            </a:r>
            <a:r>
              <a:rPr lang="en-US" sz="1200" dirty="0"/>
              <a:t> if pin 8 is open. If pins 1 and 8 are bypassed then R as low as 2 </a:t>
            </a:r>
            <a:r>
              <a:rPr lang="en-US" sz="1200" dirty="0" err="1"/>
              <a:t>kΩ</a:t>
            </a:r>
            <a:r>
              <a:rPr lang="en-US" sz="1200" dirty="0"/>
              <a:t> can be used. This restriction is because the amplifier is only compensated for closed-loop gains greater than 9.</a:t>
            </a:r>
          </a:p>
        </p:txBody>
      </p:sp>
      <p:pic>
        <p:nvPicPr>
          <p:cNvPr id="6" name="Picture 5">
            <a:extLst>
              <a:ext uri="{FF2B5EF4-FFF2-40B4-BE49-F238E27FC236}">
                <a16:creationId xmlns:a16="http://schemas.microsoft.com/office/drawing/2014/main" xmlns="" id="{F380D06A-CB2B-4047-8F07-00B499853212}"/>
              </a:ext>
            </a:extLst>
          </p:cNvPr>
          <p:cNvPicPr>
            <a:picLocks noChangeAspect="1"/>
          </p:cNvPicPr>
          <p:nvPr/>
        </p:nvPicPr>
        <p:blipFill>
          <a:blip r:embed="rId4"/>
          <a:stretch>
            <a:fillRect/>
          </a:stretch>
        </p:blipFill>
        <p:spPr>
          <a:xfrm>
            <a:off x="337461" y="2834519"/>
            <a:ext cx="7641768" cy="3548591"/>
          </a:xfrm>
          <a:prstGeom prst="rect">
            <a:avLst/>
          </a:prstGeom>
        </p:spPr>
      </p:pic>
      <p:pic>
        <p:nvPicPr>
          <p:cNvPr id="16" name="Picture 15">
            <a:extLst>
              <a:ext uri="{FF2B5EF4-FFF2-40B4-BE49-F238E27FC236}">
                <a16:creationId xmlns:a16="http://schemas.microsoft.com/office/drawing/2014/main" xmlns="" id="{6DDEDBD6-467B-443F-A1D3-6AB9D46D2052}"/>
              </a:ext>
            </a:extLst>
          </p:cNvPr>
          <p:cNvPicPr>
            <a:picLocks noChangeAspect="1"/>
          </p:cNvPicPr>
          <p:nvPr/>
        </p:nvPicPr>
        <p:blipFill>
          <a:blip r:embed="rId5"/>
          <a:stretch>
            <a:fillRect/>
          </a:stretch>
        </p:blipFill>
        <p:spPr>
          <a:xfrm>
            <a:off x="7488248" y="2706028"/>
            <a:ext cx="4217296" cy="2660629"/>
          </a:xfrm>
          <a:prstGeom prst="rect">
            <a:avLst/>
          </a:prstGeom>
        </p:spPr>
      </p:pic>
      <p:pic>
        <p:nvPicPr>
          <p:cNvPr id="17" name="Picture 16">
            <a:extLst>
              <a:ext uri="{FF2B5EF4-FFF2-40B4-BE49-F238E27FC236}">
                <a16:creationId xmlns:a16="http://schemas.microsoft.com/office/drawing/2014/main" xmlns="" id="{B31BCB9A-B437-4E61-B208-CD34EFED7D81}"/>
              </a:ext>
            </a:extLst>
          </p:cNvPr>
          <p:cNvPicPr>
            <a:picLocks noChangeAspect="1"/>
          </p:cNvPicPr>
          <p:nvPr/>
        </p:nvPicPr>
        <p:blipFill>
          <a:blip r:embed="rId6"/>
          <a:stretch>
            <a:fillRect/>
          </a:stretch>
        </p:blipFill>
        <p:spPr>
          <a:xfrm>
            <a:off x="532958" y="2751462"/>
            <a:ext cx="6457950" cy="2552700"/>
          </a:xfrm>
          <a:prstGeom prst="rect">
            <a:avLst/>
          </a:prstGeom>
        </p:spPr>
      </p:pic>
    </p:spTree>
    <p:extLst>
      <p:ext uri="{BB962C8B-B14F-4D97-AF65-F5344CB8AC3E}">
        <p14:creationId xmlns:p14="http://schemas.microsoft.com/office/powerpoint/2010/main" val="384907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CCDF3A8A-6413-4630-8C5B-ED6F647B182D}"/>
              </a:ext>
            </a:extLst>
          </p:cNvPr>
          <p:cNvPicPr>
            <a:picLocks noChangeAspect="1"/>
          </p:cNvPicPr>
          <p:nvPr/>
        </p:nvPicPr>
        <p:blipFill>
          <a:blip r:embed="rId2"/>
          <a:stretch>
            <a:fillRect/>
          </a:stretch>
        </p:blipFill>
        <p:spPr>
          <a:xfrm>
            <a:off x="1077147" y="1917700"/>
            <a:ext cx="4591050" cy="2143125"/>
          </a:xfrm>
          <a:prstGeom prst="rect">
            <a:avLst/>
          </a:prstGeom>
        </p:spPr>
      </p:pic>
      <p:pic>
        <p:nvPicPr>
          <p:cNvPr id="9" name="Picture 8">
            <a:extLst>
              <a:ext uri="{FF2B5EF4-FFF2-40B4-BE49-F238E27FC236}">
                <a16:creationId xmlns:a16="http://schemas.microsoft.com/office/drawing/2014/main" xmlns="" id="{25647793-E178-4405-8E9D-C28DCD2737EF}"/>
              </a:ext>
            </a:extLst>
          </p:cNvPr>
          <p:cNvPicPr>
            <a:picLocks noChangeAspect="1"/>
          </p:cNvPicPr>
          <p:nvPr/>
        </p:nvPicPr>
        <p:blipFill>
          <a:blip r:embed="rId3"/>
          <a:stretch>
            <a:fillRect/>
          </a:stretch>
        </p:blipFill>
        <p:spPr>
          <a:xfrm>
            <a:off x="6755695" y="500768"/>
            <a:ext cx="4687819" cy="1937632"/>
          </a:xfrm>
          <a:prstGeom prst="rect">
            <a:avLst/>
          </a:prstGeom>
        </p:spPr>
      </p:pic>
      <p:sp>
        <p:nvSpPr>
          <p:cNvPr id="11" name="Rectangle 10">
            <a:extLst>
              <a:ext uri="{FF2B5EF4-FFF2-40B4-BE49-F238E27FC236}">
                <a16:creationId xmlns:a16="http://schemas.microsoft.com/office/drawing/2014/main" xmlns="" id="{4E912088-C6D5-4B32-BCD3-2A456F86A82B}"/>
              </a:ext>
            </a:extLst>
          </p:cNvPr>
          <p:cNvSpPr/>
          <p:nvPr/>
        </p:nvSpPr>
        <p:spPr>
          <a:xfrm>
            <a:off x="6541207" y="406400"/>
            <a:ext cx="841726" cy="3022600"/>
          </a:xfrm>
          <a:prstGeom prst="rect">
            <a:avLst/>
          </a:prstGeom>
          <a:solidFill>
            <a:srgbClr val="F5FB0D">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0B3D38FE-E62E-4633-BA5B-8D122F4E49DF}"/>
              </a:ext>
            </a:extLst>
          </p:cNvPr>
          <p:cNvSpPr txBox="1"/>
          <p:nvPr/>
        </p:nvSpPr>
        <p:spPr>
          <a:xfrm>
            <a:off x="6149507" y="3554968"/>
            <a:ext cx="1308050" cy="307777"/>
          </a:xfrm>
          <a:prstGeom prst="rect">
            <a:avLst/>
          </a:prstGeom>
          <a:noFill/>
        </p:spPr>
        <p:txBody>
          <a:bodyPr wrap="none" rtlCol="0">
            <a:spAutoFit/>
          </a:bodyPr>
          <a:lstStyle/>
          <a:p>
            <a:r>
              <a:rPr lang="es-CR" sz="1400" dirty="0" smtClean="0"/>
              <a:t>Filtro Paso Bajo</a:t>
            </a:r>
            <a:endParaRPr lang="es-CR" sz="1400" dirty="0"/>
          </a:p>
        </p:txBody>
      </p:sp>
      <p:grpSp>
        <p:nvGrpSpPr>
          <p:cNvPr id="7" name="6 Grupo"/>
          <p:cNvGrpSpPr/>
          <p:nvPr/>
        </p:nvGrpSpPr>
        <p:grpSpPr>
          <a:xfrm>
            <a:off x="3884578" y="3967970"/>
            <a:ext cx="2456917" cy="2839930"/>
            <a:chOff x="8886387" y="3534394"/>
            <a:chExt cx="2456917" cy="2839930"/>
          </a:xfrm>
        </p:grpSpPr>
        <p:pic>
          <p:nvPicPr>
            <p:cNvPr id="17" name="Picture 16">
              <a:extLst>
                <a:ext uri="{FF2B5EF4-FFF2-40B4-BE49-F238E27FC236}">
                  <a16:creationId xmlns:a16="http://schemas.microsoft.com/office/drawing/2014/main" xmlns="" id="{9B3AFE0B-0ED6-4846-8E33-BCB3E1EBAB6F}"/>
                </a:ext>
              </a:extLst>
            </p:cNvPr>
            <p:cNvPicPr>
              <a:picLocks noChangeAspect="1"/>
            </p:cNvPicPr>
            <p:nvPr/>
          </p:nvPicPr>
          <p:blipFill>
            <a:blip r:embed="rId4"/>
            <a:stretch>
              <a:fillRect/>
            </a:stretch>
          </p:blipFill>
          <p:spPr>
            <a:xfrm>
              <a:off x="8886387" y="3828334"/>
              <a:ext cx="2456917" cy="2545990"/>
            </a:xfrm>
            <a:prstGeom prst="rect">
              <a:avLst/>
            </a:prstGeom>
          </p:spPr>
        </p:pic>
        <p:sp>
          <p:nvSpPr>
            <p:cNvPr id="15" name="TextBox 14">
              <a:extLst>
                <a:ext uri="{FF2B5EF4-FFF2-40B4-BE49-F238E27FC236}">
                  <a16:creationId xmlns:a16="http://schemas.microsoft.com/office/drawing/2014/main" xmlns="" id="{96B36795-40F9-4F0F-BCCC-489DCFAA991B}"/>
                </a:ext>
              </a:extLst>
            </p:cNvPr>
            <p:cNvSpPr txBox="1"/>
            <p:nvPr/>
          </p:nvSpPr>
          <p:spPr>
            <a:xfrm>
              <a:off x="10494609" y="3534394"/>
              <a:ext cx="651140" cy="276999"/>
            </a:xfrm>
            <a:prstGeom prst="rect">
              <a:avLst/>
            </a:prstGeom>
            <a:noFill/>
          </p:spPr>
          <p:txBody>
            <a:bodyPr wrap="none" rtlCol="0">
              <a:spAutoFit/>
            </a:bodyPr>
            <a:lstStyle/>
            <a:p>
              <a:r>
                <a:rPr lang="en-US" sz="1200" dirty="0"/>
                <a:t>LM 741</a:t>
              </a:r>
            </a:p>
          </p:txBody>
        </p:sp>
      </p:grpSp>
      <p:sp>
        <p:nvSpPr>
          <p:cNvPr id="20" name="TextBox 19">
            <a:extLst>
              <a:ext uri="{FF2B5EF4-FFF2-40B4-BE49-F238E27FC236}">
                <a16:creationId xmlns:a16="http://schemas.microsoft.com/office/drawing/2014/main" xmlns="" id="{17295D55-C896-4B1D-A59E-B93F2AC26363}"/>
              </a:ext>
            </a:extLst>
          </p:cNvPr>
          <p:cNvSpPr txBox="1"/>
          <p:nvPr/>
        </p:nvSpPr>
        <p:spPr>
          <a:xfrm>
            <a:off x="890764" y="346879"/>
            <a:ext cx="2993814" cy="307777"/>
          </a:xfrm>
          <a:prstGeom prst="rect">
            <a:avLst/>
          </a:prstGeom>
          <a:noFill/>
        </p:spPr>
        <p:txBody>
          <a:bodyPr wrap="square" rtlCol="0">
            <a:spAutoFit/>
          </a:bodyPr>
          <a:lstStyle/>
          <a:p>
            <a:pPr algn="ctr"/>
            <a:r>
              <a:rPr lang="es-CR" sz="1400" dirty="0" smtClean="0"/>
              <a:t>Filtro Paso Bajo de Primer Orden</a:t>
            </a:r>
            <a:endParaRPr lang="es-CR" sz="1400" dirty="0"/>
          </a:p>
        </p:txBody>
      </p:sp>
      <mc:AlternateContent xmlns:mc="http://schemas.openxmlformats.org/markup-compatibility/2006" xmlns:a14="http://schemas.microsoft.com/office/drawing/2010/main">
        <mc:Choice Requires="a14">
          <p:sp>
            <p:nvSpPr>
              <p:cNvPr id="4" name="3 CuadroTexto"/>
              <p:cNvSpPr txBox="1"/>
              <p:nvPr/>
            </p:nvSpPr>
            <p:spPr>
              <a:xfrm>
                <a:off x="1335533" y="814388"/>
                <a:ext cx="2339935" cy="8969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0" i="1" smtClean="0">
                              <a:latin typeface="Cambria Math"/>
                            </a:rPr>
                            <m:t>𝐴</m:t>
                          </m:r>
                        </m:e>
                        <m:sub>
                          <m:r>
                            <a:rPr lang="es-CR" b="0" i="1" smtClean="0">
                              <a:latin typeface="Cambria Math"/>
                            </a:rPr>
                            <m:t>𝑣</m:t>
                          </m:r>
                        </m:sub>
                      </m:sSub>
                      <m:r>
                        <a:rPr lang="es-CR" b="0" i="1" smtClean="0">
                          <a:latin typeface="Cambria Math"/>
                        </a:rPr>
                        <m:t>=</m:t>
                      </m:r>
                      <m:f>
                        <m:fPr>
                          <m:ctrlPr>
                            <a:rPr lang="es-CR" b="0" i="1" smtClean="0">
                              <a:latin typeface="Cambria Math"/>
                            </a:rPr>
                          </m:ctrlPr>
                        </m:fPr>
                        <m:num>
                          <m:sSub>
                            <m:sSubPr>
                              <m:ctrlPr>
                                <a:rPr lang="es-CR" b="0" i="1" smtClean="0">
                                  <a:latin typeface="Cambria Math"/>
                                </a:rPr>
                              </m:ctrlPr>
                            </m:sSubPr>
                            <m:e>
                              <m:r>
                                <a:rPr lang="es-CR" b="0" i="1" smtClean="0">
                                  <a:latin typeface="Cambria Math"/>
                                </a:rPr>
                                <m:t>𝑣</m:t>
                              </m:r>
                            </m:e>
                            <m:sub>
                              <m:r>
                                <a:rPr lang="es-CR" b="0" i="1" smtClean="0">
                                  <a:latin typeface="Cambria Math"/>
                                </a:rPr>
                                <m:t>𝑜</m:t>
                              </m:r>
                            </m:sub>
                          </m:sSub>
                        </m:num>
                        <m:den>
                          <m:sSub>
                            <m:sSubPr>
                              <m:ctrlPr>
                                <a:rPr lang="es-CR" b="0" i="1" smtClean="0">
                                  <a:latin typeface="Cambria Math"/>
                                </a:rPr>
                              </m:ctrlPr>
                            </m:sSubPr>
                            <m:e>
                              <m:r>
                                <a:rPr lang="es-CR" b="0" i="1" smtClean="0">
                                  <a:latin typeface="Cambria Math"/>
                                </a:rPr>
                                <m:t>𝑣</m:t>
                              </m:r>
                            </m:e>
                            <m:sub>
                              <m:r>
                                <a:rPr lang="es-CR" b="0" i="1" smtClean="0">
                                  <a:latin typeface="Cambria Math"/>
                                </a:rPr>
                                <m:t>𝑖</m:t>
                              </m:r>
                            </m:sub>
                          </m:sSub>
                        </m:den>
                      </m:f>
                      <m:r>
                        <a:rPr lang="es-CR" b="0" i="1" smtClean="0">
                          <a:latin typeface="Cambria Math"/>
                        </a:rPr>
                        <m:t>=</m:t>
                      </m:r>
                      <m:f>
                        <m:fPr>
                          <m:ctrlPr>
                            <a:rPr lang="es-CR" i="1" smtClean="0">
                              <a:latin typeface="Cambria Math"/>
                            </a:rPr>
                          </m:ctrlPr>
                        </m:fPr>
                        <m:num>
                          <m:r>
                            <a:rPr lang="es-CR" b="0" i="1" smtClean="0">
                              <a:latin typeface="Cambria Math"/>
                            </a:rPr>
                            <m:t>𝐴</m:t>
                          </m:r>
                        </m:num>
                        <m:den>
                          <m:r>
                            <a:rPr lang="es-CR" b="0" i="1" smtClean="0">
                              <a:latin typeface="Cambria Math"/>
                            </a:rPr>
                            <m:t>𝑎</m:t>
                          </m:r>
                          <m:d>
                            <m:dPr>
                              <m:ctrlPr>
                                <a:rPr lang="es-CR" b="0" i="1" smtClean="0">
                                  <a:latin typeface="Cambria Math"/>
                                </a:rPr>
                              </m:ctrlPr>
                            </m:dPr>
                            <m:e>
                              <m:f>
                                <m:fPr>
                                  <m:ctrlPr>
                                    <a:rPr lang="es-CR" b="0" i="1" smtClean="0">
                                      <a:latin typeface="Cambria Math"/>
                                    </a:rPr>
                                  </m:ctrlPr>
                                </m:fPr>
                                <m:num>
                                  <m:r>
                                    <a:rPr lang="es-CR" b="0" i="1" smtClean="0">
                                      <a:latin typeface="Cambria Math"/>
                                    </a:rPr>
                                    <m:t>𝑗𝑓</m:t>
                                  </m:r>
                                </m:num>
                                <m:den>
                                  <m:sSub>
                                    <m:sSubPr>
                                      <m:ctrlPr>
                                        <a:rPr lang="es-CR" b="0" i="1" smtClean="0">
                                          <a:latin typeface="Cambria Math"/>
                                        </a:rPr>
                                      </m:ctrlPr>
                                    </m:sSubPr>
                                    <m:e>
                                      <m:r>
                                        <a:rPr lang="es-CR" b="0" i="1" smtClean="0">
                                          <a:latin typeface="Cambria Math"/>
                                        </a:rPr>
                                        <m:t>𝑓</m:t>
                                      </m:r>
                                    </m:e>
                                    <m:sub>
                                      <m:r>
                                        <a:rPr lang="es-CR" b="0" i="1" smtClean="0">
                                          <a:latin typeface="Cambria Math"/>
                                        </a:rPr>
                                        <m:t>𝑐</m:t>
                                      </m:r>
                                    </m:sub>
                                  </m:sSub>
                                </m:den>
                              </m:f>
                            </m:e>
                          </m:d>
                          <m:r>
                            <a:rPr lang="es-CR" b="0" i="1" smtClean="0">
                              <a:latin typeface="Cambria Math"/>
                            </a:rPr>
                            <m:t>+1</m:t>
                          </m:r>
                        </m:den>
                      </m:f>
                    </m:oMath>
                  </m:oMathPara>
                </a14:m>
                <a:endParaRPr lang="es-CR" dirty="0"/>
              </a:p>
            </p:txBody>
          </p:sp>
        </mc:Choice>
        <mc:Fallback xmlns="">
          <p:sp>
            <p:nvSpPr>
              <p:cNvPr id="4" name="3 CuadroTexto"/>
              <p:cNvSpPr txBox="1">
                <a:spLocks noRot="1" noChangeAspect="1" noMove="1" noResize="1" noEditPoints="1" noAdjustHandles="1" noChangeArrowheads="1" noChangeShapeType="1" noTextEdit="1"/>
              </p:cNvSpPr>
              <p:nvPr/>
            </p:nvSpPr>
            <p:spPr>
              <a:xfrm>
                <a:off x="1335533" y="814388"/>
                <a:ext cx="2339935" cy="896912"/>
              </a:xfrm>
              <a:prstGeom prst="rect">
                <a:avLst/>
              </a:prstGeom>
              <a:blipFill rotWithShape="1">
                <a:blip r:embed="rId5"/>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5" name="4 CuadroTexto"/>
              <p:cNvSpPr txBox="1"/>
              <p:nvPr/>
            </p:nvSpPr>
            <p:spPr>
              <a:xfrm>
                <a:off x="487768" y="3683693"/>
                <a:ext cx="1695529" cy="2608343"/>
              </a:xfrm>
              <a:prstGeom prst="rect">
                <a:avLst/>
              </a:prstGeom>
              <a:noFill/>
            </p:spPr>
            <p:txBody>
              <a:bodyPr wrap="none" rtlCol="0">
                <a:spAutoFit/>
              </a:bodyPr>
              <a:lstStyle/>
              <a:p>
                <a:r>
                  <a:rPr lang="es-CR" dirty="0" smtClean="0"/>
                  <a:t>Demuestre que:</a:t>
                </a:r>
              </a:p>
              <a:p>
                <a:endParaRPr lang="es-CR" dirty="0" smtClean="0"/>
              </a:p>
              <a:p>
                <a:pPr/>
                <a14:m>
                  <m:oMathPara xmlns:m="http://schemas.openxmlformats.org/officeDocument/2006/math">
                    <m:oMathParaPr>
                      <m:jc m:val="centerGroup"/>
                    </m:oMathParaPr>
                    <m:oMath xmlns:m="http://schemas.openxmlformats.org/officeDocument/2006/math">
                      <m:r>
                        <a:rPr lang="es-CR" b="0" i="1" smtClean="0">
                          <a:latin typeface="Cambria Math"/>
                        </a:rPr>
                        <m:t>𝐴</m:t>
                      </m:r>
                      <m:r>
                        <a:rPr lang="es-CR" b="0" i="1" smtClean="0">
                          <a:latin typeface="Cambria Math"/>
                        </a:rPr>
                        <m:t>=</m:t>
                      </m:r>
                      <m:f>
                        <m:fPr>
                          <m:ctrlPr>
                            <a:rPr lang="es-CR" b="0" i="1" smtClean="0">
                              <a:latin typeface="Cambria Math"/>
                            </a:rPr>
                          </m:ctrlPr>
                        </m:fPr>
                        <m:num>
                          <m:sSub>
                            <m:sSubPr>
                              <m:ctrlPr>
                                <a:rPr lang="es-CR" b="0" i="1" smtClean="0">
                                  <a:latin typeface="Cambria Math"/>
                                </a:rPr>
                              </m:ctrlPr>
                            </m:sSubPr>
                            <m:e>
                              <m:r>
                                <a:rPr lang="es-CR" b="0" i="1" smtClean="0">
                                  <a:latin typeface="Cambria Math"/>
                                </a:rPr>
                                <m:t>𝑅</m:t>
                              </m:r>
                            </m:e>
                            <m:sub>
                              <m:r>
                                <a:rPr lang="es-CR" b="0" i="1" smtClean="0">
                                  <a:latin typeface="Cambria Math"/>
                                </a:rPr>
                                <m:t>2</m:t>
                              </m:r>
                            </m:sub>
                          </m:sSub>
                        </m:num>
                        <m:den>
                          <m:sSub>
                            <m:sSubPr>
                              <m:ctrlPr>
                                <a:rPr lang="es-CR" b="0" i="1" smtClean="0">
                                  <a:latin typeface="Cambria Math"/>
                                </a:rPr>
                              </m:ctrlPr>
                            </m:sSubPr>
                            <m:e>
                              <m:r>
                                <a:rPr lang="es-CR" b="0" i="1" smtClean="0">
                                  <a:latin typeface="Cambria Math"/>
                                </a:rPr>
                                <m:t>𝑅</m:t>
                              </m:r>
                            </m:e>
                            <m:sub>
                              <m:r>
                                <a:rPr lang="es-CR" b="0" i="1" smtClean="0">
                                  <a:latin typeface="Cambria Math"/>
                                </a:rPr>
                                <m:t>3</m:t>
                              </m:r>
                            </m:sub>
                          </m:sSub>
                        </m:den>
                      </m:f>
                      <m:r>
                        <a:rPr lang="es-CR" b="0" i="1" smtClean="0">
                          <a:latin typeface="Cambria Math"/>
                        </a:rPr>
                        <m:t>+1</m:t>
                      </m:r>
                      <m:r>
                        <a:rPr lang="es-CR" b="0" i="0" smtClean="0">
                          <a:latin typeface="Cambria Math"/>
                        </a:rPr>
                        <m:t> </m:t>
                      </m:r>
                    </m:oMath>
                  </m:oMathPara>
                </a14:m>
                <a:endParaRPr lang="es-CR" b="0" i="0" dirty="0" smtClean="0">
                  <a:latin typeface="Cambria Math"/>
                </a:endParaRPr>
              </a:p>
              <a:p>
                <a:endParaRPr lang="es-CR" b="0" i="0" dirty="0" smtClean="0">
                  <a:latin typeface="Cambria Math"/>
                </a:endParaRPr>
              </a:p>
              <a:p>
                <a:pPr/>
                <a14:m>
                  <m:oMathPara xmlns:m="http://schemas.openxmlformats.org/officeDocument/2006/math">
                    <m:oMathParaPr>
                      <m:jc m:val="centerGroup"/>
                    </m:oMathParaPr>
                    <m:oMath xmlns:m="http://schemas.openxmlformats.org/officeDocument/2006/math">
                      <m:r>
                        <m:rPr>
                          <m:sty m:val="p"/>
                        </m:rPr>
                        <a:rPr lang="es-CR" b="0" i="0" smtClean="0">
                          <a:latin typeface="Cambria Math"/>
                        </a:rPr>
                        <m:t>a</m:t>
                      </m:r>
                      <m:r>
                        <a:rPr lang="es-CR" b="0" i="0" smtClean="0">
                          <a:latin typeface="Cambria Math"/>
                        </a:rPr>
                        <m:t>=1</m:t>
                      </m:r>
                    </m:oMath>
                  </m:oMathPara>
                </a14:m>
                <a:endParaRPr lang="es-CR" b="0" i="0" dirty="0" smtClean="0">
                  <a:latin typeface="Cambria Math"/>
                </a:endParaRPr>
              </a:p>
              <a:p>
                <a:endParaRPr lang="es-CR" b="0" i="0" dirty="0" smtClean="0">
                  <a:latin typeface="Cambria Math"/>
                </a:endParaRPr>
              </a:p>
              <a:p>
                <a:pPr/>
                <a14:m>
                  <m:oMathPara xmlns:m="http://schemas.openxmlformats.org/officeDocument/2006/math">
                    <m:oMathParaPr>
                      <m:jc m:val="centerGroup"/>
                    </m:oMathParaPr>
                    <m:oMath xmlns:m="http://schemas.openxmlformats.org/officeDocument/2006/math">
                      <m:sSub>
                        <m:sSubPr>
                          <m:ctrlPr>
                            <a:rPr lang="es-CR" b="0" i="1" smtClean="0">
                              <a:latin typeface="Cambria Math"/>
                            </a:rPr>
                          </m:ctrlPr>
                        </m:sSubPr>
                        <m:e>
                          <m:r>
                            <a:rPr lang="es-CR" b="0" i="1" smtClean="0">
                              <a:latin typeface="Cambria Math"/>
                            </a:rPr>
                            <m:t>𝑓</m:t>
                          </m:r>
                        </m:e>
                        <m:sub>
                          <m:r>
                            <a:rPr lang="es-CR" b="0" i="1" smtClean="0">
                              <a:latin typeface="Cambria Math"/>
                            </a:rPr>
                            <m:t>𝑐</m:t>
                          </m:r>
                        </m:sub>
                      </m:sSub>
                      <m:r>
                        <a:rPr lang="es-CR" b="0" i="1" smtClean="0">
                          <a:latin typeface="Cambria Math"/>
                        </a:rPr>
                        <m:t>=</m:t>
                      </m:r>
                      <m:f>
                        <m:fPr>
                          <m:ctrlPr>
                            <a:rPr lang="es-CR" b="0" i="1" smtClean="0">
                              <a:latin typeface="Cambria Math"/>
                            </a:rPr>
                          </m:ctrlPr>
                        </m:fPr>
                        <m:num>
                          <m:r>
                            <a:rPr lang="es-CR" b="0" i="1" smtClean="0">
                              <a:latin typeface="Cambria Math"/>
                            </a:rPr>
                            <m:t>1</m:t>
                          </m:r>
                        </m:num>
                        <m:den>
                          <m:sSub>
                            <m:sSubPr>
                              <m:ctrlPr>
                                <a:rPr lang="es-CR" b="0" i="1" smtClean="0">
                                  <a:latin typeface="Cambria Math"/>
                                </a:rPr>
                              </m:ctrlPr>
                            </m:sSubPr>
                            <m:e>
                              <m:r>
                                <a:rPr lang="es-CR" b="0" i="1" smtClean="0">
                                  <a:latin typeface="Cambria Math"/>
                                </a:rPr>
                                <m:t>2</m:t>
                              </m:r>
                              <m:r>
                                <a:rPr lang="es-CR" b="0" i="1" smtClean="0">
                                  <a:latin typeface="Cambria Math"/>
                                  <a:ea typeface="Cambria Math"/>
                                </a:rPr>
                                <m:t>𝜋</m:t>
                              </m:r>
                              <m:r>
                                <a:rPr lang="es-CR" b="0" i="1" smtClean="0">
                                  <a:latin typeface="Cambria Math"/>
                                </a:rPr>
                                <m:t>𝑅</m:t>
                              </m:r>
                            </m:e>
                            <m:sub>
                              <m:r>
                                <a:rPr lang="es-CR" b="0" i="1" smtClean="0">
                                  <a:latin typeface="Cambria Math"/>
                                </a:rPr>
                                <m:t>1</m:t>
                              </m:r>
                            </m:sub>
                          </m:sSub>
                          <m:sSub>
                            <m:sSubPr>
                              <m:ctrlPr>
                                <a:rPr lang="es-CR" b="0" i="1" smtClean="0">
                                  <a:latin typeface="Cambria Math"/>
                                </a:rPr>
                              </m:ctrlPr>
                            </m:sSubPr>
                            <m:e>
                              <m:r>
                                <a:rPr lang="es-CR" b="0" i="1" smtClean="0">
                                  <a:latin typeface="Cambria Math"/>
                                </a:rPr>
                                <m:t>𝐶</m:t>
                              </m:r>
                            </m:e>
                            <m:sub>
                              <m:r>
                                <a:rPr lang="es-CR" b="0" i="1" smtClean="0">
                                  <a:latin typeface="Cambria Math"/>
                                </a:rPr>
                                <m:t>1</m:t>
                              </m:r>
                            </m:sub>
                          </m:sSub>
                        </m:den>
                      </m:f>
                    </m:oMath>
                  </m:oMathPara>
                </a14:m>
                <a:endParaRPr lang="es-CR" b="0" dirty="0" smtClean="0"/>
              </a:p>
            </p:txBody>
          </p:sp>
        </mc:Choice>
        <mc:Fallback xmlns="">
          <p:sp>
            <p:nvSpPr>
              <p:cNvPr id="5" name="4 CuadroTexto"/>
              <p:cNvSpPr txBox="1">
                <a:spLocks noRot="1" noChangeAspect="1" noMove="1" noResize="1" noEditPoints="1" noAdjustHandles="1" noChangeArrowheads="1" noChangeShapeType="1" noTextEdit="1"/>
              </p:cNvSpPr>
              <p:nvPr/>
            </p:nvSpPr>
            <p:spPr>
              <a:xfrm>
                <a:off x="487768" y="3683693"/>
                <a:ext cx="1695529" cy="2608343"/>
              </a:xfrm>
              <a:prstGeom prst="rect">
                <a:avLst/>
              </a:prstGeom>
              <a:blipFill rotWithShape="1">
                <a:blip r:embed="rId6"/>
                <a:stretch>
                  <a:fillRect l="-2878" t="-1168" r="-2518"/>
                </a:stretch>
              </a:blipFill>
            </p:spPr>
            <p:txBody>
              <a:bodyPr/>
              <a:lstStyle/>
              <a:p>
                <a:r>
                  <a:rPr lang="es-CR">
                    <a:noFill/>
                  </a:rPr>
                  <a:t> </a:t>
                </a:r>
              </a:p>
            </p:txBody>
          </p:sp>
        </mc:Fallback>
      </mc:AlternateContent>
      <p:grpSp>
        <p:nvGrpSpPr>
          <p:cNvPr id="21" name="20 Grupo"/>
          <p:cNvGrpSpPr/>
          <p:nvPr/>
        </p:nvGrpSpPr>
        <p:grpSpPr>
          <a:xfrm>
            <a:off x="8170985" y="3322806"/>
            <a:ext cx="3517276" cy="3025057"/>
            <a:chOff x="8170985" y="3322806"/>
            <a:chExt cx="3517276" cy="3025057"/>
          </a:xfrm>
        </p:grpSpPr>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0985" y="3322806"/>
              <a:ext cx="3517276" cy="3025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17 Conector recto"/>
            <p:cNvCxnSpPr/>
            <p:nvPr/>
          </p:nvCxnSpPr>
          <p:spPr>
            <a:xfrm flipV="1">
              <a:off x="10010692" y="4579951"/>
              <a:ext cx="7951" cy="146304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18 CuadroTexto"/>
                <p:cNvSpPr txBox="1"/>
                <p:nvPr/>
              </p:nvSpPr>
              <p:spPr>
                <a:xfrm>
                  <a:off x="9586890" y="5792525"/>
                  <a:ext cx="484555" cy="215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800" b="0" i="1" smtClean="0">
                            <a:solidFill>
                              <a:srgbClr val="FF0000"/>
                            </a:solidFill>
                            <a:latin typeface="Cambria Math"/>
                          </a:rPr>
                          <m:t>4 </m:t>
                        </m:r>
                        <m:r>
                          <a:rPr lang="es-CR" sz="800" b="0" i="1" smtClean="0">
                            <a:solidFill>
                              <a:srgbClr val="FF0000"/>
                            </a:solidFill>
                            <a:latin typeface="Cambria Math"/>
                          </a:rPr>
                          <m:t>𝐾𝐻𝑧</m:t>
                        </m:r>
                      </m:oMath>
                    </m:oMathPara>
                  </a14:m>
                  <a:endParaRPr lang="es-CR" sz="800" dirty="0">
                    <a:solidFill>
                      <a:srgbClr val="FF0000"/>
                    </a:solidFill>
                  </a:endParaRPr>
                </a:p>
              </p:txBody>
            </p:sp>
          </mc:Choice>
          <mc:Fallback xmlns="">
            <p:sp>
              <p:nvSpPr>
                <p:cNvPr id="19" name="18 CuadroTexto"/>
                <p:cNvSpPr txBox="1">
                  <a:spLocks noRot="1" noChangeAspect="1" noMove="1" noResize="1" noEditPoints="1" noAdjustHandles="1" noChangeArrowheads="1" noChangeShapeType="1" noTextEdit="1"/>
                </p:cNvSpPr>
                <p:nvPr/>
              </p:nvSpPr>
              <p:spPr>
                <a:xfrm>
                  <a:off x="9586890" y="5792525"/>
                  <a:ext cx="484555" cy="215444"/>
                </a:xfrm>
                <a:prstGeom prst="rect">
                  <a:avLst/>
                </a:prstGeom>
                <a:blipFill rotWithShape="1">
                  <a:blip r:embed="rId8"/>
                  <a:stretch>
                    <a:fillRect/>
                  </a:stretch>
                </a:blipFill>
              </p:spPr>
              <p:txBody>
                <a:bodyPr/>
                <a:lstStyle/>
                <a:p>
                  <a:r>
                    <a:rPr lang="es-CR">
                      <a:noFill/>
                    </a:rPr>
                    <a:t> </a:t>
                  </a:r>
                </a:p>
              </p:txBody>
            </p:sp>
          </mc:Fallback>
        </mc:AlternateContent>
      </p:grpSp>
    </p:spTree>
    <p:extLst>
      <p:ext uri="{BB962C8B-B14F-4D97-AF65-F5344CB8AC3E}">
        <p14:creationId xmlns:p14="http://schemas.microsoft.com/office/powerpoint/2010/main" val="360999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49589" y="5474525"/>
            <a:ext cx="3037995" cy="1284416"/>
            <a:chOff x="6410764" y="406400"/>
            <a:chExt cx="5032750" cy="2493665"/>
          </a:xfrm>
        </p:grpSpPr>
        <p:pic>
          <p:nvPicPr>
            <p:cNvPr id="9" name="Picture 8">
              <a:extLst>
                <a:ext uri="{FF2B5EF4-FFF2-40B4-BE49-F238E27FC236}">
                  <a16:creationId xmlns:a16="http://schemas.microsoft.com/office/drawing/2014/main" xmlns="" id="{25647793-E178-4405-8E9D-C28DCD2737EF}"/>
                </a:ext>
              </a:extLst>
            </p:cNvPr>
            <p:cNvPicPr>
              <a:picLocks noChangeAspect="1"/>
            </p:cNvPicPr>
            <p:nvPr/>
          </p:nvPicPr>
          <p:blipFill>
            <a:blip r:embed="rId2"/>
            <a:stretch>
              <a:fillRect/>
            </a:stretch>
          </p:blipFill>
          <p:spPr>
            <a:xfrm>
              <a:off x="6755695" y="500768"/>
              <a:ext cx="4687819" cy="1937632"/>
            </a:xfrm>
            <a:prstGeom prst="rect">
              <a:avLst/>
            </a:prstGeom>
          </p:spPr>
        </p:pic>
        <p:sp>
          <p:nvSpPr>
            <p:cNvPr id="11" name="Rectangle 10">
              <a:extLst>
                <a:ext uri="{FF2B5EF4-FFF2-40B4-BE49-F238E27FC236}">
                  <a16:creationId xmlns:a16="http://schemas.microsoft.com/office/drawing/2014/main" xmlns="" id="{4E912088-C6D5-4B32-BCD3-2A456F86A82B}"/>
                </a:ext>
              </a:extLst>
            </p:cNvPr>
            <p:cNvSpPr/>
            <p:nvPr/>
          </p:nvSpPr>
          <p:spPr>
            <a:xfrm>
              <a:off x="6541207" y="406400"/>
              <a:ext cx="841726" cy="2032000"/>
            </a:xfrm>
            <a:prstGeom prst="rect">
              <a:avLst/>
            </a:prstGeom>
            <a:solidFill>
              <a:srgbClr val="F5FB0D">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0B3D38FE-E62E-4633-BA5B-8D122F4E49DF}"/>
                </a:ext>
              </a:extLst>
            </p:cNvPr>
            <p:cNvSpPr txBox="1"/>
            <p:nvPr/>
          </p:nvSpPr>
          <p:spPr>
            <a:xfrm>
              <a:off x="6410764" y="2592288"/>
              <a:ext cx="1308050" cy="307777"/>
            </a:xfrm>
            <a:prstGeom prst="rect">
              <a:avLst/>
            </a:prstGeom>
            <a:noFill/>
          </p:spPr>
          <p:txBody>
            <a:bodyPr wrap="none" rtlCol="0">
              <a:spAutoFit/>
            </a:bodyPr>
            <a:lstStyle/>
            <a:p>
              <a:r>
                <a:rPr lang="es-CR" sz="1400" dirty="0" smtClean="0"/>
                <a:t>Filtro Paso Bajo</a:t>
              </a:r>
              <a:endParaRPr lang="es-CR" sz="1400" dirty="0"/>
            </a:p>
          </p:txBody>
        </p:sp>
      </p:grpSp>
      <p:sp>
        <p:nvSpPr>
          <p:cNvPr id="20" name="TextBox 19">
            <a:extLst>
              <a:ext uri="{FF2B5EF4-FFF2-40B4-BE49-F238E27FC236}">
                <a16:creationId xmlns:a16="http://schemas.microsoft.com/office/drawing/2014/main" xmlns="" id="{17295D55-C896-4B1D-A59E-B93F2AC26363}"/>
              </a:ext>
            </a:extLst>
          </p:cNvPr>
          <p:cNvSpPr txBox="1"/>
          <p:nvPr/>
        </p:nvSpPr>
        <p:spPr>
          <a:xfrm>
            <a:off x="890764" y="346879"/>
            <a:ext cx="2993814" cy="307777"/>
          </a:xfrm>
          <a:prstGeom prst="rect">
            <a:avLst/>
          </a:prstGeom>
          <a:noFill/>
        </p:spPr>
        <p:txBody>
          <a:bodyPr wrap="square" rtlCol="0">
            <a:spAutoFit/>
          </a:bodyPr>
          <a:lstStyle/>
          <a:p>
            <a:pPr algn="ctr"/>
            <a:r>
              <a:rPr lang="es-CR" sz="1400" dirty="0" smtClean="0"/>
              <a:t>Filtro Paso Bajo de Segundo Orden </a:t>
            </a:r>
            <a:endParaRPr lang="es-CR" sz="1400" dirty="0"/>
          </a:p>
        </p:txBody>
      </p:sp>
      <mc:AlternateContent xmlns:mc="http://schemas.openxmlformats.org/markup-compatibility/2006" xmlns:a14="http://schemas.microsoft.com/office/drawing/2010/main">
        <mc:Choice Requires="a14">
          <p:sp>
            <p:nvSpPr>
              <p:cNvPr id="4" name="3 CuadroTexto"/>
              <p:cNvSpPr txBox="1"/>
              <p:nvPr/>
            </p:nvSpPr>
            <p:spPr>
              <a:xfrm>
                <a:off x="1335533" y="814388"/>
                <a:ext cx="3336426" cy="951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0" i="1" smtClean="0">
                              <a:latin typeface="Cambria Math"/>
                            </a:rPr>
                            <m:t>𝐴</m:t>
                          </m:r>
                        </m:e>
                        <m:sub>
                          <m:r>
                            <a:rPr lang="es-CR" b="0" i="1" smtClean="0">
                              <a:latin typeface="Cambria Math"/>
                            </a:rPr>
                            <m:t>𝑣</m:t>
                          </m:r>
                        </m:sub>
                      </m:sSub>
                      <m:r>
                        <a:rPr lang="es-CR" b="0" i="1" smtClean="0">
                          <a:latin typeface="Cambria Math"/>
                        </a:rPr>
                        <m:t>=</m:t>
                      </m:r>
                      <m:f>
                        <m:fPr>
                          <m:ctrlPr>
                            <a:rPr lang="es-CR" b="0" i="1" smtClean="0">
                              <a:latin typeface="Cambria Math"/>
                            </a:rPr>
                          </m:ctrlPr>
                        </m:fPr>
                        <m:num>
                          <m:sSub>
                            <m:sSubPr>
                              <m:ctrlPr>
                                <a:rPr lang="es-CR" b="0" i="1" smtClean="0">
                                  <a:latin typeface="Cambria Math"/>
                                </a:rPr>
                              </m:ctrlPr>
                            </m:sSubPr>
                            <m:e>
                              <m:r>
                                <a:rPr lang="es-CR" b="0" i="1" smtClean="0">
                                  <a:latin typeface="Cambria Math"/>
                                </a:rPr>
                                <m:t>𝑣</m:t>
                              </m:r>
                            </m:e>
                            <m:sub>
                              <m:r>
                                <a:rPr lang="es-CR" b="0" i="1" smtClean="0">
                                  <a:latin typeface="Cambria Math"/>
                                </a:rPr>
                                <m:t>𝑜</m:t>
                              </m:r>
                            </m:sub>
                          </m:sSub>
                        </m:num>
                        <m:den>
                          <m:sSub>
                            <m:sSubPr>
                              <m:ctrlPr>
                                <a:rPr lang="es-CR" b="0" i="1" smtClean="0">
                                  <a:latin typeface="Cambria Math"/>
                                </a:rPr>
                              </m:ctrlPr>
                            </m:sSubPr>
                            <m:e>
                              <m:r>
                                <a:rPr lang="es-CR" b="0" i="1" smtClean="0">
                                  <a:latin typeface="Cambria Math"/>
                                </a:rPr>
                                <m:t>𝑣</m:t>
                              </m:r>
                            </m:e>
                            <m:sub>
                              <m:r>
                                <a:rPr lang="es-CR" b="0" i="1" smtClean="0">
                                  <a:latin typeface="Cambria Math"/>
                                </a:rPr>
                                <m:t>𝑖</m:t>
                              </m:r>
                            </m:sub>
                          </m:sSub>
                        </m:den>
                      </m:f>
                      <m:r>
                        <a:rPr lang="es-CR" b="0" i="1" smtClean="0">
                          <a:latin typeface="Cambria Math"/>
                        </a:rPr>
                        <m:t>=</m:t>
                      </m:r>
                      <m:f>
                        <m:fPr>
                          <m:ctrlPr>
                            <a:rPr lang="es-CR" i="1" smtClean="0">
                              <a:latin typeface="Cambria Math"/>
                            </a:rPr>
                          </m:ctrlPr>
                        </m:fPr>
                        <m:num>
                          <m:r>
                            <a:rPr lang="es-CR" b="0" i="1" smtClean="0">
                              <a:latin typeface="Cambria Math"/>
                            </a:rPr>
                            <m:t>𝐴</m:t>
                          </m:r>
                        </m:num>
                        <m:den>
                          <m:r>
                            <a:rPr lang="es-CR" b="0" i="1" smtClean="0">
                              <a:latin typeface="Cambria Math"/>
                            </a:rPr>
                            <m:t>𝑏</m:t>
                          </m:r>
                          <m:sSup>
                            <m:sSupPr>
                              <m:ctrlPr>
                                <a:rPr lang="es-CR" b="0" i="1" smtClean="0">
                                  <a:latin typeface="Cambria Math"/>
                                </a:rPr>
                              </m:ctrlPr>
                            </m:sSupPr>
                            <m:e>
                              <m:d>
                                <m:dPr>
                                  <m:ctrlPr>
                                    <a:rPr lang="es-CR" b="0" i="1" smtClean="0">
                                      <a:latin typeface="Cambria Math"/>
                                    </a:rPr>
                                  </m:ctrlPr>
                                </m:dPr>
                                <m:e>
                                  <m:f>
                                    <m:fPr>
                                      <m:ctrlPr>
                                        <a:rPr lang="es-CR" i="1">
                                          <a:latin typeface="Cambria Math"/>
                                        </a:rPr>
                                      </m:ctrlPr>
                                    </m:fPr>
                                    <m:num>
                                      <m:r>
                                        <a:rPr lang="es-CR" i="1">
                                          <a:latin typeface="Cambria Math"/>
                                        </a:rPr>
                                        <m:t>𝑗𝑓</m:t>
                                      </m:r>
                                    </m:num>
                                    <m:den>
                                      <m:sSub>
                                        <m:sSubPr>
                                          <m:ctrlPr>
                                            <a:rPr lang="es-CR" i="1">
                                              <a:latin typeface="Cambria Math"/>
                                            </a:rPr>
                                          </m:ctrlPr>
                                        </m:sSubPr>
                                        <m:e>
                                          <m:r>
                                            <a:rPr lang="es-CR" i="1">
                                              <a:latin typeface="Cambria Math"/>
                                            </a:rPr>
                                            <m:t>𝑓</m:t>
                                          </m:r>
                                        </m:e>
                                        <m:sub>
                                          <m:r>
                                            <a:rPr lang="es-CR" i="1">
                                              <a:latin typeface="Cambria Math"/>
                                            </a:rPr>
                                            <m:t>𝑐</m:t>
                                          </m:r>
                                        </m:sub>
                                      </m:sSub>
                                    </m:den>
                                  </m:f>
                                </m:e>
                              </m:d>
                            </m:e>
                            <m:sup>
                              <m:r>
                                <a:rPr lang="es-CR" b="0" i="1" smtClean="0">
                                  <a:latin typeface="Cambria Math"/>
                                </a:rPr>
                                <m:t>2</m:t>
                              </m:r>
                            </m:sup>
                          </m:sSup>
                          <m:r>
                            <a:rPr lang="es-CR" b="0" i="1" smtClean="0">
                              <a:latin typeface="Cambria Math"/>
                            </a:rPr>
                            <m:t>+</m:t>
                          </m:r>
                          <m:r>
                            <a:rPr lang="es-CR" b="0" i="1" smtClean="0">
                              <a:latin typeface="Cambria Math"/>
                            </a:rPr>
                            <m:t>𝑎</m:t>
                          </m:r>
                          <m:d>
                            <m:dPr>
                              <m:ctrlPr>
                                <a:rPr lang="es-CR" b="0" i="1" smtClean="0">
                                  <a:latin typeface="Cambria Math"/>
                                </a:rPr>
                              </m:ctrlPr>
                            </m:dPr>
                            <m:e>
                              <m:f>
                                <m:fPr>
                                  <m:ctrlPr>
                                    <a:rPr lang="es-CR" b="0" i="1" smtClean="0">
                                      <a:latin typeface="Cambria Math"/>
                                    </a:rPr>
                                  </m:ctrlPr>
                                </m:fPr>
                                <m:num>
                                  <m:r>
                                    <a:rPr lang="es-CR" b="0" i="1" smtClean="0">
                                      <a:latin typeface="Cambria Math"/>
                                    </a:rPr>
                                    <m:t>𝑗𝑓</m:t>
                                  </m:r>
                                </m:num>
                                <m:den>
                                  <m:sSub>
                                    <m:sSubPr>
                                      <m:ctrlPr>
                                        <a:rPr lang="es-CR" b="0" i="1" smtClean="0">
                                          <a:latin typeface="Cambria Math"/>
                                        </a:rPr>
                                      </m:ctrlPr>
                                    </m:sSubPr>
                                    <m:e>
                                      <m:r>
                                        <a:rPr lang="es-CR" b="0" i="1" smtClean="0">
                                          <a:latin typeface="Cambria Math"/>
                                        </a:rPr>
                                        <m:t>𝑓</m:t>
                                      </m:r>
                                    </m:e>
                                    <m:sub>
                                      <m:r>
                                        <a:rPr lang="es-CR" b="0" i="1" smtClean="0">
                                          <a:latin typeface="Cambria Math"/>
                                        </a:rPr>
                                        <m:t>𝑐</m:t>
                                      </m:r>
                                    </m:sub>
                                  </m:sSub>
                                </m:den>
                              </m:f>
                            </m:e>
                          </m:d>
                          <m:r>
                            <a:rPr lang="es-CR" b="0" i="1" smtClean="0">
                              <a:latin typeface="Cambria Math"/>
                            </a:rPr>
                            <m:t>+1</m:t>
                          </m:r>
                        </m:den>
                      </m:f>
                    </m:oMath>
                  </m:oMathPara>
                </a14:m>
                <a:endParaRPr lang="es-CR" dirty="0"/>
              </a:p>
            </p:txBody>
          </p:sp>
        </mc:Choice>
        <mc:Fallback xmlns="">
          <p:sp>
            <p:nvSpPr>
              <p:cNvPr id="4" name="3 CuadroTexto"/>
              <p:cNvSpPr txBox="1">
                <a:spLocks noRot="1" noChangeAspect="1" noMove="1" noResize="1" noEditPoints="1" noAdjustHandles="1" noChangeArrowheads="1" noChangeShapeType="1" noTextEdit="1"/>
              </p:cNvSpPr>
              <p:nvPr/>
            </p:nvSpPr>
            <p:spPr>
              <a:xfrm>
                <a:off x="1335533" y="814388"/>
                <a:ext cx="3336426" cy="951607"/>
              </a:xfrm>
              <a:prstGeom prst="rect">
                <a:avLst/>
              </a:prstGeom>
              <a:blipFill rotWithShape="1">
                <a:blip r:embed="rId3"/>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graphicFrame>
            <p:nvGraphicFramePr>
              <p:cNvPr id="22" name="Table 12">
                <a:extLst>
                  <a:ext uri="{FF2B5EF4-FFF2-40B4-BE49-F238E27FC236}">
                    <a16:creationId xmlns:a16="http://schemas.microsoft.com/office/drawing/2014/main" xmlns="" id="{28DF18F7-00CC-4271-BDFC-488B610E9ADB}"/>
                  </a:ext>
                </a:extLst>
              </p:cNvPr>
              <p:cNvGraphicFramePr>
                <a:graphicFrameLocks noGrp="1"/>
              </p:cNvGraphicFramePr>
              <p:nvPr>
                <p:extLst>
                  <p:ext uri="{D42A27DB-BD31-4B8C-83A1-F6EECF244321}">
                    <p14:modId xmlns:p14="http://schemas.microsoft.com/office/powerpoint/2010/main" val="2300509011"/>
                  </p:ext>
                </p:extLst>
              </p:nvPr>
            </p:nvGraphicFramePr>
            <p:xfrm>
              <a:off x="941961" y="2460130"/>
              <a:ext cx="4291246" cy="1630680"/>
            </p:xfrm>
            <a:graphic>
              <a:graphicData uri="http://schemas.openxmlformats.org/drawingml/2006/table">
                <a:tbl>
                  <a:tblPr firstRow="1" bandRow="1">
                    <a:tableStyleId>{5C22544A-7EE6-4342-B048-85BDC9FD1C3A}</a:tableStyleId>
                  </a:tblPr>
                  <a:tblGrid>
                    <a:gridCol w="1051335">
                      <a:extLst>
                        <a:ext uri="{9D8B030D-6E8A-4147-A177-3AD203B41FA5}">
                          <a16:colId xmlns:a16="http://schemas.microsoft.com/office/drawing/2014/main" xmlns="" val="3638088176"/>
                        </a:ext>
                      </a:extLst>
                    </a:gridCol>
                    <a:gridCol w="1185333">
                      <a:extLst>
                        <a:ext uri="{9D8B030D-6E8A-4147-A177-3AD203B41FA5}">
                          <a16:colId xmlns:a16="http://schemas.microsoft.com/office/drawing/2014/main" xmlns="" val="3191972550"/>
                        </a:ext>
                      </a:extLst>
                    </a:gridCol>
                    <a:gridCol w="1309511">
                      <a:extLst>
                        <a:ext uri="{9D8B030D-6E8A-4147-A177-3AD203B41FA5}">
                          <a16:colId xmlns:a16="http://schemas.microsoft.com/office/drawing/2014/main" xmlns="" val="1873974989"/>
                        </a:ext>
                      </a:extLst>
                    </a:gridCol>
                    <a:gridCol w="745067">
                      <a:extLst>
                        <a:ext uri="{9D8B030D-6E8A-4147-A177-3AD203B41FA5}">
                          <a16:colId xmlns:a16="http://schemas.microsoft.com/office/drawing/2014/main" xmlns="" val="884982062"/>
                        </a:ext>
                      </a:extLst>
                    </a:gridCol>
                  </a:tblGrid>
                  <a:tr h="0">
                    <a:tc>
                      <a:txBody>
                        <a:bodyPr/>
                        <a:lstStyle/>
                        <a:p>
                          <a:pPr algn="ctr"/>
                          <a:r>
                            <a:rPr lang="en-US" sz="1400" b="0" dirty="0"/>
                            <a:t>Valor </a:t>
                          </a:r>
                          <a:r>
                            <a:rPr lang="en-US" sz="1400" b="0" dirty="0" err="1"/>
                            <a:t>coeficiente</a:t>
                          </a:r>
                          <a:endParaRPr lang="en-US" sz="1400" b="0" dirty="0"/>
                        </a:p>
                      </a:txBody>
                      <a:tcPr/>
                    </a:tc>
                    <a:tc>
                      <a:txBody>
                        <a:bodyPr/>
                        <a:lstStyle/>
                        <a:p>
                          <a:pPr algn="ctr"/>
                          <a:r>
                            <a:rPr lang="en-US" sz="1400" b="0" dirty="0"/>
                            <a:t>Butterworth</a:t>
                          </a:r>
                        </a:p>
                      </a:txBody>
                      <a:tcPr/>
                    </a:tc>
                    <a:tc>
                      <a:txBody>
                        <a:bodyPr/>
                        <a:lstStyle/>
                        <a:p>
                          <a:pPr algn="ctr"/>
                          <a:r>
                            <a:rPr lang="en-US" sz="1400" b="0" i="0" u="none" strike="noStrike" kern="1200" baseline="0" dirty="0" err="1">
                              <a:solidFill>
                                <a:schemeClr val="lt1"/>
                              </a:solidFill>
                              <a:latin typeface="+mn-lt"/>
                              <a:ea typeface="+mn-ea"/>
                              <a:cs typeface="+mn-cs"/>
                            </a:rPr>
                            <a:t>Tschebyscheff</a:t>
                          </a:r>
                          <a:endParaRPr lang="en-US" sz="1400" b="0" dirty="0"/>
                        </a:p>
                      </a:txBody>
                      <a:tcPr/>
                    </a:tc>
                    <a:tc>
                      <a:txBody>
                        <a:bodyPr/>
                        <a:lstStyle/>
                        <a:p>
                          <a:pPr algn="ctr"/>
                          <a:r>
                            <a:rPr lang="en-US" sz="1400" b="0" i="0" u="none" strike="noStrike" kern="1200" baseline="0" dirty="0">
                              <a:solidFill>
                                <a:schemeClr val="lt1"/>
                              </a:solidFill>
                              <a:latin typeface="+mn-lt"/>
                              <a:ea typeface="+mn-ea"/>
                              <a:cs typeface="+mn-cs"/>
                            </a:rPr>
                            <a:t>Bessel</a:t>
                          </a:r>
                          <a:endParaRPr lang="en-US" sz="1400" b="0" dirty="0"/>
                        </a:p>
                      </a:txBody>
                      <a:tcPr/>
                    </a:tc>
                    <a:extLst>
                      <a:ext uri="{0D108BD9-81ED-4DB2-BD59-A6C34878D82A}">
                        <a16:rowId xmlns:a16="http://schemas.microsoft.com/office/drawing/2014/main" xmlns="" val="3037270762"/>
                      </a:ext>
                    </a:extLst>
                  </a:tr>
                  <a:tr h="370840">
                    <a:tc>
                      <a:txBody>
                        <a:bodyPr/>
                        <a:lstStyle/>
                        <a:p>
                          <a:pPr algn="ctr"/>
                          <a14:m>
                            <m:oMathPara xmlns:m="http://schemas.openxmlformats.org/officeDocument/2006/math">
                              <m:oMathParaPr>
                                <m:jc m:val="centerGroup"/>
                              </m:oMathParaPr>
                              <m:oMath xmlns:m="http://schemas.openxmlformats.org/officeDocument/2006/math">
                                <m:r>
                                  <a:rPr lang="es-CR" sz="1400" i="1" dirty="0" smtClean="0">
                                    <a:latin typeface="Cambria Math"/>
                                  </a:rPr>
                                  <m:t>𝑎</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1.4142</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1.065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1.3617</a:t>
                          </a:r>
                          <a:endParaRPr lang="en-US" sz="1400" dirty="0"/>
                        </a:p>
                      </a:txBody>
                      <a:tcPr/>
                    </a:tc>
                    <a:extLst>
                      <a:ext uri="{0D108BD9-81ED-4DB2-BD59-A6C34878D82A}">
                        <a16:rowId xmlns:a16="http://schemas.microsoft.com/office/drawing/2014/main" xmlns="" val="3068040138"/>
                      </a:ext>
                    </a:extLst>
                  </a:tr>
                  <a:tr h="370840">
                    <a:tc>
                      <a:txBody>
                        <a:bodyPr/>
                        <a:lstStyle/>
                        <a:p>
                          <a:pPr algn="ctr"/>
                          <a14:m>
                            <m:oMathPara xmlns:m="http://schemas.openxmlformats.org/officeDocument/2006/math">
                              <m:oMathParaPr>
                                <m:jc m:val="centerGroup"/>
                              </m:oMathParaPr>
                              <m:oMath xmlns:m="http://schemas.openxmlformats.org/officeDocument/2006/math">
                                <m:r>
                                  <a:rPr lang="es-CR" sz="1400" i="1" dirty="0" smtClean="0">
                                    <a:latin typeface="Cambria Math"/>
                                  </a:rPr>
                                  <m:t>𝑏</m:t>
                                </m:r>
                              </m:oMath>
                            </m:oMathPara>
                          </a14:m>
                          <a:endParaRPr lang="en-US" sz="1400" dirty="0"/>
                        </a:p>
                      </a:txBody>
                      <a:tcPr/>
                    </a:tc>
                    <a:tc>
                      <a:txBody>
                        <a:bodyPr/>
                        <a:lstStyle/>
                        <a:p>
                          <a:pPr algn="ctr"/>
                          <a:r>
                            <a:rPr lang="en-US" sz="1400" dirty="0"/>
                            <a:t>1</a:t>
                          </a:r>
                        </a:p>
                      </a:txBody>
                      <a:tcPr/>
                    </a:tc>
                    <a:tc>
                      <a:txBody>
                        <a:bodyPr/>
                        <a:lstStyle/>
                        <a:p>
                          <a:pPr algn="ctr"/>
                          <a:r>
                            <a:rPr lang="en-US" sz="1400" b="0" i="0" u="none" strike="noStrike" kern="1200" baseline="0" dirty="0">
                              <a:solidFill>
                                <a:schemeClr val="dk1"/>
                              </a:solidFill>
                              <a:latin typeface="+mn-lt"/>
                              <a:ea typeface="+mn-ea"/>
                              <a:cs typeface="+mn-cs"/>
                            </a:rPr>
                            <a:t>1.9305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0.618</a:t>
                          </a:r>
                          <a:endParaRPr lang="en-US" sz="1400" dirty="0"/>
                        </a:p>
                      </a:txBody>
                      <a:tcPr/>
                    </a:tc>
                    <a:extLst>
                      <a:ext uri="{0D108BD9-81ED-4DB2-BD59-A6C34878D82A}">
                        <a16:rowId xmlns:a16="http://schemas.microsoft.com/office/drawing/2014/main" xmlns="" val="1351804505"/>
                      </a:ext>
                    </a:extLst>
                  </a:tr>
                  <a:tr h="370840">
                    <a:tc>
                      <a:txBody>
                        <a:bodyPr/>
                        <a:lstStyle/>
                        <a:p>
                          <a:pPr algn="ctr"/>
                          <a:r>
                            <a:rPr lang="en-US" sz="1400" dirty="0" smtClean="0"/>
                            <a:t>Q</a:t>
                          </a:r>
                          <a:endParaRPr lang="en-US" sz="1400" dirty="0"/>
                        </a:p>
                      </a:txBody>
                      <a:tcPr/>
                    </a:tc>
                    <a:tc>
                      <a:txBody>
                        <a:bodyPr/>
                        <a:lstStyle/>
                        <a:p>
                          <a:pPr algn="ctr"/>
                          <a:r>
                            <a:rPr lang="en-US" sz="1400" dirty="0" smtClean="0"/>
                            <a:t>0.71</a:t>
                          </a:r>
                          <a:endParaRPr lang="en-US" sz="1400" dirty="0"/>
                        </a:p>
                      </a:txBody>
                      <a:tcPr/>
                    </a:tc>
                    <a:tc>
                      <a:txBody>
                        <a:bodyPr/>
                        <a:lstStyle/>
                        <a:p>
                          <a:pPr algn="ctr"/>
                          <a:r>
                            <a:rPr lang="en-US" sz="1400" dirty="0" smtClean="0"/>
                            <a:t>1.3</a:t>
                          </a:r>
                          <a:endParaRPr lang="en-US" sz="1400" dirty="0"/>
                        </a:p>
                      </a:txBody>
                      <a:tcPr/>
                    </a:tc>
                    <a:tc>
                      <a:txBody>
                        <a:bodyPr/>
                        <a:lstStyle/>
                        <a:p>
                          <a:pPr algn="ctr"/>
                          <a:r>
                            <a:rPr lang="en-US" sz="1400" dirty="0" smtClean="0"/>
                            <a:t>0.58</a:t>
                          </a:r>
                          <a:endParaRPr lang="en-US" sz="1400" dirty="0"/>
                        </a:p>
                      </a:txBody>
                      <a:tcPr/>
                    </a:tc>
                  </a:tr>
                </a:tbl>
              </a:graphicData>
            </a:graphic>
          </p:graphicFrame>
        </mc:Choice>
        <mc:Fallback xmlns="">
          <p:graphicFrame>
            <p:nvGraphicFramePr>
              <p:cNvPr id="22" name="Table 12">
                <a:extLst>
                  <a:ext uri="{FF2B5EF4-FFF2-40B4-BE49-F238E27FC236}">
                    <a16:creationId xmlns:a16="http://schemas.microsoft.com/office/drawing/2014/main" xmlns:a14="http://schemas.microsoft.com/office/drawing/2010/main" xmlns="" id="{28DF18F7-00CC-4271-BDFC-488B610E9ADB}"/>
                  </a:ext>
                </a:extLst>
              </p:cNvPr>
              <p:cNvGraphicFramePr>
                <a:graphicFrameLocks noGrp="1"/>
              </p:cNvGraphicFramePr>
              <p:nvPr>
                <p:extLst>
                  <p:ext uri="{D42A27DB-BD31-4B8C-83A1-F6EECF244321}">
                    <p14:modId xmlns:p14="http://schemas.microsoft.com/office/powerpoint/2010/main" val="2300509011"/>
                  </p:ext>
                </p:extLst>
              </p:nvPr>
            </p:nvGraphicFramePr>
            <p:xfrm>
              <a:off x="941961" y="2460130"/>
              <a:ext cx="4291246" cy="1630680"/>
            </p:xfrm>
            <a:graphic>
              <a:graphicData uri="http://schemas.openxmlformats.org/drawingml/2006/table">
                <a:tbl>
                  <a:tblPr firstRow="1" bandRow="1">
                    <a:tableStyleId>{5C22544A-7EE6-4342-B048-85BDC9FD1C3A}</a:tableStyleId>
                  </a:tblPr>
                  <a:tblGrid>
                    <a:gridCol w="1051335">
                      <a:extLst>
                        <a:ext uri="{9D8B030D-6E8A-4147-A177-3AD203B41FA5}">
                          <a16:colId xmlns:a16="http://schemas.microsoft.com/office/drawing/2014/main" xmlns:a14="http://schemas.microsoft.com/office/drawing/2010/main" xmlns="" val="3638088176"/>
                        </a:ext>
                      </a:extLst>
                    </a:gridCol>
                    <a:gridCol w="1185333">
                      <a:extLst>
                        <a:ext uri="{9D8B030D-6E8A-4147-A177-3AD203B41FA5}">
                          <a16:colId xmlns:a16="http://schemas.microsoft.com/office/drawing/2014/main" xmlns:a14="http://schemas.microsoft.com/office/drawing/2010/main" xmlns="" val="3191972550"/>
                        </a:ext>
                      </a:extLst>
                    </a:gridCol>
                    <a:gridCol w="1309511">
                      <a:extLst>
                        <a:ext uri="{9D8B030D-6E8A-4147-A177-3AD203B41FA5}">
                          <a16:colId xmlns:a16="http://schemas.microsoft.com/office/drawing/2014/main" xmlns:a14="http://schemas.microsoft.com/office/drawing/2010/main" xmlns="" val="1873974989"/>
                        </a:ext>
                      </a:extLst>
                    </a:gridCol>
                    <a:gridCol w="745067">
                      <a:extLst>
                        <a:ext uri="{9D8B030D-6E8A-4147-A177-3AD203B41FA5}">
                          <a16:colId xmlns:a16="http://schemas.microsoft.com/office/drawing/2014/main" xmlns:a14="http://schemas.microsoft.com/office/drawing/2010/main" xmlns="" val="884982062"/>
                        </a:ext>
                      </a:extLst>
                    </a:gridCol>
                  </a:tblGrid>
                  <a:tr h="518160">
                    <a:tc>
                      <a:txBody>
                        <a:bodyPr/>
                        <a:lstStyle/>
                        <a:p>
                          <a:pPr algn="ctr"/>
                          <a:r>
                            <a:rPr lang="en-US" sz="1400" b="0" dirty="0"/>
                            <a:t>Valor </a:t>
                          </a:r>
                          <a:r>
                            <a:rPr lang="en-US" sz="1400" b="0" dirty="0" err="1"/>
                            <a:t>coeficiente</a:t>
                          </a:r>
                          <a:endParaRPr lang="en-US" sz="1400" b="0" dirty="0"/>
                        </a:p>
                      </a:txBody>
                      <a:tcPr/>
                    </a:tc>
                    <a:tc>
                      <a:txBody>
                        <a:bodyPr/>
                        <a:lstStyle/>
                        <a:p>
                          <a:pPr algn="ctr"/>
                          <a:r>
                            <a:rPr lang="en-US" sz="1400" b="0" dirty="0"/>
                            <a:t>Butterworth</a:t>
                          </a:r>
                        </a:p>
                      </a:txBody>
                      <a:tcPr/>
                    </a:tc>
                    <a:tc>
                      <a:txBody>
                        <a:bodyPr/>
                        <a:lstStyle/>
                        <a:p>
                          <a:pPr algn="ctr"/>
                          <a:r>
                            <a:rPr lang="en-US" sz="1400" b="0" i="0" u="none" strike="noStrike" kern="1200" baseline="0" dirty="0" err="1">
                              <a:solidFill>
                                <a:schemeClr val="lt1"/>
                              </a:solidFill>
                              <a:latin typeface="+mn-lt"/>
                              <a:ea typeface="+mn-ea"/>
                              <a:cs typeface="+mn-cs"/>
                            </a:rPr>
                            <a:t>Tschebyscheff</a:t>
                          </a:r>
                          <a:endParaRPr lang="en-US" sz="1400" b="0" dirty="0"/>
                        </a:p>
                      </a:txBody>
                      <a:tcPr/>
                    </a:tc>
                    <a:tc>
                      <a:txBody>
                        <a:bodyPr/>
                        <a:lstStyle/>
                        <a:p>
                          <a:pPr algn="ctr"/>
                          <a:r>
                            <a:rPr lang="en-US" sz="1400" b="0" i="0" u="none" strike="noStrike" kern="1200" baseline="0" dirty="0">
                              <a:solidFill>
                                <a:schemeClr val="lt1"/>
                              </a:solidFill>
                              <a:latin typeface="+mn-lt"/>
                              <a:ea typeface="+mn-ea"/>
                              <a:cs typeface="+mn-cs"/>
                            </a:rPr>
                            <a:t>Bessel</a:t>
                          </a:r>
                          <a:endParaRPr lang="en-US" sz="1400" b="0" dirty="0"/>
                        </a:p>
                      </a:txBody>
                      <a:tcPr/>
                    </a:tc>
                    <a:extLst>
                      <a:ext uri="{0D108BD9-81ED-4DB2-BD59-A6C34878D82A}">
                        <a16:rowId xmlns:a16="http://schemas.microsoft.com/office/drawing/2014/main" xmlns:a14="http://schemas.microsoft.com/office/drawing/2010/main" xmlns="" val="3037270762"/>
                      </a:ext>
                    </a:extLst>
                  </a:tr>
                  <a:tr h="370840">
                    <a:tc>
                      <a:txBody>
                        <a:bodyPr/>
                        <a:lstStyle/>
                        <a:p>
                          <a:endParaRPr lang="es-CR"/>
                        </a:p>
                      </a:txBody>
                      <a:tcPr>
                        <a:blipFill rotWithShape="1">
                          <a:blip r:embed="rId4"/>
                          <a:stretch>
                            <a:fillRect l="-581" t="-140984" r="-309302" b="-2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1.4142</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1.065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1.3617</a:t>
                          </a:r>
                          <a:endParaRPr lang="en-US" sz="1400" dirty="0"/>
                        </a:p>
                      </a:txBody>
                      <a:tcPr/>
                    </a:tc>
                    <a:extLst>
                      <a:ext uri="{0D108BD9-81ED-4DB2-BD59-A6C34878D82A}">
                        <a16:rowId xmlns:a16="http://schemas.microsoft.com/office/drawing/2014/main" xmlns:a14="http://schemas.microsoft.com/office/drawing/2010/main" xmlns="" val="3068040138"/>
                      </a:ext>
                    </a:extLst>
                  </a:tr>
                  <a:tr h="370840">
                    <a:tc>
                      <a:txBody>
                        <a:bodyPr/>
                        <a:lstStyle/>
                        <a:p>
                          <a:endParaRPr lang="es-CR"/>
                        </a:p>
                      </a:txBody>
                      <a:tcPr>
                        <a:blipFill rotWithShape="1">
                          <a:blip r:embed="rId4"/>
                          <a:stretch>
                            <a:fillRect l="-581" t="-245000" r="-309302" b="-103333"/>
                          </a:stretch>
                        </a:blipFill>
                      </a:tcPr>
                    </a:tc>
                    <a:tc>
                      <a:txBody>
                        <a:bodyPr/>
                        <a:lstStyle/>
                        <a:p>
                          <a:pPr algn="ctr"/>
                          <a:r>
                            <a:rPr lang="en-US" sz="1400" dirty="0"/>
                            <a:t>1</a:t>
                          </a:r>
                        </a:p>
                      </a:txBody>
                      <a:tcPr/>
                    </a:tc>
                    <a:tc>
                      <a:txBody>
                        <a:bodyPr/>
                        <a:lstStyle/>
                        <a:p>
                          <a:pPr algn="ctr"/>
                          <a:r>
                            <a:rPr lang="en-US" sz="1400" b="0" i="0" u="none" strike="noStrike" kern="1200" baseline="0" dirty="0">
                              <a:solidFill>
                                <a:schemeClr val="dk1"/>
                              </a:solidFill>
                              <a:latin typeface="+mn-lt"/>
                              <a:ea typeface="+mn-ea"/>
                              <a:cs typeface="+mn-cs"/>
                            </a:rPr>
                            <a:t>1.9305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0.618</a:t>
                          </a:r>
                          <a:endParaRPr lang="en-US" sz="1400" dirty="0"/>
                        </a:p>
                      </a:txBody>
                      <a:tcPr/>
                    </a:tc>
                    <a:extLst>
                      <a:ext uri="{0D108BD9-81ED-4DB2-BD59-A6C34878D82A}">
                        <a16:rowId xmlns:a16="http://schemas.microsoft.com/office/drawing/2014/main" xmlns:a14="http://schemas.microsoft.com/office/drawing/2010/main" xmlns="" val="1351804505"/>
                      </a:ext>
                    </a:extLst>
                  </a:tr>
                  <a:tr h="370840">
                    <a:tc>
                      <a:txBody>
                        <a:bodyPr/>
                        <a:lstStyle/>
                        <a:p>
                          <a:pPr algn="ctr"/>
                          <a:r>
                            <a:rPr lang="en-US" sz="1400" dirty="0" smtClean="0"/>
                            <a:t>Q</a:t>
                          </a:r>
                          <a:endParaRPr lang="en-US" sz="1400" dirty="0"/>
                        </a:p>
                      </a:txBody>
                      <a:tcPr/>
                    </a:tc>
                    <a:tc>
                      <a:txBody>
                        <a:bodyPr/>
                        <a:lstStyle/>
                        <a:p>
                          <a:pPr algn="ctr"/>
                          <a:r>
                            <a:rPr lang="en-US" sz="1400" dirty="0" smtClean="0"/>
                            <a:t>0.71</a:t>
                          </a:r>
                          <a:endParaRPr lang="en-US" sz="1400" dirty="0"/>
                        </a:p>
                      </a:txBody>
                      <a:tcPr/>
                    </a:tc>
                    <a:tc>
                      <a:txBody>
                        <a:bodyPr/>
                        <a:lstStyle/>
                        <a:p>
                          <a:pPr algn="ctr"/>
                          <a:r>
                            <a:rPr lang="en-US" sz="1400" dirty="0" smtClean="0"/>
                            <a:t>1.3</a:t>
                          </a:r>
                          <a:endParaRPr lang="en-US" sz="1400" dirty="0"/>
                        </a:p>
                      </a:txBody>
                      <a:tcPr/>
                    </a:tc>
                    <a:tc>
                      <a:txBody>
                        <a:bodyPr/>
                        <a:lstStyle/>
                        <a:p>
                          <a:pPr algn="ctr"/>
                          <a:r>
                            <a:rPr lang="en-US" sz="1400" dirty="0" smtClean="0"/>
                            <a:t>0.58</a:t>
                          </a:r>
                          <a:endParaRPr lang="en-US" sz="1400" dirty="0"/>
                        </a:p>
                      </a:txBody>
                      <a:tcPr/>
                    </a:tc>
                  </a:tr>
                </a:tbl>
              </a:graphicData>
            </a:graphic>
          </p:graphicFrame>
        </mc:Fallback>
      </mc:AlternateContent>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5823" y="237506"/>
            <a:ext cx="4505504" cy="578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2 CuadroTexto"/>
              <p:cNvSpPr txBox="1"/>
              <p:nvPr/>
            </p:nvSpPr>
            <p:spPr>
              <a:xfrm>
                <a:off x="939612" y="4191990"/>
                <a:ext cx="1363899" cy="619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100" b="0" i="1" smtClean="0">
                          <a:latin typeface="Cambria Math"/>
                        </a:rPr>
                        <m:t>𝐹𝑎𝑐𝑡𝑜𝑟</m:t>
                      </m:r>
                      <m:r>
                        <a:rPr lang="es-CR" sz="1100" b="0" i="1" smtClean="0">
                          <a:latin typeface="Cambria Math"/>
                        </a:rPr>
                        <m:t> </m:t>
                      </m:r>
                      <m:r>
                        <a:rPr lang="es-CR" sz="1100" b="0" i="1" smtClean="0">
                          <a:latin typeface="Cambria Math"/>
                        </a:rPr>
                        <m:t>𝑑𝑒</m:t>
                      </m:r>
                      <m:r>
                        <a:rPr lang="es-CR" sz="1100" b="0" i="1" smtClean="0">
                          <a:latin typeface="Cambria Math"/>
                        </a:rPr>
                        <m:t> </m:t>
                      </m:r>
                      <m:r>
                        <a:rPr lang="es-CR" sz="1100" b="0" i="1" smtClean="0">
                          <a:latin typeface="Cambria Math"/>
                        </a:rPr>
                        <m:t>𝐶𝑎𝑙𝑖𝑑𝑎𝑑</m:t>
                      </m:r>
                    </m:oMath>
                    <m:oMath xmlns:m="http://schemas.openxmlformats.org/officeDocument/2006/math">
                      <m:r>
                        <a:rPr lang="es-CR" sz="1100" b="0" i="1" smtClean="0">
                          <a:latin typeface="Cambria Math"/>
                        </a:rPr>
                        <m:t>𝑄</m:t>
                      </m:r>
                      <m:r>
                        <a:rPr lang="es-CR" sz="1100" b="0" i="1" smtClean="0">
                          <a:latin typeface="Cambria Math"/>
                        </a:rPr>
                        <m:t>=</m:t>
                      </m:r>
                      <m:f>
                        <m:fPr>
                          <m:ctrlPr>
                            <a:rPr lang="es-CR" sz="1100" b="0" i="1" smtClean="0">
                              <a:latin typeface="Cambria Math"/>
                            </a:rPr>
                          </m:ctrlPr>
                        </m:fPr>
                        <m:num>
                          <m:rad>
                            <m:radPr>
                              <m:degHide m:val="on"/>
                              <m:ctrlPr>
                                <a:rPr lang="es-CR" sz="1100" b="0" i="1" smtClean="0">
                                  <a:latin typeface="Cambria Math"/>
                                </a:rPr>
                              </m:ctrlPr>
                            </m:radPr>
                            <m:deg/>
                            <m:e>
                              <m:r>
                                <a:rPr lang="es-CR" sz="1100" b="0" i="1" smtClean="0">
                                  <a:latin typeface="Cambria Math"/>
                                </a:rPr>
                                <m:t>𝑏</m:t>
                              </m:r>
                            </m:e>
                          </m:rad>
                        </m:num>
                        <m:den>
                          <m:r>
                            <a:rPr lang="es-CR" sz="1100" b="0" i="1" smtClean="0">
                              <a:latin typeface="Cambria Math"/>
                            </a:rPr>
                            <m:t>𝑎</m:t>
                          </m:r>
                        </m:den>
                      </m:f>
                    </m:oMath>
                  </m:oMathPara>
                </a14:m>
                <a:endParaRPr lang="es-CR" sz="1100" dirty="0"/>
              </a:p>
            </p:txBody>
          </p:sp>
        </mc:Choice>
        <mc:Fallback xmlns="">
          <p:sp>
            <p:nvSpPr>
              <p:cNvPr id="3" name="2 CuadroTexto"/>
              <p:cNvSpPr txBox="1">
                <a:spLocks noRot="1" noChangeAspect="1" noMove="1" noResize="1" noEditPoints="1" noAdjustHandles="1" noChangeArrowheads="1" noChangeShapeType="1" noTextEdit="1"/>
              </p:cNvSpPr>
              <p:nvPr/>
            </p:nvSpPr>
            <p:spPr>
              <a:xfrm>
                <a:off x="939612" y="4191990"/>
                <a:ext cx="1363899" cy="619400"/>
              </a:xfrm>
              <a:prstGeom prst="rect">
                <a:avLst/>
              </a:prstGeom>
              <a:blipFill rotWithShape="1">
                <a:blip r:embed="rId6"/>
                <a:stretch>
                  <a:fillRect/>
                </a:stretch>
              </a:blipFill>
            </p:spPr>
            <p:txBody>
              <a:bodyPr/>
              <a:lstStyle/>
              <a:p>
                <a:r>
                  <a:rPr lang="es-CR">
                    <a:noFill/>
                  </a:rPr>
                  <a:t> </a:t>
                </a:r>
              </a:p>
            </p:txBody>
          </p:sp>
        </mc:Fallback>
      </mc:AlternateContent>
    </p:spTree>
    <p:extLst>
      <p:ext uri="{BB962C8B-B14F-4D97-AF65-F5344CB8AC3E}">
        <p14:creationId xmlns:p14="http://schemas.microsoft.com/office/powerpoint/2010/main" val="283774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49589" y="5474525"/>
            <a:ext cx="3037995" cy="1284416"/>
            <a:chOff x="6410764" y="406400"/>
            <a:chExt cx="5032750" cy="2493665"/>
          </a:xfrm>
        </p:grpSpPr>
        <p:pic>
          <p:nvPicPr>
            <p:cNvPr id="9" name="Picture 8">
              <a:extLst>
                <a:ext uri="{FF2B5EF4-FFF2-40B4-BE49-F238E27FC236}">
                  <a16:creationId xmlns:a16="http://schemas.microsoft.com/office/drawing/2014/main" xmlns="" id="{25647793-E178-4405-8E9D-C28DCD2737EF}"/>
                </a:ext>
              </a:extLst>
            </p:cNvPr>
            <p:cNvPicPr>
              <a:picLocks noChangeAspect="1"/>
            </p:cNvPicPr>
            <p:nvPr/>
          </p:nvPicPr>
          <p:blipFill>
            <a:blip r:embed="rId2"/>
            <a:stretch>
              <a:fillRect/>
            </a:stretch>
          </p:blipFill>
          <p:spPr>
            <a:xfrm>
              <a:off x="6755695" y="500768"/>
              <a:ext cx="4687819" cy="1937632"/>
            </a:xfrm>
            <a:prstGeom prst="rect">
              <a:avLst/>
            </a:prstGeom>
          </p:spPr>
        </p:pic>
        <p:sp>
          <p:nvSpPr>
            <p:cNvPr id="11" name="Rectangle 10">
              <a:extLst>
                <a:ext uri="{FF2B5EF4-FFF2-40B4-BE49-F238E27FC236}">
                  <a16:creationId xmlns:a16="http://schemas.microsoft.com/office/drawing/2014/main" xmlns="" id="{4E912088-C6D5-4B32-BCD3-2A456F86A82B}"/>
                </a:ext>
              </a:extLst>
            </p:cNvPr>
            <p:cNvSpPr/>
            <p:nvPr/>
          </p:nvSpPr>
          <p:spPr>
            <a:xfrm>
              <a:off x="6541207" y="406400"/>
              <a:ext cx="841726" cy="2032000"/>
            </a:xfrm>
            <a:prstGeom prst="rect">
              <a:avLst/>
            </a:prstGeom>
            <a:solidFill>
              <a:srgbClr val="F5FB0D">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0B3D38FE-E62E-4633-BA5B-8D122F4E49DF}"/>
                </a:ext>
              </a:extLst>
            </p:cNvPr>
            <p:cNvSpPr txBox="1"/>
            <p:nvPr/>
          </p:nvSpPr>
          <p:spPr>
            <a:xfrm>
              <a:off x="6410764" y="2592288"/>
              <a:ext cx="1308050" cy="307777"/>
            </a:xfrm>
            <a:prstGeom prst="rect">
              <a:avLst/>
            </a:prstGeom>
            <a:noFill/>
          </p:spPr>
          <p:txBody>
            <a:bodyPr wrap="none" rtlCol="0">
              <a:spAutoFit/>
            </a:bodyPr>
            <a:lstStyle/>
            <a:p>
              <a:r>
                <a:rPr lang="es-CR" sz="1400" dirty="0" smtClean="0"/>
                <a:t>Filtro Paso Bajo</a:t>
              </a:r>
              <a:endParaRPr lang="es-CR" sz="1400" dirty="0"/>
            </a:p>
          </p:txBody>
        </p:sp>
      </p:grpSp>
      <p:sp>
        <p:nvSpPr>
          <p:cNvPr id="20" name="TextBox 19">
            <a:extLst>
              <a:ext uri="{FF2B5EF4-FFF2-40B4-BE49-F238E27FC236}">
                <a16:creationId xmlns:a16="http://schemas.microsoft.com/office/drawing/2014/main" xmlns="" id="{17295D55-C896-4B1D-A59E-B93F2AC26363}"/>
              </a:ext>
            </a:extLst>
          </p:cNvPr>
          <p:cNvSpPr txBox="1"/>
          <p:nvPr/>
        </p:nvSpPr>
        <p:spPr>
          <a:xfrm>
            <a:off x="890764" y="346879"/>
            <a:ext cx="2993814" cy="307777"/>
          </a:xfrm>
          <a:prstGeom prst="rect">
            <a:avLst/>
          </a:prstGeom>
          <a:noFill/>
        </p:spPr>
        <p:txBody>
          <a:bodyPr wrap="square" rtlCol="0">
            <a:spAutoFit/>
          </a:bodyPr>
          <a:lstStyle/>
          <a:p>
            <a:pPr algn="ctr"/>
            <a:r>
              <a:rPr lang="es-CR" sz="1400" dirty="0" smtClean="0"/>
              <a:t>Filtro Paso Bajo de Segundo Orden </a:t>
            </a:r>
            <a:endParaRPr lang="es-CR" sz="1400" dirty="0"/>
          </a:p>
        </p:txBody>
      </p:sp>
      <mc:AlternateContent xmlns:mc="http://schemas.openxmlformats.org/markup-compatibility/2006" xmlns:a14="http://schemas.microsoft.com/office/drawing/2010/main">
        <mc:Choice Requires="a14">
          <p:sp>
            <p:nvSpPr>
              <p:cNvPr id="4" name="3 CuadroTexto"/>
              <p:cNvSpPr txBox="1"/>
              <p:nvPr/>
            </p:nvSpPr>
            <p:spPr>
              <a:xfrm>
                <a:off x="1335533" y="814388"/>
                <a:ext cx="3336426" cy="951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0" i="1" smtClean="0">
                              <a:latin typeface="Cambria Math"/>
                            </a:rPr>
                            <m:t>𝐴</m:t>
                          </m:r>
                        </m:e>
                        <m:sub>
                          <m:r>
                            <a:rPr lang="es-CR" b="0" i="1" smtClean="0">
                              <a:latin typeface="Cambria Math"/>
                            </a:rPr>
                            <m:t>𝑣</m:t>
                          </m:r>
                        </m:sub>
                      </m:sSub>
                      <m:r>
                        <a:rPr lang="es-CR" b="0" i="1" smtClean="0">
                          <a:latin typeface="Cambria Math"/>
                        </a:rPr>
                        <m:t>=</m:t>
                      </m:r>
                      <m:f>
                        <m:fPr>
                          <m:ctrlPr>
                            <a:rPr lang="es-CR" b="0" i="1" smtClean="0">
                              <a:latin typeface="Cambria Math"/>
                            </a:rPr>
                          </m:ctrlPr>
                        </m:fPr>
                        <m:num>
                          <m:sSub>
                            <m:sSubPr>
                              <m:ctrlPr>
                                <a:rPr lang="es-CR" b="0" i="1" smtClean="0">
                                  <a:latin typeface="Cambria Math"/>
                                </a:rPr>
                              </m:ctrlPr>
                            </m:sSubPr>
                            <m:e>
                              <m:r>
                                <a:rPr lang="es-CR" b="0" i="1" smtClean="0">
                                  <a:latin typeface="Cambria Math"/>
                                </a:rPr>
                                <m:t>𝑣</m:t>
                              </m:r>
                            </m:e>
                            <m:sub>
                              <m:r>
                                <a:rPr lang="es-CR" b="0" i="1" smtClean="0">
                                  <a:latin typeface="Cambria Math"/>
                                </a:rPr>
                                <m:t>𝑜</m:t>
                              </m:r>
                            </m:sub>
                          </m:sSub>
                        </m:num>
                        <m:den>
                          <m:sSub>
                            <m:sSubPr>
                              <m:ctrlPr>
                                <a:rPr lang="es-CR" b="0" i="1" smtClean="0">
                                  <a:latin typeface="Cambria Math"/>
                                </a:rPr>
                              </m:ctrlPr>
                            </m:sSubPr>
                            <m:e>
                              <m:r>
                                <a:rPr lang="es-CR" b="0" i="1" smtClean="0">
                                  <a:latin typeface="Cambria Math"/>
                                </a:rPr>
                                <m:t>𝑣</m:t>
                              </m:r>
                            </m:e>
                            <m:sub>
                              <m:r>
                                <a:rPr lang="es-CR" b="0" i="1" smtClean="0">
                                  <a:latin typeface="Cambria Math"/>
                                </a:rPr>
                                <m:t>𝑖</m:t>
                              </m:r>
                            </m:sub>
                          </m:sSub>
                        </m:den>
                      </m:f>
                      <m:r>
                        <a:rPr lang="es-CR" b="0" i="1" smtClean="0">
                          <a:latin typeface="Cambria Math"/>
                        </a:rPr>
                        <m:t>=</m:t>
                      </m:r>
                      <m:f>
                        <m:fPr>
                          <m:ctrlPr>
                            <a:rPr lang="es-CR" i="1" smtClean="0">
                              <a:latin typeface="Cambria Math"/>
                            </a:rPr>
                          </m:ctrlPr>
                        </m:fPr>
                        <m:num>
                          <m:r>
                            <a:rPr lang="es-CR" b="0" i="1" smtClean="0">
                              <a:latin typeface="Cambria Math"/>
                            </a:rPr>
                            <m:t>𝐴</m:t>
                          </m:r>
                        </m:num>
                        <m:den>
                          <m:r>
                            <a:rPr lang="es-CR" b="0" i="1" smtClean="0">
                              <a:latin typeface="Cambria Math"/>
                            </a:rPr>
                            <m:t>𝑏</m:t>
                          </m:r>
                          <m:sSup>
                            <m:sSupPr>
                              <m:ctrlPr>
                                <a:rPr lang="es-CR" b="0" i="1" smtClean="0">
                                  <a:latin typeface="Cambria Math"/>
                                </a:rPr>
                              </m:ctrlPr>
                            </m:sSupPr>
                            <m:e>
                              <m:d>
                                <m:dPr>
                                  <m:ctrlPr>
                                    <a:rPr lang="es-CR" b="0" i="1" smtClean="0">
                                      <a:latin typeface="Cambria Math"/>
                                    </a:rPr>
                                  </m:ctrlPr>
                                </m:dPr>
                                <m:e>
                                  <m:f>
                                    <m:fPr>
                                      <m:ctrlPr>
                                        <a:rPr lang="es-CR" i="1">
                                          <a:latin typeface="Cambria Math"/>
                                        </a:rPr>
                                      </m:ctrlPr>
                                    </m:fPr>
                                    <m:num>
                                      <m:r>
                                        <a:rPr lang="es-CR" i="1">
                                          <a:latin typeface="Cambria Math"/>
                                        </a:rPr>
                                        <m:t>𝑗𝑓</m:t>
                                      </m:r>
                                    </m:num>
                                    <m:den>
                                      <m:sSub>
                                        <m:sSubPr>
                                          <m:ctrlPr>
                                            <a:rPr lang="es-CR" i="1">
                                              <a:latin typeface="Cambria Math"/>
                                            </a:rPr>
                                          </m:ctrlPr>
                                        </m:sSubPr>
                                        <m:e>
                                          <m:r>
                                            <a:rPr lang="es-CR" i="1">
                                              <a:latin typeface="Cambria Math"/>
                                            </a:rPr>
                                            <m:t>𝑓</m:t>
                                          </m:r>
                                        </m:e>
                                        <m:sub>
                                          <m:r>
                                            <a:rPr lang="es-CR" i="1">
                                              <a:latin typeface="Cambria Math"/>
                                            </a:rPr>
                                            <m:t>𝑐</m:t>
                                          </m:r>
                                        </m:sub>
                                      </m:sSub>
                                    </m:den>
                                  </m:f>
                                </m:e>
                              </m:d>
                            </m:e>
                            <m:sup>
                              <m:r>
                                <a:rPr lang="es-CR" b="0" i="1" smtClean="0">
                                  <a:latin typeface="Cambria Math"/>
                                </a:rPr>
                                <m:t>2</m:t>
                              </m:r>
                            </m:sup>
                          </m:sSup>
                          <m:r>
                            <a:rPr lang="es-CR" b="0" i="1" smtClean="0">
                              <a:latin typeface="Cambria Math"/>
                            </a:rPr>
                            <m:t>+</m:t>
                          </m:r>
                          <m:r>
                            <a:rPr lang="es-CR" b="0" i="1" smtClean="0">
                              <a:latin typeface="Cambria Math"/>
                            </a:rPr>
                            <m:t>𝑎</m:t>
                          </m:r>
                          <m:d>
                            <m:dPr>
                              <m:ctrlPr>
                                <a:rPr lang="es-CR" b="0" i="1" smtClean="0">
                                  <a:latin typeface="Cambria Math"/>
                                </a:rPr>
                              </m:ctrlPr>
                            </m:dPr>
                            <m:e>
                              <m:f>
                                <m:fPr>
                                  <m:ctrlPr>
                                    <a:rPr lang="es-CR" b="0" i="1" smtClean="0">
                                      <a:latin typeface="Cambria Math"/>
                                    </a:rPr>
                                  </m:ctrlPr>
                                </m:fPr>
                                <m:num>
                                  <m:r>
                                    <a:rPr lang="es-CR" b="0" i="1" smtClean="0">
                                      <a:latin typeface="Cambria Math"/>
                                    </a:rPr>
                                    <m:t>𝑗𝑓</m:t>
                                  </m:r>
                                </m:num>
                                <m:den>
                                  <m:sSub>
                                    <m:sSubPr>
                                      <m:ctrlPr>
                                        <a:rPr lang="es-CR" b="0" i="1" smtClean="0">
                                          <a:latin typeface="Cambria Math"/>
                                        </a:rPr>
                                      </m:ctrlPr>
                                    </m:sSubPr>
                                    <m:e>
                                      <m:r>
                                        <a:rPr lang="es-CR" b="0" i="1" smtClean="0">
                                          <a:latin typeface="Cambria Math"/>
                                        </a:rPr>
                                        <m:t>𝑓</m:t>
                                      </m:r>
                                    </m:e>
                                    <m:sub>
                                      <m:r>
                                        <a:rPr lang="es-CR" b="0" i="1" smtClean="0">
                                          <a:latin typeface="Cambria Math"/>
                                        </a:rPr>
                                        <m:t>𝑐</m:t>
                                      </m:r>
                                    </m:sub>
                                  </m:sSub>
                                </m:den>
                              </m:f>
                            </m:e>
                          </m:d>
                          <m:r>
                            <a:rPr lang="es-CR" b="0" i="1" smtClean="0">
                              <a:latin typeface="Cambria Math"/>
                            </a:rPr>
                            <m:t>+1</m:t>
                          </m:r>
                        </m:den>
                      </m:f>
                    </m:oMath>
                  </m:oMathPara>
                </a14:m>
                <a:endParaRPr lang="es-CR" dirty="0"/>
              </a:p>
            </p:txBody>
          </p:sp>
        </mc:Choice>
        <mc:Fallback xmlns="">
          <p:sp>
            <p:nvSpPr>
              <p:cNvPr id="4" name="3 CuadroTexto"/>
              <p:cNvSpPr txBox="1">
                <a:spLocks noRot="1" noChangeAspect="1" noMove="1" noResize="1" noEditPoints="1" noAdjustHandles="1" noChangeArrowheads="1" noChangeShapeType="1" noTextEdit="1"/>
              </p:cNvSpPr>
              <p:nvPr/>
            </p:nvSpPr>
            <p:spPr>
              <a:xfrm>
                <a:off x="1335533" y="814388"/>
                <a:ext cx="3336426" cy="951607"/>
              </a:xfrm>
              <a:prstGeom prst="rect">
                <a:avLst/>
              </a:prstGeom>
              <a:blipFill rotWithShape="1">
                <a:blip r:embed="rId3"/>
                <a:stretch>
                  <a:fillRect/>
                </a:stretch>
              </a:blipFill>
            </p:spPr>
            <p:txBody>
              <a:bodyPr/>
              <a:lstStyle/>
              <a:p>
                <a:r>
                  <a:rPr lang="es-CR">
                    <a:noFill/>
                  </a:rPr>
                  <a:t> </a:t>
                </a:r>
              </a:p>
            </p:txBody>
          </p:sp>
        </mc:Fallback>
      </mc:AlternateContent>
      <p:pic>
        <p:nvPicPr>
          <p:cNvPr id="13" name="Picture 1">
            <a:extLst>
              <a:ext uri="{FF2B5EF4-FFF2-40B4-BE49-F238E27FC236}">
                <a16:creationId xmlns:a16="http://schemas.microsoft.com/office/drawing/2014/main" xmlns="" id="{C954E8C1-D05F-4F9B-9403-CF3C83D83BE4}"/>
              </a:ext>
            </a:extLst>
          </p:cNvPr>
          <p:cNvPicPr>
            <a:picLocks noChangeAspect="1"/>
          </p:cNvPicPr>
          <p:nvPr/>
        </p:nvPicPr>
        <p:blipFill>
          <a:blip r:embed="rId4"/>
          <a:stretch>
            <a:fillRect/>
          </a:stretch>
        </p:blipFill>
        <p:spPr>
          <a:xfrm>
            <a:off x="7542660" y="1173601"/>
            <a:ext cx="4031144" cy="2180519"/>
          </a:xfrm>
          <a:prstGeom prst="rect">
            <a:avLst/>
          </a:prstGeom>
        </p:spPr>
      </p:pic>
      <p:sp>
        <p:nvSpPr>
          <p:cNvPr id="14" name="Rectangle 2">
            <a:extLst>
              <a:ext uri="{FF2B5EF4-FFF2-40B4-BE49-F238E27FC236}">
                <a16:creationId xmlns:a16="http://schemas.microsoft.com/office/drawing/2014/main" xmlns="" id="{0A752537-9E4A-4A8B-9971-17A36A57DFDF}"/>
              </a:ext>
            </a:extLst>
          </p:cNvPr>
          <p:cNvSpPr/>
          <p:nvPr/>
        </p:nvSpPr>
        <p:spPr>
          <a:xfrm>
            <a:off x="7833757" y="537389"/>
            <a:ext cx="2260269" cy="276999"/>
          </a:xfrm>
          <a:prstGeom prst="rect">
            <a:avLst/>
          </a:prstGeom>
        </p:spPr>
        <p:txBody>
          <a:bodyPr wrap="square">
            <a:spAutoFit/>
          </a:bodyPr>
          <a:lstStyle/>
          <a:p>
            <a:r>
              <a:rPr lang="es-CR" sz="1200" dirty="0" smtClean="0">
                <a:latin typeface="AdvPA1E9"/>
              </a:rPr>
              <a:t>Configuración </a:t>
            </a:r>
            <a:r>
              <a:rPr lang="en-US" sz="1200" dirty="0" err="1" smtClean="0">
                <a:latin typeface="AdvPA1E9"/>
              </a:rPr>
              <a:t>Sallen</a:t>
            </a:r>
            <a:r>
              <a:rPr lang="en-US" sz="1200" dirty="0" smtClean="0">
                <a:latin typeface="AdvPA1E9"/>
              </a:rPr>
              <a:t>-Key</a:t>
            </a:r>
            <a:endParaRPr lang="en-US" sz="1200" dirty="0"/>
          </a:p>
        </p:txBody>
      </p:sp>
      <mc:AlternateContent xmlns:mc="http://schemas.openxmlformats.org/markup-compatibility/2006" xmlns:a14="http://schemas.microsoft.com/office/drawing/2010/main">
        <mc:Choice Requires="a14">
          <p:sp>
            <p:nvSpPr>
              <p:cNvPr id="15" name="14 CuadroTexto"/>
              <p:cNvSpPr txBox="1"/>
              <p:nvPr/>
            </p:nvSpPr>
            <p:spPr>
              <a:xfrm>
                <a:off x="6575171" y="3643019"/>
                <a:ext cx="4998633" cy="2596608"/>
              </a:xfrm>
              <a:prstGeom prst="rect">
                <a:avLst/>
              </a:prstGeom>
              <a:noFill/>
            </p:spPr>
            <p:txBody>
              <a:bodyPr wrap="square" rtlCol="0">
                <a:spAutoFit/>
              </a:bodyPr>
              <a:lstStyle/>
              <a:p>
                <a:r>
                  <a:rPr lang="es-CR" dirty="0" smtClean="0"/>
                  <a:t>Demuestre que si </a:t>
                </a:r>
                <a14:m>
                  <m:oMath xmlns:m="http://schemas.openxmlformats.org/officeDocument/2006/math">
                    <m:sSub>
                      <m:sSubPr>
                        <m:ctrlPr>
                          <a:rPr lang="es-CR" i="1">
                            <a:latin typeface="Cambria Math"/>
                          </a:rPr>
                        </m:ctrlPr>
                      </m:sSubPr>
                      <m:e>
                        <m:sSub>
                          <m:sSubPr>
                            <m:ctrlPr>
                              <a:rPr lang="es-CR" i="1">
                                <a:latin typeface="Cambria Math"/>
                              </a:rPr>
                            </m:ctrlPr>
                          </m:sSubPr>
                          <m:e>
                            <m:r>
                              <a:rPr lang="es-CR" i="1">
                                <a:latin typeface="Cambria Math"/>
                              </a:rPr>
                              <m:t>𝑅</m:t>
                            </m:r>
                          </m:e>
                          <m:sub>
                            <m:r>
                              <a:rPr lang="es-CR" i="1">
                                <a:latin typeface="Cambria Math"/>
                              </a:rPr>
                              <m:t>2</m:t>
                            </m:r>
                          </m:sub>
                        </m:sSub>
                        <m:r>
                          <a:rPr lang="es-CR" b="0" i="1" smtClean="0">
                            <a:latin typeface="Cambria Math"/>
                          </a:rPr>
                          <m:t>=</m:t>
                        </m:r>
                        <m:r>
                          <a:rPr lang="es-CR" i="1">
                            <a:latin typeface="Cambria Math"/>
                          </a:rPr>
                          <m:t>𝑅</m:t>
                        </m:r>
                      </m:e>
                      <m:sub>
                        <m:r>
                          <a:rPr lang="es-CR" b="0" i="1" smtClean="0">
                            <a:latin typeface="Cambria Math"/>
                          </a:rPr>
                          <m:t>1</m:t>
                        </m:r>
                      </m:sub>
                    </m:sSub>
                    <m:r>
                      <a:rPr lang="es-CR" b="0" i="1" smtClean="0">
                        <a:latin typeface="Cambria Math"/>
                      </a:rPr>
                      <m:t>=</m:t>
                    </m:r>
                    <m:r>
                      <a:rPr lang="es-CR" b="0" i="1" smtClean="0">
                        <a:latin typeface="Cambria Math"/>
                      </a:rPr>
                      <m:t>𝑅</m:t>
                    </m:r>
                  </m:oMath>
                </a14:m>
                <a:r>
                  <a:rPr lang="es-CR" b="0" dirty="0" smtClean="0"/>
                  <a:t> y  </a:t>
                </a:r>
                <a14:m>
                  <m:oMath xmlns:m="http://schemas.openxmlformats.org/officeDocument/2006/math">
                    <m:sSub>
                      <m:sSubPr>
                        <m:ctrlPr>
                          <a:rPr lang="es-CR" i="1" smtClean="0">
                            <a:latin typeface="Cambria Math"/>
                          </a:rPr>
                        </m:ctrlPr>
                      </m:sSubPr>
                      <m:e>
                        <m:r>
                          <a:rPr lang="es-CR" b="0" i="1" smtClean="0">
                            <a:latin typeface="Cambria Math"/>
                          </a:rPr>
                          <m:t>𝐶</m:t>
                        </m:r>
                      </m:e>
                      <m:sub>
                        <m:r>
                          <a:rPr lang="es-CR" b="0" i="1" smtClean="0">
                            <a:latin typeface="Cambria Math"/>
                          </a:rPr>
                          <m:t>1</m:t>
                        </m:r>
                      </m:sub>
                    </m:sSub>
                    <m:r>
                      <a:rPr lang="es-CR" b="0" i="1" smtClean="0">
                        <a:latin typeface="Cambria Math"/>
                      </a:rPr>
                      <m:t>=</m:t>
                    </m:r>
                    <m:sSub>
                      <m:sSubPr>
                        <m:ctrlPr>
                          <a:rPr lang="es-CR" b="0" i="1" smtClean="0">
                            <a:latin typeface="Cambria Math"/>
                          </a:rPr>
                        </m:ctrlPr>
                      </m:sSubPr>
                      <m:e>
                        <m:r>
                          <a:rPr lang="es-CR" b="0" i="1" smtClean="0">
                            <a:latin typeface="Cambria Math"/>
                          </a:rPr>
                          <m:t>𝐶</m:t>
                        </m:r>
                      </m:e>
                      <m:sub>
                        <m:r>
                          <a:rPr lang="es-CR" b="0" i="1" smtClean="0">
                            <a:latin typeface="Cambria Math"/>
                          </a:rPr>
                          <m:t>2</m:t>
                        </m:r>
                      </m:sub>
                    </m:sSub>
                    <m:r>
                      <a:rPr lang="es-CR" b="0" i="1" smtClean="0">
                        <a:latin typeface="Cambria Math"/>
                      </a:rPr>
                      <m:t>=</m:t>
                    </m:r>
                    <m:r>
                      <a:rPr lang="es-CR" b="0" i="1" smtClean="0">
                        <a:latin typeface="Cambria Math"/>
                      </a:rPr>
                      <m:t>𝐶</m:t>
                    </m:r>
                  </m:oMath>
                </a14:m>
                <a:r>
                  <a:rPr lang="es-CR" dirty="0" smtClean="0"/>
                  <a:t>:</a:t>
                </a:r>
              </a:p>
              <a:p>
                <a:endParaRPr lang="es-CR" dirty="0" smtClean="0"/>
              </a:p>
              <a:p>
                <a:pPr/>
                <a14:m>
                  <m:oMathPara xmlns:m="http://schemas.openxmlformats.org/officeDocument/2006/math">
                    <m:oMathParaPr>
                      <m:jc m:val="centerGroup"/>
                    </m:oMathParaPr>
                    <m:oMath xmlns:m="http://schemas.openxmlformats.org/officeDocument/2006/math">
                      <m:r>
                        <a:rPr lang="es-CR" b="0" i="1" smtClean="0">
                          <a:latin typeface="Cambria Math"/>
                        </a:rPr>
                        <m:t>𝐴</m:t>
                      </m:r>
                      <m:r>
                        <a:rPr lang="es-CR" b="0" i="1" smtClean="0">
                          <a:latin typeface="Cambria Math"/>
                        </a:rPr>
                        <m:t>=</m:t>
                      </m:r>
                      <m:f>
                        <m:fPr>
                          <m:ctrlPr>
                            <a:rPr lang="es-CR" b="0" i="1" smtClean="0">
                              <a:latin typeface="Cambria Math"/>
                            </a:rPr>
                          </m:ctrlPr>
                        </m:fPr>
                        <m:num>
                          <m:sSub>
                            <m:sSubPr>
                              <m:ctrlPr>
                                <a:rPr lang="es-CR" i="1">
                                  <a:latin typeface="Cambria Math"/>
                                </a:rPr>
                              </m:ctrlPr>
                            </m:sSubPr>
                            <m:e>
                              <m:r>
                                <a:rPr lang="es-CR" i="1">
                                  <a:latin typeface="Cambria Math"/>
                                </a:rPr>
                                <m:t>𝑅</m:t>
                              </m:r>
                            </m:e>
                            <m:sub>
                              <m:r>
                                <a:rPr lang="es-CR" b="0" i="1" smtClean="0">
                                  <a:latin typeface="Cambria Math"/>
                                </a:rPr>
                                <m:t>4</m:t>
                              </m:r>
                            </m:sub>
                          </m:sSub>
                        </m:num>
                        <m:den>
                          <m:sSub>
                            <m:sSubPr>
                              <m:ctrlPr>
                                <a:rPr lang="es-CR" b="0" i="1" smtClean="0">
                                  <a:latin typeface="Cambria Math"/>
                                </a:rPr>
                              </m:ctrlPr>
                            </m:sSubPr>
                            <m:e>
                              <m:r>
                                <a:rPr lang="es-CR" b="0" i="1" smtClean="0">
                                  <a:latin typeface="Cambria Math"/>
                                </a:rPr>
                                <m:t>𝑅</m:t>
                              </m:r>
                            </m:e>
                            <m:sub>
                              <m:r>
                                <a:rPr lang="es-CR" b="0" i="1" smtClean="0">
                                  <a:latin typeface="Cambria Math"/>
                                </a:rPr>
                                <m:t>3</m:t>
                              </m:r>
                            </m:sub>
                          </m:sSub>
                        </m:den>
                      </m:f>
                      <m:r>
                        <a:rPr lang="es-CR" b="0" i="1" smtClean="0">
                          <a:latin typeface="Cambria Math"/>
                        </a:rPr>
                        <m:t>+1</m:t>
                      </m:r>
                      <m:r>
                        <a:rPr lang="es-CR" b="0" i="0" smtClean="0">
                          <a:latin typeface="Cambria Math"/>
                        </a:rPr>
                        <m:t> </m:t>
                      </m:r>
                    </m:oMath>
                  </m:oMathPara>
                </a14:m>
                <a:endParaRPr lang="es-CR" b="0" i="0" dirty="0" smtClean="0">
                  <a:latin typeface="Cambria Math"/>
                </a:endParaRPr>
              </a:p>
              <a:p>
                <a:endParaRPr lang="es-CR" b="0" i="0" dirty="0" smtClean="0">
                  <a:latin typeface="Cambria Math"/>
                </a:endParaRPr>
              </a:p>
              <a:p>
                <a:pPr/>
                <a14:m>
                  <m:oMathPara xmlns:m="http://schemas.openxmlformats.org/officeDocument/2006/math">
                    <m:oMathParaPr>
                      <m:jc m:val="centerGroup"/>
                    </m:oMathParaPr>
                    <m:oMath xmlns:m="http://schemas.openxmlformats.org/officeDocument/2006/math">
                      <m:r>
                        <m:rPr>
                          <m:sty m:val="p"/>
                        </m:rPr>
                        <a:rPr lang="es-CR" smtClean="0">
                          <a:latin typeface="Cambria Math"/>
                        </a:rPr>
                        <m:t>b</m:t>
                      </m:r>
                      <m:r>
                        <a:rPr lang="es-CR">
                          <a:latin typeface="Cambria Math"/>
                        </a:rPr>
                        <m:t>=</m:t>
                      </m:r>
                      <m:sSup>
                        <m:sSupPr>
                          <m:ctrlPr>
                            <a:rPr lang="es-CR" i="1" smtClean="0">
                              <a:latin typeface="Cambria Math"/>
                            </a:rPr>
                          </m:ctrlPr>
                        </m:sSupPr>
                        <m:e>
                          <m:d>
                            <m:dPr>
                              <m:ctrlPr>
                                <a:rPr lang="es-CR" i="1" smtClean="0">
                                  <a:latin typeface="Cambria Math"/>
                                </a:rPr>
                              </m:ctrlPr>
                            </m:dPr>
                            <m:e>
                              <m:r>
                                <a:rPr lang="es-CR" b="0" i="1" smtClean="0">
                                  <a:latin typeface="Cambria Math"/>
                                </a:rPr>
                                <m:t>2</m:t>
                              </m:r>
                              <m:r>
                                <a:rPr lang="es-CR" b="0" i="1" smtClean="0">
                                  <a:latin typeface="Cambria Math"/>
                                  <a:ea typeface="Cambria Math"/>
                                </a:rPr>
                                <m:t>𝜋</m:t>
                              </m:r>
                              <m:sSub>
                                <m:sSubPr>
                                  <m:ctrlPr>
                                    <a:rPr lang="es-CR" b="0" i="1" smtClean="0">
                                      <a:latin typeface="Cambria Math"/>
                                      <a:ea typeface="Cambria Math"/>
                                    </a:rPr>
                                  </m:ctrlPr>
                                </m:sSubPr>
                                <m:e>
                                  <m:r>
                                    <a:rPr lang="es-CR" b="0" i="1" smtClean="0">
                                      <a:latin typeface="Cambria Math"/>
                                      <a:ea typeface="Cambria Math"/>
                                    </a:rPr>
                                    <m:t>𝑓</m:t>
                                  </m:r>
                                </m:e>
                                <m:sub>
                                  <m:r>
                                    <a:rPr lang="es-CR" b="0" i="1" smtClean="0">
                                      <a:latin typeface="Cambria Math"/>
                                      <a:ea typeface="Cambria Math"/>
                                    </a:rPr>
                                    <m:t>𝑐</m:t>
                                  </m:r>
                                </m:sub>
                              </m:sSub>
                              <m:r>
                                <a:rPr lang="es-CR" b="0" i="1" smtClean="0">
                                  <a:latin typeface="Cambria Math"/>
                                  <a:ea typeface="Cambria Math"/>
                                </a:rPr>
                                <m:t>𝑅𝐶</m:t>
                              </m:r>
                            </m:e>
                          </m:d>
                        </m:e>
                        <m:sup>
                          <m:r>
                            <a:rPr lang="es-CR" b="0" i="1" smtClean="0">
                              <a:latin typeface="Cambria Math"/>
                            </a:rPr>
                            <m:t>2</m:t>
                          </m:r>
                        </m:sup>
                      </m:sSup>
                    </m:oMath>
                  </m:oMathPara>
                </a14:m>
                <a:endParaRPr lang="es-CR" b="0" i="0" dirty="0" smtClean="0">
                  <a:latin typeface="Cambria Math"/>
                </a:endParaRPr>
              </a:p>
              <a:p>
                <a:endParaRPr lang="es-CR" b="0" i="0" dirty="0" smtClean="0">
                  <a:latin typeface="Cambria Math"/>
                </a:endParaRPr>
              </a:p>
              <a:p>
                <a:pPr/>
                <a14:m>
                  <m:oMathPara xmlns:m="http://schemas.openxmlformats.org/officeDocument/2006/math">
                    <m:oMathParaPr>
                      <m:jc m:val="centerGroup"/>
                    </m:oMathParaPr>
                    <m:oMath xmlns:m="http://schemas.openxmlformats.org/officeDocument/2006/math">
                      <m:r>
                        <m:rPr>
                          <m:sty m:val="p"/>
                        </m:rPr>
                        <a:rPr lang="es-CR" b="0" i="0" smtClean="0">
                          <a:latin typeface="Cambria Math"/>
                        </a:rPr>
                        <m:t>a</m:t>
                      </m:r>
                      <m:r>
                        <a:rPr lang="es-CR" b="0" i="0" smtClean="0">
                          <a:latin typeface="Cambria Math"/>
                        </a:rPr>
                        <m:t>=</m:t>
                      </m:r>
                      <m:r>
                        <a:rPr lang="es-CR" i="1">
                          <a:latin typeface="Cambria Math"/>
                        </a:rPr>
                        <m:t>2</m:t>
                      </m:r>
                      <m:r>
                        <a:rPr lang="es-CR" i="1">
                          <a:latin typeface="Cambria Math"/>
                          <a:ea typeface="Cambria Math"/>
                        </a:rPr>
                        <m:t>𝜋</m:t>
                      </m:r>
                      <m:sSub>
                        <m:sSubPr>
                          <m:ctrlPr>
                            <a:rPr lang="es-CR" i="1">
                              <a:latin typeface="Cambria Math"/>
                              <a:ea typeface="Cambria Math"/>
                            </a:rPr>
                          </m:ctrlPr>
                        </m:sSubPr>
                        <m:e>
                          <m:r>
                            <a:rPr lang="es-CR" i="1">
                              <a:latin typeface="Cambria Math"/>
                              <a:ea typeface="Cambria Math"/>
                            </a:rPr>
                            <m:t>𝑓</m:t>
                          </m:r>
                        </m:e>
                        <m:sub>
                          <m:r>
                            <a:rPr lang="es-CR" i="1">
                              <a:latin typeface="Cambria Math"/>
                              <a:ea typeface="Cambria Math"/>
                            </a:rPr>
                            <m:t>𝑐</m:t>
                          </m:r>
                        </m:sub>
                      </m:sSub>
                      <m:r>
                        <a:rPr lang="es-CR" i="1">
                          <a:latin typeface="Cambria Math"/>
                          <a:ea typeface="Cambria Math"/>
                        </a:rPr>
                        <m:t>𝑅𝐶</m:t>
                      </m:r>
                      <m:d>
                        <m:dPr>
                          <m:ctrlPr>
                            <a:rPr lang="es-CR" i="1" smtClean="0">
                              <a:latin typeface="Cambria Math"/>
                              <a:ea typeface="Cambria Math"/>
                            </a:rPr>
                          </m:ctrlPr>
                        </m:dPr>
                        <m:e>
                          <m:r>
                            <a:rPr lang="es-CR" b="0" i="1" smtClean="0">
                              <a:latin typeface="Cambria Math"/>
                              <a:ea typeface="Cambria Math"/>
                            </a:rPr>
                            <m:t>3 −</m:t>
                          </m:r>
                          <m:r>
                            <a:rPr lang="es-CR" b="0" i="1" smtClean="0">
                              <a:latin typeface="Cambria Math"/>
                              <a:ea typeface="Cambria Math"/>
                            </a:rPr>
                            <m:t>𝐴</m:t>
                          </m:r>
                        </m:e>
                      </m:d>
                    </m:oMath>
                  </m:oMathPara>
                </a14:m>
                <a:endParaRPr lang="es-CR" b="0" i="0" dirty="0" smtClean="0">
                  <a:latin typeface="Cambria Math"/>
                </a:endParaRPr>
              </a:p>
              <a:p>
                <a:endParaRPr lang="es-CR" b="0" i="0" dirty="0" smtClean="0">
                  <a:latin typeface="Cambria Math"/>
                </a:endParaRPr>
              </a:p>
            </p:txBody>
          </p:sp>
        </mc:Choice>
        <mc:Fallback xmlns="">
          <p:sp>
            <p:nvSpPr>
              <p:cNvPr id="15" name="14 CuadroTexto"/>
              <p:cNvSpPr txBox="1">
                <a:spLocks noRot="1" noChangeAspect="1" noMove="1" noResize="1" noEditPoints="1" noAdjustHandles="1" noChangeArrowheads="1" noChangeShapeType="1" noTextEdit="1"/>
              </p:cNvSpPr>
              <p:nvPr/>
            </p:nvSpPr>
            <p:spPr>
              <a:xfrm>
                <a:off x="6575171" y="3643019"/>
                <a:ext cx="4998633" cy="2596608"/>
              </a:xfrm>
              <a:prstGeom prst="rect">
                <a:avLst/>
              </a:prstGeom>
              <a:blipFill rotWithShape="1">
                <a:blip r:embed="rId5"/>
                <a:stretch>
                  <a:fillRect l="-1098" t="-1174"/>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graphicFrame>
            <p:nvGraphicFramePr>
              <p:cNvPr id="16" name="Table 12">
                <a:extLst>
                  <a:ext uri="{FF2B5EF4-FFF2-40B4-BE49-F238E27FC236}">
                    <a16:creationId xmlns:a16="http://schemas.microsoft.com/office/drawing/2014/main" xmlns="" id="{28DF18F7-00CC-4271-BDFC-488B610E9ADB}"/>
                  </a:ext>
                </a:extLst>
              </p:cNvPr>
              <p:cNvGraphicFramePr>
                <a:graphicFrameLocks noGrp="1"/>
              </p:cNvGraphicFramePr>
              <p:nvPr>
                <p:extLst>
                  <p:ext uri="{D42A27DB-BD31-4B8C-83A1-F6EECF244321}">
                    <p14:modId xmlns:p14="http://schemas.microsoft.com/office/powerpoint/2010/main" val="3523009556"/>
                  </p:ext>
                </p:extLst>
              </p:nvPr>
            </p:nvGraphicFramePr>
            <p:xfrm>
              <a:off x="941961" y="2460130"/>
              <a:ext cx="4291246" cy="1630680"/>
            </p:xfrm>
            <a:graphic>
              <a:graphicData uri="http://schemas.openxmlformats.org/drawingml/2006/table">
                <a:tbl>
                  <a:tblPr firstRow="1" bandRow="1">
                    <a:tableStyleId>{5C22544A-7EE6-4342-B048-85BDC9FD1C3A}</a:tableStyleId>
                  </a:tblPr>
                  <a:tblGrid>
                    <a:gridCol w="1051335">
                      <a:extLst>
                        <a:ext uri="{9D8B030D-6E8A-4147-A177-3AD203B41FA5}">
                          <a16:colId xmlns:a16="http://schemas.microsoft.com/office/drawing/2014/main" xmlns="" val="3638088176"/>
                        </a:ext>
                      </a:extLst>
                    </a:gridCol>
                    <a:gridCol w="1185333">
                      <a:extLst>
                        <a:ext uri="{9D8B030D-6E8A-4147-A177-3AD203B41FA5}">
                          <a16:colId xmlns:a16="http://schemas.microsoft.com/office/drawing/2014/main" xmlns="" val="3191972550"/>
                        </a:ext>
                      </a:extLst>
                    </a:gridCol>
                    <a:gridCol w="1309511">
                      <a:extLst>
                        <a:ext uri="{9D8B030D-6E8A-4147-A177-3AD203B41FA5}">
                          <a16:colId xmlns:a16="http://schemas.microsoft.com/office/drawing/2014/main" xmlns="" val="1873974989"/>
                        </a:ext>
                      </a:extLst>
                    </a:gridCol>
                    <a:gridCol w="745067">
                      <a:extLst>
                        <a:ext uri="{9D8B030D-6E8A-4147-A177-3AD203B41FA5}">
                          <a16:colId xmlns:a16="http://schemas.microsoft.com/office/drawing/2014/main" xmlns="" val="884982062"/>
                        </a:ext>
                      </a:extLst>
                    </a:gridCol>
                  </a:tblGrid>
                  <a:tr h="0">
                    <a:tc>
                      <a:txBody>
                        <a:bodyPr/>
                        <a:lstStyle/>
                        <a:p>
                          <a:pPr algn="ctr"/>
                          <a:r>
                            <a:rPr lang="en-US" sz="1400" b="0" dirty="0"/>
                            <a:t>Valor </a:t>
                          </a:r>
                          <a:r>
                            <a:rPr lang="en-US" sz="1400" b="0" dirty="0" err="1"/>
                            <a:t>coeficiente</a:t>
                          </a:r>
                          <a:endParaRPr lang="en-US" sz="1400" b="0" dirty="0"/>
                        </a:p>
                      </a:txBody>
                      <a:tcPr/>
                    </a:tc>
                    <a:tc>
                      <a:txBody>
                        <a:bodyPr/>
                        <a:lstStyle/>
                        <a:p>
                          <a:pPr algn="ctr"/>
                          <a:r>
                            <a:rPr lang="en-US" sz="1400" b="0" dirty="0"/>
                            <a:t>Butterworth</a:t>
                          </a:r>
                        </a:p>
                      </a:txBody>
                      <a:tcPr/>
                    </a:tc>
                    <a:tc>
                      <a:txBody>
                        <a:bodyPr/>
                        <a:lstStyle/>
                        <a:p>
                          <a:pPr algn="ctr"/>
                          <a:r>
                            <a:rPr lang="en-US" sz="1400" b="0" i="0" u="none" strike="noStrike" kern="1200" baseline="0" dirty="0" err="1">
                              <a:solidFill>
                                <a:schemeClr val="lt1"/>
                              </a:solidFill>
                              <a:latin typeface="+mn-lt"/>
                              <a:ea typeface="+mn-ea"/>
                              <a:cs typeface="+mn-cs"/>
                            </a:rPr>
                            <a:t>Tschebyscheff</a:t>
                          </a:r>
                          <a:endParaRPr lang="en-US" sz="1400" b="0" dirty="0"/>
                        </a:p>
                      </a:txBody>
                      <a:tcPr/>
                    </a:tc>
                    <a:tc>
                      <a:txBody>
                        <a:bodyPr/>
                        <a:lstStyle/>
                        <a:p>
                          <a:pPr algn="ctr"/>
                          <a:r>
                            <a:rPr lang="en-US" sz="1400" b="0" i="0" u="none" strike="noStrike" kern="1200" baseline="0" dirty="0">
                              <a:solidFill>
                                <a:schemeClr val="lt1"/>
                              </a:solidFill>
                              <a:latin typeface="+mn-lt"/>
                              <a:ea typeface="+mn-ea"/>
                              <a:cs typeface="+mn-cs"/>
                            </a:rPr>
                            <a:t>Bessel</a:t>
                          </a:r>
                          <a:endParaRPr lang="en-US" sz="1400" b="0" dirty="0"/>
                        </a:p>
                      </a:txBody>
                      <a:tcPr/>
                    </a:tc>
                    <a:extLst>
                      <a:ext uri="{0D108BD9-81ED-4DB2-BD59-A6C34878D82A}">
                        <a16:rowId xmlns:a16="http://schemas.microsoft.com/office/drawing/2014/main" xmlns="" val="3037270762"/>
                      </a:ext>
                    </a:extLst>
                  </a:tr>
                  <a:tr h="370840">
                    <a:tc>
                      <a:txBody>
                        <a:bodyPr/>
                        <a:lstStyle/>
                        <a:p>
                          <a:pPr algn="ctr"/>
                          <a14:m>
                            <m:oMathPara xmlns:m="http://schemas.openxmlformats.org/officeDocument/2006/math">
                              <m:oMathParaPr>
                                <m:jc m:val="centerGroup"/>
                              </m:oMathParaPr>
                              <m:oMath xmlns:m="http://schemas.openxmlformats.org/officeDocument/2006/math">
                                <m:r>
                                  <a:rPr lang="es-CR" sz="1400" i="1" dirty="0" smtClean="0">
                                    <a:latin typeface="Cambria Math"/>
                                  </a:rPr>
                                  <m:t>𝑎</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1.4142</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1.065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1.3617</a:t>
                          </a:r>
                          <a:endParaRPr lang="en-US" sz="1400" dirty="0"/>
                        </a:p>
                      </a:txBody>
                      <a:tcPr/>
                    </a:tc>
                    <a:extLst>
                      <a:ext uri="{0D108BD9-81ED-4DB2-BD59-A6C34878D82A}">
                        <a16:rowId xmlns:a16="http://schemas.microsoft.com/office/drawing/2014/main" xmlns="" val="3068040138"/>
                      </a:ext>
                    </a:extLst>
                  </a:tr>
                  <a:tr h="370840">
                    <a:tc>
                      <a:txBody>
                        <a:bodyPr/>
                        <a:lstStyle/>
                        <a:p>
                          <a:pPr algn="ctr"/>
                          <a14:m>
                            <m:oMathPara xmlns:m="http://schemas.openxmlformats.org/officeDocument/2006/math">
                              <m:oMathParaPr>
                                <m:jc m:val="centerGroup"/>
                              </m:oMathParaPr>
                              <m:oMath xmlns:m="http://schemas.openxmlformats.org/officeDocument/2006/math">
                                <m:r>
                                  <a:rPr lang="es-CR" sz="1400" i="1" dirty="0" smtClean="0">
                                    <a:latin typeface="Cambria Math"/>
                                  </a:rPr>
                                  <m:t>𝑏</m:t>
                                </m:r>
                              </m:oMath>
                            </m:oMathPara>
                          </a14:m>
                          <a:endParaRPr lang="en-US" sz="1400" dirty="0"/>
                        </a:p>
                      </a:txBody>
                      <a:tcPr/>
                    </a:tc>
                    <a:tc>
                      <a:txBody>
                        <a:bodyPr/>
                        <a:lstStyle/>
                        <a:p>
                          <a:pPr algn="ctr"/>
                          <a:r>
                            <a:rPr lang="en-US" sz="1400" dirty="0"/>
                            <a:t>1</a:t>
                          </a:r>
                        </a:p>
                      </a:txBody>
                      <a:tcPr/>
                    </a:tc>
                    <a:tc>
                      <a:txBody>
                        <a:bodyPr/>
                        <a:lstStyle/>
                        <a:p>
                          <a:pPr algn="ctr"/>
                          <a:r>
                            <a:rPr lang="en-US" sz="1400" b="0" i="0" u="none" strike="noStrike" kern="1200" baseline="0" dirty="0">
                              <a:solidFill>
                                <a:schemeClr val="dk1"/>
                              </a:solidFill>
                              <a:latin typeface="+mn-lt"/>
                              <a:ea typeface="+mn-ea"/>
                              <a:cs typeface="+mn-cs"/>
                            </a:rPr>
                            <a:t>1.9305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0.618</a:t>
                          </a:r>
                          <a:endParaRPr lang="en-US" sz="1400" dirty="0"/>
                        </a:p>
                      </a:txBody>
                      <a:tcPr/>
                    </a:tc>
                    <a:extLst>
                      <a:ext uri="{0D108BD9-81ED-4DB2-BD59-A6C34878D82A}">
                        <a16:rowId xmlns:a16="http://schemas.microsoft.com/office/drawing/2014/main" xmlns="" val="1351804505"/>
                      </a:ext>
                    </a:extLst>
                  </a:tr>
                  <a:tr h="370840">
                    <a:tc>
                      <a:txBody>
                        <a:bodyPr/>
                        <a:lstStyle/>
                        <a:p>
                          <a:pPr algn="ctr"/>
                          <a:r>
                            <a:rPr lang="en-US" sz="1400" dirty="0" smtClean="0"/>
                            <a:t>Q</a:t>
                          </a:r>
                          <a:endParaRPr lang="en-US" sz="1400" dirty="0"/>
                        </a:p>
                      </a:txBody>
                      <a:tcPr/>
                    </a:tc>
                    <a:tc>
                      <a:txBody>
                        <a:bodyPr/>
                        <a:lstStyle/>
                        <a:p>
                          <a:pPr algn="ctr"/>
                          <a:r>
                            <a:rPr lang="en-US" sz="1400" dirty="0" smtClean="0"/>
                            <a:t>0.71</a:t>
                          </a:r>
                          <a:endParaRPr lang="en-US" sz="1400" dirty="0"/>
                        </a:p>
                      </a:txBody>
                      <a:tcPr/>
                    </a:tc>
                    <a:tc>
                      <a:txBody>
                        <a:bodyPr/>
                        <a:lstStyle/>
                        <a:p>
                          <a:pPr algn="ctr"/>
                          <a:r>
                            <a:rPr lang="en-US" sz="1400" dirty="0" smtClean="0"/>
                            <a:t>1.3</a:t>
                          </a:r>
                          <a:endParaRPr lang="en-US" sz="1400" dirty="0"/>
                        </a:p>
                      </a:txBody>
                      <a:tcPr/>
                    </a:tc>
                    <a:tc>
                      <a:txBody>
                        <a:bodyPr/>
                        <a:lstStyle/>
                        <a:p>
                          <a:pPr algn="ctr"/>
                          <a:r>
                            <a:rPr lang="en-US" sz="1400" dirty="0" smtClean="0"/>
                            <a:t>0.58</a:t>
                          </a:r>
                          <a:endParaRPr lang="en-US" sz="1400" dirty="0"/>
                        </a:p>
                      </a:txBody>
                      <a:tcPr/>
                    </a:tc>
                  </a:tr>
                </a:tbl>
              </a:graphicData>
            </a:graphic>
          </p:graphicFrame>
        </mc:Choice>
        <mc:Fallback xmlns="">
          <p:graphicFrame>
            <p:nvGraphicFramePr>
              <p:cNvPr id="16" name="Table 12">
                <a:extLst>
                  <a:ext uri="{FF2B5EF4-FFF2-40B4-BE49-F238E27FC236}">
                    <a16:creationId xmlns="" xmlns:a16="http://schemas.microsoft.com/office/drawing/2014/main" xmlns:a14="http://schemas.microsoft.com/office/drawing/2010/main" id="{28DF18F7-00CC-4271-BDFC-488B610E9ADB}"/>
                  </a:ext>
                </a:extLst>
              </p:cNvPr>
              <p:cNvGraphicFramePr>
                <a:graphicFrameLocks noGrp="1"/>
              </p:cNvGraphicFramePr>
              <p:nvPr>
                <p:extLst>
                  <p:ext uri="{D42A27DB-BD31-4B8C-83A1-F6EECF244321}">
                    <p14:modId xmlns:p14="http://schemas.microsoft.com/office/powerpoint/2010/main" val="3523009556"/>
                  </p:ext>
                </p:extLst>
              </p:nvPr>
            </p:nvGraphicFramePr>
            <p:xfrm>
              <a:off x="941961" y="2460130"/>
              <a:ext cx="4291246" cy="1630680"/>
            </p:xfrm>
            <a:graphic>
              <a:graphicData uri="http://schemas.openxmlformats.org/drawingml/2006/table">
                <a:tbl>
                  <a:tblPr firstRow="1" bandRow="1">
                    <a:tableStyleId>{5C22544A-7EE6-4342-B048-85BDC9FD1C3A}</a:tableStyleId>
                  </a:tblPr>
                  <a:tblGrid>
                    <a:gridCol w="1051335">
                      <a:extLst>
                        <a:ext uri="{9D8B030D-6E8A-4147-A177-3AD203B41FA5}">
                          <a16:colId xmlns="" xmlns:a16="http://schemas.microsoft.com/office/drawing/2014/main" xmlns:a14="http://schemas.microsoft.com/office/drawing/2010/main" val="3638088176"/>
                        </a:ext>
                      </a:extLst>
                    </a:gridCol>
                    <a:gridCol w="1185333">
                      <a:extLst>
                        <a:ext uri="{9D8B030D-6E8A-4147-A177-3AD203B41FA5}">
                          <a16:colId xmlns="" xmlns:a16="http://schemas.microsoft.com/office/drawing/2014/main" xmlns:a14="http://schemas.microsoft.com/office/drawing/2010/main" val="3191972550"/>
                        </a:ext>
                      </a:extLst>
                    </a:gridCol>
                    <a:gridCol w="1309511">
                      <a:extLst>
                        <a:ext uri="{9D8B030D-6E8A-4147-A177-3AD203B41FA5}">
                          <a16:colId xmlns="" xmlns:a16="http://schemas.microsoft.com/office/drawing/2014/main" xmlns:a14="http://schemas.microsoft.com/office/drawing/2010/main" val="1873974989"/>
                        </a:ext>
                      </a:extLst>
                    </a:gridCol>
                    <a:gridCol w="745067">
                      <a:extLst>
                        <a:ext uri="{9D8B030D-6E8A-4147-A177-3AD203B41FA5}">
                          <a16:colId xmlns="" xmlns:a16="http://schemas.microsoft.com/office/drawing/2014/main" xmlns:a14="http://schemas.microsoft.com/office/drawing/2010/main" val="884982062"/>
                        </a:ext>
                      </a:extLst>
                    </a:gridCol>
                  </a:tblGrid>
                  <a:tr h="518160">
                    <a:tc>
                      <a:txBody>
                        <a:bodyPr/>
                        <a:lstStyle/>
                        <a:p>
                          <a:pPr algn="ctr"/>
                          <a:r>
                            <a:rPr lang="en-US" sz="1400" b="0" dirty="0"/>
                            <a:t>Valor </a:t>
                          </a:r>
                          <a:r>
                            <a:rPr lang="en-US" sz="1400" b="0" dirty="0" err="1"/>
                            <a:t>coeficiente</a:t>
                          </a:r>
                          <a:endParaRPr lang="en-US" sz="1400" b="0" dirty="0"/>
                        </a:p>
                      </a:txBody>
                      <a:tcPr/>
                    </a:tc>
                    <a:tc>
                      <a:txBody>
                        <a:bodyPr/>
                        <a:lstStyle/>
                        <a:p>
                          <a:pPr algn="ctr"/>
                          <a:r>
                            <a:rPr lang="en-US" sz="1400" b="0" dirty="0"/>
                            <a:t>Butterworth</a:t>
                          </a:r>
                        </a:p>
                      </a:txBody>
                      <a:tcPr/>
                    </a:tc>
                    <a:tc>
                      <a:txBody>
                        <a:bodyPr/>
                        <a:lstStyle/>
                        <a:p>
                          <a:pPr algn="ctr"/>
                          <a:r>
                            <a:rPr lang="en-US" sz="1400" b="0" i="0" u="none" strike="noStrike" kern="1200" baseline="0" dirty="0" err="1">
                              <a:solidFill>
                                <a:schemeClr val="lt1"/>
                              </a:solidFill>
                              <a:latin typeface="+mn-lt"/>
                              <a:ea typeface="+mn-ea"/>
                              <a:cs typeface="+mn-cs"/>
                            </a:rPr>
                            <a:t>Tschebyscheff</a:t>
                          </a:r>
                          <a:endParaRPr lang="en-US" sz="1400" b="0" dirty="0"/>
                        </a:p>
                      </a:txBody>
                      <a:tcPr/>
                    </a:tc>
                    <a:tc>
                      <a:txBody>
                        <a:bodyPr/>
                        <a:lstStyle/>
                        <a:p>
                          <a:pPr algn="ctr"/>
                          <a:r>
                            <a:rPr lang="en-US" sz="1400" b="0" i="0" u="none" strike="noStrike" kern="1200" baseline="0" dirty="0">
                              <a:solidFill>
                                <a:schemeClr val="lt1"/>
                              </a:solidFill>
                              <a:latin typeface="+mn-lt"/>
                              <a:ea typeface="+mn-ea"/>
                              <a:cs typeface="+mn-cs"/>
                            </a:rPr>
                            <a:t>Bessel</a:t>
                          </a:r>
                          <a:endParaRPr lang="en-US" sz="1400" b="0" dirty="0"/>
                        </a:p>
                      </a:txBody>
                      <a:tcPr/>
                    </a:tc>
                    <a:extLst>
                      <a:ext uri="{0D108BD9-81ED-4DB2-BD59-A6C34878D82A}">
                        <a16:rowId xmlns="" xmlns:a16="http://schemas.microsoft.com/office/drawing/2014/main" xmlns:a14="http://schemas.microsoft.com/office/drawing/2010/main" val="3037270762"/>
                      </a:ext>
                    </a:extLst>
                  </a:tr>
                  <a:tr h="370840">
                    <a:tc>
                      <a:txBody>
                        <a:bodyPr/>
                        <a:lstStyle/>
                        <a:p>
                          <a:endParaRPr lang="es-CR"/>
                        </a:p>
                      </a:txBody>
                      <a:tcPr>
                        <a:blipFill rotWithShape="1">
                          <a:blip r:embed="rId6"/>
                          <a:stretch>
                            <a:fillRect l="-581" t="-140984" r="-309302" b="-2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1.4142</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1.065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1.3617</a:t>
                          </a:r>
                          <a:endParaRPr lang="en-US" sz="1400" dirty="0"/>
                        </a:p>
                      </a:txBody>
                      <a:tcPr/>
                    </a:tc>
                    <a:extLst>
                      <a:ext uri="{0D108BD9-81ED-4DB2-BD59-A6C34878D82A}">
                        <a16:rowId xmlns="" xmlns:a16="http://schemas.microsoft.com/office/drawing/2014/main" xmlns:a14="http://schemas.microsoft.com/office/drawing/2010/main" val="3068040138"/>
                      </a:ext>
                    </a:extLst>
                  </a:tr>
                  <a:tr h="370840">
                    <a:tc>
                      <a:txBody>
                        <a:bodyPr/>
                        <a:lstStyle/>
                        <a:p>
                          <a:endParaRPr lang="es-CR"/>
                        </a:p>
                      </a:txBody>
                      <a:tcPr>
                        <a:blipFill rotWithShape="1">
                          <a:blip r:embed="rId6"/>
                          <a:stretch>
                            <a:fillRect l="-581" t="-245000" r="-309302" b="-103333"/>
                          </a:stretch>
                        </a:blipFill>
                      </a:tcPr>
                    </a:tc>
                    <a:tc>
                      <a:txBody>
                        <a:bodyPr/>
                        <a:lstStyle/>
                        <a:p>
                          <a:pPr algn="ctr"/>
                          <a:r>
                            <a:rPr lang="en-US" sz="1400" dirty="0"/>
                            <a:t>1</a:t>
                          </a:r>
                        </a:p>
                      </a:txBody>
                      <a:tcPr/>
                    </a:tc>
                    <a:tc>
                      <a:txBody>
                        <a:bodyPr/>
                        <a:lstStyle/>
                        <a:p>
                          <a:pPr algn="ctr"/>
                          <a:r>
                            <a:rPr lang="en-US" sz="1400" b="0" i="0" u="none" strike="noStrike" kern="1200" baseline="0" dirty="0">
                              <a:solidFill>
                                <a:schemeClr val="dk1"/>
                              </a:solidFill>
                              <a:latin typeface="+mn-lt"/>
                              <a:ea typeface="+mn-ea"/>
                              <a:cs typeface="+mn-cs"/>
                            </a:rPr>
                            <a:t>1.9305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0.618</a:t>
                          </a:r>
                          <a:endParaRPr lang="en-US" sz="1400" dirty="0"/>
                        </a:p>
                      </a:txBody>
                      <a:tcPr/>
                    </a:tc>
                    <a:extLst>
                      <a:ext uri="{0D108BD9-81ED-4DB2-BD59-A6C34878D82A}">
                        <a16:rowId xmlns="" xmlns:a16="http://schemas.microsoft.com/office/drawing/2014/main" xmlns:a14="http://schemas.microsoft.com/office/drawing/2010/main" val="1351804505"/>
                      </a:ext>
                    </a:extLst>
                  </a:tr>
                  <a:tr h="370840">
                    <a:tc>
                      <a:txBody>
                        <a:bodyPr/>
                        <a:lstStyle/>
                        <a:p>
                          <a:pPr algn="ctr"/>
                          <a:r>
                            <a:rPr lang="en-US" sz="1400" dirty="0" smtClean="0"/>
                            <a:t>Q</a:t>
                          </a:r>
                          <a:endParaRPr lang="en-US" sz="1400" dirty="0"/>
                        </a:p>
                      </a:txBody>
                      <a:tcPr/>
                    </a:tc>
                    <a:tc>
                      <a:txBody>
                        <a:bodyPr/>
                        <a:lstStyle/>
                        <a:p>
                          <a:pPr algn="ctr"/>
                          <a:r>
                            <a:rPr lang="en-US" sz="1400" dirty="0" smtClean="0"/>
                            <a:t>0.71</a:t>
                          </a:r>
                          <a:endParaRPr lang="en-US" sz="1400" dirty="0"/>
                        </a:p>
                      </a:txBody>
                      <a:tcPr/>
                    </a:tc>
                    <a:tc>
                      <a:txBody>
                        <a:bodyPr/>
                        <a:lstStyle/>
                        <a:p>
                          <a:pPr algn="ctr"/>
                          <a:r>
                            <a:rPr lang="en-US" sz="1400" dirty="0" smtClean="0"/>
                            <a:t>1.3</a:t>
                          </a:r>
                          <a:endParaRPr lang="en-US" sz="1400" dirty="0"/>
                        </a:p>
                      </a:txBody>
                      <a:tcPr/>
                    </a:tc>
                    <a:tc>
                      <a:txBody>
                        <a:bodyPr/>
                        <a:lstStyle/>
                        <a:p>
                          <a:pPr algn="ctr"/>
                          <a:r>
                            <a:rPr lang="en-US" sz="1400" dirty="0" smtClean="0"/>
                            <a:t>0.58</a:t>
                          </a:r>
                          <a:endParaRPr lang="en-US" sz="1400" dirty="0"/>
                        </a:p>
                      </a:txBody>
                      <a:tcPr/>
                    </a:tc>
                  </a:tr>
                </a:tbl>
              </a:graphicData>
            </a:graphic>
          </p:graphicFrame>
        </mc:Fallback>
      </mc:AlternateContent>
      <mc:AlternateContent xmlns:mc="http://schemas.openxmlformats.org/markup-compatibility/2006" xmlns:a14="http://schemas.microsoft.com/office/drawing/2010/main">
        <mc:Choice Requires="a14">
          <p:sp>
            <p:nvSpPr>
              <p:cNvPr id="17" name="16 CuadroTexto"/>
              <p:cNvSpPr txBox="1"/>
              <p:nvPr/>
            </p:nvSpPr>
            <p:spPr>
              <a:xfrm>
                <a:off x="939612" y="4191990"/>
                <a:ext cx="1363899" cy="619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100" b="0" i="1" smtClean="0">
                          <a:latin typeface="Cambria Math"/>
                        </a:rPr>
                        <m:t>𝐹𝑎𝑐𝑡𝑜𝑟</m:t>
                      </m:r>
                      <m:r>
                        <a:rPr lang="es-CR" sz="1100" b="0" i="1" smtClean="0">
                          <a:latin typeface="Cambria Math"/>
                        </a:rPr>
                        <m:t> </m:t>
                      </m:r>
                      <m:r>
                        <a:rPr lang="es-CR" sz="1100" b="0" i="1" smtClean="0">
                          <a:latin typeface="Cambria Math"/>
                        </a:rPr>
                        <m:t>𝑑𝑒</m:t>
                      </m:r>
                      <m:r>
                        <a:rPr lang="es-CR" sz="1100" b="0" i="1" smtClean="0">
                          <a:latin typeface="Cambria Math"/>
                        </a:rPr>
                        <m:t> </m:t>
                      </m:r>
                      <m:r>
                        <a:rPr lang="es-CR" sz="1100" b="0" i="1" smtClean="0">
                          <a:latin typeface="Cambria Math"/>
                        </a:rPr>
                        <m:t>𝐶𝑎𝑙𝑖𝑑𝑎𝑑</m:t>
                      </m:r>
                    </m:oMath>
                    <m:oMath xmlns:m="http://schemas.openxmlformats.org/officeDocument/2006/math">
                      <m:r>
                        <a:rPr lang="es-CR" sz="1100" b="0" i="1" smtClean="0">
                          <a:latin typeface="Cambria Math"/>
                        </a:rPr>
                        <m:t>𝑄</m:t>
                      </m:r>
                      <m:r>
                        <a:rPr lang="es-CR" sz="1100" b="0" i="1" smtClean="0">
                          <a:latin typeface="Cambria Math"/>
                        </a:rPr>
                        <m:t>=</m:t>
                      </m:r>
                      <m:f>
                        <m:fPr>
                          <m:ctrlPr>
                            <a:rPr lang="es-CR" sz="1100" b="0" i="1" smtClean="0">
                              <a:latin typeface="Cambria Math"/>
                            </a:rPr>
                          </m:ctrlPr>
                        </m:fPr>
                        <m:num>
                          <m:rad>
                            <m:radPr>
                              <m:degHide m:val="on"/>
                              <m:ctrlPr>
                                <a:rPr lang="es-CR" sz="1100" b="0" i="1" smtClean="0">
                                  <a:latin typeface="Cambria Math"/>
                                </a:rPr>
                              </m:ctrlPr>
                            </m:radPr>
                            <m:deg/>
                            <m:e>
                              <m:r>
                                <a:rPr lang="es-CR" sz="1100" b="0" i="1" smtClean="0">
                                  <a:latin typeface="Cambria Math"/>
                                </a:rPr>
                                <m:t>𝑏</m:t>
                              </m:r>
                            </m:e>
                          </m:rad>
                        </m:num>
                        <m:den>
                          <m:r>
                            <a:rPr lang="es-CR" sz="1100" b="0" i="1" smtClean="0">
                              <a:latin typeface="Cambria Math"/>
                            </a:rPr>
                            <m:t>𝑎</m:t>
                          </m:r>
                        </m:den>
                      </m:f>
                    </m:oMath>
                  </m:oMathPara>
                </a14:m>
                <a:endParaRPr lang="es-CR" sz="1100" dirty="0"/>
              </a:p>
            </p:txBody>
          </p:sp>
        </mc:Choice>
        <mc:Fallback xmlns="">
          <p:sp>
            <p:nvSpPr>
              <p:cNvPr id="17" name="16 CuadroTexto"/>
              <p:cNvSpPr txBox="1">
                <a:spLocks noRot="1" noChangeAspect="1" noMove="1" noResize="1" noEditPoints="1" noAdjustHandles="1" noChangeArrowheads="1" noChangeShapeType="1" noTextEdit="1"/>
              </p:cNvSpPr>
              <p:nvPr/>
            </p:nvSpPr>
            <p:spPr>
              <a:xfrm>
                <a:off x="939612" y="4191990"/>
                <a:ext cx="1363899" cy="619400"/>
              </a:xfrm>
              <a:prstGeom prst="rect">
                <a:avLst/>
              </a:prstGeom>
              <a:blipFill rotWithShape="1">
                <a:blip r:embed="rId7"/>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18" name="17 CuadroTexto"/>
              <p:cNvSpPr txBox="1"/>
              <p:nvPr/>
            </p:nvSpPr>
            <p:spPr>
              <a:xfrm>
                <a:off x="4043797" y="4618157"/>
                <a:ext cx="3093274" cy="646331"/>
              </a:xfrm>
              <a:prstGeom prst="rect">
                <a:avLst/>
              </a:prstGeom>
              <a:noFill/>
            </p:spPr>
            <p:txBody>
              <a:bodyPr wrap="square" rtlCol="0">
                <a:spAutoFit/>
              </a:bodyPr>
              <a:lstStyle/>
              <a:p>
                <a:r>
                  <a:rPr lang="es-CR" dirty="0" smtClean="0"/>
                  <a:t>Diseñe el circuito para un Filtro Bessel con </a:t>
                </a:r>
                <a14:m>
                  <m:oMath xmlns:m="http://schemas.openxmlformats.org/officeDocument/2006/math">
                    <m:sSub>
                      <m:sSubPr>
                        <m:ctrlPr>
                          <a:rPr lang="es-CR" i="1" smtClean="0">
                            <a:latin typeface="Cambria Math"/>
                          </a:rPr>
                        </m:ctrlPr>
                      </m:sSubPr>
                      <m:e>
                        <m:r>
                          <a:rPr lang="es-CR" b="0" i="1" smtClean="0">
                            <a:latin typeface="Cambria Math"/>
                          </a:rPr>
                          <m:t>𝑓</m:t>
                        </m:r>
                      </m:e>
                      <m:sub>
                        <m:r>
                          <a:rPr lang="es-CR" b="0" i="1" smtClean="0">
                            <a:latin typeface="Cambria Math"/>
                          </a:rPr>
                          <m:t>𝑐</m:t>
                        </m:r>
                      </m:sub>
                    </m:sSub>
                    <m:r>
                      <a:rPr lang="es-CR" b="0" i="1" smtClean="0">
                        <a:latin typeface="Cambria Math"/>
                      </a:rPr>
                      <m:t>=4 </m:t>
                    </m:r>
                    <m:r>
                      <a:rPr lang="es-CR" b="0" i="1" smtClean="0">
                        <a:latin typeface="Cambria Math"/>
                      </a:rPr>
                      <m:t>𝐾𝐻𝑧</m:t>
                    </m:r>
                  </m:oMath>
                </a14:m>
                <a:r>
                  <a:rPr lang="es-CR" dirty="0" smtClean="0"/>
                  <a:t> .</a:t>
                </a:r>
                <a:endParaRPr lang="es-CR" b="0" i="0" dirty="0" smtClean="0">
                  <a:latin typeface="Cambria Math"/>
                </a:endParaRPr>
              </a:p>
            </p:txBody>
          </p:sp>
        </mc:Choice>
        <mc:Fallback xmlns="">
          <p:sp>
            <p:nvSpPr>
              <p:cNvPr id="18" name="17 CuadroTexto"/>
              <p:cNvSpPr txBox="1">
                <a:spLocks noRot="1" noChangeAspect="1" noMove="1" noResize="1" noEditPoints="1" noAdjustHandles="1" noChangeArrowheads="1" noChangeShapeType="1" noTextEdit="1"/>
              </p:cNvSpPr>
              <p:nvPr/>
            </p:nvSpPr>
            <p:spPr>
              <a:xfrm>
                <a:off x="4043797" y="4618157"/>
                <a:ext cx="3093274" cy="646331"/>
              </a:xfrm>
              <a:prstGeom prst="rect">
                <a:avLst/>
              </a:prstGeom>
              <a:blipFill rotWithShape="1">
                <a:blip r:embed="rId8"/>
                <a:stretch>
                  <a:fillRect l="-1575" t="-4717" r="-2559" b="-14151"/>
                </a:stretch>
              </a:blipFill>
            </p:spPr>
            <p:txBody>
              <a:bodyPr/>
              <a:lstStyle/>
              <a:p>
                <a:r>
                  <a:rPr lang="es-CR">
                    <a:noFill/>
                  </a:rPr>
                  <a:t> </a:t>
                </a:r>
              </a:p>
            </p:txBody>
          </p:sp>
        </mc:Fallback>
      </mc:AlternateContent>
    </p:spTree>
    <p:extLst>
      <p:ext uri="{BB962C8B-B14F-4D97-AF65-F5344CB8AC3E}">
        <p14:creationId xmlns:p14="http://schemas.microsoft.com/office/powerpoint/2010/main" val="426551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49589" y="5474525"/>
            <a:ext cx="3037995" cy="1284416"/>
            <a:chOff x="6410764" y="406400"/>
            <a:chExt cx="5032750" cy="2493665"/>
          </a:xfrm>
        </p:grpSpPr>
        <p:pic>
          <p:nvPicPr>
            <p:cNvPr id="9" name="Picture 8">
              <a:extLst>
                <a:ext uri="{FF2B5EF4-FFF2-40B4-BE49-F238E27FC236}">
                  <a16:creationId xmlns:a16="http://schemas.microsoft.com/office/drawing/2014/main" xmlns="" id="{25647793-E178-4405-8E9D-C28DCD2737EF}"/>
                </a:ext>
              </a:extLst>
            </p:cNvPr>
            <p:cNvPicPr>
              <a:picLocks noChangeAspect="1"/>
            </p:cNvPicPr>
            <p:nvPr/>
          </p:nvPicPr>
          <p:blipFill>
            <a:blip r:embed="rId2"/>
            <a:stretch>
              <a:fillRect/>
            </a:stretch>
          </p:blipFill>
          <p:spPr>
            <a:xfrm>
              <a:off x="6755695" y="500768"/>
              <a:ext cx="4687819" cy="1937632"/>
            </a:xfrm>
            <a:prstGeom prst="rect">
              <a:avLst/>
            </a:prstGeom>
          </p:spPr>
        </p:pic>
        <p:sp>
          <p:nvSpPr>
            <p:cNvPr id="11" name="Rectangle 10">
              <a:extLst>
                <a:ext uri="{FF2B5EF4-FFF2-40B4-BE49-F238E27FC236}">
                  <a16:creationId xmlns:a16="http://schemas.microsoft.com/office/drawing/2014/main" xmlns="" id="{4E912088-C6D5-4B32-BCD3-2A456F86A82B}"/>
                </a:ext>
              </a:extLst>
            </p:cNvPr>
            <p:cNvSpPr/>
            <p:nvPr/>
          </p:nvSpPr>
          <p:spPr>
            <a:xfrm>
              <a:off x="6541207" y="406400"/>
              <a:ext cx="841726" cy="2032000"/>
            </a:xfrm>
            <a:prstGeom prst="rect">
              <a:avLst/>
            </a:prstGeom>
            <a:solidFill>
              <a:srgbClr val="F5FB0D">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0B3D38FE-E62E-4633-BA5B-8D122F4E49DF}"/>
                </a:ext>
              </a:extLst>
            </p:cNvPr>
            <p:cNvSpPr txBox="1"/>
            <p:nvPr/>
          </p:nvSpPr>
          <p:spPr>
            <a:xfrm>
              <a:off x="6410764" y="2592288"/>
              <a:ext cx="1308050" cy="307777"/>
            </a:xfrm>
            <a:prstGeom prst="rect">
              <a:avLst/>
            </a:prstGeom>
            <a:noFill/>
          </p:spPr>
          <p:txBody>
            <a:bodyPr wrap="none" rtlCol="0">
              <a:spAutoFit/>
            </a:bodyPr>
            <a:lstStyle/>
            <a:p>
              <a:r>
                <a:rPr lang="es-CR" sz="1400" dirty="0" smtClean="0"/>
                <a:t>Filtro Paso Bajo</a:t>
              </a:r>
              <a:endParaRPr lang="es-CR" sz="1400" dirty="0"/>
            </a:p>
          </p:txBody>
        </p:sp>
      </p:grpSp>
      <p:sp>
        <p:nvSpPr>
          <p:cNvPr id="20" name="TextBox 19">
            <a:extLst>
              <a:ext uri="{FF2B5EF4-FFF2-40B4-BE49-F238E27FC236}">
                <a16:creationId xmlns:a16="http://schemas.microsoft.com/office/drawing/2014/main" xmlns="" id="{17295D55-C896-4B1D-A59E-B93F2AC26363}"/>
              </a:ext>
            </a:extLst>
          </p:cNvPr>
          <p:cNvSpPr txBox="1"/>
          <p:nvPr/>
        </p:nvSpPr>
        <p:spPr>
          <a:xfrm>
            <a:off x="890764" y="346879"/>
            <a:ext cx="2993814" cy="307777"/>
          </a:xfrm>
          <a:prstGeom prst="rect">
            <a:avLst/>
          </a:prstGeom>
          <a:noFill/>
        </p:spPr>
        <p:txBody>
          <a:bodyPr wrap="square" rtlCol="0">
            <a:spAutoFit/>
          </a:bodyPr>
          <a:lstStyle/>
          <a:p>
            <a:pPr algn="ctr"/>
            <a:r>
              <a:rPr lang="es-CR" sz="1400" dirty="0" smtClean="0"/>
              <a:t>Filtro Paso Bajo de Segundo Orden </a:t>
            </a:r>
            <a:endParaRPr lang="es-CR" sz="1400" dirty="0"/>
          </a:p>
        </p:txBody>
      </p:sp>
      <mc:AlternateContent xmlns:mc="http://schemas.openxmlformats.org/markup-compatibility/2006" xmlns:a14="http://schemas.microsoft.com/office/drawing/2010/main">
        <mc:Choice Requires="a14">
          <p:sp>
            <p:nvSpPr>
              <p:cNvPr id="4" name="3 CuadroTexto"/>
              <p:cNvSpPr txBox="1"/>
              <p:nvPr/>
            </p:nvSpPr>
            <p:spPr>
              <a:xfrm>
                <a:off x="1335533" y="814388"/>
                <a:ext cx="3336426" cy="951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0" i="1" smtClean="0">
                              <a:latin typeface="Cambria Math"/>
                            </a:rPr>
                            <m:t>𝐴</m:t>
                          </m:r>
                        </m:e>
                        <m:sub>
                          <m:r>
                            <a:rPr lang="es-CR" b="0" i="1" smtClean="0">
                              <a:latin typeface="Cambria Math"/>
                            </a:rPr>
                            <m:t>𝑣</m:t>
                          </m:r>
                        </m:sub>
                      </m:sSub>
                      <m:r>
                        <a:rPr lang="es-CR" b="0" i="1" smtClean="0">
                          <a:latin typeface="Cambria Math"/>
                        </a:rPr>
                        <m:t>=</m:t>
                      </m:r>
                      <m:f>
                        <m:fPr>
                          <m:ctrlPr>
                            <a:rPr lang="es-CR" b="0" i="1" smtClean="0">
                              <a:latin typeface="Cambria Math"/>
                            </a:rPr>
                          </m:ctrlPr>
                        </m:fPr>
                        <m:num>
                          <m:sSub>
                            <m:sSubPr>
                              <m:ctrlPr>
                                <a:rPr lang="es-CR" b="0" i="1" smtClean="0">
                                  <a:latin typeface="Cambria Math"/>
                                </a:rPr>
                              </m:ctrlPr>
                            </m:sSubPr>
                            <m:e>
                              <m:r>
                                <a:rPr lang="es-CR" b="0" i="1" smtClean="0">
                                  <a:latin typeface="Cambria Math"/>
                                </a:rPr>
                                <m:t>𝑣</m:t>
                              </m:r>
                            </m:e>
                            <m:sub>
                              <m:r>
                                <a:rPr lang="es-CR" b="0" i="1" smtClean="0">
                                  <a:latin typeface="Cambria Math"/>
                                </a:rPr>
                                <m:t>𝑜</m:t>
                              </m:r>
                            </m:sub>
                          </m:sSub>
                        </m:num>
                        <m:den>
                          <m:sSub>
                            <m:sSubPr>
                              <m:ctrlPr>
                                <a:rPr lang="es-CR" b="0" i="1" smtClean="0">
                                  <a:latin typeface="Cambria Math"/>
                                </a:rPr>
                              </m:ctrlPr>
                            </m:sSubPr>
                            <m:e>
                              <m:r>
                                <a:rPr lang="es-CR" b="0" i="1" smtClean="0">
                                  <a:latin typeface="Cambria Math"/>
                                </a:rPr>
                                <m:t>𝑣</m:t>
                              </m:r>
                            </m:e>
                            <m:sub>
                              <m:r>
                                <a:rPr lang="es-CR" b="0" i="1" smtClean="0">
                                  <a:latin typeface="Cambria Math"/>
                                </a:rPr>
                                <m:t>𝑖</m:t>
                              </m:r>
                            </m:sub>
                          </m:sSub>
                        </m:den>
                      </m:f>
                      <m:r>
                        <a:rPr lang="es-CR" b="0" i="1" smtClean="0">
                          <a:latin typeface="Cambria Math"/>
                        </a:rPr>
                        <m:t>=</m:t>
                      </m:r>
                      <m:f>
                        <m:fPr>
                          <m:ctrlPr>
                            <a:rPr lang="es-CR" i="1" smtClean="0">
                              <a:latin typeface="Cambria Math"/>
                            </a:rPr>
                          </m:ctrlPr>
                        </m:fPr>
                        <m:num>
                          <m:r>
                            <a:rPr lang="es-CR" b="0" i="1" smtClean="0">
                              <a:latin typeface="Cambria Math"/>
                            </a:rPr>
                            <m:t>𝐴</m:t>
                          </m:r>
                        </m:num>
                        <m:den>
                          <m:r>
                            <a:rPr lang="es-CR" b="0" i="1" smtClean="0">
                              <a:latin typeface="Cambria Math"/>
                            </a:rPr>
                            <m:t>𝑏</m:t>
                          </m:r>
                          <m:sSup>
                            <m:sSupPr>
                              <m:ctrlPr>
                                <a:rPr lang="es-CR" b="0" i="1" smtClean="0">
                                  <a:latin typeface="Cambria Math"/>
                                </a:rPr>
                              </m:ctrlPr>
                            </m:sSupPr>
                            <m:e>
                              <m:d>
                                <m:dPr>
                                  <m:ctrlPr>
                                    <a:rPr lang="es-CR" b="0" i="1" smtClean="0">
                                      <a:latin typeface="Cambria Math"/>
                                    </a:rPr>
                                  </m:ctrlPr>
                                </m:dPr>
                                <m:e>
                                  <m:f>
                                    <m:fPr>
                                      <m:ctrlPr>
                                        <a:rPr lang="es-CR" i="1">
                                          <a:latin typeface="Cambria Math"/>
                                        </a:rPr>
                                      </m:ctrlPr>
                                    </m:fPr>
                                    <m:num>
                                      <m:r>
                                        <a:rPr lang="es-CR" i="1">
                                          <a:latin typeface="Cambria Math"/>
                                        </a:rPr>
                                        <m:t>𝑗𝑓</m:t>
                                      </m:r>
                                    </m:num>
                                    <m:den>
                                      <m:sSub>
                                        <m:sSubPr>
                                          <m:ctrlPr>
                                            <a:rPr lang="es-CR" i="1">
                                              <a:latin typeface="Cambria Math"/>
                                            </a:rPr>
                                          </m:ctrlPr>
                                        </m:sSubPr>
                                        <m:e>
                                          <m:r>
                                            <a:rPr lang="es-CR" i="1">
                                              <a:latin typeface="Cambria Math"/>
                                            </a:rPr>
                                            <m:t>𝑓</m:t>
                                          </m:r>
                                        </m:e>
                                        <m:sub>
                                          <m:r>
                                            <a:rPr lang="es-CR" i="1">
                                              <a:latin typeface="Cambria Math"/>
                                            </a:rPr>
                                            <m:t>𝑐</m:t>
                                          </m:r>
                                        </m:sub>
                                      </m:sSub>
                                    </m:den>
                                  </m:f>
                                </m:e>
                              </m:d>
                            </m:e>
                            <m:sup>
                              <m:r>
                                <a:rPr lang="es-CR" b="0" i="1" smtClean="0">
                                  <a:latin typeface="Cambria Math"/>
                                </a:rPr>
                                <m:t>2</m:t>
                              </m:r>
                            </m:sup>
                          </m:sSup>
                          <m:r>
                            <a:rPr lang="es-CR" b="0" i="1" smtClean="0">
                              <a:latin typeface="Cambria Math"/>
                            </a:rPr>
                            <m:t>+</m:t>
                          </m:r>
                          <m:r>
                            <a:rPr lang="es-CR" b="0" i="1" smtClean="0">
                              <a:latin typeface="Cambria Math"/>
                            </a:rPr>
                            <m:t>𝑎</m:t>
                          </m:r>
                          <m:d>
                            <m:dPr>
                              <m:ctrlPr>
                                <a:rPr lang="es-CR" b="0" i="1" smtClean="0">
                                  <a:latin typeface="Cambria Math"/>
                                </a:rPr>
                              </m:ctrlPr>
                            </m:dPr>
                            <m:e>
                              <m:f>
                                <m:fPr>
                                  <m:ctrlPr>
                                    <a:rPr lang="es-CR" b="0" i="1" smtClean="0">
                                      <a:latin typeface="Cambria Math"/>
                                    </a:rPr>
                                  </m:ctrlPr>
                                </m:fPr>
                                <m:num>
                                  <m:r>
                                    <a:rPr lang="es-CR" b="0" i="1" smtClean="0">
                                      <a:latin typeface="Cambria Math"/>
                                    </a:rPr>
                                    <m:t>𝑗𝑓</m:t>
                                  </m:r>
                                </m:num>
                                <m:den>
                                  <m:sSub>
                                    <m:sSubPr>
                                      <m:ctrlPr>
                                        <a:rPr lang="es-CR" b="0" i="1" smtClean="0">
                                          <a:latin typeface="Cambria Math"/>
                                        </a:rPr>
                                      </m:ctrlPr>
                                    </m:sSubPr>
                                    <m:e>
                                      <m:r>
                                        <a:rPr lang="es-CR" b="0" i="1" smtClean="0">
                                          <a:latin typeface="Cambria Math"/>
                                        </a:rPr>
                                        <m:t>𝑓</m:t>
                                      </m:r>
                                    </m:e>
                                    <m:sub>
                                      <m:r>
                                        <a:rPr lang="es-CR" b="0" i="1" smtClean="0">
                                          <a:latin typeface="Cambria Math"/>
                                        </a:rPr>
                                        <m:t>𝑐</m:t>
                                      </m:r>
                                    </m:sub>
                                  </m:sSub>
                                </m:den>
                              </m:f>
                            </m:e>
                          </m:d>
                          <m:r>
                            <a:rPr lang="es-CR" b="0" i="1" smtClean="0">
                              <a:latin typeface="Cambria Math"/>
                            </a:rPr>
                            <m:t>+1</m:t>
                          </m:r>
                        </m:den>
                      </m:f>
                    </m:oMath>
                  </m:oMathPara>
                </a14:m>
                <a:endParaRPr lang="es-CR" dirty="0"/>
              </a:p>
            </p:txBody>
          </p:sp>
        </mc:Choice>
        <mc:Fallback xmlns="">
          <p:sp>
            <p:nvSpPr>
              <p:cNvPr id="4" name="3 CuadroTexto"/>
              <p:cNvSpPr txBox="1">
                <a:spLocks noRot="1" noChangeAspect="1" noMove="1" noResize="1" noEditPoints="1" noAdjustHandles="1" noChangeArrowheads="1" noChangeShapeType="1" noTextEdit="1"/>
              </p:cNvSpPr>
              <p:nvPr/>
            </p:nvSpPr>
            <p:spPr>
              <a:xfrm>
                <a:off x="1335533" y="814388"/>
                <a:ext cx="3336426" cy="951607"/>
              </a:xfrm>
              <a:prstGeom prst="rect">
                <a:avLst/>
              </a:prstGeom>
              <a:blipFill rotWithShape="1">
                <a:blip r:embed="rId3"/>
                <a:stretch>
                  <a:fillRect/>
                </a:stretch>
              </a:blipFill>
            </p:spPr>
            <p:txBody>
              <a:bodyPr/>
              <a:lstStyle/>
              <a:p>
                <a:r>
                  <a:rPr lang="es-CR">
                    <a:noFill/>
                  </a:rPr>
                  <a:t> </a:t>
                </a:r>
              </a:p>
            </p:txBody>
          </p:sp>
        </mc:Fallback>
      </mc:AlternateContent>
      <p:pic>
        <p:nvPicPr>
          <p:cNvPr id="13" name="Picture 1">
            <a:extLst>
              <a:ext uri="{FF2B5EF4-FFF2-40B4-BE49-F238E27FC236}">
                <a16:creationId xmlns:a16="http://schemas.microsoft.com/office/drawing/2014/main" xmlns="" id="{C954E8C1-D05F-4F9B-9403-CF3C83D83BE4}"/>
              </a:ext>
            </a:extLst>
          </p:cNvPr>
          <p:cNvPicPr>
            <a:picLocks noChangeAspect="1"/>
          </p:cNvPicPr>
          <p:nvPr/>
        </p:nvPicPr>
        <p:blipFill>
          <a:blip r:embed="rId4"/>
          <a:stretch>
            <a:fillRect/>
          </a:stretch>
        </p:blipFill>
        <p:spPr>
          <a:xfrm>
            <a:off x="7542660" y="1173601"/>
            <a:ext cx="4031144" cy="2180519"/>
          </a:xfrm>
          <a:prstGeom prst="rect">
            <a:avLst/>
          </a:prstGeom>
        </p:spPr>
      </p:pic>
      <p:sp>
        <p:nvSpPr>
          <p:cNvPr id="14" name="Rectangle 2">
            <a:extLst>
              <a:ext uri="{FF2B5EF4-FFF2-40B4-BE49-F238E27FC236}">
                <a16:creationId xmlns:a16="http://schemas.microsoft.com/office/drawing/2014/main" xmlns="" id="{0A752537-9E4A-4A8B-9971-17A36A57DFDF}"/>
              </a:ext>
            </a:extLst>
          </p:cNvPr>
          <p:cNvSpPr/>
          <p:nvPr/>
        </p:nvSpPr>
        <p:spPr>
          <a:xfrm>
            <a:off x="7833757" y="537389"/>
            <a:ext cx="2260269" cy="276999"/>
          </a:xfrm>
          <a:prstGeom prst="rect">
            <a:avLst/>
          </a:prstGeom>
        </p:spPr>
        <p:txBody>
          <a:bodyPr wrap="square">
            <a:spAutoFit/>
          </a:bodyPr>
          <a:lstStyle/>
          <a:p>
            <a:r>
              <a:rPr lang="es-CR" sz="1200" dirty="0" smtClean="0">
                <a:latin typeface="AdvPA1E9"/>
              </a:rPr>
              <a:t>Configuración </a:t>
            </a:r>
            <a:r>
              <a:rPr lang="en-US" sz="1200" dirty="0" err="1" smtClean="0">
                <a:latin typeface="AdvPA1E9"/>
              </a:rPr>
              <a:t>Sallen</a:t>
            </a:r>
            <a:r>
              <a:rPr lang="en-US" sz="1200" dirty="0" smtClean="0">
                <a:latin typeface="AdvPA1E9"/>
              </a:rPr>
              <a:t>-Key</a:t>
            </a:r>
            <a:endParaRPr lang="en-US" sz="1200" dirty="0"/>
          </a:p>
        </p:txBody>
      </p:sp>
      <mc:AlternateContent xmlns:mc="http://schemas.openxmlformats.org/markup-compatibility/2006" xmlns:a14="http://schemas.microsoft.com/office/drawing/2010/main">
        <mc:Choice Requires="a14">
          <p:sp>
            <p:nvSpPr>
              <p:cNvPr id="15" name="14 CuadroTexto"/>
              <p:cNvSpPr txBox="1"/>
              <p:nvPr/>
            </p:nvSpPr>
            <p:spPr>
              <a:xfrm>
                <a:off x="8301766" y="3434795"/>
                <a:ext cx="3584519" cy="2133789"/>
              </a:xfrm>
              <a:prstGeom prst="rect">
                <a:avLst/>
              </a:prstGeom>
              <a:noFill/>
            </p:spPr>
            <p:txBody>
              <a:bodyPr wrap="square" rtlCol="0">
                <a:spAutoFit/>
              </a:bodyPr>
              <a:lstStyle/>
              <a:p>
                <a:endParaRPr lang="es-CR" sz="1600" dirty="0" smtClean="0"/>
              </a:p>
              <a:p>
                <a:pPr/>
                <a14:m>
                  <m:oMathPara xmlns:m="http://schemas.openxmlformats.org/officeDocument/2006/math">
                    <m:oMathParaPr>
                      <m:jc m:val="left"/>
                    </m:oMathParaPr>
                    <m:oMath xmlns:m="http://schemas.openxmlformats.org/officeDocument/2006/math">
                      <m:r>
                        <a:rPr lang="es-CR" sz="1600" b="0" i="1" smtClean="0">
                          <a:latin typeface="Cambria Math"/>
                        </a:rPr>
                        <m:t>𝐴</m:t>
                      </m:r>
                      <m:r>
                        <a:rPr lang="es-CR" sz="1600" b="0" i="1" smtClean="0">
                          <a:latin typeface="Cambria Math"/>
                        </a:rPr>
                        <m:t>=</m:t>
                      </m:r>
                      <m:f>
                        <m:fPr>
                          <m:ctrlPr>
                            <a:rPr lang="es-CR" sz="1600" b="0" i="1" smtClean="0">
                              <a:latin typeface="Cambria Math"/>
                            </a:rPr>
                          </m:ctrlPr>
                        </m:fPr>
                        <m:num>
                          <m:sSub>
                            <m:sSubPr>
                              <m:ctrlPr>
                                <a:rPr lang="es-CR" sz="1600" i="1">
                                  <a:latin typeface="Cambria Math"/>
                                </a:rPr>
                              </m:ctrlPr>
                            </m:sSubPr>
                            <m:e>
                              <m:r>
                                <a:rPr lang="es-CR" sz="1600" i="1">
                                  <a:latin typeface="Cambria Math"/>
                                </a:rPr>
                                <m:t>𝑅</m:t>
                              </m:r>
                            </m:e>
                            <m:sub>
                              <m:r>
                                <a:rPr lang="es-CR" sz="1600" b="0" i="1" smtClean="0">
                                  <a:latin typeface="Cambria Math"/>
                                </a:rPr>
                                <m:t>4</m:t>
                              </m:r>
                            </m:sub>
                          </m:sSub>
                        </m:num>
                        <m:den>
                          <m:sSub>
                            <m:sSubPr>
                              <m:ctrlPr>
                                <a:rPr lang="es-CR" sz="1600" b="0" i="1" smtClean="0">
                                  <a:latin typeface="Cambria Math"/>
                                </a:rPr>
                              </m:ctrlPr>
                            </m:sSubPr>
                            <m:e>
                              <m:r>
                                <a:rPr lang="es-CR" sz="1600" b="0" i="1" smtClean="0">
                                  <a:latin typeface="Cambria Math"/>
                                </a:rPr>
                                <m:t>𝑅</m:t>
                              </m:r>
                            </m:e>
                            <m:sub>
                              <m:r>
                                <a:rPr lang="es-CR" sz="1600" b="0" i="1" smtClean="0">
                                  <a:latin typeface="Cambria Math"/>
                                </a:rPr>
                                <m:t>3</m:t>
                              </m:r>
                            </m:sub>
                          </m:sSub>
                        </m:den>
                      </m:f>
                      <m:r>
                        <a:rPr lang="es-CR" sz="1600" b="0" i="1" smtClean="0">
                          <a:latin typeface="Cambria Math"/>
                        </a:rPr>
                        <m:t>+1</m:t>
                      </m:r>
                      <m:r>
                        <a:rPr lang="es-CR" sz="1600" b="0" i="0" smtClean="0">
                          <a:latin typeface="Cambria Math"/>
                        </a:rPr>
                        <m:t> </m:t>
                      </m:r>
                    </m:oMath>
                  </m:oMathPara>
                </a14:m>
                <a:endParaRPr lang="es-CR" sz="1600" b="0" i="0" dirty="0" smtClean="0">
                  <a:latin typeface="Cambria Math"/>
                </a:endParaRPr>
              </a:p>
              <a:p>
                <a:endParaRPr lang="es-CR" sz="1600" b="0" i="0" dirty="0" smtClean="0">
                  <a:latin typeface="Cambria Math"/>
                </a:endParaRPr>
              </a:p>
              <a:p>
                <a:pPr/>
                <a14:m>
                  <m:oMathPara xmlns:m="http://schemas.openxmlformats.org/officeDocument/2006/math">
                    <m:oMathParaPr>
                      <m:jc m:val="left"/>
                    </m:oMathParaPr>
                    <m:oMath xmlns:m="http://schemas.openxmlformats.org/officeDocument/2006/math">
                      <m:r>
                        <m:rPr>
                          <m:sty m:val="p"/>
                        </m:rPr>
                        <a:rPr lang="es-CR" sz="1600" smtClean="0">
                          <a:latin typeface="Cambria Math"/>
                        </a:rPr>
                        <m:t>b</m:t>
                      </m:r>
                      <m:r>
                        <a:rPr lang="es-CR" sz="1600">
                          <a:latin typeface="Cambria Math"/>
                        </a:rPr>
                        <m:t>=</m:t>
                      </m:r>
                      <m:sSup>
                        <m:sSupPr>
                          <m:ctrlPr>
                            <a:rPr lang="es-CR" sz="1600" i="1" smtClean="0">
                              <a:latin typeface="Cambria Math"/>
                            </a:rPr>
                          </m:ctrlPr>
                        </m:sSupPr>
                        <m:e>
                          <m:d>
                            <m:dPr>
                              <m:ctrlPr>
                                <a:rPr lang="es-CR" sz="1600" i="1" smtClean="0">
                                  <a:latin typeface="Cambria Math"/>
                                </a:rPr>
                              </m:ctrlPr>
                            </m:dPr>
                            <m:e>
                              <m:r>
                                <a:rPr lang="es-CR" sz="1600" b="0" i="1" smtClean="0">
                                  <a:latin typeface="Cambria Math"/>
                                </a:rPr>
                                <m:t>2</m:t>
                              </m:r>
                              <m:r>
                                <a:rPr lang="es-CR" sz="1600" b="0" i="1" smtClean="0">
                                  <a:latin typeface="Cambria Math"/>
                                  <a:ea typeface="Cambria Math"/>
                                </a:rPr>
                                <m:t>𝜋</m:t>
                              </m:r>
                              <m:sSub>
                                <m:sSubPr>
                                  <m:ctrlPr>
                                    <a:rPr lang="es-CR" sz="1600" b="0" i="1" smtClean="0">
                                      <a:latin typeface="Cambria Math"/>
                                      <a:ea typeface="Cambria Math"/>
                                    </a:rPr>
                                  </m:ctrlPr>
                                </m:sSubPr>
                                <m:e>
                                  <m:r>
                                    <a:rPr lang="es-CR" sz="1600" b="0" i="1" smtClean="0">
                                      <a:latin typeface="Cambria Math"/>
                                      <a:ea typeface="Cambria Math"/>
                                    </a:rPr>
                                    <m:t>𝑓</m:t>
                                  </m:r>
                                </m:e>
                                <m:sub>
                                  <m:r>
                                    <a:rPr lang="es-CR" sz="1600" b="0" i="1" smtClean="0">
                                      <a:latin typeface="Cambria Math"/>
                                      <a:ea typeface="Cambria Math"/>
                                    </a:rPr>
                                    <m:t>𝑐</m:t>
                                  </m:r>
                                </m:sub>
                              </m:sSub>
                            </m:e>
                          </m:d>
                        </m:e>
                        <m:sup>
                          <m:r>
                            <a:rPr lang="es-CR" sz="1600" b="0" i="1" smtClean="0">
                              <a:latin typeface="Cambria Math"/>
                            </a:rPr>
                            <m:t>2</m:t>
                          </m:r>
                        </m:sup>
                      </m:sSup>
                      <m:sSub>
                        <m:sSubPr>
                          <m:ctrlPr>
                            <a:rPr lang="es-CR" sz="1600" b="0" i="1" smtClean="0">
                              <a:latin typeface="Cambria Math"/>
                            </a:rPr>
                          </m:ctrlPr>
                        </m:sSubPr>
                        <m:e>
                          <m:r>
                            <a:rPr lang="es-CR" sz="1600" b="0" i="1" smtClean="0">
                              <a:latin typeface="Cambria Math"/>
                            </a:rPr>
                            <m:t>𝑅</m:t>
                          </m:r>
                        </m:e>
                        <m:sub>
                          <m:r>
                            <a:rPr lang="es-CR" sz="1600" b="0" i="1" smtClean="0">
                              <a:latin typeface="Cambria Math"/>
                            </a:rPr>
                            <m:t>1</m:t>
                          </m:r>
                        </m:sub>
                      </m:sSub>
                      <m:sSub>
                        <m:sSubPr>
                          <m:ctrlPr>
                            <a:rPr lang="es-CR" sz="1600" b="0" i="1" smtClean="0">
                              <a:latin typeface="Cambria Math"/>
                            </a:rPr>
                          </m:ctrlPr>
                        </m:sSubPr>
                        <m:e>
                          <m:r>
                            <a:rPr lang="es-CR" sz="1600" b="0" i="1" smtClean="0">
                              <a:latin typeface="Cambria Math"/>
                            </a:rPr>
                            <m:t>𝑅</m:t>
                          </m:r>
                        </m:e>
                        <m:sub>
                          <m:r>
                            <a:rPr lang="es-CR" sz="1600" b="0" i="1" smtClean="0">
                              <a:latin typeface="Cambria Math"/>
                            </a:rPr>
                            <m:t>2</m:t>
                          </m:r>
                        </m:sub>
                      </m:sSub>
                      <m:sSub>
                        <m:sSubPr>
                          <m:ctrlPr>
                            <a:rPr lang="es-CR" sz="1600" b="0" i="1" smtClean="0">
                              <a:latin typeface="Cambria Math"/>
                            </a:rPr>
                          </m:ctrlPr>
                        </m:sSubPr>
                        <m:e>
                          <m:r>
                            <a:rPr lang="es-CR" sz="1600" b="0" i="1" smtClean="0">
                              <a:latin typeface="Cambria Math"/>
                            </a:rPr>
                            <m:t>𝐶</m:t>
                          </m:r>
                        </m:e>
                        <m:sub>
                          <m:r>
                            <a:rPr lang="es-CR" sz="1600" b="0" i="1" smtClean="0">
                              <a:latin typeface="Cambria Math"/>
                            </a:rPr>
                            <m:t>1</m:t>
                          </m:r>
                        </m:sub>
                      </m:sSub>
                      <m:sSub>
                        <m:sSubPr>
                          <m:ctrlPr>
                            <a:rPr lang="es-CR" sz="1600" b="0" i="1" smtClean="0">
                              <a:latin typeface="Cambria Math"/>
                            </a:rPr>
                          </m:ctrlPr>
                        </m:sSubPr>
                        <m:e>
                          <m:r>
                            <a:rPr lang="es-CR" sz="1600" b="0" i="1" smtClean="0">
                              <a:latin typeface="Cambria Math"/>
                            </a:rPr>
                            <m:t>𝐶</m:t>
                          </m:r>
                        </m:e>
                        <m:sub>
                          <m:r>
                            <a:rPr lang="es-CR" sz="1600" b="0" i="1" smtClean="0">
                              <a:latin typeface="Cambria Math"/>
                            </a:rPr>
                            <m:t>2</m:t>
                          </m:r>
                        </m:sub>
                      </m:sSub>
                    </m:oMath>
                  </m:oMathPara>
                </a14:m>
                <a:endParaRPr lang="es-CR" sz="1600" b="0" i="0" dirty="0" smtClean="0">
                  <a:latin typeface="Cambria Math"/>
                </a:endParaRPr>
              </a:p>
              <a:p>
                <a:endParaRPr lang="es-CR" sz="1600" b="0" i="0" dirty="0" smtClean="0">
                  <a:latin typeface="Cambria Math"/>
                </a:endParaRPr>
              </a:p>
              <a:p>
                <a:pPr/>
                <a14:m>
                  <m:oMathPara xmlns:m="http://schemas.openxmlformats.org/officeDocument/2006/math">
                    <m:oMathParaPr>
                      <m:jc m:val="left"/>
                    </m:oMathParaPr>
                    <m:oMath xmlns:m="http://schemas.openxmlformats.org/officeDocument/2006/math">
                      <m:r>
                        <m:rPr>
                          <m:sty m:val="p"/>
                        </m:rPr>
                        <a:rPr lang="es-CR" sz="1600" b="0" i="0" smtClean="0">
                          <a:latin typeface="Cambria Math"/>
                        </a:rPr>
                        <m:t>a</m:t>
                      </m:r>
                      <m:r>
                        <a:rPr lang="es-CR" sz="1600" b="0" i="0" smtClean="0">
                          <a:latin typeface="Cambria Math"/>
                        </a:rPr>
                        <m:t>=</m:t>
                      </m:r>
                      <m:r>
                        <a:rPr lang="es-CR" sz="1600" i="1">
                          <a:latin typeface="Cambria Math"/>
                        </a:rPr>
                        <m:t>2</m:t>
                      </m:r>
                      <m:r>
                        <a:rPr lang="es-CR" sz="1600" i="1">
                          <a:latin typeface="Cambria Math"/>
                          <a:ea typeface="Cambria Math"/>
                        </a:rPr>
                        <m:t>𝜋</m:t>
                      </m:r>
                      <m:sSub>
                        <m:sSubPr>
                          <m:ctrlPr>
                            <a:rPr lang="es-CR" sz="1600" i="1">
                              <a:latin typeface="Cambria Math"/>
                              <a:ea typeface="Cambria Math"/>
                            </a:rPr>
                          </m:ctrlPr>
                        </m:sSubPr>
                        <m:e>
                          <m:r>
                            <a:rPr lang="es-CR" sz="1600" i="1">
                              <a:latin typeface="Cambria Math"/>
                              <a:ea typeface="Cambria Math"/>
                            </a:rPr>
                            <m:t>𝑓</m:t>
                          </m:r>
                        </m:e>
                        <m:sub>
                          <m:r>
                            <a:rPr lang="es-CR" sz="1600" i="1">
                              <a:latin typeface="Cambria Math"/>
                              <a:ea typeface="Cambria Math"/>
                            </a:rPr>
                            <m:t>𝑐</m:t>
                          </m:r>
                        </m:sub>
                      </m:sSub>
                      <m:d>
                        <m:dPr>
                          <m:begChr m:val="["/>
                          <m:endChr m:val="]"/>
                          <m:ctrlPr>
                            <a:rPr lang="es-CR" sz="1600" i="1" smtClean="0">
                              <a:latin typeface="Cambria Math"/>
                              <a:ea typeface="Cambria Math"/>
                            </a:rPr>
                          </m:ctrlPr>
                        </m:dPr>
                        <m:e>
                          <m:sSub>
                            <m:sSubPr>
                              <m:ctrlPr>
                                <a:rPr lang="es-CR" sz="1600" i="1">
                                  <a:latin typeface="Cambria Math"/>
                                  <a:ea typeface="Cambria Math"/>
                                </a:rPr>
                              </m:ctrlPr>
                            </m:sSubPr>
                            <m:e>
                              <m:r>
                                <a:rPr lang="es-CR" sz="1600" i="1">
                                  <a:latin typeface="Cambria Math"/>
                                  <a:ea typeface="Cambria Math"/>
                                </a:rPr>
                                <m:t>𝐶</m:t>
                              </m:r>
                            </m:e>
                            <m:sub>
                              <m:r>
                                <a:rPr lang="es-CR" sz="1600" i="1">
                                  <a:latin typeface="Cambria Math"/>
                                  <a:ea typeface="Cambria Math"/>
                                </a:rPr>
                                <m:t>1</m:t>
                              </m:r>
                            </m:sub>
                          </m:sSub>
                          <m:d>
                            <m:dPr>
                              <m:ctrlPr>
                                <a:rPr lang="es-CR" sz="1600" i="1">
                                  <a:latin typeface="Cambria Math"/>
                                  <a:ea typeface="Cambria Math"/>
                                </a:rPr>
                              </m:ctrlPr>
                            </m:dPr>
                            <m:e>
                              <m:sSub>
                                <m:sSubPr>
                                  <m:ctrlPr>
                                    <a:rPr lang="es-CR" sz="1600" i="1" smtClean="0">
                                      <a:latin typeface="Cambria Math"/>
                                      <a:ea typeface="Cambria Math"/>
                                    </a:rPr>
                                  </m:ctrlPr>
                                </m:sSubPr>
                                <m:e>
                                  <m:r>
                                    <a:rPr lang="es-CR" sz="1600" b="0" i="1" smtClean="0">
                                      <a:latin typeface="Cambria Math"/>
                                      <a:ea typeface="Cambria Math"/>
                                    </a:rPr>
                                    <m:t>𝑅</m:t>
                                  </m:r>
                                </m:e>
                                <m:sub>
                                  <m:r>
                                    <a:rPr lang="es-CR" sz="1600" b="0" i="1" smtClean="0">
                                      <a:latin typeface="Cambria Math"/>
                                      <a:ea typeface="Cambria Math"/>
                                    </a:rPr>
                                    <m:t>1</m:t>
                                  </m:r>
                                </m:sub>
                              </m:sSub>
                              <m:r>
                                <a:rPr lang="es-CR" sz="1600" b="0" i="1" smtClean="0">
                                  <a:latin typeface="Cambria Math"/>
                                  <a:ea typeface="Cambria Math"/>
                                </a:rPr>
                                <m:t>+</m:t>
                              </m:r>
                              <m:sSub>
                                <m:sSubPr>
                                  <m:ctrlPr>
                                    <a:rPr lang="es-CR" sz="1600" b="0" i="1" smtClean="0">
                                      <a:latin typeface="Cambria Math"/>
                                      <a:ea typeface="Cambria Math"/>
                                    </a:rPr>
                                  </m:ctrlPr>
                                </m:sSubPr>
                                <m:e>
                                  <m:r>
                                    <a:rPr lang="es-CR" sz="1600" b="0" i="1" smtClean="0">
                                      <a:latin typeface="Cambria Math"/>
                                      <a:ea typeface="Cambria Math"/>
                                    </a:rPr>
                                    <m:t>𝑅</m:t>
                                  </m:r>
                                </m:e>
                                <m:sub>
                                  <m:r>
                                    <a:rPr lang="es-CR" sz="1600" b="0" i="1" smtClean="0">
                                      <a:latin typeface="Cambria Math"/>
                                      <a:ea typeface="Cambria Math"/>
                                    </a:rPr>
                                    <m:t>2</m:t>
                                  </m:r>
                                </m:sub>
                              </m:sSub>
                            </m:e>
                          </m:d>
                          <m:r>
                            <a:rPr lang="es-CR" sz="1600" b="0" i="1" smtClean="0">
                              <a:latin typeface="Cambria Math"/>
                              <a:ea typeface="Cambria Math"/>
                            </a:rPr>
                            <m:t>+</m:t>
                          </m:r>
                          <m:d>
                            <m:dPr>
                              <m:ctrlPr>
                                <a:rPr lang="es-CR" sz="1600" b="0" i="1" smtClean="0">
                                  <a:latin typeface="Cambria Math"/>
                                  <a:ea typeface="Cambria Math"/>
                                </a:rPr>
                              </m:ctrlPr>
                            </m:dPr>
                            <m:e>
                              <m:r>
                                <a:rPr lang="es-CR" sz="1600" b="0" i="1" smtClean="0">
                                  <a:latin typeface="Cambria Math"/>
                                  <a:ea typeface="Cambria Math"/>
                                </a:rPr>
                                <m:t>1−</m:t>
                              </m:r>
                              <m:r>
                                <a:rPr lang="es-CR" sz="1600" b="0" i="1" smtClean="0">
                                  <a:latin typeface="Cambria Math"/>
                                  <a:ea typeface="Cambria Math"/>
                                </a:rPr>
                                <m:t>𝐴</m:t>
                              </m:r>
                            </m:e>
                          </m:d>
                          <m:sSub>
                            <m:sSubPr>
                              <m:ctrlPr>
                                <a:rPr lang="es-CR" sz="1600" b="0" i="1" smtClean="0">
                                  <a:latin typeface="Cambria Math"/>
                                  <a:ea typeface="Cambria Math"/>
                                </a:rPr>
                              </m:ctrlPr>
                            </m:sSubPr>
                            <m:e>
                              <m:r>
                                <a:rPr lang="es-CR" sz="1600" b="0" i="1" smtClean="0">
                                  <a:latin typeface="Cambria Math"/>
                                  <a:ea typeface="Cambria Math"/>
                                </a:rPr>
                                <m:t>𝑅</m:t>
                              </m:r>
                            </m:e>
                            <m:sub>
                              <m:r>
                                <a:rPr lang="es-CR" sz="1600" b="0" i="1" smtClean="0">
                                  <a:latin typeface="Cambria Math"/>
                                  <a:ea typeface="Cambria Math"/>
                                </a:rPr>
                                <m:t>1</m:t>
                              </m:r>
                            </m:sub>
                          </m:sSub>
                          <m:sSub>
                            <m:sSubPr>
                              <m:ctrlPr>
                                <a:rPr lang="es-CR" sz="1600" b="0" i="1" smtClean="0">
                                  <a:latin typeface="Cambria Math"/>
                                  <a:ea typeface="Cambria Math"/>
                                </a:rPr>
                              </m:ctrlPr>
                            </m:sSubPr>
                            <m:e>
                              <m:r>
                                <a:rPr lang="es-CR" sz="1600" b="0" i="1" smtClean="0">
                                  <a:latin typeface="Cambria Math"/>
                                  <a:ea typeface="Cambria Math"/>
                                </a:rPr>
                                <m:t>𝐶</m:t>
                              </m:r>
                            </m:e>
                            <m:sub>
                              <m:r>
                                <a:rPr lang="es-CR" sz="1600" b="0" i="1" smtClean="0">
                                  <a:latin typeface="Cambria Math"/>
                                  <a:ea typeface="Cambria Math"/>
                                </a:rPr>
                                <m:t>2</m:t>
                              </m:r>
                            </m:sub>
                          </m:sSub>
                        </m:e>
                      </m:d>
                    </m:oMath>
                  </m:oMathPara>
                </a14:m>
                <a:endParaRPr lang="es-CR" sz="1600" b="0" i="0" dirty="0" smtClean="0">
                  <a:latin typeface="Cambria Math"/>
                </a:endParaRPr>
              </a:p>
              <a:p>
                <a:endParaRPr lang="es-CR" sz="1600" b="0" i="0" dirty="0" smtClean="0">
                  <a:latin typeface="Cambria Math"/>
                </a:endParaRPr>
              </a:p>
            </p:txBody>
          </p:sp>
        </mc:Choice>
        <mc:Fallback xmlns="">
          <p:sp>
            <p:nvSpPr>
              <p:cNvPr id="15" name="14 CuadroTexto"/>
              <p:cNvSpPr txBox="1">
                <a:spLocks noRot="1" noChangeAspect="1" noMove="1" noResize="1" noEditPoints="1" noAdjustHandles="1" noChangeArrowheads="1" noChangeShapeType="1" noTextEdit="1"/>
              </p:cNvSpPr>
              <p:nvPr/>
            </p:nvSpPr>
            <p:spPr>
              <a:xfrm>
                <a:off x="8301766" y="3434795"/>
                <a:ext cx="3584519" cy="2133789"/>
              </a:xfrm>
              <a:prstGeom prst="rect">
                <a:avLst/>
              </a:prstGeom>
              <a:blipFill rotWithShape="1">
                <a:blip r:embed="rId5"/>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graphicFrame>
            <p:nvGraphicFramePr>
              <p:cNvPr id="16" name="Table 12">
                <a:extLst>
                  <a:ext uri="{FF2B5EF4-FFF2-40B4-BE49-F238E27FC236}">
                    <a16:creationId xmlns:a16="http://schemas.microsoft.com/office/drawing/2014/main" xmlns="" id="{28DF18F7-00CC-4271-BDFC-488B610E9ADB}"/>
                  </a:ext>
                </a:extLst>
              </p:cNvPr>
              <p:cNvGraphicFramePr>
                <a:graphicFrameLocks noGrp="1"/>
              </p:cNvGraphicFramePr>
              <p:nvPr>
                <p:extLst>
                  <p:ext uri="{D42A27DB-BD31-4B8C-83A1-F6EECF244321}">
                    <p14:modId xmlns:p14="http://schemas.microsoft.com/office/powerpoint/2010/main" val="1836763967"/>
                  </p:ext>
                </p:extLst>
              </p:nvPr>
            </p:nvGraphicFramePr>
            <p:xfrm>
              <a:off x="941961" y="2460130"/>
              <a:ext cx="4291246" cy="1630680"/>
            </p:xfrm>
            <a:graphic>
              <a:graphicData uri="http://schemas.openxmlformats.org/drawingml/2006/table">
                <a:tbl>
                  <a:tblPr firstRow="1" bandRow="1">
                    <a:tableStyleId>{5C22544A-7EE6-4342-B048-85BDC9FD1C3A}</a:tableStyleId>
                  </a:tblPr>
                  <a:tblGrid>
                    <a:gridCol w="1051335">
                      <a:extLst>
                        <a:ext uri="{9D8B030D-6E8A-4147-A177-3AD203B41FA5}">
                          <a16:colId xmlns:a16="http://schemas.microsoft.com/office/drawing/2014/main" xmlns="" val="3638088176"/>
                        </a:ext>
                      </a:extLst>
                    </a:gridCol>
                    <a:gridCol w="1185333">
                      <a:extLst>
                        <a:ext uri="{9D8B030D-6E8A-4147-A177-3AD203B41FA5}">
                          <a16:colId xmlns:a16="http://schemas.microsoft.com/office/drawing/2014/main" xmlns="" val="3191972550"/>
                        </a:ext>
                      </a:extLst>
                    </a:gridCol>
                    <a:gridCol w="1309511">
                      <a:extLst>
                        <a:ext uri="{9D8B030D-6E8A-4147-A177-3AD203B41FA5}">
                          <a16:colId xmlns:a16="http://schemas.microsoft.com/office/drawing/2014/main" xmlns="" val="1873974989"/>
                        </a:ext>
                      </a:extLst>
                    </a:gridCol>
                    <a:gridCol w="745067">
                      <a:extLst>
                        <a:ext uri="{9D8B030D-6E8A-4147-A177-3AD203B41FA5}">
                          <a16:colId xmlns:a16="http://schemas.microsoft.com/office/drawing/2014/main" xmlns="" val="884982062"/>
                        </a:ext>
                      </a:extLst>
                    </a:gridCol>
                  </a:tblGrid>
                  <a:tr h="0">
                    <a:tc>
                      <a:txBody>
                        <a:bodyPr/>
                        <a:lstStyle/>
                        <a:p>
                          <a:pPr algn="ctr"/>
                          <a:r>
                            <a:rPr lang="en-US" sz="1400" b="0" dirty="0"/>
                            <a:t>Valor </a:t>
                          </a:r>
                          <a:r>
                            <a:rPr lang="en-US" sz="1400" b="0" dirty="0" err="1"/>
                            <a:t>coeficiente</a:t>
                          </a:r>
                          <a:endParaRPr lang="en-US" sz="1400" b="0" dirty="0"/>
                        </a:p>
                      </a:txBody>
                      <a:tcPr/>
                    </a:tc>
                    <a:tc>
                      <a:txBody>
                        <a:bodyPr/>
                        <a:lstStyle/>
                        <a:p>
                          <a:pPr algn="ctr"/>
                          <a:r>
                            <a:rPr lang="en-US" sz="1400" b="0" dirty="0"/>
                            <a:t>Butterworth</a:t>
                          </a:r>
                        </a:p>
                      </a:txBody>
                      <a:tcPr/>
                    </a:tc>
                    <a:tc>
                      <a:txBody>
                        <a:bodyPr/>
                        <a:lstStyle/>
                        <a:p>
                          <a:pPr algn="ctr"/>
                          <a:r>
                            <a:rPr lang="en-US" sz="1400" b="0" i="0" u="none" strike="noStrike" kern="1200" baseline="0" dirty="0" err="1">
                              <a:solidFill>
                                <a:schemeClr val="lt1"/>
                              </a:solidFill>
                              <a:latin typeface="+mn-lt"/>
                              <a:ea typeface="+mn-ea"/>
                              <a:cs typeface="+mn-cs"/>
                            </a:rPr>
                            <a:t>Tschebyscheff</a:t>
                          </a:r>
                          <a:endParaRPr lang="en-US" sz="1400" b="0" dirty="0"/>
                        </a:p>
                      </a:txBody>
                      <a:tcPr/>
                    </a:tc>
                    <a:tc>
                      <a:txBody>
                        <a:bodyPr/>
                        <a:lstStyle/>
                        <a:p>
                          <a:pPr algn="ctr"/>
                          <a:r>
                            <a:rPr lang="en-US" sz="1400" b="0" i="0" u="none" strike="noStrike" kern="1200" baseline="0" dirty="0">
                              <a:solidFill>
                                <a:schemeClr val="lt1"/>
                              </a:solidFill>
                              <a:latin typeface="+mn-lt"/>
                              <a:ea typeface="+mn-ea"/>
                              <a:cs typeface="+mn-cs"/>
                            </a:rPr>
                            <a:t>Bessel</a:t>
                          </a:r>
                          <a:endParaRPr lang="en-US" sz="1400" b="0" dirty="0"/>
                        </a:p>
                      </a:txBody>
                      <a:tcPr/>
                    </a:tc>
                    <a:extLst>
                      <a:ext uri="{0D108BD9-81ED-4DB2-BD59-A6C34878D82A}">
                        <a16:rowId xmlns:a16="http://schemas.microsoft.com/office/drawing/2014/main" xmlns="" val="3037270762"/>
                      </a:ext>
                    </a:extLst>
                  </a:tr>
                  <a:tr h="370840">
                    <a:tc>
                      <a:txBody>
                        <a:bodyPr/>
                        <a:lstStyle/>
                        <a:p>
                          <a:pPr algn="ctr"/>
                          <a14:m>
                            <m:oMathPara xmlns:m="http://schemas.openxmlformats.org/officeDocument/2006/math">
                              <m:oMathParaPr>
                                <m:jc m:val="centerGroup"/>
                              </m:oMathParaPr>
                              <m:oMath xmlns:m="http://schemas.openxmlformats.org/officeDocument/2006/math">
                                <m:r>
                                  <a:rPr lang="es-CR" sz="1400" i="1" dirty="0" smtClean="0">
                                    <a:latin typeface="Cambria Math"/>
                                  </a:rPr>
                                  <m:t>𝑎</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1.4142</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1.065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1.3617</a:t>
                          </a:r>
                          <a:endParaRPr lang="en-US" sz="1400" dirty="0"/>
                        </a:p>
                      </a:txBody>
                      <a:tcPr/>
                    </a:tc>
                    <a:extLst>
                      <a:ext uri="{0D108BD9-81ED-4DB2-BD59-A6C34878D82A}">
                        <a16:rowId xmlns:a16="http://schemas.microsoft.com/office/drawing/2014/main" xmlns="" val="3068040138"/>
                      </a:ext>
                    </a:extLst>
                  </a:tr>
                  <a:tr h="370840">
                    <a:tc>
                      <a:txBody>
                        <a:bodyPr/>
                        <a:lstStyle/>
                        <a:p>
                          <a:pPr algn="ctr"/>
                          <a14:m>
                            <m:oMathPara xmlns:m="http://schemas.openxmlformats.org/officeDocument/2006/math">
                              <m:oMathParaPr>
                                <m:jc m:val="centerGroup"/>
                              </m:oMathParaPr>
                              <m:oMath xmlns:m="http://schemas.openxmlformats.org/officeDocument/2006/math">
                                <m:r>
                                  <a:rPr lang="es-CR" sz="1400" i="1" dirty="0" smtClean="0">
                                    <a:latin typeface="Cambria Math"/>
                                  </a:rPr>
                                  <m:t>𝑏</m:t>
                                </m:r>
                              </m:oMath>
                            </m:oMathPara>
                          </a14:m>
                          <a:endParaRPr lang="en-US" sz="1400" dirty="0"/>
                        </a:p>
                      </a:txBody>
                      <a:tcPr/>
                    </a:tc>
                    <a:tc>
                      <a:txBody>
                        <a:bodyPr/>
                        <a:lstStyle/>
                        <a:p>
                          <a:pPr algn="ctr"/>
                          <a:r>
                            <a:rPr lang="en-US" sz="1400" dirty="0"/>
                            <a:t>1</a:t>
                          </a:r>
                        </a:p>
                      </a:txBody>
                      <a:tcPr/>
                    </a:tc>
                    <a:tc>
                      <a:txBody>
                        <a:bodyPr/>
                        <a:lstStyle/>
                        <a:p>
                          <a:pPr algn="ctr"/>
                          <a:r>
                            <a:rPr lang="en-US" sz="1400" b="0" i="0" u="none" strike="noStrike" kern="1200" baseline="0" dirty="0">
                              <a:solidFill>
                                <a:schemeClr val="dk1"/>
                              </a:solidFill>
                              <a:latin typeface="+mn-lt"/>
                              <a:ea typeface="+mn-ea"/>
                              <a:cs typeface="+mn-cs"/>
                            </a:rPr>
                            <a:t>1.9305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0.618</a:t>
                          </a:r>
                          <a:endParaRPr lang="en-US" sz="1400" dirty="0"/>
                        </a:p>
                      </a:txBody>
                      <a:tcPr/>
                    </a:tc>
                    <a:extLst>
                      <a:ext uri="{0D108BD9-81ED-4DB2-BD59-A6C34878D82A}">
                        <a16:rowId xmlns:a16="http://schemas.microsoft.com/office/drawing/2014/main" xmlns="" val="1351804505"/>
                      </a:ext>
                    </a:extLst>
                  </a:tr>
                  <a:tr h="370840">
                    <a:tc>
                      <a:txBody>
                        <a:bodyPr/>
                        <a:lstStyle/>
                        <a:p>
                          <a:pPr algn="ctr"/>
                          <a:r>
                            <a:rPr lang="en-US" sz="1400" dirty="0" smtClean="0"/>
                            <a:t>Q</a:t>
                          </a:r>
                          <a:endParaRPr lang="en-US" sz="1400" dirty="0"/>
                        </a:p>
                      </a:txBody>
                      <a:tcPr/>
                    </a:tc>
                    <a:tc>
                      <a:txBody>
                        <a:bodyPr/>
                        <a:lstStyle/>
                        <a:p>
                          <a:pPr algn="ctr"/>
                          <a:r>
                            <a:rPr lang="en-US" sz="1400" dirty="0" smtClean="0"/>
                            <a:t>0.71</a:t>
                          </a:r>
                          <a:endParaRPr lang="en-US" sz="1400" dirty="0"/>
                        </a:p>
                      </a:txBody>
                      <a:tcPr/>
                    </a:tc>
                    <a:tc>
                      <a:txBody>
                        <a:bodyPr/>
                        <a:lstStyle/>
                        <a:p>
                          <a:pPr algn="ctr"/>
                          <a:r>
                            <a:rPr lang="en-US" sz="1400" dirty="0" smtClean="0"/>
                            <a:t>1.3</a:t>
                          </a:r>
                          <a:endParaRPr lang="en-US" sz="1400" dirty="0"/>
                        </a:p>
                      </a:txBody>
                      <a:tcPr/>
                    </a:tc>
                    <a:tc>
                      <a:txBody>
                        <a:bodyPr/>
                        <a:lstStyle/>
                        <a:p>
                          <a:pPr algn="ctr"/>
                          <a:r>
                            <a:rPr lang="en-US" sz="1400" dirty="0" smtClean="0"/>
                            <a:t>0.58</a:t>
                          </a:r>
                          <a:endParaRPr lang="en-US" sz="1400" dirty="0"/>
                        </a:p>
                      </a:txBody>
                      <a:tcPr/>
                    </a:tc>
                  </a:tr>
                </a:tbl>
              </a:graphicData>
            </a:graphic>
          </p:graphicFrame>
        </mc:Choice>
        <mc:Fallback xmlns="">
          <p:graphicFrame>
            <p:nvGraphicFramePr>
              <p:cNvPr id="16" name="Table 12">
                <a:extLst>
                  <a:ext uri="{FF2B5EF4-FFF2-40B4-BE49-F238E27FC236}">
                    <a16:creationId xmlns="" xmlns:a16="http://schemas.microsoft.com/office/drawing/2014/main" xmlns:a14="http://schemas.microsoft.com/office/drawing/2010/main" id="{28DF18F7-00CC-4271-BDFC-488B610E9ADB}"/>
                  </a:ext>
                </a:extLst>
              </p:cNvPr>
              <p:cNvGraphicFramePr>
                <a:graphicFrameLocks noGrp="1"/>
              </p:cNvGraphicFramePr>
              <p:nvPr>
                <p:extLst>
                  <p:ext uri="{D42A27DB-BD31-4B8C-83A1-F6EECF244321}">
                    <p14:modId xmlns:p14="http://schemas.microsoft.com/office/powerpoint/2010/main" val="3523009556"/>
                  </p:ext>
                </p:extLst>
              </p:nvPr>
            </p:nvGraphicFramePr>
            <p:xfrm>
              <a:off x="941961" y="2460130"/>
              <a:ext cx="4291246" cy="1630680"/>
            </p:xfrm>
            <a:graphic>
              <a:graphicData uri="http://schemas.openxmlformats.org/drawingml/2006/table">
                <a:tbl>
                  <a:tblPr firstRow="1" bandRow="1">
                    <a:tableStyleId>{5C22544A-7EE6-4342-B048-85BDC9FD1C3A}</a:tableStyleId>
                  </a:tblPr>
                  <a:tblGrid>
                    <a:gridCol w="1051335">
                      <a:extLst>
                        <a:ext uri="{9D8B030D-6E8A-4147-A177-3AD203B41FA5}">
                          <a16:colId xmlns="" xmlns:a16="http://schemas.microsoft.com/office/drawing/2014/main" xmlns:a14="http://schemas.microsoft.com/office/drawing/2010/main" val="3638088176"/>
                        </a:ext>
                      </a:extLst>
                    </a:gridCol>
                    <a:gridCol w="1185333">
                      <a:extLst>
                        <a:ext uri="{9D8B030D-6E8A-4147-A177-3AD203B41FA5}">
                          <a16:colId xmlns="" xmlns:a16="http://schemas.microsoft.com/office/drawing/2014/main" xmlns:a14="http://schemas.microsoft.com/office/drawing/2010/main" val="3191972550"/>
                        </a:ext>
                      </a:extLst>
                    </a:gridCol>
                    <a:gridCol w="1309511">
                      <a:extLst>
                        <a:ext uri="{9D8B030D-6E8A-4147-A177-3AD203B41FA5}">
                          <a16:colId xmlns="" xmlns:a16="http://schemas.microsoft.com/office/drawing/2014/main" xmlns:a14="http://schemas.microsoft.com/office/drawing/2010/main" val="1873974989"/>
                        </a:ext>
                      </a:extLst>
                    </a:gridCol>
                    <a:gridCol w="745067">
                      <a:extLst>
                        <a:ext uri="{9D8B030D-6E8A-4147-A177-3AD203B41FA5}">
                          <a16:colId xmlns="" xmlns:a16="http://schemas.microsoft.com/office/drawing/2014/main" xmlns:a14="http://schemas.microsoft.com/office/drawing/2010/main" val="884982062"/>
                        </a:ext>
                      </a:extLst>
                    </a:gridCol>
                  </a:tblGrid>
                  <a:tr h="518160">
                    <a:tc>
                      <a:txBody>
                        <a:bodyPr/>
                        <a:lstStyle/>
                        <a:p>
                          <a:pPr algn="ctr"/>
                          <a:r>
                            <a:rPr lang="en-US" sz="1400" b="0" dirty="0"/>
                            <a:t>Valor </a:t>
                          </a:r>
                          <a:r>
                            <a:rPr lang="en-US" sz="1400" b="0" dirty="0" err="1"/>
                            <a:t>coeficiente</a:t>
                          </a:r>
                          <a:endParaRPr lang="en-US" sz="1400" b="0" dirty="0"/>
                        </a:p>
                      </a:txBody>
                      <a:tcPr/>
                    </a:tc>
                    <a:tc>
                      <a:txBody>
                        <a:bodyPr/>
                        <a:lstStyle/>
                        <a:p>
                          <a:pPr algn="ctr"/>
                          <a:r>
                            <a:rPr lang="en-US" sz="1400" b="0" dirty="0"/>
                            <a:t>Butterworth</a:t>
                          </a:r>
                        </a:p>
                      </a:txBody>
                      <a:tcPr/>
                    </a:tc>
                    <a:tc>
                      <a:txBody>
                        <a:bodyPr/>
                        <a:lstStyle/>
                        <a:p>
                          <a:pPr algn="ctr"/>
                          <a:r>
                            <a:rPr lang="en-US" sz="1400" b="0" i="0" u="none" strike="noStrike" kern="1200" baseline="0" dirty="0" err="1">
                              <a:solidFill>
                                <a:schemeClr val="lt1"/>
                              </a:solidFill>
                              <a:latin typeface="+mn-lt"/>
                              <a:ea typeface="+mn-ea"/>
                              <a:cs typeface="+mn-cs"/>
                            </a:rPr>
                            <a:t>Tschebyscheff</a:t>
                          </a:r>
                          <a:endParaRPr lang="en-US" sz="1400" b="0" dirty="0"/>
                        </a:p>
                      </a:txBody>
                      <a:tcPr/>
                    </a:tc>
                    <a:tc>
                      <a:txBody>
                        <a:bodyPr/>
                        <a:lstStyle/>
                        <a:p>
                          <a:pPr algn="ctr"/>
                          <a:r>
                            <a:rPr lang="en-US" sz="1400" b="0" i="0" u="none" strike="noStrike" kern="1200" baseline="0" dirty="0">
                              <a:solidFill>
                                <a:schemeClr val="lt1"/>
                              </a:solidFill>
                              <a:latin typeface="+mn-lt"/>
                              <a:ea typeface="+mn-ea"/>
                              <a:cs typeface="+mn-cs"/>
                            </a:rPr>
                            <a:t>Bessel</a:t>
                          </a:r>
                          <a:endParaRPr lang="en-US" sz="1400" b="0" dirty="0"/>
                        </a:p>
                      </a:txBody>
                      <a:tcPr/>
                    </a:tc>
                    <a:extLst>
                      <a:ext uri="{0D108BD9-81ED-4DB2-BD59-A6C34878D82A}">
                        <a16:rowId xmlns="" xmlns:a16="http://schemas.microsoft.com/office/drawing/2014/main" xmlns:a14="http://schemas.microsoft.com/office/drawing/2010/main" val="3037270762"/>
                      </a:ext>
                    </a:extLst>
                  </a:tr>
                  <a:tr h="370840">
                    <a:tc>
                      <a:txBody>
                        <a:bodyPr/>
                        <a:lstStyle/>
                        <a:p>
                          <a:endParaRPr lang="es-CR"/>
                        </a:p>
                      </a:txBody>
                      <a:tcPr>
                        <a:blipFill rotWithShape="1">
                          <a:blip r:embed="rId6"/>
                          <a:stretch>
                            <a:fillRect l="-581" t="-140984" r="-309302" b="-2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1.4142</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1.065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1.3617</a:t>
                          </a:r>
                          <a:endParaRPr lang="en-US" sz="1400" dirty="0"/>
                        </a:p>
                      </a:txBody>
                      <a:tcPr/>
                    </a:tc>
                    <a:extLst>
                      <a:ext uri="{0D108BD9-81ED-4DB2-BD59-A6C34878D82A}">
                        <a16:rowId xmlns="" xmlns:a16="http://schemas.microsoft.com/office/drawing/2014/main" xmlns:a14="http://schemas.microsoft.com/office/drawing/2010/main" val="3068040138"/>
                      </a:ext>
                    </a:extLst>
                  </a:tr>
                  <a:tr h="370840">
                    <a:tc>
                      <a:txBody>
                        <a:bodyPr/>
                        <a:lstStyle/>
                        <a:p>
                          <a:endParaRPr lang="es-CR"/>
                        </a:p>
                      </a:txBody>
                      <a:tcPr>
                        <a:blipFill rotWithShape="1">
                          <a:blip r:embed="rId6"/>
                          <a:stretch>
                            <a:fillRect l="-581" t="-245000" r="-309302" b="-103333"/>
                          </a:stretch>
                        </a:blipFill>
                      </a:tcPr>
                    </a:tc>
                    <a:tc>
                      <a:txBody>
                        <a:bodyPr/>
                        <a:lstStyle/>
                        <a:p>
                          <a:pPr algn="ctr"/>
                          <a:r>
                            <a:rPr lang="en-US" sz="1400" dirty="0"/>
                            <a:t>1</a:t>
                          </a:r>
                        </a:p>
                      </a:txBody>
                      <a:tcPr/>
                    </a:tc>
                    <a:tc>
                      <a:txBody>
                        <a:bodyPr/>
                        <a:lstStyle/>
                        <a:p>
                          <a:pPr algn="ctr"/>
                          <a:r>
                            <a:rPr lang="en-US" sz="1400" b="0" i="0" u="none" strike="noStrike" kern="1200" baseline="0" dirty="0">
                              <a:solidFill>
                                <a:schemeClr val="dk1"/>
                              </a:solidFill>
                              <a:latin typeface="+mn-lt"/>
                              <a:ea typeface="+mn-ea"/>
                              <a:cs typeface="+mn-cs"/>
                            </a:rPr>
                            <a:t>1.9305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0.618</a:t>
                          </a:r>
                          <a:endParaRPr lang="en-US" sz="1400" dirty="0"/>
                        </a:p>
                      </a:txBody>
                      <a:tcPr/>
                    </a:tc>
                    <a:extLst>
                      <a:ext uri="{0D108BD9-81ED-4DB2-BD59-A6C34878D82A}">
                        <a16:rowId xmlns="" xmlns:a16="http://schemas.microsoft.com/office/drawing/2014/main" xmlns:a14="http://schemas.microsoft.com/office/drawing/2010/main" val="1351804505"/>
                      </a:ext>
                    </a:extLst>
                  </a:tr>
                  <a:tr h="370840">
                    <a:tc>
                      <a:txBody>
                        <a:bodyPr/>
                        <a:lstStyle/>
                        <a:p>
                          <a:pPr algn="ctr"/>
                          <a:r>
                            <a:rPr lang="en-US" sz="1400" dirty="0" smtClean="0"/>
                            <a:t>Q</a:t>
                          </a:r>
                          <a:endParaRPr lang="en-US" sz="1400" dirty="0"/>
                        </a:p>
                      </a:txBody>
                      <a:tcPr/>
                    </a:tc>
                    <a:tc>
                      <a:txBody>
                        <a:bodyPr/>
                        <a:lstStyle/>
                        <a:p>
                          <a:pPr algn="ctr"/>
                          <a:r>
                            <a:rPr lang="en-US" sz="1400" dirty="0" smtClean="0"/>
                            <a:t>0.71</a:t>
                          </a:r>
                          <a:endParaRPr lang="en-US" sz="1400" dirty="0"/>
                        </a:p>
                      </a:txBody>
                      <a:tcPr/>
                    </a:tc>
                    <a:tc>
                      <a:txBody>
                        <a:bodyPr/>
                        <a:lstStyle/>
                        <a:p>
                          <a:pPr algn="ctr"/>
                          <a:r>
                            <a:rPr lang="en-US" sz="1400" dirty="0" smtClean="0"/>
                            <a:t>1.3</a:t>
                          </a:r>
                          <a:endParaRPr lang="en-US" sz="1400" dirty="0"/>
                        </a:p>
                      </a:txBody>
                      <a:tcPr/>
                    </a:tc>
                    <a:tc>
                      <a:txBody>
                        <a:bodyPr/>
                        <a:lstStyle/>
                        <a:p>
                          <a:pPr algn="ctr"/>
                          <a:r>
                            <a:rPr lang="en-US" sz="1400" dirty="0" smtClean="0"/>
                            <a:t>0.58</a:t>
                          </a:r>
                          <a:endParaRPr lang="en-US" sz="1400" dirty="0"/>
                        </a:p>
                      </a:txBody>
                      <a:tcPr/>
                    </a:tc>
                  </a:tr>
                </a:tbl>
              </a:graphicData>
            </a:graphic>
          </p:graphicFrame>
        </mc:Fallback>
      </mc:AlternateContent>
      <mc:AlternateContent xmlns:mc="http://schemas.openxmlformats.org/markup-compatibility/2006" xmlns:a14="http://schemas.microsoft.com/office/drawing/2010/main">
        <mc:Choice Requires="a14">
          <p:sp>
            <p:nvSpPr>
              <p:cNvPr id="17" name="16 CuadroTexto"/>
              <p:cNvSpPr txBox="1"/>
              <p:nvPr/>
            </p:nvSpPr>
            <p:spPr>
              <a:xfrm>
                <a:off x="939612" y="4191990"/>
                <a:ext cx="1363899" cy="619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100" b="0" i="1" smtClean="0">
                          <a:latin typeface="Cambria Math"/>
                        </a:rPr>
                        <m:t>𝐹𝑎𝑐𝑡𝑜𝑟</m:t>
                      </m:r>
                      <m:r>
                        <a:rPr lang="es-CR" sz="1100" b="0" i="1" smtClean="0">
                          <a:latin typeface="Cambria Math"/>
                        </a:rPr>
                        <m:t> </m:t>
                      </m:r>
                      <m:r>
                        <a:rPr lang="es-CR" sz="1100" b="0" i="1" smtClean="0">
                          <a:latin typeface="Cambria Math"/>
                        </a:rPr>
                        <m:t>𝑑𝑒</m:t>
                      </m:r>
                      <m:r>
                        <a:rPr lang="es-CR" sz="1100" b="0" i="1" smtClean="0">
                          <a:latin typeface="Cambria Math"/>
                        </a:rPr>
                        <m:t> </m:t>
                      </m:r>
                      <m:r>
                        <a:rPr lang="es-CR" sz="1100" b="0" i="1" smtClean="0">
                          <a:latin typeface="Cambria Math"/>
                        </a:rPr>
                        <m:t>𝐶𝑎𝑙𝑖𝑑𝑎𝑑</m:t>
                      </m:r>
                    </m:oMath>
                    <m:oMath xmlns:m="http://schemas.openxmlformats.org/officeDocument/2006/math">
                      <m:r>
                        <a:rPr lang="es-CR" sz="1100" b="0" i="1" smtClean="0">
                          <a:latin typeface="Cambria Math"/>
                        </a:rPr>
                        <m:t>𝑄</m:t>
                      </m:r>
                      <m:r>
                        <a:rPr lang="es-CR" sz="1100" b="0" i="1" smtClean="0">
                          <a:latin typeface="Cambria Math"/>
                        </a:rPr>
                        <m:t>=</m:t>
                      </m:r>
                      <m:f>
                        <m:fPr>
                          <m:ctrlPr>
                            <a:rPr lang="es-CR" sz="1100" b="0" i="1" smtClean="0">
                              <a:latin typeface="Cambria Math"/>
                            </a:rPr>
                          </m:ctrlPr>
                        </m:fPr>
                        <m:num>
                          <m:rad>
                            <m:radPr>
                              <m:degHide m:val="on"/>
                              <m:ctrlPr>
                                <a:rPr lang="es-CR" sz="1100" b="0" i="1" smtClean="0">
                                  <a:latin typeface="Cambria Math"/>
                                </a:rPr>
                              </m:ctrlPr>
                            </m:radPr>
                            <m:deg/>
                            <m:e>
                              <m:r>
                                <a:rPr lang="es-CR" sz="1100" b="0" i="1" smtClean="0">
                                  <a:latin typeface="Cambria Math"/>
                                </a:rPr>
                                <m:t>𝑏</m:t>
                              </m:r>
                            </m:e>
                          </m:rad>
                        </m:num>
                        <m:den>
                          <m:r>
                            <a:rPr lang="es-CR" sz="1100" b="0" i="1" smtClean="0">
                              <a:latin typeface="Cambria Math"/>
                            </a:rPr>
                            <m:t>𝑎</m:t>
                          </m:r>
                        </m:den>
                      </m:f>
                    </m:oMath>
                  </m:oMathPara>
                </a14:m>
                <a:endParaRPr lang="es-CR" sz="1100" dirty="0"/>
              </a:p>
            </p:txBody>
          </p:sp>
        </mc:Choice>
        <mc:Fallback xmlns="">
          <p:sp>
            <p:nvSpPr>
              <p:cNvPr id="17" name="16 CuadroTexto"/>
              <p:cNvSpPr txBox="1">
                <a:spLocks noRot="1" noChangeAspect="1" noMove="1" noResize="1" noEditPoints="1" noAdjustHandles="1" noChangeArrowheads="1" noChangeShapeType="1" noTextEdit="1"/>
              </p:cNvSpPr>
              <p:nvPr/>
            </p:nvSpPr>
            <p:spPr>
              <a:xfrm>
                <a:off x="939612" y="4191990"/>
                <a:ext cx="1363899" cy="619400"/>
              </a:xfrm>
              <a:prstGeom prst="rect">
                <a:avLst/>
              </a:prstGeom>
              <a:blipFill rotWithShape="1">
                <a:blip r:embed="rId7"/>
                <a:stretch>
                  <a:fillRect/>
                </a:stretch>
              </a:blipFill>
            </p:spPr>
            <p:txBody>
              <a:bodyPr/>
              <a:lstStyle/>
              <a:p>
                <a:r>
                  <a:rPr lang="es-CR">
                    <a:noFill/>
                  </a:rPr>
                  <a:t> </a:t>
                </a:r>
              </a:p>
            </p:txBody>
          </p:sp>
        </mc:Fallback>
      </mc:AlternateContent>
    </p:spTree>
    <p:extLst>
      <p:ext uri="{BB962C8B-B14F-4D97-AF65-F5344CB8AC3E}">
        <p14:creationId xmlns:p14="http://schemas.microsoft.com/office/powerpoint/2010/main" val="2420612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36BC0AE-0A24-454D-BB0D-457AAF87355F}"/>
              </a:ext>
            </a:extLst>
          </p:cNvPr>
          <p:cNvPicPr>
            <a:picLocks noChangeAspect="1"/>
          </p:cNvPicPr>
          <p:nvPr/>
        </p:nvPicPr>
        <p:blipFill>
          <a:blip r:embed="rId2"/>
          <a:stretch>
            <a:fillRect/>
          </a:stretch>
        </p:blipFill>
        <p:spPr>
          <a:xfrm>
            <a:off x="372805" y="2296909"/>
            <a:ext cx="5477640" cy="3886753"/>
          </a:xfrm>
          <a:prstGeom prst="rect">
            <a:avLst/>
          </a:prstGeom>
        </p:spPr>
      </p:pic>
      <p:pic>
        <p:nvPicPr>
          <p:cNvPr id="5" name="Picture 4">
            <a:extLst>
              <a:ext uri="{FF2B5EF4-FFF2-40B4-BE49-F238E27FC236}">
                <a16:creationId xmlns:a16="http://schemas.microsoft.com/office/drawing/2014/main" xmlns="" id="{6CDE5F9A-0DF5-454D-893C-A1F73D16745C}"/>
              </a:ext>
            </a:extLst>
          </p:cNvPr>
          <p:cNvPicPr>
            <a:picLocks noChangeAspect="1"/>
          </p:cNvPicPr>
          <p:nvPr/>
        </p:nvPicPr>
        <p:blipFill>
          <a:blip r:embed="rId3"/>
          <a:stretch>
            <a:fillRect/>
          </a:stretch>
        </p:blipFill>
        <p:spPr>
          <a:xfrm>
            <a:off x="5759532" y="3991008"/>
            <a:ext cx="2992582" cy="2777225"/>
          </a:xfrm>
          <a:prstGeom prst="rect">
            <a:avLst/>
          </a:prstGeom>
        </p:spPr>
      </p:pic>
      <p:pic>
        <p:nvPicPr>
          <p:cNvPr id="6" name="Picture 5">
            <a:extLst>
              <a:ext uri="{FF2B5EF4-FFF2-40B4-BE49-F238E27FC236}">
                <a16:creationId xmlns:a16="http://schemas.microsoft.com/office/drawing/2014/main" xmlns="" id="{3D6FE5B2-FD4B-4073-86CB-E6BA1D410907}"/>
              </a:ext>
            </a:extLst>
          </p:cNvPr>
          <p:cNvPicPr>
            <a:picLocks noChangeAspect="1"/>
          </p:cNvPicPr>
          <p:nvPr/>
        </p:nvPicPr>
        <p:blipFill>
          <a:blip r:embed="rId4"/>
          <a:stretch>
            <a:fillRect/>
          </a:stretch>
        </p:blipFill>
        <p:spPr>
          <a:xfrm>
            <a:off x="9060872" y="3991008"/>
            <a:ext cx="3057093" cy="2716816"/>
          </a:xfrm>
          <a:prstGeom prst="rect">
            <a:avLst/>
          </a:prstGeom>
        </p:spPr>
      </p:pic>
      <mc:AlternateContent xmlns:mc="http://schemas.openxmlformats.org/markup-compatibility/2006" xmlns:a14="http://schemas.microsoft.com/office/drawing/2010/main">
        <mc:Choice Requires="a14">
          <p:sp>
            <p:nvSpPr>
              <p:cNvPr id="2" name="1 CuadroTexto"/>
              <p:cNvSpPr txBox="1"/>
              <p:nvPr/>
            </p:nvSpPr>
            <p:spPr>
              <a:xfrm>
                <a:off x="8725555" y="6382229"/>
                <a:ext cx="670633" cy="475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l-GR" sz="1200" i="1" smtClean="0">
                          <a:latin typeface="Cambria Math"/>
                          <a:ea typeface="Cambria Math"/>
                        </a:rPr>
                        <m:t>Ω</m:t>
                      </m:r>
                      <m:r>
                        <a:rPr lang="es-CR" sz="1200" b="0" i="1" smtClean="0">
                          <a:latin typeface="Cambria Math"/>
                          <a:ea typeface="Cambria Math"/>
                        </a:rPr>
                        <m:t>=</m:t>
                      </m:r>
                      <m:f>
                        <m:fPr>
                          <m:ctrlPr>
                            <a:rPr lang="es-CR" sz="1200" b="0" i="1" smtClean="0">
                              <a:latin typeface="Cambria Math"/>
                              <a:ea typeface="Cambria Math"/>
                            </a:rPr>
                          </m:ctrlPr>
                        </m:fPr>
                        <m:num>
                          <m:r>
                            <a:rPr lang="es-CR" sz="1200" b="0" i="1" smtClean="0">
                              <a:latin typeface="Cambria Math"/>
                              <a:ea typeface="Cambria Math"/>
                            </a:rPr>
                            <m:t>𝑓</m:t>
                          </m:r>
                        </m:num>
                        <m:den>
                          <m:sSub>
                            <m:sSubPr>
                              <m:ctrlPr>
                                <a:rPr lang="es-CR" sz="1200" b="0" i="1" smtClean="0">
                                  <a:latin typeface="Cambria Math"/>
                                  <a:ea typeface="Cambria Math"/>
                                </a:rPr>
                              </m:ctrlPr>
                            </m:sSubPr>
                            <m:e>
                              <m:r>
                                <a:rPr lang="es-CR" sz="1200" b="0" i="1" smtClean="0">
                                  <a:latin typeface="Cambria Math"/>
                                  <a:ea typeface="Cambria Math"/>
                                </a:rPr>
                                <m:t>𝑓</m:t>
                              </m:r>
                            </m:e>
                            <m:sub>
                              <m:r>
                                <a:rPr lang="es-CR" sz="1200" b="0" i="1" smtClean="0">
                                  <a:latin typeface="Cambria Math"/>
                                  <a:ea typeface="Cambria Math"/>
                                </a:rPr>
                                <m:t>𝑐</m:t>
                              </m:r>
                            </m:sub>
                          </m:sSub>
                        </m:den>
                      </m:f>
                    </m:oMath>
                  </m:oMathPara>
                </a14:m>
                <a:endParaRPr lang="es-CR" sz="12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8725555" y="6382229"/>
                <a:ext cx="670633" cy="475771"/>
              </a:xfrm>
              <a:prstGeom prst="rect">
                <a:avLst/>
              </a:prstGeom>
              <a:blipFill rotWithShape="1">
                <a:blip r:embed="rId5"/>
                <a:stretch>
                  <a:fillRect b="-3846"/>
                </a:stretch>
              </a:blipFill>
            </p:spPr>
            <p:txBody>
              <a:bodyPr/>
              <a:lstStyle/>
              <a:p>
                <a:r>
                  <a:rPr lang="es-CR">
                    <a:noFill/>
                  </a:rPr>
                  <a:t> </a:t>
                </a:r>
              </a:p>
            </p:txBody>
          </p:sp>
        </mc:Fallback>
      </mc:AlternateContent>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3256" y="0"/>
            <a:ext cx="7254709" cy="3658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8641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3 CuadroTexto"/>
              <p:cNvSpPr txBox="1"/>
              <p:nvPr/>
            </p:nvSpPr>
            <p:spPr>
              <a:xfrm>
                <a:off x="927188" y="168919"/>
                <a:ext cx="2633733" cy="7604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400" i="1" smtClean="0">
                              <a:latin typeface="Cambria Math"/>
                            </a:rPr>
                          </m:ctrlPr>
                        </m:sSubPr>
                        <m:e>
                          <m:r>
                            <a:rPr lang="es-CR" sz="1400" b="0" i="1" smtClean="0">
                              <a:latin typeface="Cambria Math"/>
                            </a:rPr>
                            <m:t>𝐴</m:t>
                          </m:r>
                        </m:e>
                        <m:sub>
                          <m:r>
                            <a:rPr lang="es-CR" sz="1400" b="0" i="1" smtClean="0">
                              <a:latin typeface="Cambria Math"/>
                            </a:rPr>
                            <m:t>𝑣</m:t>
                          </m:r>
                        </m:sub>
                      </m:sSub>
                      <m:r>
                        <a:rPr lang="es-CR" sz="1400" b="0" i="1" smtClean="0">
                          <a:latin typeface="Cambria Math"/>
                        </a:rPr>
                        <m:t>=</m:t>
                      </m:r>
                      <m:f>
                        <m:fPr>
                          <m:ctrlPr>
                            <a:rPr lang="es-CR" sz="1400" b="0" i="1" smtClean="0">
                              <a:latin typeface="Cambria Math"/>
                            </a:rPr>
                          </m:ctrlPr>
                        </m:fPr>
                        <m:num>
                          <m:sSub>
                            <m:sSubPr>
                              <m:ctrlPr>
                                <a:rPr lang="es-CR" sz="1400" b="0" i="1" smtClean="0">
                                  <a:latin typeface="Cambria Math"/>
                                </a:rPr>
                              </m:ctrlPr>
                            </m:sSubPr>
                            <m:e>
                              <m:r>
                                <a:rPr lang="es-CR" sz="1400" b="0" i="1" smtClean="0">
                                  <a:latin typeface="Cambria Math"/>
                                </a:rPr>
                                <m:t>𝑣</m:t>
                              </m:r>
                            </m:e>
                            <m:sub>
                              <m:r>
                                <a:rPr lang="es-CR" sz="1400" b="0" i="1" smtClean="0">
                                  <a:latin typeface="Cambria Math"/>
                                </a:rPr>
                                <m:t>𝑜</m:t>
                              </m:r>
                            </m:sub>
                          </m:sSub>
                        </m:num>
                        <m:den>
                          <m:sSub>
                            <m:sSubPr>
                              <m:ctrlPr>
                                <a:rPr lang="es-CR" sz="1400" b="0" i="1" smtClean="0">
                                  <a:latin typeface="Cambria Math"/>
                                </a:rPr>
                              </m:ctrlPr>
                            </m:sSubPr>
                            <m:e>
                              <m:r>
                                <a:rPr lang="es-CR" sz="1400" b="0" i="1" smtClean="0">
                                  <a:latin typeface="Cambria Math"/>
                                </a:rPr>
                                <m:t>𝑣</m:t>
                              </m:r>
                            </m:e>
                            <m:sub>
                              <m:r>
                                <a:rPr lang="es-CR" sz="1400" b="0" i="1" smtClean="0">
                                  <a:latin typeface="Cambria Math"/>
                                </a:rPr>
                                <m:t>𝑖</m:t>
                              </m:r>
                            </m:sub>
                          </m:sSub>
                        </m:den>
                      </m:f>
                      <m:r>
                        <a:rPr lang="es-CR" sz="1400" b="0" i="1" smtClean="0">
                          <a:latin typeface="Cambria Math"/>
                        </a:rPr>
                        <m:t>=</m:t>
                      </m:r>
                      <m:f>
                        <m:fPr>
                          <m:ctrlPr>
                            <a:rPr lang="es-CR" sz="1400" i="1" smtClean="0">
                              <a:latin typeface="Cambria Math"/>
                            </a:rPr>
                          </m:ctrlPr>
                        </m:fPr>
                        <m:num>
                          <m:r>
                            <a:rPr lang="es-CR" sz="1400" b="0" i="1" smtClean="0">
                              <a:latin typeface="Cambria Math"/>
                            </a:rPr>
                            <m:t>𝐴</m:t>
                          </m:r>
                        </m:num>
                        <m:den>
                          <m:r>
                            <a:rPr lang="es-CR" sz="1400" b="0" i="1" smtClean="0">
                              <a:latin typeface="Cambria Math"/>
                            </a:rPr>
                            <m:t>𝑏</m:t>
                          </m:r>
                          <m:sSup>
                            <m:sSupPr>
                              <m:ctrlPr>
                                <a:rPr lang="es-CR" sz="1400" b="0" i="1" smtClean="0">
                                  <a:latin typeface="Cambria Math"/>
                                </a:rPr>
                              </m:ctrlPr>
                            </m:sSupPr>
                            <m:e>
                              <m:d>
                                <m:dPr>
                                  <m:ctrlPr>
                                    <a:rPr lang="es-CR" sz="1400" b="0" i="1" smtClean="0">
                                      <a:latin typeface="Cambria Math"/>
                                    </a:rPr>
                                  </m:ctrlPr>
                                </m:dPr>
                                <m:e>
                                  <m:f>
                                    <m:fPr>
                                      <m:ctrlPr>
                                        <a:rPr lang="es-CR" sz="1400" i="1">
                                          <a:latin typeface="Cambria Math"/>
                                        </a:rPr>
                                      </m:ctrlPr>
                                    </m:fPr>
                                    <m:num>
                                      <m:r>
                                        <a:rPr lang="es-CR" sz="1400" i="1">
                                          <a:latin typeface="Cambria Math"/>
                                        </a:rPr>
                                        <m:t>𝑗𝑓</m:t>
                                      </m:r>
                                    </m:num>
                                    <m:den>
                                      <m:sSub>
                                        <m:sSubPr>
                                          <m:ctrlPr>
                                            <a:rPr lang="es-CR" sz="1400" i="1">
                                              <a:latin typeface="Cambria Math"/>
                                            </a:rPr>
                                          </m:ctrlPr>
                                        </m:sSubPr>
                                        <m:e>
                                          <m:r>
                                            <a:rPr lang="es-CR" sz="1400" i="1">
                                              <a:latin typeface="Cambria Math"/>
                                            </a:rPr>
                                            <m:t>𝑓</m:t>
                                          </m:r>
                                        </m:e>
                                        <m:sub>
                                          <m:r>
                                            <a:rPr lang="es-CR" sz="1400" i="1">
                                              <a:latin typeface="Cambria Math"/>
                                            </a:rPr>
                                            <m:t>𝑐</m:t>
                                          </m:r>
                                        </m:sub>
                                      </m:sSub>
                                    </m:den>
                                  </m:f>
                                </m:e>
                              </m:d>
                            </m:e>
                            <m:sup>
                              <m:r>
                                <a:rPr lang="es-CR" sz="1400" b="0" i="1" smtClean="0">
                                  <a:latin typeface="Cambria Math"/>
                                </a:rPr>
                                <m:t>2</m:t>
                              </m:r>
                            </m:sup>
                          </m:sSup>
                          <m:r>
                            <a:rPr lang="es-CR" sz="1400" b="0" i="1" smtClean="0">
                              <a:latin typeface="Cambria Math"/>
                            </a:rPr>
                            <m:t>+</m:t>
                          </m:r>
                          <m:r>
                            <a:rPr lang="es-CR" sz="1400" b="0" i="1" smtClean="0">
                              <a:latin typeface="Cambria Math"/>
                            </a:rPr>
                            <m:t>𝑎</m:t>
                          </m:r>
                          <m:d>
                            <m:dPr>
                              <m:ctrlPr>
                                <a:rPr lang="es-CR" sz="1400" b="0" i="1" smtClean="0">
                                  <a:latin typeface="Cambria Math"/>
                                </a:rPr>
                              </m:ctrlPr>
                            </m:dPr>
                            <m:e>
                              <m:f>
                                <m:fPr>
                                  <m:ctrlPr>
                                    <a:rPr lang="es-CR" sz="1400" b="0" i="1" smtClean="0">
                                      <a:latin typeface="Cambria Math"/>
                                    </a:rPr>
                                  </m:ctrlPr>
                                </m:fPr>
                                <m:num>
                                  <m:r>
                                    <a:rPr lang="es-CR" sz="1400" b="0" i="1" smtClean="0">
                                      <a:latin typeface="Cambria Math"/>
                                    </a:rPr>
                                    <m:t>𝑗𝑓</m:t>
                                  </m:r>
                                </m:num>
                                <m:den>
                                  <m:sSub>
                                    <m:sSubPr>
                                      <m:ctrlPr>
                                        <a:rPr lang="es-CR" sz="1400" b="0" i="1" smtClean="0">
                                          <a:latin typeface="Cambria Math"/>
                                        </a:rPr>
                                      </m:ctrlPr>
                                    </m:sSubPr>
                                    <m:e>
                                      <m:r>
                                        <a:rPr lang="es-CR" sz="1400" b="0" i="1" smtClean="0">
                                          <a:latin typeface="Cambria Math"/>
                                        </a:rPr>
                                        <m:t>𝑓</m:t>
                                      </m:r>
                                    </m:e>
                                    <m:sub>
                                      <m:r>
                                        <a:rPr lang="es-CR" sz="1400" b="0" i="1" smtClean="0">
                                          <a:latin typeface="Cambria Math"/>
                                        </a:rPr>
                                        <m:t>𝑐</m:t>
                                      </m:r>
                                    </m:sub>
                                  </m:sSub>
                                </m:den>
                              </m:f>
                            </m:e>
                          </m:d>
                          <m:r>
                            <a:rPr lang="es-CR" sz="1400" b="0" i="1" smtClean="0">
                              <a:latin typeface="Cambria Math"/>
                            </a:rPr>
                            <m:t>+1</m:t>
                          </m:r>
                        </m:den>
                      </m:f>
                    </m:oMath>
                  </m:oMathPara>
                </a14:m>
                <a:endParaRPr lang="es-CR" sz="1400" dirty="0"/>
              </a:p>
            </p:txBody>
          </p:sp>
        </mc:Choice>
        <mc:Fallback xmlns="">
          <p:sp>
            <p:nvSpPr>
              <p:cNvPr id="4" name="3 CuadroTexto"/>
              <p:cNvSpPr txBox="1">
                <a:spLocks noRot="1" noChangeAspect="1" noMove="1" noResize="1" noEditPoints="1" noAdjustHandles="1" noChangeArrowheads="1" noChangeShapeType="1" noTextEdit="1"/>
              </p:cNvSpPr>
              <p:nvPr/>
            </p:nvSpPr>
            <p:spPr>
              <a:xfrm>
                <a:off x="927188" y="168919"/>
                <a:ext cx="2633733" cy="760465"/>
              </a:xfrm>
              <a:prstGeom prst="rect">
                <a:avLst/>
              </a:prstGeom>
              <a:blipFill rotWithShape="1">
                <a:blip r:embed="rId2"/>
                <a:stretch>
                  <a:fillRect b="-4839"/>
                </a:stretch>
              </a:blipFill>
            </p:spPr>
            <p:txBody>
              <a:bodyPr/>
              <a:lstStyle/>
              <a:p>
                <a:r>
                  <a:rPr lang="es-CR">
                    <a:noFill/>
                  </a:rPr>
                  <a:t> </a:t>
                </a:r>
              </a:p>
            </p:txBody>
          </p:sp>
        </mc:Fallback>
      </mc:AlternateContent>
      <p:pic>
        <p:nvPicPr>
          <p:cNvPr id="13" name="Picture 1">
            <a:extLst>
              <a:ext uri="{FF2B5EF4-FFF2-40B4-BE49-F238E27FC236}">
                <a16:creationId xmlns:a16="http://schemas.microsoft.com/office/drawing/2014/main" xmlns="" id="{C954E8C1-D05F-4F9B-9403-CF3C83D83BE4}"/>
              </a:ext>
            </a:extLst>
          </p:cNvPr>
          <p:cNvPicPr>
            <a:picLocks noChangeAspect="1"/>
          </p:cNvPicPr>
          <p:nvPr/>
        </p:nvPicPr>
        <p:blipFill>
          <a:blip r:embed="rId3"/>
          <a:stretch>
            <a:fillRect/>
          </a:stretch>
        </p:blipFill>
        <p:spPr>
          <a:xfrm>
            <a:off x="228482" y="1418544"/>
            <a:ext cx="4031144" cy="2180519"/>
          </a:xfrm>
          <a:prstGeom prst="rect">
            <a:avLst/>
          </a:prstGeom>
        </p:spPr>
      </p:pic>
      <p:sp>
        <p:nvSpPr>
          <p:cNvPr id="14" name="Rectangle 2">
            <a:extLst>
              <a:ext uri="{FF2B5EF4-FFF2-40B4-BE49-F238E27FC236}">
                <a16:creationId xmlns:a16="http://schemas.microsoft.com/office/drawing/2014/main" xmlns="" id="{0A752537-9E4A-4A8B-9971-17A36A57DFDF}"/>
              </a:ext>
            </a:extLst>
          </p:cNvPr>
          <p:cNvSpPr/>
          <p:nvPr/>
        </p:nvSpPr>
        <p:spPr>
          <a:xfrm>
            <a:off x="531304" y="2675248"/>
            <a:ext cx="1169716" cy="461665"/>
          </a:xfrm>
          <a:prstGeom prst="rect">
            <a:avLst/>
          </a:prstGeom>
        </p:spPr>
        <p:txBody>
          <a:bodyPr wrap="square">
            <a:spAutoFit/>
          </a:bodyPr>
          <a:lstStyle/>
          <a:p>
            <a:r>
              <a:rPr lang="es-CR" sz="1200" dirty="0" smtClean="0">
                <a:latin typeface="AdvPA1E9"/>
              </a:rPr>
              <a:t>Configuración </a:t>
            </a:r>
            <a:r>
              <a:rPr lang="en-US" sz="1200" dirty="0" err="1" smtClean="0">
                <a:latin typeface="AdvPA1E9"/>
              </a:rPr>
              <a:t>Sallen</a:t>
            </a:r>
            <a:r>
              <a:rPr lang="en-US" sz="1200" dirty="0" smtClean="0">
                <a:latin typeface="AdvPA1E9"/>
              </a:rPr>
              <a:t>-Key</a:t>
            </a:r>
            <a:endParaRPr lang="en-US" sz="1200" dirty="0"/>
          </a:p>
        </p:txBody>
      </p:sp>
      <mc:AlternateContent xmlns:mc="http://schemas.openxmlformats.org/markup-compatibility/2006" xmlns:a14="http://schemas.microsoft.com/office/drawing/2010/main">
        <mc:Choice Requires="a14">
          <p:sp>
            <p:nvSpPr>
              <p:cNvPr id="15" name="14 CuadroTexto"/>
              <p:cNvSpPr txBox="1"/>
              <p:nvPr/>
            </p:nvSpPr>
            <p:spPr>
              <a:xfrm>
                <a:off x="228482" y="3687412"/>
                <a:ext cx="2803767" cy="1577163"/>
              </a:xfrm>
              <a:prstGeom prst="rect">
                <a:avLst/>
              </a:prstGeom>
              <a:noFill/>
            </p:spPr>
            <p:txBody>
              <a:bodyPr wrap="square" rtlCol="0">
                <a:spAutoFit/>
              </a:bodyPr>
              <a:lstStyle/>
              <a:p>
                <a:endParaRPr lang="es-CR" sz="1200" dirty="0" smtClean="0"/>
              </a:p>
              <a:p>
                <a:pPr/>
                <a14:m>
                  <m:oMathPara xmlns:m="http://schemas.openxmlformats.org/officeDocument/2006/math">
                    <m:oMathParaPr>
                      <m:jc m:val="left"/>
                    </m:oMathParaPr>
                    <m:oMath xmlns:m="http://schemas.openxmlformats.org/officeDocument/2006/math">
                      <m:r>
                        <a:rPr lang="es-CR" sz="1200" b="0" i="1" smtClean="0">
                          <a:latin typeface="Cambria Math"/>
                        </a:rPr>
                        <m:t>𝐴</m:t>
                      </m:r>
                      <m:r>
                        <a:rPr lang="es-CR" sz="1200" b="0" i="1" smtClean="0">
                          <a:latin typeface="Cambria Math"/>
                        </a:rPr>
                        <m:t>=</m:t>
                      </m:r>
                      <m:f>
                        <m:fPr>
                          <m:ctrlPr>
                            <a:rPr lang="es-CR" sz="1200" b="0" i="1" smtClean="0">
                              <a:latin typeface="Cambria Math"/>
                            </a:rPr>
                          </m:ctrlPr>
                        </m:fPr>
                        <m:num>
                          <m:sSub>
                            <m:sSubPr>
                              <m:ctrlPr>
                                <a:rPr lang="es-CR" sz="1200" i="1">
                                  <a:latin typeface="Cambria Math"/>
                                </a:rPr>
                              </m:ctrlPr>
                            </m:sSubPr>
                            <m:e>
                              <m:r>
                                <a:rPr lang="es-CR" sz="1200" i="1">
                                  <a:latin typeface="Cambria Math"/>
                                </a:rPr>
                                <m:t>𝑅</m:t>
                              </m:r>
                            </m:e>
                            <m:sub>
                              <m:r>
                                <a:rPr lang="es-CR" sz="1200" b="0" i="1" smtClean="0">
                                  <a:latin typeface="Cambria Math"/>
                                </a:rPr>
                                <m:t>4</m:t>
                              </m:r>
                            </m:sub>
                          </m:sSub>
                        </m:num>
                        <m:den>
                          <m:sSub>
                            <m:sSubPr>
                              <m:ctrlPr>
                                <a:rPr lang="es-CR" sz="1200" b="0" i="1" smtClean="0">
                                  <a:latin typeface="Cambria Math"/>
                                </a:rPr>
                              </m:ctrlPr>
                            </m:sSubPr>
                            <m:e>
                              <m:r>
                                <a:rPr lang="es-CR" sz="1200" b="0" i="1" smtClean="0">
                                  <a:latin typeface="Cambria Math"/>
                                </a:rPr>
                                <m:t>𝑅</m:t>
                              </m:r>
                            </m:e>
                            <m:sub>
                              <m:r>
                                <a:rPr lang="es-CR" sz="1200" b="0" i="1" smtClean="0">
                                  <a:latin typeface="Cambria Math"/>
                                </a:rPr>
                                <m:t>3</m:t>
                              </m:r>
                            </m:sub>
                          </m:sSub>
                        </m:den>
                      </m:f>
                      <m:r>
                        <a:rPr lang="es-CR" sz="1200" b="0" i="1" smtClean="0">
                          <a:latin typeface="Cambria Math"/>
                        </a:rPr>
                        <m:t>+1</m:t>
                      </m:r>
                      <m:r>
                        <a:rPr lang="es-CR" sz="1200" b="0" i="0" smtClean="0">
                          <a:latin typeface="Cambria Math"/>
                        </a:rPr>
                        <m:t> </m:t>
                      </m:r>
                    </m:oMath>
                  </m:oMathPara>
                </a14:m>
                <a:endParaRPr lang="es-CR" sz="1200" b="0" i="0" dirty="0" smtClean="0">
                  <a:latin typeface="Cambria Math"/>
                </a:endParaRPr>
              </a:p>
              <a:p>
                <a:endParaRPr lang="es-CR" sz="1200" b="0" i="0" dirty="0" smtClean="0">
                  <a:latin typeface="Cambria Math"/>
                </a:endParaRPr>
              </a:p>
              <a:p>
                <a:pPr/>
                <a14:m>
                  <m:oMathPara xmlns:m="http://schemas.openxmlformats.org/officeDocument/2006/math">
                    <m:oMathParaPr>
                      <m:jc m:val="left"/>
                    </m:oMathParaPr>
                    <m:oMath xmlns:m="http://schemas.openxmlformats.org/officeDocument/2006/math">
                      <m:r>
                        <m:rPr>
                          <m:sty m:val="p"/>
                        </m:rPr>
                        <a:rPr lang="es-CR" sz="1200" smtClean="0">
                          <a:latin typeface="Cambria Math"/>
                        </a:rPr>
                        <m:t>b</m:t>
                      </m:r>
                      <m:r>
                        <a:rPr lang="es-CR" sz="1200">
                          <a:latin typeface="Cambria Math"/>
                        </a:rPr>
                        <m:t>=</m:t>
                      </m:r>
                      <m:sSup>
                        <m:sSupPr>
                          <m:ctrlPr>
                            <a:rPr lang="es-CR" sz="1200" i="1" smtClean="0">
                              <a:latin typeface="Cambria Math"/>
                            </a:rPr>
                          </m:ctrlPr>
                        </m:sSupPr>
                        <m:e>
                          <m:d>
                            <m:dPr>
                              <m:ctrlPr>
                                <a:rPr lang="es-CR" sz="1200" i="1" smtClean="0">
                                  <a:latin typeface="Cambria Math"/>
                                </a:rPr>
                              </m:ctrlPr>
                            </m:dPr>
                            <m:e>
                              <m:r>
                                <a:rPr lang="es-CR" sz="1200" b="0" i="1" smtClean="0">
                                  <a:latin typeface="Cambria Math"/>
                                </a:rPr>
                                <m:t>2</m:t>
                              </m:r>
                              <m:r>
                                <a:rPr lang="es-CR" sz="1200" b="0" i="1" smtClean="0">
                                  <a:latin typeface="Cambria Math"/>
                                  <a:ea typeface="Cambria Math"/>
                                </a:rPr>
                                <m:t>𝜋</m:t>
                              </m:r>
                              <m:sSub>
                                <m:sSubPr>
                                  <m:ctrlPr>
                                    <a:rPr lang="es-CR" sz="1200" b="0" i="1" smtClean="0">
                                      <a:latin typeface="Cambria Math"/>
                                      <a:ea typeface="Cambria Math"/>
                                    </a:rPr>
                                  </m:ctrlPr>
                                </m:sSubPr>
                                <m:e>
                                  <m:r>
                                    <a:rPr lang="es-CR" sz="1200" b="0" i="1" smtClean="0">
                                      <a:latin typeface="Cambria Math"/>
                                      <a:ea typeface="Cambria Math"/>
                                    </a:rPr>
                                    <m:t>𝑓</m:t>
                                  </m:r>
                                </m:e>
                                <m:sub>
                                  <m:r>
                                    <a:rPr lang="es-CR" sz="1200" b="0" i="1" smtClean="0">
                                      <a:latin typeface="Cambria Math"/>
                                      <a:ea typeface="Cambria Math"/>
                                    </a:rPr>
                                    <m:t>𝑐</m:t>
                                  </m:r>
                                </m:sub>
                              </m:sSub>
                            </m:e>
                          </m:d>
                        </m:e>
                        <m:sup>
                          <m:r>
                            <a:rPr lang="es-CR" sz="1200" b="0" i="1" smtClean="0">
                              <a:latin typeface="Cambria Math"/>
                            </a:rPr>
                            <m:t>2</m:t>
                          </m:r>
                        </m:sup>
                      </m:sSup>
                      <m:sSub>
                        <m:sSubPr>
                          <m:ctrlPr>
                            <a:rPr lang="es-CR" sz="1200" b="0" i="1" smtClean="0">
                              <a:latin typeface="Cambria Math"/>
                            </a:rPr>
                          </m:ctrlPr>
                        </m:sSubPr>
                        <m:e>
                          <m:r>
                            <a:rPr lang="es-CR" sz="1200" b="0" i="1" smtClean="0">
                              <a:latin typeface="Cambria Math"/>
                            </a:rPr>
                            <m:t>𝑅</m:t>
                          </m:r>
                        </m:e>
                        <m:sub>
                          <m:r>
                            <a:rPr lang="es-CR" sz="1200" b="0" i="1" smtClean="0">
                              <a:latin typeface="Cambria Math"/>
                            </a:rPr>
                            <m:t>1</m:t>
                          </m:r>
                        </m:sub>
                      </m:sSub>
                      <m:sSub>
                        <m:sSubPr>
                          <m:ctrlPr>
                            <a:rPr lang="es-CR" sz="1200" b="0" i="1" smtClean="0">
                              <a:latin typeface="Cambria Math"/>
                            </a:rPr>
                          </m:ctrlPr>
                        </m:sSubPr>
                        <m:e>
                          <m:r>
                            <a:rPr lang="es-CR" sz="1200" b="0" i="1" smtClean="0">
                              <a:latin typeface="Cambria Math"/>
                            </a:rPr>
                            <m:t>𝑅</m:t>
                          </m:r>
                        </m:e>
                        <m:sub>
                          <m:r>
                            <a:rPr lang="es-CR" sz="1200" b="0" i="1" smtClean="0">
                              <a:latin typeface="Cambria Math"/>
                            </a:rPr>
                            <m:t>2</m:t>
                          </m:r>
                        </m:sub>
                      </m:sSub>
                      <m:sSub>
                        <m:sSubPr>
                          <m:ctrlPr>
                            <a:rPr lang="es-CR" sz="1200" b="0" i="1" smtClean="0">
                              <a:latin typeface="Cambria Math"/>
                            </a:rPr>
                          </m:ctrlPr>
                        </m:sSubPr>
                        <m:e>
                          <m:r>
                            <a:rPr lang="es-CR" sz="1200" b="0" i="1" smtClean="0">
                              <a:latin typeface="Cambria Math"/>
                            </a:rPr>
                            <m:t>𝐶</m:t>
                          </m:r>
                        </m:e>
                        <m:sub>
                          <m:r>
                            <a:rPr lang="es-CR" sz="1200" b="0" i="1" smtClean="0">
                              <a:latin typeface="Cambria Math"/>
                            </a:rPr>
                            <m:t>1</m:t>
                          </m:r>
                        </m:sub>
                      </m:sSub>
                      <m:sSub>
                        <m:sSubPr>
                          <m:ctrlPr>
                            <a:rPr lang="es-CR" sz="1200" b="0" i="1" smtClean="0">
                              <a:latin typeface="Cambria Math"/>
                            </a:rPr>
                          </m:ctrlPr>
                        </m:sSubPr>
                        <m:e>
                          <m:r>
                            <a:rPr lang="es-CR" sz="1200" b="0" i="1" smtClean="0">
                              <a:latin typeface="Cambria Math"/>
                            </a:rPr>
                            <m:t>𝐶</m:t>
                          </m:r>
                        </m:e>
                        <m:sub>
                          <m:r>
                            <a:rPr lang="es-CR" sz="1200" b="0" i="1" smtClean="0">
                              <a:latin typeface="Cambria Math"/>
                            </a:rPr>
                            <m:t>2</m:t>
                          </m:r>
                        </m:sub>
                      </m:sSub>
                    </m:oMath>
                  </m:oMathPara>
                </a14:m>
                <a:endParaRPr lang="es-CR" sz="1200" b="0" i="0" dirty="0" smtClean="0">
                  <a:latin typeface="Cambria Math"/>
                </a:endParaRPr>
              </a:p>
              <a:p>
                <a:endParaRPr lang="es-CR" sz="1200" b="0" i="0" dirty="0" smtClean="0">
                  <a:latin typeface="Cambria Math"/>
                </a:endParaRPr>
              </a:p>
              <a:p>
                <a:pPr/>
                <a14:m>
                  <m:oMathPara xmlns:m="http://schemas.openxmlformats.org/officeDocument/2006/math">
                    <m:oMathParaPr>
                      <m:jc m:val="left"/>
                    </m:oMathParaPr>
                    <m:oMath xmlns:m="http://schemas.openxmlformats.org/officeDocument/2006/math">
                      <m:r>
                        <m:rPr>
                          <m:sty m:val="p"/>
                        </m:rPr>
                        <a:rPr lang="es-CR" sz="1200" b="0" i="0" smtClean="0">
                          <a:latin typeface="Cambria Math"/>
                        </a:rPr>
                        <m:t>a</m:t>
                      </m:r>
                      <m:r>
                        <a:rPr lang="es-CR" sz="1200" b="0" i="0" smtClean="0">
                          <a:latin typeface="Cambria Math"/>
                        </a:rPr>
                        <m:t>=</m:t>
                      </m:r>
                      <m:r>
                        <a:rPr lang="es-CR" sz="1200" i="1">
                          <a:latin typeface="Cambria Math"/>
                        </a:rPr>
                        <m:t>2</m:t>
                      </m:r>
                      <m:r>
                        <a:rPr lang="es-CR" sz="1200" i="1">
                          <a:latin typeface="Cambria Math"/>
                          <a:ea typeface="Cambria Math"/>
                        </a:rPr>
                        <m:t>𝜋</m:t>
                      </m:r>
                      <m:sSub>
                        <m:sSubPr>
                          <m:ctrlPr>
                            <a:rPr lang="es-CR" sz="1200" i="1">
                              <a:latin typeface="Cambria Math"/>
                              <a:ea typeface="Cambria Math"/>
                            </a:rPr>
                          </m:ctrlPr>
                        </m:sSubPr>
                        <m:e>
                          <m:r>
                            <a:rPr lang="es-CR" sz="1200" i="1">
                              <a:latin typeface="Cambria Math"/>
                              <a:ea typeface="Cambria Math"/>
                            </a:rPr>
                            <m:t>𝑓</m:t>
                          </m:r>
                        </m:e>
                        <m:sub>
                          <m:r>
                            <a:rPr lang="es-CR" sz="1200" i="1">
                              <a:latin typeface="Cambria Math"/>
                              <a:ea typeface="Cambria Math"/>
                            </a:rPr>
                            <m:t>𝑐</m:t>
                          </m:r>
                        </m:sub>
                      </m:sSub>
                      <m:d>
                        <m:dPr>
                          <m:begChr m:val="["/>
                          <m:endChr m:val="]"/>
                          <m:ctrlPr>
                            <a:rPr lang="es-CR" sz="1200" i="1" smtClean="0">
                              <a:latin typeface="Cambria Math"/>
                              <a:ea typeface="Cambria Math"/>
                            </a:rPr>
                          </m:ctrlPr>
                        </m:dPr>
                        <m:e>
                          <m:sSub>
                            <m:sSubPr>
                              <m:ctrlPr>
                                <a:rPr lang="es-CR" sz="1200" i="1">
                                  <a:latin typeface="Cambria Math"/>
                                  <a:ea typeface="Cambria Math"/>
                                </a:rPr>
                              </m:ctrlPr>
                            </m:sSubPr>
                            <m:e>
                              <m:r>
                                <a:rPr lang="es-CR" sz="1200" i="1">
                                  <a:latin typeface="Cambria Math"/>
                                  <a:ea typeface="Cambria Math"/>
                                </a:rPr>
                                <m:t>𝐶</m:t>
                              </m:r>
                            </m:e>
                            <m:sub>
                              <m:r>
                                <a:rPr lang="es-CR" sz="1200" i="1">
                                  <a:latin typeface="Cambria Math"/>
                                  <a:ea typeface="Cambria Math"/>
                                </a:rPr>
                                <m:t>1</m:t>
                              </m:r>
                            </m:sub>
                          </m:sSub>
                          <m:d>
                            <m:dPr>
                              <m:ctrlPr>
                                <a:rPr lang="es-CR" sz="1200" i="1">
                                  <a:latin typeface="Cambria Math"/>
                                  <a:ea typeface="Cambria Math"/>
                                </a:rPr>
                              </m:ctrlPr>
                            </m:dPr>
                            <m:e>
                              <m:sSub>
                                <m:sSubPr>
                                  <m:ctrlPr>
                                    <a:rPr lang="es-CR" sz="1200" i="1" smtClean="0">
                                      <a:latin typeface="Cambria Math"/>
                                      <a:ea typeface="Cambria Math"/>
                                    </a:rPr>
                                  </m:ctrlPr>
                                </m:sSubPr>
                                <m:e>
                                  <m:r>
                                    <a:rPr lang="es-CR" sz="1200" b="0" i="1" smtClean="0">
                                      <a:latin typeface="Cambria Math"/>
                                      <a:ea typeface="Cambria Math"/>
                                    </a:rPr>
                                    <m:t>𝑅</m:t>
                                  </m:r>
                                </m:e>
                                <m:sub>
                                  <m:r>
                                    <a:rPr lang="es-CR" sz="1200" b="0" i="1" smtClean="0">
                                      <a:latin typeface="Cambria Math"/>
                                      <a:ea typeface="Cambria Math"/>
                                    </a:rPr>
                                    <m:t>1</m:t>
                                  </m:r>
                                </m:sub>
                              </m:sSub>
                              <m:r>
                                <a:rPr lang="es-CR" sz="1200" b="0" i="1" smtClean="0">
                                  <a:latin typeface="Cambria Math"/>
                                  <a:ea typeface="Cambria Math"/>
                                </a:rPr>
                                <m:t>+</m:t>
                              </m:r>
                              <m:sSub>
                                <m:sSubPr>
                                  <m:ctrlPr>
                                    <a:rPr lang="es-CR" sz="1200" b="0" i="1" smtClean="0">
                                      <a:latin typeface="Cambria Math"/>
                                      <a:ea typeface="Cambria Math"/>
                                    </a:rPr>
                                  </m:ctrlPr>
                                </m:sSubPr>
                                <m:e>
                                  <m:r>
                                    <a:rPr lang="es-CR" sz="1200" b="0" i="1" smtClean="0">
                                      <a:latin typeface="Cambria Math"/>
                                      <a:ea typeface="Cambria Math"/>
                                    </a:rPr>
                                    <m:t>𝑅</m:t>
                                  </m:r>
                                </m:e>
                                <m:sub>
                                  <m:r>
                                    <a:rPr lang="es-CR" sz="1200" b="0" i="1" smtClean="0">
                                      <a:latin typeface="Cambria Math"/>
                                      <a:ea typeface="Cambria Math"/>
                                    </a:rPr>
                                    <m:t>2</m:t>
                                  </m:r>
                                </m:sub>
                              </m:sSub>
                            </m:e>
                          </m:d>
                          <m:r>
                            <a:rPr lang="es-CR" sz="1200" b="0" i="1" smtClean="0">
                              <a:latin typeface="Cambria Math"/>
                              <a:ea typeface="Cambria Math"/>
                            </a:rPr>
                            <m:t>+</m:t>
                          </m:r>
                          <m:d>
                            <m:dPr>
                              <m:ctrlPr>
                                <a:rPr lang="es-CR" sz="1200" b="0" i="1" smtClean="0">
                                  <a:latin typeface="Cambria Math"/>
                                  <a:ea typeface="Cambria Math"/>
                                </a:rPr>
                              </m:ctrlPr>
                            </m:dPr>
                            <m:e>
                              <m:r>
                                <a:rPr lang="es-CR" sz="1200" b="0" i="1" smtClean="0">
                                  <a:latin typeface="Cambria Math"/>
                                  <a:ea typeface="Cambria Math"/>
                                </a:rPr>
                                <m:t>1−</m:t>
                              </m:r>
                              <m:r>
                                <a:rPr lang="es-CR" sz="1200" b="0" i="1" smtClean="0">
                                  <a:latin typeface="Cambria Math"/>
                                  <a:ea typeface="Cambria Math"/>
                                </a:rPr>
                                <m:t>𝐴</m:t>
                              </m:r>
                            </m:e>
                          </m:d>
                          <m:sSub>
                            <m:sSubPr>
                              <m:ctrlPr>
                                <a:rPr lang="es-CR" sz="1200" b="0" i="1" smtClean="0">
                                  <a:latin typeface="Cambria Math"/>
                                  <a:ea typeface="Cambria Math"/>
                                </a:rPr>
                              </m:ctrlPr>
                            </m:sSubPr>
                            <m:e>
                              <m:r>
                                <a:rPr lang="es-CR" sz="1200" b="0" i="1" smtClean="0">
                                  <a:latin typeface="Cambria Math"/>
                                  <a:ea typeface="Cambria Math"/>
                                </a:rPr>
                                <m:t>𝑅</m:t>
                              </m:r>
                            </m:e>
                            <m:sub>
                              <m:r>
                                <a:rPr lang="es-CR" sz="1200" b="0" i="1" smtClean="0">
                                  <a:latin typeface="Cambria Math"/>
                                  <a:ea typeface="Cambria Math"/>
                                </a:rPr>
                                <m:t>1</m:t>
                              </m:r>
                            </m:sub>
                          </m:sSub>
                          <m:sSub>
                            <m:sSubPr>
                              <m:ctrlPr>
                                <a:rPr lang="es-CR" sz="1200" b="0" i="1" smtClean="0">
                                  <a:latin typeface="Cambria Math"/>
                                  <a:ea typeface="Cambria Math"/>
                                </a:rPr>
                              </m:ctrlPr>
                            </m:sSubPr>
                            <m:e>
                              <m:r>
                                <a:rPr lang="es-CR" sz="1200" b="0" i="1" smtClean="0">
                                  <a:latin typeface="Cambria Math"/>
                                  <a:ea typeface="Cambria Math"/>
                                </a:rPr>
                                <m:t>𝐶</m:t>
                              </m:r>
                            </m:e>
                            <m:sub>
                              <m:r>
                                <a:rPr lang="es-CR" sz="1200" b="0" i="1" smtClean="0">
                                  <a:latin typeface="Cambria Math"/>
                                  <a:ea typeface="Cambria Math"/>
                                </a:rPr>
                                <m:t>2</m:t>
                              </m:r>
                            </m:sub>
                          </m:sSub>
                        </m:e>
                      </m:d>
                    </m:oMath>
                  </m:oMathPara>
                </a14:m>
                <a:endParaRPr lang="es-CR" sz="1200" b="0" i="0" dirty="0" smtClean="0">
                  <a:latin typeface="Cambria Math"/>
                </a:endParaRPr>
              </a:p>
              <a:p>
                <a:endParaRPr lang="es-CR" sz="1200" b="0" i="0" dirty="0" smtClean="0">
                  <a:latin typeface="Cambria Math"/>
                </a:endParaRPr>
              </a:p>
            </p:txBody>
          </p:sp>
        </mc:Choice>
        <mc:Fallback xmlns="">
          <p:sp>
            <p:nvSpPr>
              <p:cNvPr id="15" name="14 CuadroTexto"/>
              <p:cNvSpPr txBox="1">
                <a:spLocks noRot="1" noChangeAspect="1" noMove="1" noResize="1" noEditPoints="1" noAdjustHandles="1" noChangeArrowheads="1" noChangeShapeType="1" noTextEdit="1"/>
              </p:cNvSpPr>
              <p:nvPr/>
            </p:nvSpPr>
            <p:spPr>
              <a:xfrm>
                <a:off x="228482" y="3687412"/>
                <a:ext cx="2803767" cy="1577163"/>
              </a:xfrm>
              <a:prstGeom prst="rect">
                <a:avLst/>
              </a:prstGeom>
              <a:blipFill rotWithShape="1">
                <a:blip r:embed="rId4"/>
                <a:stretch>
                  <a:fillRect/>
                </a:stretch>
              </a:blipFill>
            </p:spPr>
            <p:txBody>
              <a:bodyPr/>
              <a:lstStyle/>
              <a:p>
                <a:r>
                  <a:rPr lang="es-CR">
                    <a:noFill/>
                  </a:rPr>
                  <a:t> </a:t>
                </a:r>
              </a:p>
            </p:txBody>
          </p:sp>
        </mc:Fallback>
      </mc:AlternateContent>
      <p:sp>
        <p:nvSpPr>
          <p:cNvPr id="5" name="4 Rectángulo"/>
          <p:cNvSpPr/>
          <p:nvPr/>
        </p:nvSpPr>
        <p:spPr>
          <a:xfrm>
            <a:off x="3455720" y="3711163"/>
            <a:ext cx="8538357" cy="2999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1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3256" y="0"/>
            <a:ext cx="7254709" cy="3658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0921" y="4925620"/>
            <a:ext cx="831532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1" name="20 CuadroTexto"/>
              <p:cNvSpPr txBox="1"/>
              <p:nvPr/>
            </p:nvSpPr>
            <p:spPr>
              <a:xfrm>
                <a:off x="3656617" y="3091763"/>
                <a:ext cx="1363899" cy="619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100" b="0" i="1" smtClean="0">
                          <a:latin typeface="Cambria Math"/>
                        </a:rPr>
                        <m:t>𝐹𝑎𝑐𝑡𝑜𝑟</m:t>
                      </m:r>
                      <m:r>
                        <a:rPr lang="es-CR" sz="1100" b="0" i="1" smtClean="0">
                          <a:latin typeface="Cambria Math"/>
                        </a:rPr>
                        <m:t> </m:t>
                      </m:r>
                      <m:r>
                        <a:rPr lang="es-CR" sz="1100" b="0" i="1" smtClean="0">
                          <a:latin typeface="Cambria Math"/>
                        </a:rPr>
                        <m:t>𝑑𝑒</m:t>
                      </m:r>
                      <m:r>
                        <a:rPr lang="es-CR" sz="1100" b="0" i="1" smtClean="0">
                          <a:latin typeface="Cambria Math"/>
                        </a:rPr>
                        <m:t> </m:t>
                      </m:r>
                      <m:r>
                        <a:rPr lang="es-CR" sz="1100" b="0" i="1" smtClean="0">
                          <a:latin typeface="Cambria Math"/>
                        </a:rPr>
                        <m:t>𝐶𝑎𝑙𝑖𝑑𝑎𝑑</m:t>
                      </m:r>
                    </m:oMath>
                    <m:oMath xmlns:m="http://schemas.openxmlformats.org/officeDocument/2006/math">
                      <m:r>
                        <a:rPr lang="es-CR" sz="1100" b="0" i="1" smtClean="0">
                          <a:latin typeface="Cambria Math"/>
                        </a:rPr>
                        <m:t>𝑄</m:t>
                      </m:r>
                      <m:r>
                        <a:rPr lang="es-CR" sz="1100" b="0" i="1" smtClean="0">
                          <a:latin typeface="Cambria Math"/>
                        </a:rPr>
                        <m:t>=</m:t>
                      </m:r>
                      <m:f>
                        <m:fPr>
                          <m:ctrlPr>
                            <a:rPr lang="es-CR" sz="1100" b="0" i="1" smtClean="0">
                              <a:latin typeface="Cambria Math"/>
                            </a:rPr>
                          </m:ctrlPr>
                        </m:fPr>
                        <m:num>
                          <m:rad>
                            <m:radPr>
                              <m:degHide m:val="on"/>
                              <m:ctrlPr>
                                <a:rPr lang="es-CR" sz="1100" b="0" i="1" smtClean="0">
                                  <a:latin typeface="Cambria Math"/>
                                </a:rPr>
                              </m:ctrlPr>
                            </m:radPr>
                            <m:deg/>
                            <m:e>
                              <m:r>
                                <a:rPr lang="es-CR" sz="1100" b="0" i="1" smtClean="0">
                                  <a:latin typeface="Cambria Math"/>
                                </a:rPr>
                                <m:t>𝑏</m:t>
                              </m:r>
                            </m:e>
                          </m:rad>
                        </m:num>
                        <m:den>
                          <m:r>
                            <a:rPr lang="es-CR" sz="1100" b="0" i="1" smtClean="0">
                              <a:latin typeface="Cambria Math"/>
                            </a:rPr>
                            <m:t>𝑎</m:t>
                          </m:r>
                        </m:den>
                      </m:f>
                    </m:oMath>
                  </m:oMathPara>
                </a14:m>
                <a:endParaRPr lang="es-CR" sz="1100" dirty="0"/>
              </a:p>
            </p:txBody>
          </p:sp>
        </mc:Choice>
        <mc:Fallback xmlns="">
          <p:sp>
            <p:nvSpPr>
              <p:cNvPr id="21" name="20 CuadroTexto"/>
              <p:cNvSpPr txBox="1">
                <a:spLocks noRot="1" noChangeAspect="1" noMove="1" noResize="1" noEditPoints="1" noAdjustHandles="1" noChangeArrowheads="1" noChangeShapeType="1" noTextEdit="1"/>
              </p:cNvSpPr>
              <p:nvPr/>
            </p:nvSpPr>
            <p:spPr>
              <a:xfrm>
                <a:off x="3656617" y="3091763"/>
                <a:ext cx="1363899" cy="619400"/>
              </a:xfrm>
              <a:prstGeom prst="rect">
                <a:avLst/>
              </a:prstGeom>
              <a:blipFill rotWithShape="1">
                <a:blip r:embed="rId7"/>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3" name="2 CuadroTexto"/>
              <p:cNvSpPr txBox="1"/>
              <p:nvPr/>
            </p:nvSpPr>
            <p:spPr>
              <a:xfrm>
                <a:off x="3560921" y="3783495"/>
                <a:ext cx="4797631" cy="1384995"/>
              </a:xfrm>
              <a:prstGeom prst="rect">
                <a:avLst/>
              </a:prstGeom>
              <a:noFill/>
            </p:spPr>
            <p:txBody>
              <a:bodyPr wrap="square" rtlCol="0">
                <a:spAutoFit/>
              </a:bodyPr>
              <a:lstStyle/>
              <a:p>
                <a:r>
                  <a:rPr lang="es-CR" sz="1400" dirty="0" smtClean="0"/>
                  <a:t>Práctica para la casa:</a:t>
                </a:r>
              </a:p>
              <a:p>
                <a:pPr marL="342900" indent="-342900">
                  <a:buFont typeface="+mj-lt"/>
                  <a:buAutoNum type="alphaLcPeriod"/>
                </a:pPr>
                <a:r>
                  <a:rPr lang="es-CR" sz="1400" dirty="0" smtClean="0"/>
                  <a:t>Indique </a:t>
                </a:r>
                <a:r>
                  <a:rPr lang="es-CR" sz="1400" dirty="0"/>
                  <a:t>el Tipo de </a:t>
                </a:r>
                <a:r>
                  <a:rPr lang="es-CR" sz="1400" dirty="0" smtClean="0"/>
                  <a:t>Filtro</a:t>
                </a:r>
              </a:p>
              <a:p>
                <a:pPr marL="342900" indent="-342900">
                  <a:buFont typeface="+mj-lt"/>
                  <a:buAutoNum type="alphaLcPeriod"/>
                </a:pPr>
                <a:r>
                  <a:rPr lang="es-CR" sz="1400" dirty="0"/>
                  <a:t>Determine el valor de </a:t>
                </a:r>
                <a14:m>
                  <m:oMath xmlns:m="http://schemas.openxmlformats.org/officeDocument/2006/math">
                    <m:sSub>
                      <m:sSubPr>
                        <m:ctrlPr>
                          <a:rPr lang="es-CR" sz="1400" i="1">
                            <a:latin typeface="Cambria Math"/>
                          </a:rPr>
                        </m:ctrlPr>
                      </m:sSubPr>
                      <m:e>
                        <m:r>
                          <a:rPr lang="es-CR" sz="1400" i="1">
                            <a:latin typeface="Cambria Math"/>
                          </a:rPr>
                          <m:t>𝑓</m:t>
                        </m:r>
                      </m:e>
                      <m:sub>
                        <m:r>
                          <a:rPr lang="es-CR" sz="1400" i="1">
                            <a:latin typeface="Cambria Math"/>
                          </a:rPr>
                          <m:t>𝑐</m:t>
                        </m:r>
                      </m:sub>
                    </m:sSub>
                  </m:oMath>
                </a14:m>
                <a:endParaRPr lang="es-CR" sz="1400" dirty="0" smtClean="0"/>
              </a:p>
              <a:p>
                <a:pPr marL="342900" indent="-342900">
                  <a:buFont typeface="+mj-lt"/>
                  <a:buAutoNum type="alphaLcPeriod"/>
                </a:pPr>
                <a:r>
                  <a:rPr lang="es-CR" sz="1400" dirty="0" smtClean="0"/>
                  <a:t>Encuentre la ganancia total </a:t>
                </a:r>
                <a14:m>
                  <m:oMath xmlns:m="http://schemas.openxmlformats.org/officeDocument/2006/math">
                    <m:sSub>
                      <m:sSubPr>
                        <m:ctrlPr>
                          <a:rPr lang="es-CR" sz="1400" i="1" smtClean="0">
                            <a:latin typeface="Cambria Math"/>
                          </a:rPr>
                        </m:ctrlPr>
                      </m:sSubPr>
                      <m:e>
                        <m:r>
                          <a:rPr lang="es-CR" sz="1400" b="0" i="1" smtClean="0">
                            <a:latin typeface="Cambria Math"/>
                          </a:rPr>
                          <m:t>𝐴</m:t>
                        </m:r>
                      </m:e>
                      <m:sub>
                        <m:r>
                          <a:rPr lang="es-CR" sz="1400" b="0" i="1" smtClean="0">
                            <a:latin typeface="Cambria Math"/>
                          </a:rPr>
                          <m:t>𝑣</m:t>
                        </m:r>
                      </m:sub>
                    </m:sSub>
                    <m:r>
                      <a:rPr lang="es-CR" sz="1400" b="0" i="1" smtClean="0">
                        <a:latin typeface="Cambria Math"/>
                      </a:rPr>
                      <m:t>(</m:t>
                    </m:r>
                    <m:r>
                      <a:rPr lang="es-CR" sz="1400" b="0" i="1" smtClean="0">
                        <a:latin typeface="Cambria Math"/>
                      </a:rPr>
                      <m:t>𝑗𝑓</m:t>
                    </m:r>
                    <m:r>
                      <a:rPr lang="es-CR" sz="1400" b="0" i="1" smtClean="0">
                        <a:latin typeface="Cambria Math"/>
                      </a:rPr>
                      <m:t>)</m:t>
                    </m:r>
                  </m:oMath>
                </a14:m>
                <a:endParaRPr lang="es-CR" sz="1400" dirty="0" smtClean="0"/>
              </a:p>
              <a:p>
                <a:pPr marL="342900" indent="-342900">
                  <a:buFont typeface="+mj-lt"/>
                  <a:buAutoNum type="alphaLcPeriod"/>
                </a:pPr>
                <a:r>
                  <a:rPr lang="es-CR" sz="1400" dirty="0" smtClean="0"/>
                  <a:t>Dibuje el diagrama de bode  (magnitud y Fase) de </a:t>
                </a:r>
                <a14:m>
                  <m:oMath xmlns:m="http://schemas.openxmlformats.org/officeDocument/2006/math">
                    <m:sSub>
                      <m:sSubPr>
                        <m:ctrlPr>
                          <a:rPr lang="es-CR" sz="1400" i="1">
                            <a:latin typeface="Cambria Math"/>
                          </a:rPr>
                        </m:ctrlPr>
                      </m:sSubPr>
                      <m:e>
                        <m:r>
                          <a:rPr lang="es-CR" sz="1400" i="1">
                            <a:latin typeface="Cambria Math"/>
                          </a:rPr>
                          <m:t>𝐴</m:t>
                        </m:r>
                      </m:e>
                      <m:sub>
                        <m:r>
                          <a:rPr lang="es-CR" sz="1400" i="1">
                            <a:latin typeface="Cambria Math"/>
                          </a:rPr>
                          <m:t>𝑣</m:t>
                        </m:r>
                      </m:sub>
                    </m:sSub>
                    <m:r>
                      <a:rPr lang="es-CR" sz="1400" i="1">
                        <a:latin typeface="Cambria Math"/>
                      </a:rPr>
                      <m:t>(</m:t>
                    </m:r>
                    <m:r>
                      <a:rPr lang="es-CR" sz="1400" i="1">
                        <a:latin typeface="Cambria Math"/>
                      </a:rPr>
                      <m:t>𝑗𝑓</m:t>
                    </m:r>
                    <m:r>
                      <a:rPr lang="es-CR" sz="1400" i="1">
                        <a:latin typeface="Cambria Math"/>
                      </a:rPr>
                      <m:t>)</m:t>
                    </m:r>
                  </m:oMath>
                </a14:m>
                <a:endParaRPr lang="es-CR" sz="1400" dirty="0" smtClean="0"/>
              </a:p>
              <a:p>
                <a:endParaRPr lang="es-CR" sz="1400" dirty="0"/>
              </a:p>
            </p:txBody>
          </p:sp>
        </mc:Choice>
        <mc:Fallback xmlns="">
          <p:sp>
            <p:nvSpPr>
              <p:cNvPr id="3" name="2 CuadroTexto"/>
              <p:cNvSpPr txBox="1">
                <a:spLocks noRot="1" noChangeAspect="1" noMove="1" noResize="1" noEditPoints="1" noAdjustHandles="1" noChangeArrowheads="1" noChangeShapeType="1" noTextEdit="1"/>
              </p:cNvSpPr>
              <p:nvPr/>
            </p:nvSpPr>
            <p:spPr>
              <a:xfrm>
                <a:off x="3560921" y="3783495"/>
                <a:ext cx="4797631" cy="1384995"/>
              </a:xfrm>
              <a:prstGeom prst="rect">
                <a:avLst/>
              </a:prstGeom>
              <a:blipFill rotWithShape="1">
                <a:blip r:embed="rId8"/>
                <a:stretch>
                  <a:fillRect l="-381" t="-441"/>
                </a:stretch>
              </a:blipFill>
            </p:spPr>
            <p:txBody>
              <a:bodyPr/>
              <a:lstStyle/>
              <a:p>
                <a:r>
                  <a:rPr lang="es-CR">
                    <a:noFill/>
                  </a:rPr>
                  <a:t> </a:t>
                </a:r>
              </a:p>
            </p:txBody>
          </p:sp>
        </mc:Fallback>
      </mc:AlternateContent>
    </p:spTree>
    <p:extLst>
      <p:ext uri="{BB962C8B-B14F-4D97-AF65-F5344CB8AC3E}">
        <p14:creationId xmlns:p14="http://schemas.microsoft.com/office/powerpoint/2010/main" val="3983069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49589" y="5474525"/>
            <a:ext cx="3037995" cy="1284416"/>
            <a:chOff x="6410764" y="406400"/>
            <a:chExt cx="5032750" cy="2493665"/>
          </a:xfrm>
        </p:grpSpPr>
        <p:pic>
          <p:nvPicPr>
            <p:cNvPr id="9" name="Picture 8">
              <a:extLst>
                <a:ext uri="{FF2B5EF4-FFF2-40B4-BE49-F238E27FC236}">
                  <a16:creationId xmlns:a16="http://schemas.microsoft.com/office/drawing/2014/main" xmlns="" id="{25647793-E178-4405-8E9D-C28DCD2737EF}"/>
                </a:ext>
              </a:extLst>
            </p:cNvPr>
            <p:cNvPicPr>
              <a:picLocks noChangeAspect="1"/>
            </p:cNvPicPr>
            <p:nvPr/>
          </p:nvPicPr>
          <p:blipFill>
            <a:blip r:embed="rId2"/>
            <a:stretch>
              <a:fillRect/>
            </a:stretch>
          </p:blipFill>
          <p:spPr>
            <a:xfrm>
              <a:off x="6755695" y="500768"/>
              <a:ext cx="4687819" cy="1937632"/>
            </a:xfrm>
            <a:prstGeom prst="rect">
              <a:avLst/>
            </a:prstGeom>
          </p:spPr>
        </p:pic>
        <p:sp>
          <p:nvSpPr>
            <p:cNvPr id="11" name="Rectangle 10">
              <a:extLst>
                <a:ext uri="{FF2B5EF4-FFF2-40B4-BE49-F238E27FC236}">
                  <a16:creationId xmlns:a16="http://schemas.microsoft.com/office/drawing/2014/main" xmlns="" id="{4E912088-C6D5-4B32-BCD3-2A456F86A82B}"/>
                </a:ext>
              </a:extLst>
            </p:cNvPr>
            <p:cNvSpPr/>
            <p:nvPr/>
          </p:nvSpPr>
          <p:spPr>
            <a:xfrm>
              <a:off x="6541207" y="406400"/>
              <a:ext cx="841726" cy="2032000"/>
            </a:xfrm>
            <a:prstGeom prst="rect">
              <a:avLst/>
            </a:prstGeom>
            <a:solidFill>
              <a:srgbClr val="F5FB0D">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0B3D38FE-E62E-4633-BA5B-8D122F4E49DF}"/>
                </a:ext>
              </a:extLst>
            </p:cNvPr>
            <p:cNvSpPr txBox="1"/>
            <p:nvPr/>
          </p:nvSpPr>
          <p:spPr>
            <a:xfrm>
              <a:off x="6410764" y="2592288"/>
              <a:ext cx="1308050" cy="307777"/>
            </a:xfrm>
            <a:prstGeom prst="rect">
              <a:avLst/>
            </a:prstGeom>
            <a:noFill/>
          </p:spPr>
          <p:txBody>
            <a:bodyPr wrap="none" rtlCol="0">
              <a:spAutoFit/>
            </a:bodyPr>
            <a:lstStyle/>
            <a:p>
              <a:r>
                <a:rPr lang="es-CR" sz="1400" dirty="0" smtClean="0"/>
                <a:t>Filtro Paso Bajo</a:t>
              </a:r>
              <a:endParaRPr lang="es-CR" sz="1400" dirty="0"/>
            </a:p>
          </p:txBody>
        </p:sp>
      </p:grpSp>
      <p:sp>
        <p:nvSpPr>
          <p:cNvPr id="20" name="TextBox 19">
            <a:extLst>
              <a:ext uri="{FF2B5EF4-FFF2-40B4-BE49-F238E27FC236}">
                <a16:creationId xmlns:a16="http://schemas.microsoft.com/office/drawing/2014/main" xmlns="" id="{17295D55-C896-4B1D-A59E-B93F2AC26363}"/>
              </a:ext>
            </a:extLst>
          </p:cNvPr>
          <p:cNvSpPr txBox="1"/>
          <p:nvPr/>
        </p:nvSpPr>
        <p:spPr>
          <a:xfrm>
            <a:off x="890764" y="346879"/>
            <a:ext cx="2993814" cy="307777"/>
          </a:xfrm>
          <a:prstGeom prst="rect">
            <a:avLst/>
          </a:prstGeom>
          <a:noFill/>
        </p:spPr>
        <p:txBody>
          <a:bodyPr wrap="square" rtlCol="0">
            <a:spAutoFit/>
          </a:bodyPr>
          <a:lstStyle/>
          <a:p>
            <a:pPr algn="ctr"/>
            <a:r>
              <a:rPr lang="es-CR" sz="1400" dirty="0" smtClean="0"/>
              <a:t>Filtro Paso Bajo de Segundo Orden </a:t>
            </a:r>
            <a:endParaRPr lang="es-CR" sz="1400" dirty="0"/>
          </a:p>
        </p:txBody>
      </p:sp>
      <mc:AlternateContent xmlns:mc="http://schemas.openxmlformats.org/markup-compatibility/2006" xmlns:a14="http://schemas.microsoft.com/office/drawing/2010/main">
        <mc:Choice Requires="a14">
          <p:sp>
            <p:nvSpPr>
              <p:cNvPr id="4" name="3 CuadroTexto"/>
              <p:cNvSpPr txBox="1"/>
              <p:nvPr/>
            </p:nvSpPr>
            <p:spPr>
              <a:xfrm>
                <a:off x="1335533" y="814388"/>
                <a:ext cx="3336426" cy="951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i="1" smtClean="0">
                              <a:latin typeface="Cambria Math"/>
                            </a:rPr>
                          </m:ctrlPr>
                        </m:sSubPr>
                        <m:e>
                          <m:r>
                            <a:rPr lang="es-CR" b="0" i="1" smtClean="0">
                              <a:latin typeface="Cambria Math"/>
                            </a:rPr>
                            <m:t>𝐴</m:t>
                          </m:r>
                        </m:e>
                        <m:sub>
                          <m:r>
                            <a:rPr lang="es-CR" b="0" i="1" smtClean="0">
                              <a:latin typeface="Cambria Math"/>
                            </a:rPr>
                            <m:t>𝑣</m:t>
                          </m:r>
                        </m:sub>
                      </m:sSub>
                      <m:r>
                        <a:rPr lang="es-CR" b="0" i="1" smtClean="0">
                          <a:latin typeface="Cambria Math"/>
                        </a:rPr>
                        <m:t>=</m:t>
                      </m:r>
                      <m:f>
                        <m:fPr>
                          <m:ctrlPr>
                            <a:rPr lang="es-CR" b="0" i="1" smtClean="0">
                              <a:latin typeface="Cambria Math"/>
                            </a:rPr>
                          </m:ctrlPr>
                        </m:fPr>
                        <m:num>
                          <m:sSub>
                            <m:sSubPr>
                              <m:ctrlPr>
                                <a:rPr lang="es-CR" b="0" i="1" smtClean="0">
                                  <a:latin typeface="Cambria Math"/>
                                </a:rPr>
                              </m:ctrlPr>
                            </m:sSubPr>
                            <m:e>
                              <m:r>
                                <a:rPr lang="es-CR" b="0" i="1" smtClean="0">
                                  <a:latin typeface="Cambria Math"/>
                                </a:rPr>
                                <m:t>𝑣</m:t>
                              </m:r>
                            </m:e>
                            <m:sub>
                              <m:r>
                                <a:rPr lang="es-CR" b="0" i="1" smtClean="0">
                                  <a:latin typeface="Cambria Math"/>
                                </a:rPr>
                                <m:t>𝑜</m:t>
                              </m:r>
                            </m:sub>
                          </m:sSub>
                        </m:num>
                        <m:den>
                          <m:sSub>
                            <m:sSubPr>
                              <m:ctrlPr>
                                <a:rPr lang="es-CR" b="0" i="1" smtClean="0">
                                  <a:latin typeface="Cambria Math"/>
                                </a:rPr>
                              </m:ctrlPr>
                            </m:sSubPr>
                            <m:e>
                              <m:r>
                                <a:rPr lang="es-CR" b="0" i="1" smtClean="0">
                                  <a:latin typeface="Cambria Math"/>
                                </a:rPr>
                                <m:t>𝑣</m:t>
                              </m:r>
                            </m:e>
                            <m:sub>
                              <m:r>
                                <a:rPr lang="es-CR" b="0" i="1" smtClean="0">
                                  <a:latin typeface="Cambria Math"/>
                                </a:rPr>
                                <m:t>𝑖</m:t>
                              </m:r>
                            </m:sub>
                          </m:sSub>
                        </m:den>
                      </m:f>
                      <m:r>
                        <a:rPr lang="es-CR" b="0" i="1" smtClean="0">
                          <a:latin typeface="Cambria Math"/>
                        </a:rPr>
                        <m:t>=</m:t>
                      </m:r>
                      <m:f>
                        <m:fPr>
                          <m:ctrlPr>
                            <a:rPr lang="es-CR" i="1" smtClean="0">
                              <a:latin typeface="Cambria Math"/>
                            </a:rPr>
                          </m:ctrlPr>
                        </m:fPr>
                        <m:num>
                          <m:r>
                            <a:rPr lang="es-CR" b="0" i="1" smtClean="0">
                              <a:latin typeface="Cambria Math"/>
                            </a:rPr>
                            <m:t>𝐴</m:t>
                          </m:r>
                        </m:num>
                        <m:den>
                          <m:r>
                            <a:rPr lang="es-CR" b="0" i="1" smtClean="0">
                              <a:latin typeface="Cambria Math"/>
                            </a:rPr>
                            <m:t>𝑏</m:t>
                          </m:r>
                          <m:sSup>
                            <m:sSupPr>
                              <m:ctrlPr>
                                <a:rPr lang="es-CR" b="0" i="1" smtClean="0">
                                  <a:latin typeface="Cambria Math"/>
                                </a:rPr>
                              </m:ctrlPr>
                            </m:sSupPr>
                            <m:e>
                              <m:d>
                                <m:dPr>
                                  <m:ctrlPr>
                                    <a:rPr lang="es-CR" b="0" i="1" smtClean="0">
                                      <a:latin typeface="Cambria Math"/>
                                    </a:rPr>
                                  </m:ctrlPr>
                                </m:dPr>
                                <m:e>
                                  <m:f>
                                    <m:fPr>
                                      <m:ctrlPr>
                                        <a:rPr lang="es-CR" i="1">
                                          <a:latin typeface="Cambria Math"/>
                                        </a:rPr>
                                      </m:ctrlPr>
                                    </m:fPr>
                                    <m:num>
                                      <m:r>
                                        <a:rPr lang="es-CR" i="1">
                                          <a:latin typeface="Cambria Math"/>
                                        </a:rPr>
                                        <m:t>𝑗𝑓</m:t>
                                      </m:r>
                                    </m:num>
                                    <m:den>
                                      <m:sSub>
                                        <m:sSubPr>
                                          <m:ctrlPr>
                                            <a:rPr lang="es-CR" i="1">
                                              <a:latin typeface="Cambria Math"/>
                                            </a:rPr>
                                          </m:ctrlPr>
                                        </m:sSubPr>
                                        <m:e>
                                          <m:r>
                                            <a:rPr lang="es-CR" i="1">
                                              <a:latin typeface="Cambria Math"/>
                                            </a:rPr>
                                            <m:t>𝑓</m:t>
                                          </m:r>
                                        </m:e>
                                        <m:sub>
                                          <m:r>
                                            <a:rPr lang="es-CR" i="1">
                                              <a:latin typeface="Cambria Math"/>
                                            </a:rPr>
                                            <m:t>𝑐</m:t>
                                          </m:r>
                                        </m:sub>
                                      </m:sSub>
                                    </m:den>
                                  </m:f>
                                </m:e>
                              </m:d>
                            </m:e>
                            <m:sup>
                              <m:r>
                                <a:rPr lang="es-CR" b="0" i="1" smtClean="0">
                                  <a:latin typeface="Cambria Math"/>
                                </a:rPr>
                                <m:t>2</m:t>
                              </m:r>
                            </m:sup>
                          </m:sSup>
                          <m:r>
                            <a:rPr lang="es-CR" b="0" i="1" smtClean="0">
                              <a:latin typeface="Cambria Math"/>
                            </a:rPr>
                            <m:t>+</m:t>
                          </m:r>
                          <m:r>
                            <a:rPr lang="es-CR" b="0" i="1" smtClean="0">
                              <a:latin typeface="Cambria Math"/>
                            </a:rPr>
                            <m:t>𝑎</m:t>
                          </m:r>
                          <m:d>
                            <m:dPr>
                              <m:ctrlPr>
                                <a:rPr lang="es-CR" b="0" i="1" smtClean="0">
                                  <a:latin typeface="Cambria Math"/>
                                </a:rPr>
                              </m:ctrlPr>
                            </m:dPr>
                            <m:e>
                              <m:f>
                                <m:fPr>
                                  <m:ctrlPr>
                                    <a:rPr lang="es-CR" b="0" i="1" smtClean="0">
                                      <a:latin typeface="Cambria Math"/>
                                    </a:rPr>
                                  </m:ctrlPr>
                                </m:fPr>
                                <m:num>
                                  <m:r>
                                    <a:rPr lang="es-CR" b="0" i="1" smtClean="0">
                                      <a:latin typeface="Cambria Math"/>
                                    </a:rPr>
                                    <m:t>𝑗𝑓</m:t>
                                  </m:r>
                                </m:num>
                                <m:den>
                                  <m:sSub>
                                    <m:sSubPr>
                                      <m:ctrlPr>
                                        <a:rPr lang="es-CR" b="0" i="1" smtClean="0">
                                          <a:latin typeface="Cambria Math"/>
                                        </a:rPr>
                                      </m:ctrlPr>
                                    </m:sSubPr>
                                    <m:e>
                                      <m:r>
                                        <a:rPr lang="es-CR" b="0" i="1" smtClean="0">
                                          <a:latin typeface="Cambria Math"/>
                                        </a:rPr>
                                        <m:t>𝑓</m:t>
                                      </m:r>
                                    </m:e>
                                    <m:sub>
                                      <m:r>
                                        <a:rPr lang="es-CR" b="0" i="1" smtClean="0">
                                          <a:latin typeface="Cambria Math"/>
                                        </a:rPr>
                                        <m:t>𝑐</m:t>
                                      </m:r>
                                    </m:sub>
                                  </m:sSub>
                                </m:den>
                              </m:f>
                            </m:e>
                          </m:d>
                          <m:r>
                            <a:rPr lang="es-CR" b="0" i="1" smtClean="0">
                              <a:latin typeface="Cambria Math"/>
                            </a:rPr>
                            <m:t>+1</m:t>
                          </m:r>
                        </m:den>
                      </m:f>
                    </m:oMath>
                  </m:oMathPara>
                </a14:m>
                <a:endParaRPr lang="es-CR" dirty="0"/>
              </a:p>
            </p:txBody>
          </p:sp>
        </mc:Choice>
        <mc:Fallback xmlns="">
          <p:sp>
            <p:nvSpPr>
              <p:cNvPr id="4" name="3 CuadroTexto"/>
              <p:cNvSpPr txBox="1">
                <a:spLocks noRot="1" noChangeAspect="1" noMove="1" noResize="1" noEditPoints="1" noAdjustHandles="1" noChangeArrowheads="1" noChangeShapeType="1" noTextEdit="1"/>
              </p:cNvSpPr>
              <p:nvPr/>
            </p:nvSpPr>
            <p:spPr>
              <a:xfrm>
                <a:off x="1335533" y="814388"/>
                <a:ext cx="3336426" cy="951607"/>
              </a:xfrm>
              <a:prstGeom prst="rect">
                <a:avLst/>
              </a:prstGeom>
              <a:blipFill rotWithShape="1">
                <a:blip r:embed="rId3"/>
                <a:stretch>
                  <a:fillRect/>
                </a:stretch>
              </a:blipFill>
            </p:spPr>
            <p:txBody>
              <a:bodyPr/>
              <a:lstStyle/>
              <a:p>
                <a:r>
                  <a:rPr lang="es-CR">
                    <a:noFill/>
                  </a:rPr>
                  <a:t> </a:t>
                </a:r>
              </a:p>
            </p:txBody>
          </p:sp>
        </mc:Fallback>
      </mc:AlternateContent>
      <p:pic>
        <p:nvPicPr>
          <p:cNvPr id="15" name="Picture 3">
            <a:extLst>
              <a:ext uri="{FF2B5EF4-FFF2-40B4-BE49-F238E27FC236}">
                <a16:creationId xmlns:a16="http://schemas.microsoft.com/office/drawing/2014/main" xmlns="" id="{15965A94-113A-437A-A514-C1FE9C4D2523}"/>
              </a:ext>
            </a:extLst>
          </p:cNvPr>
          <p:cNvPicPr>
            <a:picLocks noChangeAspect="1"/>
          </p:cNvPicPr>
          <p:nvPr/>
        </p:nvPicPr>
        <p:blipFill>
          <a:blip r:embed="rId4"/>
          <a:stretch>
            <a:fillRect/>
          </a:stretch>
        </p:blipFill>
        <p:spPr>
          <a:xfrm>
            <a:off x="7502131" y="1049833"/>
            <a:ext cx="4166744" cy="1653852"/>
          </a:xfrm>
          <a:prstGeom prst="rect">
            <a:avLst/>
          </a:prstGeom>
        </p:spPr>
      </p:pic>
      <p:sp>
        <p:nvSpPr>
          <p:cNvPr id="16" name="Rectangle 2">
            <a:extLst>
              <a:ext uri="{FF2B5EF4-FFF2-40B4-BE49-F238E27FC236}">
                <a16:creationId xmlns:a16="http://schemas.microsoft.com/office/drawing/2014/main" xmlns="" id="{0A752537-9E4A-4A8B-9971-17A36A57DFDF}"/>
              </a:ext>
            </a:extLst>
          </p:cNvPr>
          <p:cNvSpPr/>
          <p:nvPr/>
        </p:nvSpPr>
        <p:spPr>
          <a:xfrm>
            <a:off x="7671756" y="498414"/>
            <a:ext cx="4156065" cy="276999"/>
          </a:xfrm>
          <a:prstGeom prst="rect">
            <a:avLst/>
          </a:prstGeom>
        </p:spPr>
        <p:txBody>
          <a:bodyPr wrap="square">
            <a:spAutoFit/>
          </a:bodyPr>
          <a:lstStyle/>
          <a:p>
            <a:r>
              <a:rPr lang="es-CR" sz="1200" dirty="0">
                <a:latin typeface="AdvPA1E9"/>
              </a:rPr>
              <a:t>Configuración </a:t>
            </a:r>
            <a:r>
              <a:rPr lang="en-US" sz="1200" dirty="0" smtClean="0">
                <a:latin typeface="AdvPA1E9"/>
              </a:rPr>
              <a:t>MFB </a:t>
            </a:r>
            <a:r>
              <a:rPr lang="en-US" sz="1200" dirty="0">
                <a:latin typeface="AdvPA1E9"/>
              </a:rPr>
              <a:t>(Multiple Feedback)</a:t>
            </a:r>
            <a:endParaRPr lang="en-US" sz="1200" dirty="0"/>
          </a:p>
        </p:txBody>
      </p:sp>
      <mc:AlternateContent xmlns:mc="http://schemas.openxmlformats.org/markup-compatibility/2006">
        <mc:Choice xmlns:a14="http://schemas.microsoft.com/office/drawing/2010/main" Requires="a14">
          <p:sp>
            <p:nvSpPr>
              <p:cNvPr id="13" name="12 CuadroTexto"/>
              <p:cNvSpPr txBox="1"/>
              <p:nvPr/>
            </p:nvSpPr>
            <p:spPr>
              <a:xfrm>
                <a:off x="5825433" y="1815900"/>
                <a:ext cx="5028614" cy="4309065"/>
              </a:xfrm>
              <a:prstGeom prst="rect">
                <a:avLst/>
              </a:prstGeom>
              <a:noFill/>
            </p:spPr>
            <p:txBody>
              <a:bodyPr wrap="square" rtlCol="0">
                <a:spAutoFit/>
              </a:bodyPr>
              <a:lstStyle/>
              <a:p>
                <a:endParaRPr lang="es-CR" dirty="0" smtClean="0"/>
              </a:p>
              <a:p>
                <a:pPr/>
                <a14:m>
                  <m:oMathPara xmlns:m="http://schemas.openxmlformats.org/officeDocument/2006/math">
                    <m:oMathParaPr>
                      <m:jc m:val="left"/>
                    </m:oMathParaPr>
                    <m:oMath xmlns:m="http://schemas.openxmlformats.org/officeDocument/2006/math">
                      <m:r>
                        <a:rPr lang="es-CR" b="0" i="1" smtClean="0">
                          <a:latin typeface="Cambria Math"/>
                        </a:rPr>
                        <m:t>𝐴</m:t>
                      </m:r>
                      <m:r>
                        <a:rPr lang="es-CR" b="0" i="1" smtClean="0">
                          <a:latin typeface="Cambria Math"/>
                        </a:rPr>
                        <m:t>=−</m:t>
                      </m:r>
                      <m:f>
                        <m:fPr>
                          <m:ctrlPr>
                            <a:rPr lang="es-CR" b="0" i="1" smtClean="0">
                              <a:latin typeface="Cambria Math"/>
                            </a:rPr>
                          </m:ctrlPr>
                        </m:fPr>
                        <m:num>
                          <m:sSub>
                            <m:sSubPr>
                              <m:ctrlPr>
                                <a:rPr lang="es-CR" i="1">
                                  <a:latin typeface="Cambria Math"/>
                                </a:rPr>
                              </m:ctrlPr>
                            </m:sSubPr>
                            <m:e>
                              <m:r>
                                <a:rPr lang="es-CR" i="1">
                                  <a:latin typeface="Cambria Math"/>
                                </a:rPr>
                                <m:t>𝑅</m:t>
                              </m:r>
                            </m:e>
                            <m:sub>
                              <m:r>
                                <a:rPr lang="es-CR" b="0" i="1" smtClean="0">
                                  <a:latin typeface="Cambria Math"/>
                                </a:rPr>
                                <m:t>2</m:t>
                              </m:r>
                            </m:sub>
                          </m:sSub>
                        </m:num>
                        <m:den>
                          <m:sSub>
                            <m:sSubPr>
                              <m:ctrlPr>
                                <a:rPr lang="es-CR" b="0" i="1" smtClean="0">
                                  <a:latin typeface="Cambria Math"/>
                                </a:rPr>
                              </m:ctrlPr>
                            </m:sSubPr>
                            <m:e>
                              <m:r>
                                <a:rPr lang="es-CR" b="0" i="1" smtClean="0">
                                  <a:latin typeface="Cambria Math"/>
                                </a:rPr>
                                <m:t>𝑅</m:t>
                              </m:r>
                            </m:e>
                            <m:sub>
                              <m:r>
                                <a:rPr lang="es-CR" b="0" i="1" smtClean="0">
                                  <a:latin typeface="Cambria Math"/>
                                </a:rPr>
                                <m:t>1</m:t>
                              </m:r>
                            </m:sub>
                          </m:sSub>
                        </m:den>
                      </m:f>
                      <m:r>
                        <a:rPr lang="es-CR" b="0" i="0" smtClean="0">
                          <a:latin typeface="Cambria Math"/>
                        </a:rPr>
                        <m:t> </m:t>
                      </m:r>
                    </m:oMath>
                  </m:oMathPara>
                </a14:m>
                <a:endParaRPr lang="es-CR" b="0" i="0" dirty="0" smtClean="0">
                  <a:latin typeface="Cambria Math"/>
                </a:endParaRPr>
              </a:p>
              <a:p>
                <a:endParaRPr lang="es-CR" b="0" i="0" dirty="0" smtClean="0">
                  <a:latin typeface="Cambria Math"/>
                </a:endParaRPr>
              </a:p>
              <a:p>
                <a:pPr/>
                <a14:m>
                  <m:oMathPara xmlns:m="http://schemas.openxmlformats.org/officeDocument/2006/math">
                    <m:oMathParaPr>
                      <m:jc m:val="left"/>
                    </m:oMathParaPr>
                    <m:oMath xmlns:m="http://schemas.openxmlformats.org/officeDocument/2006/math">
                      <m:r>
                        <m:rPr>
                          <m:sty m:val="p"/>
                        </m:rPr>
                        <a:rPr lang="es-CR" smtClean="0">
                          <a:latin typeface="Cambria Math"/>
                        </a:rPr>
                        <m:t>b</m:t>
                      </m:r>
                      <m:r>
                        <a:rPr lang="es-CR">
                          <a:latin typeface="Cambria Math"/>
                        </a:rPr>
                        <m:t>=</m:t>
                      </m:r>
                      <m:sSup>
                        <m:sSupPr>
                          <m:ctrlPr>
                            <a:rPr lang="es-CR" i="1" smtClean="0">
                              <a:latin typeface="Cambria Math"/>
                            </a:rPr>
                          </m:ctrlPr>
                        </m:sSupPr>
                        <m:e>
                          <m:d>
                            <m:dPr>
                              <m:ctrlPr>
                                <a:rPr lang="es-CR" i="1" smtClean="0">
                                  <a:latin typeface="Cambria Math"/>
                                </a:rPr>
                              </m:ctrlPr>
                            </m:dPr>
                            <m:e>
                              <m:r>
                                <a:rPr lang="es-CR" b="0" i="1" smtClean="0">
                                  <a:latin typeface="Cambria Math"/>
                                </a:rPr>
                                <m:t>2</m:t>
                              </m:r>
                              <m:r>
                                <a:rPr lang="es-CR" b="0" i="1" smtClean="0">
                                  <a:latin typeface="Cambria Math"/>
                                  <a:ea typeface="Cambria Math"/>
                                </a:rPr>
                                <m:t>𝜋</m:t>
                              </m:r>
                              <m:sSub>
                                <m:sSubPr>
                                  <m:ctrlPr>
                                    <a:rPr lang="es-CR" b="0" i="1" smtClean="0">
                                      <a:latin typeface="Cambria Math"/>
                                      <a:ea typeface="Cambria Math"/>
                                    </a:rPr>
                                  </m:ctrlPr>
                                </m:sSubPr>
                                <m:e>
                                  <m:r>
                                    <a:rPr lang="es-CR" b="0" i="1" smtClean="0">
                                      <a:latin typeface="Cambria Math"/>
                                      <a:ea typeface="Cambria Math"/>
                                    </a:rPr>
                                    <m:t>𝑓</m:t>
                                  </m:r>
                                </m:e>
                                <m:sub>
                                  <m:r>
                                    <a:rPr lang="es-CR" b="0" i="1" smtClean="0">
                                      <a:latin typeface="Cambria Math"/>
                                      <a:ea typeface="Cambria Math"/>
                                    </a:rPr>
                                    <m:t>𝑐</m:t>
                                  </m:r>
                                </m:sub>
                              </m:sSub>
                            </m:e>
                          </m:d>
                        </m:e>
                        <m:sup>
                          <m:r>
                            <a:rPr lang="es-CR" b="0" i="1" smtClean="0">
                              <a:latin typeface="Cambria Math"/>
                            </a:rPr>
                            <m:t>2</m:t>
                          </m:r>
                        </m:sup>
                      </m:sSup>
                      <m:sSub>
                        <m:sSubPr>
                          <m:ctrlPr>
                            <a:rPr lang="es-CR" i="1">
                              <a:latin typeface="Cambria Math"/>
                            </a:rPr>
                          </m:ctrlPr>
                        </m:sSubPr>
                        <m:e>
                          <m:r>
                            <a:rPr lang="es-CR" b="0" i="1" smtClean="0">
                              <a:latin typeface="Cambria Math"/>
                            </a:rPr>
                            <m:t>𝐶</m:t>
                          </m:r>
                        </m:e>
                        <m:sub>
                          <m:r>
                            <a:rPr lang="es-CR" b="0" i="1" smtClean="0">
                              <a:latin typeface="Cambria Math"/>
                            </a:rPr>
                            <m:t>1</m:t>
                          </m:r>
                        </m:sub>
                      </m:sSub>
                      <m:sSub>
                        <m:sSubPr>
                          <m:ctrlPr>
                            <a:rPr lang="es-CR" i="1">
                              <a:latin typeface="Cambria Math"/>
                            </a:rPr>
                          </m:ctrlPr>
                        </m:sSubPr>
                        <m:e>
                          <m:r>
                            <a:rPr lang="es-CR" b="0" i="1" smtClean="0">
                              <a:latin typeface="Cambria Math"/>
                            </a:rPr>
                            <m:t>𝐶</m:t>
                          </m:r>
                        </m:e>
                        <m:sub>
                          <m:r>
                            <a:rPr lang="es-CR" b="0" i="1" smtClean="0">
                              <a:latin typeface="Cambria Math"/>
                            </a:rPr>
                            <m:t>2</m:t>
                          </m:r>
                        </m:sub>
                      </m:sSub>
                      <m:sSub>
                        <m:sSubPr>
                          <m:ctrlPr>
                            <a:rPr lang="es-CR" i="1" smtClean="0">
                              <a:latin typeface="Cambria Math"/>
                            </a:rPr>
                          </m:ctrlPr>
                        </m:sSubPr>
                        <m:e>
                          <m:r>
                            <a:rPr lang="es-CR" b="0" i="1" smtClean="0">
                              <a:latin typeface="Cambria Math"/>
                            </a:rPr>
                            <m:t>𝑅</m:t>
                          </m:r>
                        </m:e>
                        <m:sub>
                          <m:r>
                            <a:rPr lang="es-CR" b="0" i="1" smtClean="0">
                              <a:latin typeface="Cambria Math"/>
                            </a:rPr>
                            <m:t>2</m:t>
                          </m:r>
                        </m:sub>
                      </m:sSub>
                      <m:sSub>
                        <m:sSubPr>
                          <m:ctrlPr>
                            <a:rPr lang="es-CR" i="1" smtClean="0">
                              <a:latin typeface="Cambria Math"/>
                            </a:rPr>
                          </m:ctrlPr>
                        </m:sSubPr>
                        <m:e>
                          <m:r>
                            <a:rPr lang="es-CR" b="0" i="1" smtClean="0">
                              <a:latin typeface="Cambria Math"/>
                            </a:rPr>
                            <m:t>𝑅</m:t>
                          </m:r>
                        </m:e>
                        <m:sub>
                          <m:r>
                            <a:rPr lang="es-CR" b="0" i="1" smtClean="0">
                              <a:latin typeface="Cambria Math"/>
                            </a:rPr>
                            <m:t>3</m:t>
                          </m:r>
                        </m:sub>
                      </m:sSub>
                    </m:oMath>
                  </m:oMathPara>
                </a14:m>
                <a:endParaRPr lang="es-CR" b="0" i="0" dirty="0" smtClean="0">
                  <a:latin typeface="Cambria Math"/>
                </a:endParaRPr>
              </a:p>
              <a:p>
                <a:endParaRPr lang="es-CR" b="0" i="0" dirty="0" smtClean="0">
                  <a:latin typeface="Cambria Math"/>
                </a:endParaRPr>
              </a:p>
              <a:p>
                <a:pPr/>
                <a14:m>
                  <m:oMathPara xmlns:m="http://schemas.openxmlformats.org/officeDocument/2006/math">
                    <m:oMathParaPr>
                      <m:jc m:val="left"/>
                    </m:oMathParaPr>
                    <m:oMath xmlns:m="http://schemas.openxmlformats.org/officeDocument/2006/math">
                      <m:r>
                        <m:rPr>
                          <m:sty m:val="p"/>
                        </m:rPr>
                        <a:rPr lang="es-CR" b="0" i="0" smtClean="0">
                          <a:latin typeface="Cambria Math"/>
                        </a:rPr>
                        <m:t>a</m:t>
                      </m:r>
                      <m:r>
                        <a:rPr lang="es-CR" b="0" i="0" smtClean="0">
                          <a:latin typeface="Cambria Math"/>
                        </a:rPr>
                        <m:t>=</m:t>
                      </m:r>
                      <m:r>
                        <a:rPr lang="es-CR" i="1">
                          <a:latin typeface="Cambria Math"/>
                        </a:rPr>
                        <m:t>2</m:t>
                      </m:r>
                      <m:r>
                        <a:rPr lang="es-CR" i="1">
                          <a:latin typeface="Cambria Math"/>
                          <a:ea typeface="Cambria Math"/>
                        </a:rPr>
                        <m:t>𝜋</m:t>
                      </m:r>
                      <m:sSub>
                        <m:sSubPr>
                          <m:ctrlPr>
                            <a:rPr lang="es-CR" i="1">
                              <a:latin typeface="Cambria Math"/>
                              <a:ea typeface="Cambria Math"/>
                            </a:rPr>
                          </m:ctrlPr>
                        </m:sSubPr>
                        <m:e>
                          <m:r>
                            <a:rPr lang="es-CR" i="1">
                              <a:latin typeface="Cambria Math"/>
                              <a:ea typeface="Cambria Math"/>
                            </a:rPr>
                            <m:t>𝑓</m:t>
                          </m:r>
                        </m:e>
                        <m:sub>
                          <m:r>
                            <a:rPr lang="es-CR" i="1">
                              <a:latin typeface="Cambria Math"/>
                              <a:ea typeface="Cambria Math"/>
                            </a:rPr>
                            <m:t>𝑐</m:t>
                          </m:r>
                        </m:sub>
                      </m:sSub>
                      <m:sSub>
                        <m:sSubPr>
                          <m:ctrlPr>
                            <a:rPr lang="es-CR" i="1">
                              <a:latin typeface="Cambria Math"/>
                            </a:rPr>
                          </m:ctrlPr>
                        </m:sSubPr>
                        <m:e>
                          <m:r>
                            <a:rPr lang="es-CR" i="1">
                              <a:latin typeface="Cambria Math"/>
                            </a:rPr>
                            <m:t>𝐶</m:t>
                          </m:r>
                        </m:e>
                        <m:sub>
                          <m:r>
                            <a:rPr lang="es-CR" i="1">
                              <a:latin typeface="Cambria Math"/>
                            </a:rPr>
                            <m:t>1</m:t>
                          </m:r>
                        </m:sub>
                      </m:sSub>
                      <m:d>
                        <m:dPr>
                          <m:ctrlPr>
                            <a:rPr lang="es-CR" i="1" smtClean="0">
                              <a:latin typeface="Cambria Math"/>
                              <a:ea typeface="Cambria Math"/>
                            </a:rPr>
                          </m:ctrlPr>
                        </m:dPr>
                        <m:e>
                          <m:sSub>
                            <m:sSubPr>
                              <m:ctrlPr>
                                <a:rPr lang="es-CR" i="1">
                                  <a:latin typeface="Cambria Math"/>
                                  <a:ea typeface="Cambria Math"/>
                                </a:rPr>
                              </m:ctrlPr>
                            </m:sSubPr>
                            <m:e>
                              <m:r>
                                <a:rPr lang="es-CR" i="1">
                                  <a:latin typeface="Cambria Math"/>
                                  <a:ea typeface="Cambria Math"/>
                                </a:rPr>
                                <m:t>𝑅</m:t>
                              </m:r>
                            </m:e>
                            <m:sub>
                              <m:r>
                                <a:rPr lang="es-CR" i="1">
                                  <a:latin typeface="Cambria Math"/>
                                  <a:ea typeface="Cambria Math"/>
                                </a:rPr>
                                <m:t>2</m:t>
                              </m:r>
                            </m:sub>
                          </m:sSub>
                          <m:r>
                            <a:rPr lang="es-CR" b="0" i="1" smtClean="0">
                              <a:latin typeface="Cambria Math"/>
                              <a:ea typeface="Cambria Math"/>
                            </a:rPr>
                            <m:t>+</m:t>
                          </m:r>
                          <m:sSub>
                            <m:sSubPr>
                              <m:ctrlPr>
                                <a:rPr lang="es-CR" i="1">
                                  <a:latin typeface="Cambria Math"/>
                                  <a:ea typeface="Cambria Math"/>
                                </a:rPr>
                              </m:ctrlPr>
                            </m:sSubPr>
                            <m:e>
                              <m:r>
                                <a:rPr lang="es-CR" i="1">
                                  <a:latin typeface="Cambria Math"/>
                                  <a:ea typeface="Cambria Math"/>
                                </a:rPr>
                                <m:t>𝑅</m:t>
                              </m:r>
                            </m:e>
                            <m:sub>
                              <m:r>
                                <a:rPr lang="es-CR" i="1">
                                  <a:latin typeface="Cambria Math"/>
                                  <a:ea typeface="Cambria Math"/>
                                </a:rPr>
                                <m:t>3</m:t>
                              </m:r>
                            </m:sub>
                          </m:sSub>
                          <m:r>
                            <a:rPr lang="es-CR" b="0" i="1" smtClean="0">
                              <a:latin typeface="Cambria Math"/>
                              <a:ea typeface="Cambria Math"/>
                            </a:rPr>
                            <m:t>+</m:t>
                          </m:r>
                          <m:f>
                            <m:fPr>
                              <m:ctrlPr>
                                <a:rPr lang="es-CR" i="1" smtClean="0">
                                  <a:latin typeface="Cambria Math"/>
                                  <a:ea typeface="Cambria Math"/>
                                </a:rPr>
                              </m:ctrlPr>
                            </m:fPr>
                            <m:num>
                              <m:sSub>
                                <m:sSubPr>
                                  <m:ctrlPr>
                                    <a:rPr lang="es-CR" i="1" smtClean="0">
                                      <a:latin typeface="Cambria Math"/>
                                      <a:ea typeface="Cambria Math"/>
                                    </a:rPr>
                                  </m:ctrlPr>
                                </m:sSubPr>
                                <m:e>
                                  <m:r>
                                    <a:rPr lang="es-CR" b="0" i="1" smtClean="0">
                                      <a:latin typeface="Cambria Math"/>
                                      <a:ea typeface="Cambria Math"/>
                                    </a:rPr>
                                    <m:t>𝑅</m:t>
                                  </m:r>
                                </m:e>
                                <m:sub>
                                  <m:r>
                                    <a:rPr lang="es-CR" b="0" i="1" smtClean="0">
                                      <a:latin typeface="Cambria Math"/>
                                      <a:ea typeface="Cambria Math"/>
                                    </a:rPr>
                                    <m:t>2</m:t>
                                  </m:r>
                                </m:sub>
                              </m:sSub>
                              <m:sSub>
                                <m:sSubPr>
                                  <m:ctrlPr>
                                    <a:rPr lang="es-CR" i="1" smtClean="0">
                                      <a:latin typeface="Cambria Math"/>
                                      <a:ea typeface="Cambria Math"/>
                                    </a:rPr>
                                  </m:ctrlPr>
                                </m:sSubPr>
                                <m:e>
                                  <m:r>
                                    <a:rPr lang="es-CR" b="0" i="1" smtClean="0">
                                      <a:latin typeface="Cambria Math"/>
                                      <a:ea typeface="Cambria Math"/>
                                    </a:rPr>
                                    <m:t>𝑅</m:t>
                                  </m:r>
                                </m:e>
                                <m:sub>
                                  <m:r>
                                    <a:rPr lang="es-CR" b="0" i="1" smtClean="0">
                                      <a:latin typeface="Cambria Math"/>
                                      <a:ea typeface="Cambria Math"/>
                                    </a:rPr>
                                    <m:t>3</m:t>
                                  </m:r>
                                </m:sub>
                              </m:sSub>
                            </m:num>
                            <m:den>
                              <m:sSub>
                                <m:sSubPr>
                                  <m:ctrlPr>
                                    <a:rPr lang="es-CR" i="1" smtClean="0">
                                      <a:latin typeface="Cambria Math"/>
                                      <a:ea typeface="Cambria Math"/>
                                    </a:rPr>
                                  </m:ctrlPr>
                                </m:sSubPr>
                                <m:e>
                                  <m:r>
                                    <a:rPr lang="es-CR" b="0" i="1" smtClean="0">
                                      <a:latin typeface="Cambria Math"/>
                                      <a:ea typeface="Cambria Math"/>
                                    </a:rPr>
                                    <m:t>𝑅</m:t>
                                  </m:r>
                                </m:e>
                                <m:sub>
                                  <m:r>
                                    <a:rPr lang="es-CR" b="0" i="1" smtClean="0">
                                      <a:latin typeface="Cambria Math"/>
                                      <a:ea typeface="Cambria Math"/>
                                    </a:rPr>
                                    <m:t>1</m:t>
                                  </m:r>
                                </m:sub>
                              </m:sSub>
                            </m:den>
                          </m:f>
                        </m:e>
                      </m:d>
                    </m:oMath>
                  </m:oMathPara>
                </a14:m>
                <a:endParaRPr lang="es-CR" b="0" i="0" dirty="0" smtClean="0">
                  <a:latin typeface="Cambria Math"/>
                </a:endParaRPr>
              </a:p>
              <a:p>
                <a:r>
                  <a:rPr lang="es-CR" dirty="0"/>
                  <a:t>Práctica: </a:t>
                </a:r>
                <a:br>
                  <a:rPr lang="es-CR" dirty="0"/>
                </a:br>
                <a:r>
                  <a:rPr lang="es-CR" dirty="0"/>
                  <a:t>a. Demuestre que </a:t>
                </a:r>
                <a:r>
                  <a:rPr lang="es-CR" dirty="0" smtClean="0"/>
                  <a:t>para obtener valores reales de </a:t>
                </a:r>
                <a14:m>
                  <m:oMath xmlns:m="http://schemas.openxmlformats.org/officeDocument/2006/math">
                    <m:sSub>
                      <m:sSubPr>
                        <m:ctrlPr>
                          <a:rPr lang="es-CR" i="1">
                            <a:latin typeface="Cambria Math"/>
                            <a:ea typeface="Cambria Math"/>
                          </a:rPr>
                        </m:ctrlPr>
                      </m:sSubPr>
                      <m:e>
                        <m:r>
                          <a:rPr lang="es-CR" i="1">
                            <a:latin typeface="Cambria Math"/>
                            <a:ea typeface="Cambria Math"/>
                          </a:rPr>
                          <m:t>𝑅</m:t>
                        </m:r>
                      </m:e>
                      <m:sub>
                        <m:r>
                          <a:rPr lang="es-CR" i="1">
                            <a:latin typeface="Cambria Math"/>
                            <a:ea typeface="Cambria Math"/>
                          </a:rPr>
                          <m:t>2</m:t>
                        </m:r>
                      </m:sub>
                    </m:sSub>
                  </m:oMath>
                </a14:m>
                <a:endParaRPr lang="es-CR" dirty="0" smtClean="0"/>
              </a:p>
              <a:p>
                <a:endParaRPr lang="es-CR" dirty="0"/>
              </a:p>
              <a:p>
                <a14:m>
                  <m:oMathPara xmlns:m="http://schemas.openxmlformats.org/officeDocument/2006/math">
                    <m:oMathParaPr>
                      <m:jc m:val="centerGroup"/>
                    </m:oMathParaPr>
                    <m:oMath xmlns:m="http://schemas.openxmlformats.org/officeDocument/2006/math">
                      <m:sSub>
                        <m:sSubPr>
                          <m:ctrlPr>
                            <a:rPr lang="es-CR" i="1">
                              <a:latin typeface="Cambria Math"/>
                            </a:rPr>
                          </m:ctrlPr>
                        </m:sSubPr>
                        <m:e>
                          <m:r>
                            <a:rPr lang="es-CR" i="1">
                              <a:latin typeface="Cambria Math"/>
                            </a:rPr>
                            <m:t>𝐶</m:t>
                          </m:r>
                        </m:e>
                        <m:sub>
                          <m:r>
                            <a:rPr lang="es-CR" i="1">
                              <a:latin typeface="Cambria Math"/>
                            </a:rPr>
                            <m:t>2</m:t>
                          </m:r>
                        </m:sub>
                      </m:sSub>
                      <m:r>
                        <a:rPr lang="es-CR" smtClean="0">
                          <a:latin typeface="Cambria Math"/>
                          <a:ea typeface="Cambria Math"/>
                        </a:rPr>
                        <m:t>≥</m:t>
                      </m:r>
                      <m:sSub>
                        <m:sSubPr>
                          <m:ctrlPr>
                            <a:rPr lang="es-CR" i="1">
                              <a:latin typeface="Cambria Math"/>
                            </a:rPr>
                          </m:ctrlPr>
                        </m:sSubPr>
                        <m:e>
                          <m:r>
                            <a:rPr lang="es-CR" i="1">
                              <a:latin typeface="Cambria Math"/>
                            </a:rPr>
                            <m:t>𝐶</m:t>
                          </m:r>
                        </m:e>
                        <m:sub>
                          <m:r>
                            <a:rPr lang="es-CR" b="0" i="1" smtClean="0">
                              <a:latin typeface="Cambria Math"/>
                            </a:rPr>
                            <m:t>1</m:t>
                          </m:r>
                        </m:sub>
                      </m:sSub>
                      <m:f>
                        <m:fPr>
                          <m:ctrlPr>
                            <a:rPr lang="es-CR" i="1" smtClean="0">
                              <a:latin typeface="Cambria Math"/>
                            </a:rPr>
                          </m:ctrlPr>
                        </m:fPr>
                        <m:num>
                          <m:r>
                            <a:rPr lang="es-CR" b="0" i="1" smtClean="0">
                              <a:latin typeface="Cambria Math"/>
                            </a:rPr>
                            <m:t>4</m:t>
                          </m:r>
                          <m:r>
                            <a:rPr lang="es-CR" b="0" i="1" smtClean="0">
                              <a:latin typeface="Cambria Math"/>
                            </a:rPr>
                            <m:t>𝑏</m:t>
                          </m:r>
                          <m:d>
                            <m:dPr>
                              <m:ctrlPr>
                                <a:rPr lang="es-CR" b="0" i="1" smtClean="0">
                                  <a:latin typeface="Cambria Math"/>
                                </a:rPr>
                              </m:ctrlPr>
                            </m:dPr>
                            <m:e>
                              <m:r>
                                <a:rPr lang="es-CR" b="0" i="1" smtClean="0">
                                  <a:latin typeface="Cambria Math"/>
                                </a:rPr>
                                <m:t>1−</m:t>
                              </m:r>
                              <m:r>
                                <a:rPr lang="es-CR" b="0" i="1" smtClean="0">
                                  <a:latin typeface="Cambria Math"/>
                                </a:rPr>
                                <m:t>𝐴</m:t>
                              </m:r>
                            </m:e>
                          </m:d>
                        </m:num>
                        <m:den>
                          <m:sSup>
                            <m:sSupPr>
                              <m:ctrlPr>
                                <a:rPr lang="es-CR" i="1" smtClean="0">
                                  <a:latin typeface="Cambria Math"/>
                                </a:rPr>
                              </m:ctrlPr>
                            </m:sSupPr>
                            <m:e>
                              <m:r>
                                <a:rPr lang="es-CR" b="0" i="1" smtClean="0">
                                  <a:latin typeface="Cambria Math"/>
                                </a:rPr>
                                <m:t>𝑎</m:t>
                              </m:r>
                            </m:e>
                            <m:sup>
                              <m:r>
                                <a:rPr lang="es-CR" b="0" i="1" smtClean="0">
                                  <a:latin typeface="Cambria Math"/>
                                </a:rPr>
                                <m:t>2</m:t>
                              </m:r>
                            </m:sup>
                          </m:sSup>
                        </m:den>
                      </m:f>
                    </m:oMath>
                  </m:oMathPara>
                </a14:m>
                <a:endParaRPr lang="es-CR" dirty="0">
                  <a:latin typeface="Cambria Math"/>
                </a:endParaRPr>
              </a:p>
              <a:p>
                <a:endParaRPr lang="es-CR" b="0" i="0" dirty="0" smtClean="0">
                  <a:latin typeface="Cambria Math"/>
                </a:endParaRPr>
              </a:p>
              <a:p>
                <a:pPr/>
                <a14:m>
                  <m:oMathPara xmlns:m="http://schemas.openxmlformats.org/officeDocument/2006/math">
                    <m:oMathParaPr>
                      <m:jc m:val="left"/>
                    </m:oMathParaPr>
                    <m:oMath xmlns:m="http://schemas.openxmlformats.org/officeDocument/2006/math">
                      <m:r>
                        <a:rPr lang="es-CR" b="0" i="1" smtClean="0">
                          <a:latin typeface="Cambria Math"/>
                        </a:rPr>
                        <m:t>𝑏</m:t>
                      </m:r>
                      <m:r>
                        <a:rPr lang="es-CR" b="0" i="1" smtClean="0">
                          <a:latin typeface="Cambria Math"/>
                        </a:rPr>
                        <m:t>. </m:t>
                      </m:r>
                      <m:r>
                        <a:rPr lang="es-CR" b="0" i="1" smtClean="0">
                          <a:latin typeface="Cambria Math"/>
                        </a:rPr>
                        <m:t>𝑄</m:t>
                      </m:r>
                      <m:r>
                        <a:rPr lang="es-CR" b="0" i="1" smtClean="0">
                          <a:latin typeface="Cambria Math"/>
                        </a:rPr>
                        <m:t>= ?</m:t>
                      </m:r>
                    </m:oMath>
                  </m:oMathPara>
                </a14:m>
                <a:endParaRPr lang="es-CR" b="0" dirty="0" smtClean="0"/>
              </a:p>
            </p:txBody>
          </p:sp>
        </mc:Choice>
        <mc:Fallback>
          <p:sp>
            <p:nvSpPr>
              <p:cNvPr id="13" name="12 CuadroTexto"/>
              <p:cNvSpPr txBox="1">
                <a:spLocks noRot="1" noChangeAspect="1" noMove="1" noResize="1" noEditPoints="1" noAdjustHandles="1" noChangeArrowheads="1" noChangeShapeType="1" noTextEdit="1"/>
              </p:cNvSpPr>
              <p:nvPr/>
            </p:nvSpPr>
            <p:spPr>
              <a:xfrm>
                <a:off x="5825433" y="1815900"/>
                <a:ext cx="5028614" cy="4309065"/>
              </a:xfrm>
              <a:prstGeom prst="rect">
                <a:avLst/>
              </a:prstGeom>
              <a:blipFill rotWithShape="1">
                <a:blip r:embed="rId5"/>
                <a:stretch>
                  <a:fillRect l="-1091"/>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graphicFrame>
            <p:nvGraphicFramePr>
              <p:cNvPr id="14" name="Table 12">
                <a:extLst>
                  <a:ext uri="{FF2B5EF4-FFF2-40B4-BE49-F238E27FC236}">
                    <a16:creationId xmlns:a16="http://schemas.microsoft.com/office/drawing/2014/main" xmlns="" id="{28DF18F7-00CC-4271-BDFC-488B610E9ADB}"/>
                  </a:ext>
                </a:extLst>
              </p:cNvPr>
              <p:cNvGraphicFramePr>
                <a:graphicFrameLocks noGrp="1"/>
              </p:cNvGraphicFramePr>
              <p:nvPr>
                <p:extLst>
                  <p:ext uri="{D42A27DB-BD31-4B8C-83A1-F6EECF244321}">
                    <p14:modId xmlns:p14="http://schemas.microsoft.com/office/powerpoint/2010/main" val="2914246503"/>
                  </p:ext>
                </p:extLst>
              </p:nvPr>
            </p:nvGraphicFramePr>
            <p:xfrm>
              <a:off x="941961" y="2460130"/>
              <a:ext cx="4291246" cy="1630680"/>
            </p:xfrm>
            <a:graphic>
              <a:graphicData uri="http://schemas.openxmlformats.org/drawingml/2006/table">
                <a:tbl>
                  <a:tblPr firstRow="1" bandRow="1">
                    <a:tableStyleId>{5C22544A-7EE6-4342-B048-85BDC9FD1C3A}</a:tableStyleId>
                  </a:tblPr>
                  <a:tblGrid>
                    <a:gridCol w="1051335">
                      <a:extLst>
                        <a:ext uri="{9D8B030D-6E8A-4147-A177-3AD203B41FA5}">
                          <a16:colId xmlns:a16="http://schemas.microsoft.com/office/drawing/2014/main" xmlns="" val="3638088176"/>
                        </a:ext>
                      </a:extLst>
                    </a:gridCol>
                    <a:gridCol w="1185333">
                      <a:extLst>
                        <a:ext uri="{9D8B030D-6E8A-4147-A177-3AD203B41FA5}">
                          <a16:colId xmlns:a16="http://schemas.microsoft.com/office/drawing/2014/main" xmlns="" val="3191972550"/>
                        </a:ext>
                      </a:extLst>
                    </a:gridCol>
                    <a:gridCol w="1309511">
                      <a:extLst>
                        <a:ext uri="{9D8B030D-6E8A-4147-A177-3AD203B41FA5}">
                          <a16:colId xmlns:a16="http://schemas.microsoft.com/office/drawing/2014/main" xmlns="" val="1873974989"/>
                        </a:ext>
                      </a:extLst>
                    </a:gridCol>
                    <a:gridCol w="745067">
                      <a:extLst>
                        <a:ext uri="{9D8B030D-6E8A-4147-A177-3AD203B41FA5}">
                          <a16:colId xmlns:a16="http://schemas.microsoft.com/office/drawing/2014/main" xmlns="" val="884982062"/>
                        </a:ext>
                      </a:extLst>
                    </a:gridCol>
                  </a:tblGrid>
                  <a:tr h="0">
                    <a:tc>
                      <a:txBody>
                        <a:bodyPr/>
                        <a:lstStyle/>
                        <a:p>
                          <a:pPr algn="ctr"/>
                          <a:r>
                            <a:rPr lang="en-US" sz="1400" b="0" dirty="0"/>
                            <a:t>Valor </a:t>
                          </a:r>
                          <a:r>
                            <a:rPr lang="en-US" sz="1400" b="0" dirty="0" err="1"/>
                            <a:t>coeficiente</a:t>
                          </a:r>
                          <a:endParaRPr lang="en-US" sz="1400" b="0" dirty="0"/>
                        </a:p>
                      </a:txBody>
                      <a:tcPr/>
                    </a:tc>
                    <a:tc>
                      <a:txBody>
                        <a:bodyPr/>
                        <a:lstStyle/>
                        <a:p>
                          <a:pPr algn="ctr"/>
                          <a:r>
                            <a:rPr lang="en-US" sz="1400" b="0" dirty="0"/>
                            <a:t>Butterworth</a:t>
                          </a:r>
                        </a:p>
                      </a:txBody>
                      <a:tcPr/>
                    </a:tc>
                    <a:tc>
                      <a:txBody>
                        <a:bodyPr/>
                        <a:lstStyle/>
                        <a:p>
                          <a:pPr algn="ctr"/>
                          <a:r>
                            <a:rPr lang="en-US" sz="1400" b="0" i="0" u="none" strike="noStrike" kern="1200" baseline="0" dirty="0" err="1">
                              <a:solidFill>
                                <a:schemeClr val="lt1"/>
                              </a:solidFill>
                              <a:latin typeface="+mn-lt"/>
                              <a:ea typeface="+mn-ea"/>
                              <a:cs typeface="+mn-cs"/>
                            </a:rPr>
                            <a:t>Tschebyscheff</a:t>
                          </a:r>
                          <a:endParaRPr lang="en-US" sz="1400" b="0" dirty="0"/>
                        </a:p>
                      </a:txBody>
                      <a:tcPr/>
                    </a:tc>
                    <a:tc>
                      <a:txBody>
                        <a:bodyPr/>
                        <a:lstStyle/>
                        <a:p>
                          <a:pPr algn="ctr"/>
                          <a:r>
                            <a:rPr lang="en-US" sz="1400" b="0" i="0" u="none" strike="noStrike" kern="1200" baseline="0" dirty="0">
                              <a:solidFill>
                                <a:schemeClr val="lt1"/>
                              </a:solidFill>
                              <a:latin typeface="+mn-lt"/>
                              <a:ea typeface="+mn-ea"/>
                              <a:cs typeface="+mn-cs"/>
                            </a:rPr>
                            <a:t>Bessel</a:t>
                          </a:r>
                          <a:endParaRPr lang="en-US" sz="1400" b="0" dirty="0"/>
                        </a:p>
                      </a:txBody>
                      <a:tcPr/>
                    </a:tc>
                    <a:extLst>
                      <a:ext uri="{0D108BD9-81ED-4DB2-BD59-A6C34878D82A}">
                        <a16:rowId xmlns:a16="http://schemas.microsoft.com/office/drawing/2014/main" xmlns="" val="3037270762"/>
                      </a:ext>
                    </a:extLst>
                  </a:tr>
                  <a:tr h="370840">
                    <a:tc>
                      <a:txBody>
                        <a:bodyPr/>
                        <a:lstStyle/>
                        <a:p>
                          <a:pPr algn="ctr"/>
                          <a14:m>
                            <m:oMathPara xmlns:m="http://schemas.openxmlformats.org/officeDocument/2006/math">
                              <m:oMathParaPr>
                                <m:jc m:val="centerGroup"/>
                              </m:oMathParaPr>
                              <m:oMath xmlns:m="http://schemas.openxmlformats.org/officeDocument/2006/math">
                                <m:r>
                                  <a:rPr lang="es-CR" sz="1400" i="1" dirty="0" smtClean="0">
                                    <a:latin typeface="Cambria Math"/>
                                  </a:rPr>
                                  <m:t>𝑎</m:t>
                                </m:r>
                              </m:oMath>
                            </m:oMathPara>
                          </a14:m>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1.4142</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1.065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1.3617</a:t>
                          </a:r>
                          <a:endParaRPr lang="en-US" sz="1400" dirty="0"/>
                        </a:p>
                      </a:txBody>
                      <a:tcPr/>
                    </a:tc>
                    <a:extLst>
                      <a:ext uri="{0D108BD9-81ED-4DB2-BD59-A6C34878D82A}">
                        <a16:rowId xmlns:a16="http://schemas.microsoft.com/office/drawing/2014/main" xmlns="" val="3068040138"/>
                      </a:ext>
                    </a:extLst>
                  </a:tr>
                  <a:tr h="370840">
                    <a:tc>
                      <a:txBody>
                        <a:bodyPr/>
                        <a:lstStyle/>
                        <a:p>
                          <a:pPr algn="ctr"/>
                          <a14:m>
                            <m:oMathPara xmlns:m="http://schemas.openxmlformats.org/officeDocument/2006/math">
                              <m:oMathParaPr>
                                <m:jc m:val="centerGroup"/>
                              </m:oMathParaPr>
                              <m:oMath xmlns:m="http://schemas.openxmlformats.org/officeDocument/2006/math">
                                <m:r>
                                  <a:rPr lang="es-CR" sz="1400" i="1" dirty="0" smtClean="0">
                                    <a:latin typeface="Cambria Math"/>
                                  </a:rPr>
                                  <m:t>𝑏</m:t>
                                </m:r>
                              </m:oMath>
                            </m:oMathPara>
                          </a14:m>
                          <a:endParaRPr lang="en-US" sz="1400" dirty="0"/>
                        </a:p>
                      </a:txBody>
                      <a:tcPr/>
                    </a:tc>
                    <a:tc>
                      <a:txBody>
                        <a:bodyPr/>
                        <a:lstStyle/>
                        <a:p>
                          <a:pPr algn="ctr"/>
                          <a:r>
                            <a:rPr lang="en-US" sz="1400" dirty="0"/>
                            <a:t>1</a:t>
                          </a:r>
                        </a:p>
                      </a:txBody>
                      <a:tcPr/>
                    </a:tc>
                    <a:tc>
                      <a:txBody>
                        <a:bodyPr/>
                        <a:lstStyle/>
                        <a:p>
                          <a:pPr algn="ctr"/>
                          <a:r>
                            <a:rPr lang="en-US" sz="1400" b="0" i="0" u="none" strike="noStrike" kern="1200" baseline="0" dirty="0">
                              <a:solidFill>
                                <a:schemeClr val="dk1"/>
                              </a:solidFill>
                              <a:latin typeface="+mn-lt"/>
                              <a:ea typeface="+mn-ea"/>
                              <a:cs typeface="+mn-cs"/>
                            </a:rPr>
                            <a:t>1.9305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0.618</a:t>
                          </a:r>
                          <a:endParaRPr lang="en-US" sz="1400" dirty="0"/>
                        </a:p>
                      </a:txBody>
                      <a:tcPr/>
                    </a:tc>
                    <a:extLst>
                      <a:ext uri="{0D108BD9-81ED-4DB2-BD59-A6C34878D82A}">
                        <a16:rowId xmlns:a16="http://schemas.microsoft.com/office/drawing/2014/main" xmlns="" val="1351804505"/>
                      </a:ext>
                    </a:extLst>
                  </a:tr>
                  <a:tr h="370840">
                    <a:tc>
                      <a:txBody>
                        <a:bodyPr/>
                        <a:lstStyle/>
                        <a:p>
                          <a:pPr algn="ctr"/>
                          <a:r>
                            <a:rPr lang="en-US" sz="1400" dirty="0" smtClean="0"/>
                            <a:t>Q</a:t>
                          </a:r>
                          <a:endParaRPr lang="en-US" sz="1400" dirty="0"/>
                        </a:p>
                      </a:txBody>
                      <a:tcPr/>
                    </a:tc>
                    <a:tc>
                      <a:txBody>
                        <a:bodyPr/>
                        <a:lstStyle/>
                        <a:p>
                          <a:pPr algn="ctr"/>
                          <a:r>
                            <a:rPr lang="en-US" sz="1400" dirty="0" smtClean="0"/>
                            <a:t>0.71</a:t>
                          </a:r>
                          <a:endParaRPr lang="en-US" sz="1400" dirty="0"/>
                        </a:p>
                      </a:txBody>
                      <a:tcPr/>
                    </a:tc>
                    <a:tc>
                      <a:txBody>
                        <a:bodyPr/>
                        <a:lstStyle/>
                        <a:p>
                          <a:pPr algn="ctr"/>
                          <a:r>
                            <a:rPr lang="en-US" sz="1400" dirty="0" smtClean="0"/>
                            <a:t>1.3</a:t>
                          </a:r>
                          <a:endParaRPr lang="en-US" sz="1400" dirty="0"/>
                        </a:p>
                      </a:txBody>
                      <a:tcPr/>
                    </a:tc>
                    <a:tc>
                      <a:txBody>
                        <a:bodyPr/>
                        <a:lstStyle/>
                        <a:p>
                          <a:pPr algn="ctr"/>
                          <a:r>
                            <a:rPr lang="en-US" sz="1400" dirty="0" smtClean="0"/>
                            <a:t>0.58</a:t>
                          </a:r>
                          <a:endParaRPr lang="en-US" sz="1400" dirty="0"/>
                        </a:p>
                      </a:txBody>
                      <a:tcPr/>
                    </a:tc>
                  </a:tr>
                </a:tbl>
              </a:graphicData>
            </a:graphic>
          </p:graphicFrame>
        </mc:Choice>
        <mc:Fallback xmlns="">
          <p:graphicFrame>
            <p:nvGraphicFramePr>
              <p:cNvPr id="14" name="Table 12">
                <a:extLst>
                  <a:ext uri="{FF2B5EF4-FFF2-40B4-BE49-F238E27FC236}">
                    <a16:creationId xmlns="" xmlns:a16="http://schemas.microsoft.com/office/drawing/2014/main" xmlns:a14="http://schemas.microsoft.com/office/drawing/2010/main" id="{28DF18F7-00CC-4271-BDFC-488B610E9ADB}"/>
                  </a:ext>
                </a:extLst>
              </p:cNvPr>
              <p:cNvGraphicFramePr>
                <a:graphicFrameLocks noGrp="1"/>
              </p:cNvGraphicFramePr>
              <p:nvPr>
                <p:extLst>
                  <p:ext uri="{D42A27DB-BD31-4B8C-83A1-F6EECF244321}">
                    <p14:modId xmlns:p14="http://schemas.microsoft.com/office/powerpoint/2010/main" val="2914246503"/>
                  </p:ext>
                </p:extLst>
              </p:nvPr>
            </p:nvGraphicFramePr>
            <p:xfrm>
              <a:off x="941961" y="2460130"/>
              <a:ext cx="4291246" cy="1630680"/>
            </p:xfrm>
            <a:graphic>
              <a:graphicData uri="http://schemas.openxmlformats.org/drawingml/2006/table">
                <a:tbl>
                  <a:tblPr firstRow="1" bandRow="1">
                    <a:tableStyleId>{5C22544A-7EE6-4342-B048-85BDC9FD1C3A}</a:tableStyleId>
                  </a:tblPr>
                  <a:tblGrid>
                    <a:gridCol w="1051335">
                      <a:extLst>
                        <a:ext uri="{9D8B030D-6E8A-4147-A177-3AD203B41FA5}">
                          <a16:colId xmlns="" xmlns:a16="http://schemas.microsoft.com/office/drawing/2014/main" xmlns:a14="http://schemas.microsoft.com/office/drawing/2010/main" val="3638088176"/>
                        </a:ext>
                      </a:extLst>
                    </a:gridCol>
                    <a:gridCol w="1185333">
                      <a:extLst>
                        <a:ext uri="{9D8B030D-6E8A-4147-A177-3AD203B41FA5}">
                          <a16:colId xmlns="" xmlns:a16="http://schemas.microsoft.com/office/drawing/2014/main" xmlns:a14="http://schemas.microsoft.com/office/drawing/2010/main" val="3191972550"/>
                        </a:ext>
                      </a:extLst>
                    </a:gridCol>
                    <a:gridCol w="1309511">
                      <a:extLst>
                        <a:ext uri="{9D8B030D-6E8A-4147-A177-3AD203B41FA5}">
                          <a16:colId xmlns="" xmlns:a16="http://schemas.microsoft.com/office/drawing/2014/main" xmlns:a14="http://schemas.microsoft.com/office/drawing/2010/main" val="1873974989"/>
                        </a:ext>
                      </a:extLst>
                    </a:gridCol>
                    <a:gridCol w="745067">
                      <a:extLst>
                        <a:ext uri="{9D8B030D-6E8A-4147-A177-3AD203B41FA5}">
                          <a16:colId xmlns="" xmlns:a16="http://schemas.microsoft.com/office/drawing/2014/main" xmlns:a14="http://schemas.microsoft.com/office/drawing/2010/main" val="884982062"/>
                        </a:ext>
                      </a:extLst>
                    </a:gridCol>
                  </a:tblGrid>
                  <a:tr h="518160">
                    <a:tc>
                      <a:txBody>
                        <a:bodyPr/>
                        <a:lstStyle/>
                        <a:p>
                          <a:pPr algn="ctr"/>
                          <a:r>
                            <a:rPr lang="en-US" sz="1400" b="0" dirty="0"/>
                            <a:t>Valor </a:t>
                          </a:r>
                          <a:r>
                            <a:rPr lang="en-US" sz="1400" b="0" dirty="0" err="1"/>
                            <a:t>coeficiente</a:t>
                          </a:r>
                          <a:endParaRPr lang="en-US" sz="1400" b="0" dirty="0"/>
                        </a:p>
                      </a:txBody>
                      <a:tcPr/>
                    </a:tc>
                    <a:tc>
                      <a:txBody>
                        <a:bodyPr/>
                        <a:lstStyle/>
                        <a:p>
                          <a:pPr algn="ctr"/>
                          <a:r>
                            <a:rPr lang="en-US" sz="1400" b="0" dirty="0"/>
                            <a:t>Butterworth</a:t>
                          </a:r>
                        </a:p>
                      </a:txBody>
                      <a:tcPr/>
                    </a:tc>
                    <a:tc>
                      <a:txBody>
                        <a:bodyPr/>
                        <a:lstStyle/>
                        <a:p>
                          <a:pPr algn="ctr"/>
                          <a:r>
                            <a:rPr lang="en-US" sz="1400" b="0" i="0" u="none" strike="noStrike" kern="1200" baseline="0" dirty="0" err="1">
                              <a:solidFill>
                                <a:schemeClr val="lt1"/>
                              </a:solidFill>
                              <a:latin typeface="+mn-lt"/>
                              <a:ea typeface="+mn-ea"/>
                              <a:cs typeface="+mn-cs"/>
                            </a:rPr>
                            <a:t>Tschebyscheff</a:t>
                          </a:r>
                          <a:endParaRPr lang="en-US" sz="1400" b="0" dirty="0"/>
                        </a:p>
                      </a:txBody>
                      <a:tcPr/>
                    </a:tc>
                    <a:tc>
                      <a:txBody>
                        <a:bodyPr/>
                        <a:lstStyle/>
                        <a:p>
                          <a:pPr algn="ctr"/>
                          <a:r>
                            <a:rPr lang="en-US" sz="1400" b="0" i="0" u="none" strike="noStrike" kern="1200" baseline="0" dirty="0">
                              <a:solidFill>
                                <a:schemeClr val="lt1"/>
                              </a:solidFill>
                              <a:latin typeface="+mn-lt"/>
                              <a:ea typeface="+mn-ea"/>
                              <a:cs typeface="+mn-cs"/>
                            </a:rPr>
                            <a:t>Bessel</a:t>
                          </a:r>
                          <a:endParaRPr lang="en-US" sz="1400" b="0" dirty="0"/>
                        </a:p>
                      </a:txBody>
                      <a:tcPr/>
                    </a:tc>
                    <a:extLst>
                      <a:ext uri="{0D108BD9-81ED-4DB2-BD59-A6C34878D82A}">
                        <a16:rowId xmlns="" xmlns:a16="http://schemas.microsoft.com/office/drawing/2014/main" xmlns:a14="http://schemas.microsoft.com/office/drawing/2010/main" val="3037270762"/>
                      </a:ext>
                    </a:extLst>
                  </a:tr>
                  <a:tr h="370840">
                    <a:tc>
                      <a:txBody>
                        <a:bodyPr/>
                        <a:lstStyle/>
                        <a:p>
                          <a:endParaRPr lang="es-CR"/>
                        </a:p>
                      </a:txBody>
                      <a:tcPr>
                        <a:blipFill rotWithShape="1">
                          <a:blip r:embed="rId6"/>
                          <a:stretch>
                            <a:fillRect l="-581" t="-140984" r="-309302" b="-2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mn-cs"/>
                            </a:rPr>
                            <a:t>1.4142</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1.065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1.3617</a:t>
                          </a:r>
                          <a:endParaRPr lang="en-US" sz="1400" dirty="0"/>
                        </a:p>
                      </a:txBody>
                      <a:tcPr/>
                    </a:tc>
                    <a:extLst>
                      <a:ext uri="{0D108BD9-81ED-4DB2-BD59-A6C34878D82A}">
                        <a16:rowId xmlns="" xmlns:a16="http://schemas.microsoft.com/office/drawing/2014/main" xmlns:a14="http://schemas.microsoft.com/office/drawing/2010/main" val="3068040138"/>
                      </a:ext>
                    </a:extLst>
                  </a:tr>
                  <a:tr h="370840">
                    <a:tc>
                      <a:txBody>
                        <a:bodyPr/>
                        <a:lstStyle/>
                        <a:p>
                          <a:endParaRPr lang="es-CR"/>
                        </a:p>
                      </a:txBody>
                      <a:tcPr>
                        <a:blipFill rotWithShape="1">
                          <a:blip r:embed="rId6"/>
                          <a:stretch>
                            <a:fillRect l="-581" t="-245000" r="-309302" b="-103333"/>
                          </a:stretch>
                        </a:blipFill>
                      </a:tcPr>
                    </a:tc>
                    <a:tc>
                      <a:txBody>
                        <a:bodyPr/>
                        <a:lstStyle/>
                        <a:p>
                          <a:pPr algn="ctr"/>
                          <a:r>
                            <a:rPr lang="en-US" sz="1400" dirty="0"/>
                            <a:t>1</a:t>
                          </a:r>
                        </a:p>
                      </a:txBody>
                      <a:tcPr/>
                    </a:tc>
                    <a:tc>
                      <a:txBody>
                        <a:bodyPr/>
                        <a:lstStyle/>
                        <a:p>
                          <a:pPr algn="ctr"/>
                          <a:r>
                            <a:rPr lang="en-US" sz="1400" b="0" i="0" u="none" strike="noStrike" kern="1200" baseline="0" dirty="0">
                              <a:solidFill>
                                <a:schemeClr val="dk1"/>
                              </a:solidFill>
                              <a:latin typeface="+mn-lt"/>
                              <a:ea typeface="+mn-ea"/>
                              <a:cs typeface="+mn-cs"/>
                            </a:rPr>
                            <a:t>1.9305</a:t>
                          </a:r>
                          <a:endParaRPr lang="en-US" sz="1400" dirty="0"/>
                        </a:p>
                      </a:txBody>
                      <a:tcPr/>
                    </a:tc>
                    <a:tc>
                      <a:txBody>
                        <a:bodyPr/>
                        <a:lstStyle/>
                        <a:p>
                          <a:pPr algn="ctr"/>
                          <a:r>
                            <a:rPr lang="en-US" sz="1400" b="0" i="0" u="none" strike="noStrike" kern="1200" baseline="0" dirty="0">
                              <a:solidFill>
                                <a:schemeClr val="dk1"/>
                              </a:solidFill>
                              <a:latin typeface="+mn-lt"/>
                              <a:ea typeface="+mn-ea"/>
                              <a:cs typeface="+mn-cs"/>
                            </a:rPr>
                            <a:t>0.618</a:t>
                          </a:r>
                          <a:endParaRPr lang="en-US" sz="1400" dirty="0"/>
                        </a:p>
                      </a:txBody>
                      <a:tcPr/>
                    </a:tc>
                    <a:extLst>
                      <a:ext uri="{0D108BD9-81ED-4DB2-BD59-A6C34878D82A}">
                        <a16:rowId xmlns="" xmlns:a16="http://schemas.microsoft.com/office/drawing/2014/main" xmlns:a14="http://schemas.microsoft.com/office/drawing/2010/main" val="1351804505"/>
                      </a:ext>
                    </a:extLst>
                  </a:tr>
                  <a:tr h="370840">
                    <a:tc>
                      <a:txBody>
                        <a:bodyPr/>
                        <a:lstStyle/>
                        <a:p>
                          <a:pPr algn="ctr"/>
                          <a:r>
                            <a:rPr lang="en-US" sz="1400" dirty="0" smtClean="0"/>
                            <a:t>Q</a:t>
                          </a:r>
                          <a:endParaRPr lang="en-US" sz="1400" dirty="0"/>
                        </a:p>
                      </a:txBody>
                      <a:tcPr/>
                    </a:tc>
                    <a:tc>
                      <a:txBody>
                        <a:bodyPr/>
                        <a:lstStyle/>
                        <a:p>
                          <a:pPr algn="ctr"/>
                          <a:r>
                            <a:rPr lang="en-US" sz="1400" dirty="0" smtClean="0"/>
                            <a:t>0.71</a:t>
                          </a:r>
                          <a:endParaRPr lang="en-US" sz="1400" dirty="0"/>
                        </a:p>
                      </a:txBody>
                      <a:tcPr/>
                    </a:tc>
                    <a:tc>
                      <a:txBody>
                        <a:bodyPr/>
                        <a:lstStyle/>
                        <a:p>
                          <a:pPr algn="ctr"/>
                          <a:r>
                            <a:rPr lang="en-US" sz="1400" dirty="0" smtClean="0"/>
                            <a:t>1.3</a:t>
                          </a:r>
                          <a:endParaRPr lang="en-US" sz="1400" dirty="0"/>
                        </a:p>
                      </a:txBody>
                      <a:tcPr/>
                    </a:tc>
                    <a:tc>
                      <a:txBody>
                        <a:bodyPr/>
                        <a:lstStyle/>
                        <a:p>
                          <a:pPr algn="ctr"/>
                          <a:r>
                            <a:rPr lang="en-US" sz="1400" dirty="0" smtClean="0"/>
                            <a:t>0.58</a:t>
                          </a:r>
                          <a:endParaRPr lang="en-US" sz="1400" dirty="0"/>
                        </a:p>
                      </a:txBody>
                      <a:tcPr/>
                    </a:tc>
                  </a:tr>
                </a:tbl>
              </a:graphicData>
            </a:graphic>
          </p:graphicFrame>
        </mc:Fallback>
      </mc:AlternateContent>
      <mc:AlternateContent xmlns:mc="http://schemas.openxmlformats.org/markup-compatibility/2006" xmlns:a14="http://schemas.microsoft.com/office/drawing/2010/main">
        <mc:Choice Requires="a14">
          <p:sp>
            <p:nvSpPr>
              <p:cNvPr id="17" name="16 CuadroTexto"/>
              <p:cNvSpPr txBox="1"/>
              <p:nvPr/>
            </p:nvSpPr>
            <p:spPr>
              <a:xfrm>
                <a:off x="939612" y="4191990"/>
                <a:ext cx="1363899" cy="619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sz="1100" b="0" i="1" smtClean="0">
                          <a:latin typeface="Cambria Math"/>
                        </a:rPr>
                        <m:t>𝐹𝑎𝑐𝑡𝑜𝑟</m:t>
                      </m:r>
                      <m:r>
                        <a:rPr lang="es-CR" sz="1100" b="0" i="1" smtClean="0">
                          <a:latin typeface="Cambria Math"/>
                        </a:rPr>
                        <m:t> </m:t>
                      </m:r>
                      <m:r>
                        <a:rPr lang="es-CR" sz="1100" b="0" i="1" smtClean="0">
                          <a:latin typeface="Cambria Math"/>
                        </a:rPr>
                        <m:t>𝑑𝑒</m:t>
                      </m:r>
                      <m:r>
                        <a:rPr lang="es-CR" sz="1100" b="0" i="1" smtClean="0">
                          <a:latin typeface="Cambria Math"/>
                        </a:rPr>
                        <m:t> </m:t>
                      </m:r>
                      <m:r>
                        <a:rPr lang="es-CR" sz="1100" b="0" i="1" smtClean="0">
                          <a:latin typeface="Cambria Math"/>
                        </a:rPr>
                        <m:t>𝐶𝑎𝑙𝑖𝑑𝑎𝑑</m:t>
                      </m:r>
                    </m:oMath>
                    <m:oMath xmlns:m="http://schemas.openxmlformats.org/officeDocument/2006/math">
                      <m:r>
                        <a:rPr lang="es-CR" sz="1100" b="0" i="1" smtClean="0">
                          <a:latin typeface="Cambria Math"/>
                        </a:rPr>
                        <m:t>𝑄</m:t>
                      </m:r>
                      <m:r>
                        <a:rPr lang="es-CR" sz="1100" b="0" i="1" smtClean="0">
                          <a:latin typeface="Cambria Math"/>
                        </a:rPr>
                        <m:t>=</m:t>
                      </m:r>
                      <m:f>
                        <m:fPr>
                          <m:ctrlPr>
                            <a:rPr lang="es-CR" sz="1100" b="0" i="1" smtClean="0">
                              <a:latin typeface="Cambria Math"/>
                            </a:rPr>
                          </m:ctrlPr>
                        </m:fPr>
                        <m:num>
                          <m:rad>
                            <m:radPr>
                              <m:degHide m:val="on"/>
                              <m:ctrlPr>
                                <a:rPr lang="es-CR" sz="1100" b="0" i="1" smtClean="0">
                                  <a:latin typeface="Cambria Math"/>
                                </a:rPr>
                              </m:ctrlPr>
                            </m:radPr>
                            <m:deg/>
                            <m:e>
                              <m:r>
                                <a:rPr lang="es-CR" sz="1100" b="0" i="1" smtClean="0">
                                  <a:latin typeface="Cambria Math"/>
                                </a:rPr>
                                <m:t>𝑏</m:t>
                              </m:r>
                            </m:e>
                          </m:rad>
                        </m:num>
                        <m:den>
                          <m:r>
                            <a:rPr lang="es-CR" sz="1100" b="0" i="1" smtClean="0">
                              <a:latin typeface="Cambria Math"/>
                            </a:rPr>
                            <m:t>𝑎</m:t>
                          </m:r>
                        </m:den>
                      </m:f>
                    </m:oMath>
                  </m:oMathPara>
                </a14:m>
                <a:endParaRPr lang="es-CR" sz="1100" dirty="0"/>
              </a:p>
            </p:txBody>
          </p:sp>
        </mc:Choice>
        <mc:Fallback xmlns="">
          <p:sp>
            <p:nvSpPr>
              <p:cNvPr id="17" name="16 CuadroTexto"/>
              <p:cNvSpPr txBox="1">
                <a:spLocks noRot="1" noChangeAspect="1" noMove="1" noResize="1" noEditPoints="1" noAdjustHandles="1" noChangeArrowheads="1" noChangeShapeType="1" noTextEdit="1"/>
              </p:cNvSpPr>
              <p:nvPr/>
            </p:nvSpPr>
            <p:spPr>
              <a:xfrm>
                <a:off x="939612" y="4191990"/>
                <a:ext cx="1363899" cy="619400"/>
              </a:xfrm>
              <a:prstGeom prst="rect">
                <a:avLst/>
              </a:prstGeom>
              <a:blipFill rotWithShape="1">
                <a:blip r:embed="rId7"/>
                <a:stretch>
                  <a:fillRect/>
                </a:stretch>
              </a:blipFill>
            </p:spPr>
            <p:txBody>
              <a:bodyPr/>
              <a:lstStyle/>
              <a:p>
                <a:r>
                  <a:rPr lang="es-CR">
                    <a:noFill/>
                  </a:rPr>
                  <a:t> </a:t>
                </a:r>
              </a:p>
            </p:txBody>
          </p:sp>
        </mc:Fallback>
      </mc:AlternateContent>
      <mc:AlternateContent xmlns:mc="http://schemas.openxmlformats.org/markup-compatibility/2006">
        <mc:Choice xmlns:a14="http://schemas.microsoft.com/office/drawing/2010/main" Requires="a14">
          <p:sp>
            <p:nvSpPr>
              <p:cNvPr id="18" name="17 CuadroTexto"/>
              <p:cNvSpPr txBox="1"/>
              <p:nvPr/>
            </p:nvSpPr>
            <p:spPr>
              <a:xfrm>
                <a:off x="5825433" y="6022140"/>
                <a:ext cx="6366567" cy="646331"/>
              </a:xfrm>
              <a:prstGeom prst="rect">
                <a:avLst/>
              </a:prstGeom>
              <a:noFill/>
            </p:spPr>
            <p:txBody>
              <a:bodyPr wrap="square" rtlCol="0">
                <a:spAutoFit/>
              </a:bodyPr>
              <a:lstStyle/>
              <a:p>
                <a:r>
                  <a:rPr lang="es-CR" dirty="0"/>
                  <a:t>c</a:t>
                </a:r>
                <a:r>
                  <a:rPr lang="es-CR" dirty="0" smtClean="0"/>
                  <a:t>. </a:t>
                </a:r>
                <a:r>
                  <a:rPr lang="es-CR" dirty="0" smtClean="0"/>
                  <a:t>Diseñe el circuito para un Filtro </a:t>
                </a:r>
                <a:r>
                  <a:rPr lang="en-US" dirty="0" smtClean="0"/>
                  <a:t>Butterworth y </a:t>
                </a:r>
                <a:r>
                  <a:rPr lang="en-US" dirty="0" err="1" smtClean="0">
                    <a:solidFill>
                      <a:schemeClr val="tx1"/>
                    </a:solidFill>
                  </a:rPr>
                  <a:t>Tschebyscheff</a:t>
                </a:r>
                <a:r>
                  <a:rPr lang="en-US" dirty="0" smtClean="0">
                    <a:solidFill>
                      <a:schemeClr val="tx1"/>
                    </a:solidFill>
                  </a:rPr>
                  <a:t> </a:t>
                </a:r>
                <a:endParaRPr lang="en-US" dirty="0">
                  <a:solidFill>
                    <a:schemeClr val="tx1"/>
                  </a:solidFill>
                </a:endParaRPr>
              </a:p>
              <a:p>
                <a:r>
                  <a:rPr lang="es-CR" dirty="0" smtClean="0">
                    <a:solidFill>
                      <a:schemeClr val="tx1"/>
                    </a:solidFill>
                  </a:rPr>
                  <a:t>con </a:t>
                </a:r>
                <a14:m>
                  <m:oMath xmlns:m="http://schemas.openxmlformats.org/officeDocument/2006/math">
                    <m:sSub>
                      <m:sSubPr>
                        <m:ctrlPr>
                          <a:rPr lang="es-CR" i="1" smtClean="0">
                            <a:solidFill>
                              <a:schemeClr val="tx1"/>
                            </a:solidFill>
                            <a:latin typeface="Cambria Math"/>
                          </a:rPr>
                        </m:ctrlPr>
                      </m:sSubPr>
                      <m:e>
                        <m:r>
                          <a:rPr lang="es-CR" b="0" i="1" smtClean="0">
                            <a:solidFill>
                              <a:schemeClr val="tx1"/>
                            </a:solidFill>
                            <a:latin typeface="Cambria Math"/>
                          </a:rPr>
                          <m:t>𝑓</m:t>
                        </m:r>
                      </m:e>
                      <m:sub>
                        <m:r>
                          <a:rPr lang="es-CR" b="0" i="1" smtClean="0">
                            <a:solidFill>
                              <a:schemeClr val="tx1"/>
                            </a:solidFill>
                            <a:latin typeface="Cambria Math"/>
                          </a:rPr>
                          <m:t>𝑐</m:t>
                        </m:r>
                      </m:sub>
                    </m:sSub>
                    <m:r>
                      <a:rPr lang="es-CR" b="0" i="1" smtClean="0">
                        <a:solidFill>
                          <a:schemeClr val="tx1"/>
                        </a:solidFill>
                        <a:latin typeface="Cambria Math"/>
                      </a:rPr>
                      <m:t>=4 </m:t>
                    </m:r>
                    <m:r>
                      <a:rPr lang="es-CR" b="0" i="1" smtClean="0">
                        <a:solidFill>
                          <a:schemeClr val="tx1"/>
                        </a:solidFill>
                        <a:latin typeface="Cambria Math"/>
                      </a:rPr>
                      <m:t>𝐾𝐻𝑧</m:t>
                    </m:r>
                  </m:oMath>
                </a14:m>
                <a:r>
                  <a:rPr lang="es-CR" dirty="0" smtClean="0">
                    <a:solidFill>
                      <a:schemeClr val="tx1"/>
                    </a:solidFill>
                  </a:rPr>
                  <a:t> .</a:t>
                </a:r>
                <a:endParaRPr lang="es-CR" b="0" i="0" dirty="0" smtClean="0">
                  <a:solidFill>
                    <a:schemeClr val="tx1"/>
                  </a:solidFill>
                  <a:latin typeface="Cambria Math"/>
                </a:endParaRPr>
              </a:p>
            </p:txBody>
          </p:sp>
        </mc:Choice>
        <mc:Fallback>
          <p:sp>
            <p:nvSpPr>
              <p:cNvPr id="18" name="17 CuadroTexto"/>
              <p:cNvSpPr txBox="1">
                <a:spLocks noRot="1" noChangeAspect="1" noMove="1" noResize="1" noEditPoints="1" noAdjustHandles="1" noChangeArrowheads="1" noChangeShapeType="1" noTextEdit="1"/>
              </p:cNvSpPr>
              <p:nvPr/>
            </p:nvSpPr>
            <p:spPr>
              <a:xfrm>
                <a:off x="5825433" y="6022140"/>
                <a:ext cx="6366567" cy="646331"/>
              </a:xfrm>
              <a:prstGeom prst="rect">
                <a:avLst/>
              </a:prstGeom>
              <a:blipFill rotWithShape="1">
                <a:blip r:embed="rId8"/>
                <a:stretch>
                  <a:fillRect l="-862" t="-4717" b="-14151"/>
                </a:stretch>
              </a:blipFill>
            </p:spPr>
            <p:txBody>
              <a:bodyPr/>
              <a:lstStyle/>
              <a:p>
                <a:r>
                  <a:rPr lang="es-CR">
                    <a:noFill/>
                  </a:rPr>
                  <a:t> </a:t>
                </a:r>
              </a:p>
            </p:txBody>
          </p:sp>
        </mc:Fallback>
      </mc:AlternateContent>
    </p:spTree>
    <p:extLst>
      <p:ext uri="{BB962C8B-B14F-4D97-AF65-F5344CB8AC3E}">
        <p14:creationId xmlns:p14="http://schemas.microsoft.com/office/powerpoint/2010/main" val="3711987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xmlns="" id="{19CA29D9-23DF-4B15-B13A-6E2AB0586331}"/>
              </a:ext>
            </a:extLst>
          </p:cNvPr>
          <p:cNvSpPr txBox="1"/>
          <p:nvPr/>
        </p:nvSpPr>
        <p:spPr>
          <a:xfrm>
            <a:off x="9644245" y="2370414"/>
            <a:ext cx="1595630" cy="369332"/>
          </a:xfrm>
          <a:prstGeom prst="rect">
            <a:avLst/>
          </a:prstGeom>
          <a:noFill/>
        </p:spPr>
        <p:txBody>
          <a:bodyPr wrap="none" rtlCol="0">
            <a:spAutoFit/>
          </a:bodyPr>
          <a:lstStyle/>
          <a:p>
            <a:r>
              <a:rPr lang="es-CR" dirty="0" smtClean="0"/>
              <a:t>Filtro Paso Alto</a:t>
            </a:r>
            <a:endParaRPr lang="es-CR" dirty="0"/>
          </a:p>
        </p:txBody>
      </p:sp>
      <p:grpSp>
        <p:nvGrpSpPr>
          <p:cNvPr id="5" name="4 Grupo"/>
          <p:cNvGrpSpPr/>
          <p:nvPr/>
        </p:nvGrpSpPr>
        <p:grpSpPr>
          <a:xfrm>
            <a:off x="1014595" y="3472123"/>
            <a:ext cx="8629650" cy="2871601"/>
            <a:chOff x="1014595" y="3472123"/>
            <a:chExt cx="8629650" cy="2871601"/>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595" y="3472123"/>
              <a:ext cx="862965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23">
              <a:extLst>
                <a:ext uri="{FF2B5EF4-FFF2-40B4-BE49-F238E27FC236}">
                  <a16:creationId xmlns:a16="http://schemas.microsoft.com/office/drawing/2014/main" xmlns="" id="{78061722-2B8B-493C-A81A-442DF2B37951}"/>
                </a:ext>
              </a:extLst>
            </p:cNvPr>
            <p:cNvSpPr txBox="1"/>
            <p:nvPr/>
          </p:nvSpPr>
          <p:spPr>
            <a:xfrm>
              <a:off x="1412331" y="4749128"/>
              <a:ext cx="887744" cy="523220"/>
            </a:xfrm>
            <a:prstGeom prst="rect">
              <a:avLst/>
            </a:prstGeom>
            <a:noFill/>
          </p:spPr>
          <p:txBody>
            <a:bodyPr wrap="none" rtlCol="0">
              <a:spAutoFit/>
            </a:bodyPr>
            <a:lstStyle/>
            <a:p>
              <a:r>
                <a:rPr lang="es-CR" sz="1400" dirty="0" smtClean="0"/>
                <a:t>Paso Bajo</a:t>
              </a:r>
            </a:p>
            <a:p>
              <a:r>
                <a:rPr lang="es-CR" sz="1400" dirty="0" smtClean="0"/>
                <a:t>Orden 2</a:t>
              </a:r>
              <a:endParaRPr lang="es-CR" sz="1400" dirty="0"/>
            </a:p>
          </p:txBody>
        </p:sp>
        <p:sp>
          <p:nvSpPr>
            <p:cNvPr id="17" name="TextBox 23">
              <a:extLst>
                <a:ext uri="{FF2B5EF4-FFF2-40B4-BE49-F238E27FC236}">
                  <a16:creationId xmlns:a16="http://schemas.microsoft.com/office/drawing/2014/main" xmlns="" id="{78061722-2B8B-493C-A81A-442DF2B37951}"/>
                </a:ext>
              </a:extLst>
            </p:cNvPr>
            <p:cNvSpPr txBox="1"/>
            <p:nvPr/>
          </p:nvSpPr>
          <p:spPr>
            <a:xfrm>
              <a:off x="6126835" y="4778668"/>
              <a:ext cx="887744" cy="523220"/>
            </a:xfrm>
            <a:prstGeom prst="rect">
              <a:avLst/>
            </a:prstGeom>
            <a:noFill/>
          </p:spPr>
          <p:txBody>
            <a:bodyPr wrap="none" rtlCol="0">
              <a:spAutoFit/>
            </a:bodyPr>
            <a:lstStyle/>
            <a:p>
              <a:r>
                <a:rPr lang="es-CR" sz="1400" dirty="0" smtClean="0"/>
                <a:t>Paso Bajo</a:t>
              </a:r>
            </a:p>
            <a:p>
              <a:r>
                <a:rPr lang="es-CR" sz="1400" dirty="0" smtClean="0"/>
                <a:t>Orden 2</a:t>
              </a:r>
              <a:endParaRPr lang="es-CR" sz="1400" dirty="0"/>
            </a:p>
          </p:txBody>
        </p:sp>
        <p:sp>
          <p:nvSpPr>
            <p:cNvPr id="18" name="Rectangle 2">
              <a:extLst>
                <a:ext uri="{FF2B5EF4-FFF2-40B4-BE49-F238E27FC236}">
                  <a16:creationId xmlns:a16="http://schemas.microsoft.com/office/drawing/2014/main" xmlns="" id="{0A752537-9E4A-4A8B-9971-17A36A57DFDF}"/>
                </a:ext>
              </a:extLst>
            </p:cNvPr>
            <p:cNvSpPr/>
            <p:nvPr/>
          </p:nvSpPr>
          <p:spPr>
            <a:xfrm>
              <a:off x="4413984" y="3472123"/>
              <a:ext cx="2260269" cy="276999"/>
            </a:xfrm>
            <a:prstGeom prst="rect">
              <a:avLst/>
            </a:prstGeom>
          </p:spPr>
          <p:txBody>
            <a:bodyPr wrap="square">
              <a:spAutoFit/>
            </a:bodyPr>
            <a:lstStyle/>
            <a:p>
              <a:r>
                <a:rPr lang="es-CR" sz="1200" dirty="0" smtClean="0">
                  <a:latin typeface="AdvPA1E9"/>
                </a:rPr>
                <a:t>Configuración </a:t>
              </a:r>
              <a:r>
                <a:rPr lang="en-US" sz="1200" dirty="0" err="1" smtClean="0">
                  <a:latin typeface="AdvPA1E9"/>
                </a:rPr>
                <a:t>Sallen</a:t>
              </a:r>
              <a:r>
                <a:rPr lang="en-US" sz="1200" dirty="0" smtClean="0">
                  <a:latin typeface="AdvPA1E9"/>
                </a:rPr>
                <a:t>-Key</a:t>
              </a:r>
              <a:endParaRPr lang="en-US" sz="1200" dirty="0"/>
            </a:p>
          </p:txBody>
        </p:sp>
        <mc:AlternateContent xmlns:mc="http://schemas.openxmlformats.org/markup-compatibility/2006" xmlns:a14="http://schemas.microsoft.com/office/drawing/2010/main">
          <mc:Choice Requires="a14">
            <p:sp>
              <p:nvSpPr>
                <p:cNvPr id="19" name="18 CuadroTexto"/>
                <p:cNvSpPr txBox="1"/>
                <p:nvPr/>
              </p:nvSpPr>
              <p:spPr>
                <a:xfrm>
                  <a:off x="1901193" y="5583259"/>
                  <a:ext cx="2633734" cy="7604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400" i="1" smtClean="0">
                                <a:latin typeface="Cambria Math"/>
                              </a:rPr>
                            </m:ctrlPr>
                          </m:sSubPr>
                          <m:e>
                            <m:r>
                              <a:rPr lang="es-CR" sz="1400" b="0" i="1" smtClean="0">
                                <a:latin typeface="Cambria Math"/>
                              </a:rPr>
                              <m:t>𝐴</m:t>
                            </m:r>
                          </m:e>
                          <m:sub>
                            <m:r>
                              <a:rPr lang="es-CR" sz="1400" b="0" i="1" smtClean="0">
                                <a:latin typeface="Cambria Math"/>
                              </a:rPr>
                              <m:t>𝑣</m:t>
                            </m:r>
                          </m:sub>
                        </m:sSub>
                        <m:r>
                          <a:rPr lang="es-CR" sz="1400" b="0" i="1" smtClean="0">
                            <a:latin typeface="Cambria Math"/>
                          </a:rPr>
                          <m:t>=</m:t>
                        </m:r>
                        <m:f>
                          <m:fPr>
                            <m:ctrlPr>
                              <a:rPr lang="es-CR" sz="1400" b="0" i="1" smtClean="0">
                                <a:latin typeface="Cambria Math"/>
                              </a:rPr>
                            </m:ctrlPr>
                          </m:fPr>
                          <m:num>
                            <m:sSub>
                              <m:sSubPr>
                                <m:ctrlPr>
                                  <a:rPr lang="es-CR" sz="1400" b="0" i="1" smtClean="0">
                                    <a:latin typeface="Cambria Math"/>
                                  </a:rPr>
                                </m:ctrlPr>
                              </m:sSubPr>
                              <m:e>
                                <m:r>
                                  <a:rPr lang="es-CR" sz="1400" b="0" i="1" smtClean="0">
                                    <a:latin typeface="Cambria Math"/>
                                  </a:rPr>
                                  <m:t>𝑣</m:t>
                                </m:r>
                              </m:e>
                              <m:sub>
                                <m:r>
                                  <a:rPr lang="es-CR" sz="1400" b="0" i="1" smtClean="0">
                                    <a:latin typeface="Cambria Math"/>
                                  </a:rPr>
                                  <m:t>𝑜</m:t>
                                </m:r>
                              </m:sub>
                            </m:sSub>
                          </m:num>
                          <m:den>
                            <m:sSub>
                              <m:sSubPr>
                                <m:ctrlPr>
                                  <a:rPr lang="es-CR" sz="1400" b="0" i="1" smtClean="0">
                                    <a:latin typeface="Cambria Math"/>
                                  </a:rPr>
                                </m:ctrlPr>
                              </m:sSubPr>
                              <m:e>
                                <m:r>
                                  <a:rPr lang="es-CR" sz="1400" b="0" i="1" smtClean="0">
                                    <a:latin typeface="Cambria Math"/>
                                  </a:rPr>
                                  <m:t>𝑣</m:t>
                                </m:r>
                              </m:e>
                              <m:sub>
                                <m:r>
                                  <a:rPr lang="es-CR" sz="1400" b="0" i="1" smtClean="0">
                                    <a:latin typeface="Cambria Math"/>
                                  </a:rPr>
                                  <m:t>𝑖</m:t>
                                </m:r>
                              </m:sub>
                            </m:sSub>
                          </m:den>
                        </m:f>
                        <m:r>
                          <a:rPr lang="es-CR" sz="1400" b="0" i="1" smtClean="0">
                            <a:latin typeface="Cambria Math"/>
                          </a:rPr>
                          <m:t>=</m:t>
                        </m:r>
                        <m:f>
                          <m:fPr>
                            <m:ctrlPr>
                              <a:rPr lang="es-CR" sz="1400" i="1" smtClean="0">
                                <a:latin typeface="Cambria Math"/>
                              </a:rPr>
                            </m:ctrlPr>
                          </m:fPr>
                          <m:num>
                            <m:r>
                              <a:rPr lang="es-CR" sz="1400" b="0" i="1" smtClean="0">
                                <a:latin typeface="Cambria Math"/>
                              </a:rPr>
                              <m:t>1</m:t>
                            </m:r>
                          </m:num>
                          <m:den>
                            <m:r>
                              <a:rPr lang="es-CR" sz="1400" b="0" i="1" smtClean="0">
                                <a:latin typeface="Cambria Math"/>
                              </a:rPr>
                              <m:t>𝑏</m:t>
                            </m:r>
                            <m:sSup>
                              <m:sSupPr>
                                <m:ctrlPr>
                                  <a:rPr lang="es-CR" sz="1400" b="0" i="1" smtClean="0">
                                    <a:latin typeface="Cambria Math"/>
                                  </a:rPr>
                                </m:ctrlPr>
                              </m:sSupPr>
                              <m:e>
                                <m:d>
                                  <m:dPr>
                                    <m:ctrlPr>
                                      <a:rPr lang="es-CR" sz="1400" b="0" i="1" smtClean="0">
                                        <a:latin typeface="Cambria Math"/>
                                      </a:rPr>
                                    </m:ctrlPr>
                                  </m:dPr>
                                  <m:e>
                                    <m:f>
                                      <m:fPr>
                                        <m:ctrlPr>
                                          <a:rPr lang="es-CR" sz="1400" i="1">
                                            <a:latin typeface="Cambria Math"/>
                                          </a:rPr>
                                        </m:ctrlPr>
                                      </m:fPr>
                                      <m:num>
                                        <m:r>
                                          <a:rPr lang="es-CR" sz="1400" i="1">
                                            <a:latin typeface="Cambria Math"/>
                                          </a:rPr>
                                          <m:t>𝑗𝑓</m:t>
                                        </m:r>
                                      </m:num>
                                      <m:den>
                                        <m:sSub>
                                          <m:sSubPr>
                                            <m:ctrlPr>
                                              <a:rPr lang="es-CR" sz="1400" i="1">
                                                <a:latin typeface="Cambria Math"/>
                                              </a:rPr>
                                            </m:ctrlPr>
                                          </m:sSubPr>
                                          <m:e>
                                            <m:r>
                                              <a:rPr lang="es-CR" sz="1400" i="1">
                                                <a:latin typeface="Cambria Math"/>
                                              </a:rPr>
                                              <m:t>𝑓</m:t>
                                            </m:r>
                                          </m:e>
                                          <m:sub>
                                            <m:r>
                                              <a:rPr lang="es-CR" sz="1400" i="1">
                                                <a:latin typeface="Cambria Math"/>
                                              </a:rPr>
                                              <m:t>𝑐</m:t>
                                            </m:r>
                                          </m:sub>
                                        </m:sSub>
                                      </m:den>
                                    </m:f>
                                  </m:e>
                                </m:d>
                              </m:e>
                              <m:sup>
                                <m:r>
                                  <a:rPr lang="es-CR" sz="1400" b="0" i="1" smtClean="0">
                                    <a:latin typeface="Cambria Math"/>
                                  </a:rPr>
                                  <m:t>2</m:t>
                                </m:r>
                              </m:sup>
                            </m:sSup>
                            <m:r>
                              <a:rPr lang="es-CR" sz="1400" b="0" i="1" smtClean="0">
                                <a:latin typeface="Cambria Math"/>
                              </a:rPr>
                              <m:t>+</m:t>
                            </m:r>
                            <m:r>
                              <a:rPr lang="es-CR" sz="1400" b="0" i="1" smtClean="0">
                                <a:latin typeface="Cambria Math"/>
                              </a:rPr>
                              <m:t>𝑎</m:t>
                            </m:r>
                            <m:d>
                              <m:dPr>
                                <m:ctrlPr>
                                  <a:rPr lang="es-CR" sz="1400" b="0" i="1" smtClean="0">
                                    <a:latin typeface="Cambria Math"/>
                                  </a:rPr>
                                </m:ctrlPr>
                              </m:dPr>
                              <m:e>
                                <m:f>
                                  <m:fPr>
                                    <m:ctrlPr>
                                      <a:rPr lang="es-CR" sz="1400" b="0" i="1" smtClean="0">
                                        <a:latin typeface="Cambria Math"/>
                                      </a:rPr>
                                    </m:ctrlPr>
                                  </m:fPr>
                                  <m:num>
                                    <m:r>
                                      <a:rPr lang="es-CR" sz="1400" b="0" i="1" smtClean="0">
                                        <a:latin typeface="Cambria Math"/>
                                      </a:rPr>
                                      <m:t>𝑗𝑓</m:t>
                                    </m:r>
                                  </m:num>
                                  <m:den>
                                    <m:sSub>
                                      <m:sSubPr>
                                        <m:ctrlPr>
                                          <a:rPr lang="es-CR" sz="1400" b="0" i="1" smtClean="0">
                                            <a:latin typeface="Cambria Math"/>
                                          </a:rPr>
                                        </m:ctrlPr>
                                      </m:sSubPr>
                                      <m:e>
                                        <m:r>
                                          <a:rPr lang="es-CR" sz="1400" b="0" i="1" smtClean="0">
                                            <a:latin typeface="Cambria Math"/>
                                          </a:rPr>
                                          <m:t>𝑓</m:t>
                                        </m:r>
                                      </m:e>
                                      <m:sub>
                                        <m:r>
                                          <a:rPr lang="es-CR" sz="1400" b="0" i="1" smtClean="0">
                                            <a:latin typeface="Cambria Math"/>
                                          </a:rPr>
                                          <m:t>𝑐</m:t>
                                        </m:r>
                                      </m:sub>
                                    </m:sSub>
                                  </m:den>
                                </m:f>
                              </m:e>
                            </m:d>
                            <m:r>
                              <a:rPr lang="es-CR" sz="1400" b="0" i="1" smtClean="0">
                                <a:latin typeface="Cambria Math"/>
                              </a:rPr>
                              <m:t>+1</m:t>
                            </m:r>
                          </m:den>
                        </m:f>
                      </m:oMath>
                    </m:oMathPara>
                  </a14:m>
                  <a:endParaRPr lang="es-CR" sz="1400" dirty="0"/>
                </a:p>
              </p:txBody>
            </p:sp>
          </mc:Choice>
          <mc:Fallback xmlns="">
            <p:sp>
              <p:nvSpPr>
                <p:cNvPr id="19" name="18 CuadroTexto"/>
                <p:cNvSpPr txBox="1">
                  <a:spLocks noRot="1" noChangeAspect="1" noMove="1" noResize="1" noEditPoints="1" noAdjustHandles="1" noChangeArrowheads="1" noChangeShapeType="1" noTextEdit="1"/>
                </p:cNvSpPr>
                <p:nvPr/>
              </p:nvSpPr>
              <p:spPr>
                <a:xfrm>
                  <a:off x="1901193" y="5583259"/>
                  <a:ext cx="2633734" cy="760465"/>
                </a:xfrm>
                <a:prstGeom prst="rect">
                  <a:avLst/>
                </a:prstGeom>
                <a:blipFill rotWithShape="1">
                  <a:blip r:embed="rId3"/>
                  <a:stretch>
                    <a:fillRect b="-4000"/>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20" name="19 CuadroTexto"/>
                <p:cNvSpPr txBox="1"/>
                <p:nvPr/>
              </p:nvSpPr>
              <p:spPr>
                <a:xfrm>
                  <a:off x="6103084" y="5583258"/>
                  <a:ext cx="2633734" cy="7604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400" i="1" smtClean="0">
                                <a:latin typeface="Cambria Math"/>
                              </a:rPr>
                            </m:ctrlPr>
                          </m:sSubPr>
                          <m:e>
                            <m:r>
                              <a:rPr lang="es-CR" sz="1400" b="0" i="1" smtClean="0">
                                <a:latin typeface="Cambria Math"/>
                              </a:rPr>
                              <m:t>𝐴</m:t>
                            </m:r>
                          </m:e>
                          <m:sub>
                            <m:r>
                              <a:rPr lang="es-CR" sz="1400" b="0" i="1" smtClean="0">
                                <a:latin typeface="Cambria Math"/>
                              </a:rPr>
                              <m:t>𝑣</m:t>
                            </m:r>
                          </m:sub>
                        </m:sSub>
                        <m:r>
                          <a:rPr lang="es-CR" sz="1400" b="0" i="1" smtClean="0">
                            <a:latin typeface="Cambria Math"/>
                          </a:rPr>
                          <m:t>=</m:t>
                        </m:r>
                        <m:f>
                          <m:fPr>
                            <m:ctrlPr>
                              <a:rPr lang="es-CR" sz="1400" b="0" i="1" smtClean="0">
                                <a:latin typeface="Cambria Math"/>
                              </a:rPr>
                            </m:ctrlPr>
                          </m:fPr>
                          <m:num>
                            <m:sSub>
                              <m:sSubPr>
                                <m:ctrlPr>
                                  <a:rPr lang="es-CR" sz="1400" b="0" i="1" smtClean="0">
                                    <a:latin typeface="Cambria Math"/>
                                  </a:rPr>
                                </m:ctrlPr>
                              </m:sSubPr>
                              <m:e>
                                <m:r>
                                  <a:rPr lang="es-CR" sz="1400" b="0" i="1" smtClean="0">
                                    <a:latin typeface="Cambria Math"/>
                                  </a:rPr>
                                  <m:t>𝑣</m:t>
                                </m:r>
                              </m:e>
                              <m:sub>
                                <m:r>
                                  <a:rPr lang="es-CR" sz="1400" b="0" i="1" smtClean="0">
                                    <a:latin typeface="Cambria Math"/>
                                  </a:rPr>
                                  <m:t>𝑜</m:t>
                                </m:r>
                              </m:sub>
                            </m:sSub>
                          </m:num>
                          <m:den>
                            <m:sSub>
                              <m:sSubPr>
                                <m:ctrlPr>
                                  <a:rPr lang="es-CR" sz="1400" b="0" i="1" smtClean="0">
                                    <a:latin typeface="Cambria Math"/>
                                  </a:rPr>
                                </m:ctrlPr>
                              </m:sSubPr>
                              <m:e>
                                <m:r>
                                  <a:rPr lang="es-CR" sz="1400" b="0" i="1" smtClean="0">
                                    <a:latin typeface="Cambria Math"/>
                                  </a:rPr>
                                  <m:t>𝑣</m:t>
                                </m:r>
                              </m:e>
                              <m:sub>
                                <m:r>
                                  <a:rPr lang="es-CR" sz="1400" b="0" i="1" smtClean="0">
                                    <a:latin typeface="Cambria Math"/>
                                  </a:rPr>
                                  <m:t>𝑖</m:t>
                                </m:r>
                              </m:sub>
                            </m:sSub>
                          </m:den>
                        </m:f>
                        <m:r>
                          <a:rPr lang="es-CR" sz="1400" b="0" i="1" smtClean="0">
                            <a:latin typeface="Cambria Math"/>
                          </a:rPr>
                          <m:t>=</m:t>
                        </m:r>
                        <m:f>
                          <m:fPr>
                            <m:ctrlPr>
                              <a:rPr lang="es-CR" sz="1400" i="1" smtClean="0">
                                <a:latin typeface="Cambria Math"/>
                              </a:rPr>
                            </m:ctrlPr>
                          </m:fPr>
                          <m:num>
                            <m:r>
                              <a:rPr lang="es-CR" sz="1400" b="0" i="1" smtClean="0">
                                <a:latin typeface="Cambria Math"/>
                              </a:rPr>
                              <m:t>1</m:t>
                            </m:r>
                          </m:num>
                          <m:den>
                            <m:r>
                              <a:rPr lang="es-CR" sz="1400" b="0" i="1" smtClean="0">
                                <a:latin typeface="Cambria Math"/>
                              </a:rPr>
                              <m:t>𝑏</m:t>
                            </m:r>
                            <m:sSup>
                              <m:sSupPr>
                                <m:ctrlPr>
                                  <a:rPr lang="es-CR" sz="1400" b="0" i="1" smtClean="0">
                                    <a:latin typeface="Cambria Math"/>
                                  </a:rPr>
                                </m:ctrlPr>
                              </m:sSupPr>
                              <m:e>
                                <m:d>
                                  <m:dPr>
                                    <m:ctrlPr>
                                      <a:rPr lang="es-CR" sz="1400" b="0" i="1" smtClean="0">
                                        <a:latin typeface="Cambria Math"/>
                                      </a:rPr>
                                    </m:ctrlPr>
                                  </m:dPr>
                                  <m:e>
                                    <m:f>
                                      <m:fPr>
                                        <m:ctrlPr>
                                          <a:rPr lang="es-CR" sz="1400" i="1">
                                            <a:latin typeface="Cambria Math"/>
                                          </a:rPr>
                                        </m:ctrlPr>
                                      </m:fPr>
                                      <m:num>
                                        <m:sSub>
                                          <m:sSubPr>
                                            <m:ctrlPr>
                                              <a:rPr lang="es-CR" sz="1400" i="1">
                                                <a:latin typeface="Cambria Math"/>
                                              </a:rPr>
                                            </m:ctrlPr>
                                          </m:sSubPr>
                                          <m:e>
                                            <m:r>
                                              <a:rPr lang="es-CR" sz="1400" i="1">
                                                <a:latin typeface="Cambria Math"/>
                                              </a:rPr>
                                              <m:t>𝑓</m:t>
                                            </m:r>
                                          </m:e>
                                          <m:sub>
                                            <m:r>
                                              <a:rPr lang="es-CR" sz="1400" i="1">
                                                <a:latin typeface="Cambria Math"/>
                                              </a:rPr>
                                              <m:t>𝑐</m:t>
                                            </m:r>
                                          </m:sub>
                                        </m:sSub>
                                      </m:num>
                                      <m:den>
                                        <m:r>
                                          <a:rPr lang="es-CR" sz="1400" b="0" i="1" smtClean="0">
                                            <a:latin typeface="Cambria Math"/>
                                          </a:rPr>
                                          <m:t>𝑗</m:t>
                                        </m:r>
                                        <m:r>
                                          <a:rPr lang="es-CR" sz="1400" i="1">
                                            <a:latin typeface="Cambria Math"/>
                                          </a:rPr>
                                          <m:t>𝑓</m:t>
                                        </m:r>
                                      </m:den>
                                    </m:f>
                                  </m:e>
                                </m:d>
                              </m:e>
                              <m:sup>
                                <m:r>
                                  <a:rPr lang="es-CR" sz="1400" b="0" i="1" smtClean="0">
                                    <a:latin typeface="Cambria Math"/>
                                  </a:rPr>
                                  <m:t>2</m:t>
                                </m:r>
                              </m:sup>
                            </m:sSup>
                            <m:r>
                              <a:rPr lang="es-CR" sz="1400" b="0" i="1" smtClean="0">
                                <a:latin typeface="Cambria Math"/>
                              </a:rPr>
                              <m:t>+</m:t>
                            </m:r>
                            <m:r>
                              <a:rPr lang="es-CR" sz="1400" b="0" i="1" smtClean="0">
                                <a:latin typeface="Cambria Math"/>
                              </a:rPr>
                              <m:t>𝑎</m:t>
                            </m:r>
                            <m:d>
                              <m:dPr>
                                <m:ctrlPr>
                                  <a:rPr lang="es-CR" sz="1400" b="0" i="1" smtClean="0">
                                    <a:latin typeface="Cambria Math"/>
                                  </a:rPr>
                                </m:ctrlPr>
                              </m:dPr>
                              <m:e>
                                <m:f>
                                  <m:fPr>
                                    <m:ctrlPr>
                                      <a:rPr lang="es-CR" sz="1400" b="0" i="1" smtClean="0">
                                        <a:latin typeface="Cambria Math"/>
                                      </a:rPr>
                                    </m:ctrlPr>
                                  </m:fPr>
                                  <m:num>
                                    <m:sSub>
                                      <m:sSubPr>
                                        <m:ctrlPr>
                                          <a:rPr lang="es-CR" sz="1400" b="0" i="1" smtClean="0">
                                            <a:latin typeface="Cambria Math"/>
                                          </a:rPr>
                                        </m:ctrlPr>
                                      </m:sSubPr>
                                      <m:e>
                                        <m:r>
                                          <a:rPr lang="es-CR" sz="1400" b="0" i="1" smtClean="0">
                                            <a:latin typeface="Cambria Math"/>
                                          </a:rPr>
                                          <m:t>𝑓</m:t>
                                        </m:r>
                                      </m:e>
                                      <m:sub>
                                        <m:r>
                                          <a:rPr lang="es-CR" sz="1400" b="0" i="1" smtClean="0">
                                            <a:latin typeface="Cambria Math"/>
                                          </a:rPr>
                                          <m:t>𝑐</m:t>
                                        </m:r>
                                      </m:sub>
                                    </m:sSub>
                                  </m:num>
                                  <m:den>
                                    <m:r>
                                      <a:rPr lang="es-CR" sz="1400" b="0" i="1" smtClean="0">
                                        <a:latin typeface="Cambria Math"/>
                                      </a:rPr>
                                      <m:t>𝑗𝑓</m:t>
                                    </m:r>
                                  </m:den>
                                </m:f>
                              </m:e>
                            </m:d>
                            <m:r>
                              <a:rPr lang="es-CR" sz="1400" b="0" i="1" smtClean="0">
                                <a:latin typeface="Cambria Math"/>
                              </a:rPr>
                              <m:t>+1</m:t>
                            </m:r>
                          </m:den>
                        </m:f>
                      </m:oMath>
                    </m:oMathPara>
                  </a14:m>
                  <a:endParaRPr lang="es-CR" sz="1400" dirty="0"/>
                </a:p>
              </p:txBody>
            </p:sp>
          </mc:Choice>
          <mc:Fallback xmlns="">
            <p:sp>
              <p:nvSpPr>
                <p:cNvPr id="20" name="19 CuadroTexto"/>
                <p:cNvSpPr txBox="1">
                  <a:spLocks noRot="1" noChangeAspect="1" noMove="1" noResize="1" noEditPoints="1" noAdjustHandles="1" noChangeArrowheads="1" noChangeShapeType="1" noTextEdit="1"/>
                </p:cNvSpPr>
                <p:nvPr/>
              </p:nvSpPr>
              <p:spPr>
                <a:xfrm>
                  <a:off x="6103084" y="5583258"/>
                  <a:ext cx="2633734" cy="760465"/>
                </a:xfrm>
                <a:prstGeom prst="rect">
                  <a:avLst/>
                </a:prstGeom>
                <a:blipFill rotWithShape="1">
                  <a:blip r:embed="rId4"/>
                  <a:stretch>
                    <a:fillRect b="-4000"/>
                  </a:stretch>
                </a:blipFill>
              </p:spPr>
              <p:txBody>
                <a:bodyPr/>
                <a:lstStyle/>
                <a:p>
                  <a:r>
                    <a:rPr lang="es-CR">
                      <a:noFill/>
                    </a:rPr>
                    <a:t> </a:t>
                  </a:r>
                </a:p>
              </p:txBody>
            </p:sp>
          </mc:Fallback>
        </mc:AlternateContent>
      </p:grpSp>
      <p:grpSp>
        <p:nvGrpSpPr>
          <p:cNvPr id="28" name="27 Grupo"/>
          <p:cNvGrpSpPr/>
          <p:nvPr/>
        </p:nvGrpSpPr>
        <p:grpSpPr>
          <a:xfrm>
            <a:off x="8419605" y="115731"/>
            <a:ext cx="3703744" cy="1962169"/>
            <a:chOff x="6755695" y="231147"/>
            <a:chExt cx="4687819" cy="2709041"/>
          </a:xfrm>
        </p:grpSpPr>
        <p:pic>
          <p:nvPicPr>
            <p:cNvPr id="29" name="Picture 8">
              <a:extLst>
                <a:ext uri="{FF2B5EF4-FFF2-40B4-BE49-F238E27FC236}">
                  <a16:creationId xmlns:a16="http://schemas.microsoft.com/office/drawing/2014/main" xmlns="" id="{25647793-E178-4405-8E9D-C28DCD2737EF}"/>
                </a:ext>
              </a:extLst>
            </p:cNvPr>
            <p:cNvPicPr>
              <a:picLocks noChangeAspect="1"/>
            </p:cNvPicPr>
            <p:nvPr/>
          </p:nvPicPr>
          <p:blipFill>
            <a:blip r:embed="rId5"/>
            <a:stretch>
              <a:fillRect/>
            </a:stretch>
          </p:blipFill>
          <p:spPr>
            <a:xfrm>
              <a:off x="6755695" y="500768"/>
              <a:ext cx="4687819" cy="1937632"/>
            </a:xfrm>
            <a:prstGeom prst="rect">
              <a:avLst/>
            </a:prstGeom>
          </p:spPr>
        </p:pic>
        <p:sp>
          <p:nvSpPr>
            <p:cNvPr id="30" name="Rectangle 10">
              <a:extLst>
                <a:ext uri="{FF2B5EF4-FFF2-40B4-BE49-F238E27FC236}">
                  <a16:creationId xmlns:a16="http://schemas.microsoft.com/office/drawing/2014/main" xmlns="" id="{4E912088-C6D5-4B32-BCD3-2A456F86A82B}"/>
                </a:ext>
              </a:extLst>
            </p:cNvPr>
            <p:cNvSpPr/>
            <p:nvPr/>
          </p:nvSpPr>
          <p:spPr>
            <a:xfrm>
              <a:off x="7457557" y="231147"/>
              <a:ext cx="3370864" cy="2601255"/>
            </a:xfrm>
            <a:prstGeom prst="rect">
              <a:avLst/>
            </a:prstGeom>
            <a:solidFill>
              <a:srgbClr val="F5FB0D">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1" name="TextBox 11">
              <a:extLst>
                <a:ext uri="{FF2B5EF4-FFF2-40B4-BE49-F238E27FC236}">
                  <a16:creationId xmlns:a16="http://schemas.microsoft.com/office/drawing/2014/main" xmlns="" id="{0B3D38FE-E62E-4633-BA5B-8D122F4E49DF}"/>
                </a:ext>
              </a:extLst>
            </p:cNvPr>
            <p:cNvSpPr txBox="1"/>
            <p:nvPr/>
          </p:nvSpPr>
          <p:spPr>
            <a:xfrm>
              <a:off x="8498367" y="2455341"/>
              <a:ext cx="1330244" cy="484847"/>
            </a:xfrm>
            <a:prstGeom prst="rect">
              <a:avLst/>
            </a:prstGeom>
            <a:noFill/>
          </p:spPr>
          <p:txBody>
            <a:bodyPr wrap="none" rtlCol="0">
              <a:spAutoFit/>
            </a:bodyPr>
            <a:lstStyle/>
            <a:p>
              <a:r>
                <a:rPr lang="es-CR" sz="900" dirty="0" smtClean="0"/>
                <a:t>Filtro Paso Alto</a:t>
              </a:r>
              <a:endParaRPr lang="es-CR" sz="900" dirty="0"/>
            </a:p>
          </p:txBody>
        </p:sp>
      </p:grpSp>
      <p:grpSp>
        <p:nvGrpSpPr>
          <p:cNvPr id="10" name="9 Grupo"/>
          <p:cNvGrpSpPr/>
          <p:nvPr/>
        </p:nvGrpSpPr>
        <p:grpSpPr>
          <a:xfrm>
            <a:off x="211590" y="377976"/>
            <a:ext cx="7748587" cy="2637388"/>
            <a:chOff x="211590" y="377976"/>
            <a:chExt cx="7748587" cy="2637388"/>
          </a:xfrm>
        </p:grpSpPr>
        <p:grpSp>
          <p:nvGrpSpPr>
            <p:cNvPr id="7" name="6 Grupo"/>
            <p:cNvGrpSpPr/>
            <p:nvPr/>
          </p:nvGrpSpPr>
          <p:grpSpPr>
            <a:xfrm>
              <a:off x="211590" y="377976"/>
              <a:ext cx="7748587" cy="2637388"/>
              <a:chOff x="211590" y="377976"/>
              <a:chExt cx="7748587" cy="2637388"/>
            </a:xfrm>
          </p:grpSpPr>
          <p:pic>
            <p:nvPicPr>
              <p:cNvPr id="21" name="Picture 20">
                <a:extLst>
                  <a:ext uri="{FF2B5EF4-FFF2-40B4-BE49-F238E27FC236}">
                    <a16:creationId xmlns:a16="http://schemas.microsoft.com/office/drawing/2014/main" xmlns="" id="{6A61F395-225E-4C69-9760-D219E7D51D06}"/>
                  </a:ext>
                </a:extLst>
              </p:cNvPr>
              <p:cNvPicPr>
                <a:picLocks noChangeAspect="1"/>
              </p:cNvPicPr>
              <p:nvPr/>
            </p:nvPicPr>
            <p:blipFill>
              <a:blip r:embed="rId6"/>
              <a:stretch>
                <a:fillRect/>
              </a:stretch>
            </p:blipFill>
            <p:spPr>
              <a:xfrm>
                <a:off x="211590" y="1204047"/>
                <a:ext cx="3743977" cy="1747707"/>
              </a:xfrm>
              <a:prstGeom prst="rect">
                <a:avLst/>
              </a:prstGeom>
            </p:spPr>
          </p:pic>
          <p:pic>
            <p:nvPicPr>
              <p:cNvPr id="2" name="Picture 1">
                <a:extLst>
                  <a:ext uri="{FF2B5EF4-FFF2-40B4-BE49-F238E27FC236}">
                    <a16:creationId xmlns:a16="http://schemas.microsoft.com/office/drawing/2014/main" xmlns="" id="{936C3CA1-7B9E-450E-B5EA-7914A0036180}"/>
                  </a:ext>
                </a:extLst>
              </p:cNvPr>
              <p:cNvPicPr>
                <a:picLocks noChangeAspect="1"/>
              </p:cNvPicPr>
              <p:nvPr/>
            </p:nvPicPr>
            <p:blipFill>
              <a:blip r:embed="rId7"/>
              <a:stretch>
                <a:fillRect/>
              </a:stretch>
            </p:blipFill>
            <p:spPr>
              <a:xfrm>
                <a:off x="4557019" y="1267657"/>
                <a:ext cx="3259436" cy="1747707"/>
              </a:xfrm>
              <a:prstGeom prst="rect">
                <a:avLst/>
              </a:prstGeom>
            </p:spPr>
          </p:pic>
          <p:sp>
            <p:nvSpPr>
              <p:cNvPr id="23" name="TextBox 22">
                <a:extLst>
                  <a:ext uri="{FF2B5EF4-FFF2-40B4-BE49-F238E27FC236}">
                    <a16:creationId xmlns:a16="http://schemas.microsoft.com/office/drawing/2014/main" xmlns="" id="{A21A8228-1706-42F5-A345-462E7A7CA7C8}"/>
                  </a:ext>
                </a:extLst>
              </p:cNvPr>
              <p:cNvSpPr txBox="1"/>
              <p:nvPr/>
            </p:nvSpPr>
            <p:spPr>
              <a:xfrm>
                <a:off x="7095004" y="2469741"/>
                <a:ext cx="865173" cy="523220"/>
              </a:xfrm>
              <a:prstGeom prst="rect">
                <a:avLst/>
              </a:prstGeom>
              <a:noFill/>
            </p:spPr>
            <p:txBody>
              <a:bodyPr wrap="none" rtlCol="0">
                <a:spAutoFit/>
              </a:bodyPr>
              <a:lstStyle/>
              <a:p>
                <a:r>
                  <a:rPr lang="es-CR" sz="1400" dirty="0" smtClean="0"/>
                  <a:t>Paso Alto</a:t>
                </a:r>
              </a:p>
              <a:p>
                <a:r>
                  <a:rPr lang="es-CR" sz="1400" dirty="0" smtClean="0"/>
                  <a:t>Orden 1</a:t>
                </a:r>
                <a:endParaRPr lang="es-CR" sz="1400" dirty="0"/>
              </a:p>
            </p:txBody>
          </p:sp>
          <p:sp>
            <p:nvSpPr>
              <p:cNvPr id="24" name="TextBox 23">
                <a:extLst>
                  <a:ext uri="{FF2B5EF4-FFF2-40B4-BE49-F238E27FC236}">
                    <a16:creationId xmlns:a16="http://schemas.microsoft.com/office/drawing/2014/main" xmlns="" id="{78061722-2B8B-493C-A81A-442DF2B37951}"/>
                  </a:ext>
                </a:extLst>
              </p:cNvPr>
              <p:cNvSpPr txBox="1"/>
              <p:nvPr/>
            </p:nvSpPr>
            <p:spPr>
              <a:xfrm>
                <a:off x="2647517" y="2445754"/>
                <a:ext cx="887744" cy="523220"/>
              </a:xfrm>
              <a:prstGeom prst="rect">
                <a:avLst/>
              </a:prstGeom>
              <a:noFill/>
            </p:spPr>
            <p:txBody>
              <a:bodyPr wrap="none" rtlCol="0">
                <a:spAutoFit/>
              </a:bodyPr>
              <a:lstStyle/>
              <a:p>
                <a:r>
                  <a:rPr lang="es-CR" sz="1400" dirty="0" smtClean="0"/>
                  <a:t>Paso Bajo</a:t>
                </a:r>
              </a:p>
              <a:p>
                <a:r>
                  <a:rPr lang="es-CR" sz="1400" dirty="0" smtClean="0"/>
                  <a:t>Orden 1</a:t>
                </a:r>
                <a:endParaRPr lang="es-CR" sz="1400" dirty="0"/>
              </a:p>
            </p:txBody>
          </p:sp>
          <mc:AlternateContent xmlns:mc="http://schemas.openxmlformats.org/markup-compatibility/2006" xmlns:a14="http://schemas.microsoft.com/office/drawing/2010/main">
            <mc:Choice Requires="a14">
              <p:sp>
                <p:nvSpPr>
                  <p:cNvPr id="4" name="3 CuadroTexto"/>
                  <p:cNvSpPr txBox="1"/>
                  <p:nvPr/>
                </p:nvSpPr>
                <p:spPr>
                  <a:xfrm>
                    <a:off x="4096987" y="1587470"/>
                    <a:ext cx="4379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R" i="1" smtClean="0">
                              <a:latin typeface="Cambria Math"/>
                              <a:ea typeface="Cambria Math"/>
                            </a:rPr>
                            <m:t>⇒</m:t>
                          </m:r>
                        </m:oMath>
                      </m:oMathPara>
                    </a14:m>
                    <a:endParaRPr lang="es-CR" dirty="0"/>
                  </a:p>
                </p:txBody>
              </p:sp>
            </mc:Choice>
            <mc:Fallback xmlns="">
              <p:sp>
                <p:nvSpPr>
                  <p:cNvPr id="4" name="3 CuadroTexto"/>
                  <p:cNvSpPr txBox="1">
                    <a:spLocks noRot="1" noChangeAspect="1" noMove="1" noResize="1" noEditPoints="1" noAdjustHandles="1" noChangeArrowheads="1" noChangeShapeType="1" noTextEdit="1"/>
                  </p:cNvSpPr>
                  <p:nvPr/>
                </p:nvSpPr>
                <p:spPr>
                  <a:xfrm>
                    <a:off x="4096987" y="1587470"/>
                    <a:ext cx="437940" cy="369332"/>
                  </a:xfrm>
                  <a:prstGeom prst="rect">
                    <a:avLst/>
                  </a:prstGeom>
                  <a:blipFill rotWithShape="1">
                    <a:blip r:embed="rId8"/>
                    <a:stretch>
                      <a:fillRect/>
                    </a:stretch>
                  </a:blipFill>
                </p:spPr>
                <p:txBody>
                  <a:bodyPr/>
                  <a:lstStyle/>
                  <a:p>
                    <a:r>
                      <a:rPr lang="es-CR">
                        <a:noFill/>
                      </a:rPr>
                      <a:t> </a:t>
                    </a:r>
                  </a:p>
                </p:txBody>
              </p:sp>
            </mc:Fallback>
          </mc:AlternateContent>
          <mc:AlternateContent xmlns:mc="http://schemas.openxmlformats.org/markup-compatibility/2006" xmlns:a14="http://schemas.microsoft.com/office/drawing/2010/main">
            <mc:Choice Requires="a14">
              <p:sp>
                <p:nvSpPr>
                  <p:cNvPr id="32" name="31 CuadroTexto"/>
                  <p:cNvSpPr txBox="1"/>
                  <p:nvPr/>
                </p:nvSpPr>
                <p:spPr>
                  <a:xfrm>
                    <a:off x="1466678" y="377976"/>
                    <a:ext cx="1299010" cy="11238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R" sz="1400" b="0" i="1" smtClean="0">
                                  <a:latin typeface="Cambria Math"/>
                                </a:rPr>
                              </m:ctrlPr>
                            </m:sSubPr>
                            <m:e>
                              <m:r>
                                <a:rPr lang="es-CR" sz="1400" b="0" i="1" smtClean="0">
                                  <a:latin typeface="Cambria Math"/>
                                </a:rPr>
                                <m:t>𝐴</m:t>
                              </m:r>
                            </m:e>
                            <m:sub>
                              <m:r>
                                <a:rPr lang="es-CR" sz="1400" b="0" i="1" smtClean="0">
                                  <a:latin typeface="Cambria Math"/>
                                </a:rPr>
                                <m:t>𝑣</m:t>
                              </m:r>
                            </m:sub>
                          </m:sSub>
                          <m:r>
                            <a:rPr lang="es-CR" sz="1400" b="0" i="1" smtClean="0">
                              <a:latin typeface="Cambria Math"/>
                            </a:rPr>
                            <m:t>=</m:t>
                          </m:r>
                          <m:f>
                            <m:fPr>
                              <m:ctrlPr>
                                <a:rPr lang="es-CR" sz="1400" b="0" i="1" smtClean="0">
                                  <a:latin typeface="Cambria Math"/>
                                </a:rPr>
                              </m:ctrlPr>
                            </m:fPr>
                            <m:num>
                              <m:f>
                                <m:fPr>
                                  <m:ctrlPr>
                                    <a:rPr lang="es-CR" sz="1400" b="0" i="1" smtClean="0">
                                      <a:latin typeface="Cambria Math"/>
                                    </a:rPr>
                                  </m:ctrlPr>
                                </m:fPr>
                                <m:num>
                                  <m:sSub>
                                    <m:sSubPr>
                                      <m:ctrlPr>
                                        <a:rPr lang="es-CR" sz="1400" b="0" i="1" smtClean="0">
                                          <a:latin typeface="Cambria Math"/>
                                        </a:rPr>
                                      </m:ctrlPr>
                                    </m:sSubPr>
                                    <m:e>
                                      <m:r>
                                        <a:rPr lang="es-CR" sz="1400" b="0" i="1" smtClean="0">
                                          <a:latin typeface="Cambria Math"/>
                                        </a:rPr>
                                        <m:t>𝑅</m:t>
                                      </m:r>
                                    </m:e>
                                    <m:sub>
                                      <m:r>
                                        <a:rPr lang="es-CR" sz="1400" b="0" i="1" smtClean="0">
                                          <a:latin typeface="Cambria Math"/>
                                        </a:rPr>
                                        <m:t>2</m:t>
                                      </m:r>
                                    </m:sub>
                                  </m:sSub>
                                </m:num>
                                <m:den>
                                  <m:sSub>
                                    <m:sSubPr>
                                      <m:ctrlPr>
                                        <a:rPr lang="es-CR" sz="1400" b="0" i="1" smtClean="0">
                                          <a:latin typeface="Cambria Math"/>
                                        </a:rPr>
                                      </m:ctrlPr>
                                    </m:sSubPr>
                                    <m:e>
                                      <m:r>
                                        <a:rPr lang="es-CR" sz="1400" b="0" i="1" smtClean="0">
                                          <a:latin typeface="Cambria Math"/>
                                        </a:rPr>
                                        <m:t>𝑅</m:t>
                                      </m:r>
                                    </m:e>
                                    <m:sub>
                                      <m:r>
                                        <a:rPr lang="es-CR" sz="1400" b="0" i="1" smtClean="0">
                                          <a:latin typeface="Cambria Math"/>
                                        </a:rPr>
                                        <m:t>3</m:t>
                                      </m:r>
                                    </m:sub>
                                  </m:sSub>
                                </m:den>
                              </m:f>
                              <m:r>
                                <a:rPr lang="es-CR" sz="1400" b="0" i="1" smtClean="0">
                                  <a:latin typeface="Cambria Math"/>
                                </a:rPr>
                                <m:t>+1</m:t>
                              </m:r>
                            </m:num>
                            <m:den>
                              <m:r>
                                <a:rPr lang="es-CR" sz="1400" b="0" i="1" smtClean="0">
                                  <a:latin typeface="Cambria Math"/>
                                </a:rPr>
                                <m:t>1+</m:t>
                              </m:r>
                              <m:f>
                                <m:fPr>
                                  <m:ctrlPr>
                                    <a:rPr lang="es-CR" sz="1400" b="0" i="1" smtClean="0">
                                      <a:latin typeface="Cambria Math"/>
                                    </a:rPr>
                                  </m:ctrlPr>
                                </m:fPr>
                                <m:num>
                                  <m:r>
                                    <a:rPr lang="es-CR" sz="1400" b="0" i="1" smtClean="0">
                                      <a:latin typeface="Cambria Math"/>
                                    </a:rPr>
                                    <m:t>𝑗𝑓</m:t>
                                  </m:r>
                                </m:num>
                                <m:den>
                                  <m:sSub>
                                    <m:sSubPr>
                                      <m:ctrlPr>
                                        <a:rPr lang="es-CR" sz="1400" i="1">
                                          <a:latin typeface="Cambria Math"/>
                                        </a:rPr>
                                      </m:ctrlPr>
                                    </m:sSubPr>
                                    <m:e>
                                      <m:r>
                                        <a:rPr lang="es-CR" sz="1400" i="1">
                                          <a:latin typeface="Cambria Math"/>
                                        </a:rPr>
                                        <m:t>𝑓</m:t>
                                      </m:r>
                                    </m:e>
                                    <m:sub>
                                      <m:r>
                                        <a:rPr lang="es-CR" sz="1400" i="1">
                                          <a:latin typeface="Cambria Math"/>
                                        </a:rPr>
                                        <m:t>𝑐</m:t>
                                      </m:r>
                                    </m:sub>
                                  </m:sSub>
                                </m:den>
                              </m:f>
                            </m:den>
                          </m:f>
                        </m:oMath>
                      </m:oMathPara>
                    </a14:m>
                    <a:endParaRPr lang="es-CR" sz="1400" b="0" i="0" dirty="0" smtClean="0">
                      <a:latin typeface="Cambria Math"/>
                    </a:endParaRPr>
                  </a:p>
                  <a:p>
                    <a:endParaRPr lang="es-CR" sz="1400" b="0" i="0" dirty="0" smtClean="0">
                      <a:latin typeface="Cambria Math"/>
                    </a:endParaRPr>
                  </a:p>
                </p:txBody>
              </p:sp>
            </mc:Choice>
            <mc:Fallback xmlns="">
              <p:sp>
                <p:nvSpPr>
                  <p:cNvPr id="32" name="31 CuadroTexto"/>
                  <p:cNvSpPr txBox="1">
                    <a:spLocks noRot="1" noChangeAspect="1" noMove="1" noResize="1" noEditPoints="1" noAdjustHandles="1" noChangeArrowheads="1" noChangeShapeType="1" noTextEdit="1"/>
                  </p:cNvSpPr>
                  <p:nvPr/>
                </p:nvSpPr>
                <p:spPr>
                  <a:xfrm>
                    <a:off x="1466678" y="377976"/>
                    <a:ext cx="1299010" cy="1123897"/>
                  </a:xfrm>
                  <a:prstGeom prst="rect">
                    <a:avLst/>
                  </a:prstGeom>
                  <a:blipFill rotWithShape="1">
                    <a:blip r:embed="rId9"/>
                    <a:stretch>
                      <a:fillRect/>
                    </a:stretch>
                  </a:blipFill>
                </p:spPr>
                <p:txBody>
                  <a:bodyPr/>
                  <a:lstStyle/>
                  <a:p>
                    <a:r>
                      <a:rPr lang="es-CR">
                        <a:noFill/>
                      </a:rPr>
                      <a:t> </a:t>
                    </a:r>
                  </a:p>
                </p:txBody>
              </p:sp>
            </mc:Fallback>
          </mc:AlternateContent>
        </p:grpSp>
        <mc:AlternateContent xmlns:mc="http://schemas.openxmlformats.org/markup-compatibility/2006" xmlns:a14="http://schemas.microsoft.com/office/drawing/2010/main">
          <mc:Choice Requires="a14">
            <p:sp>
              <p:nvSpPr>
                <p:cNvPr id="8" name="7 Rectángulo"/>
                <p:cNvSpPr/>
                <p:nvPr/>
              </p:nvSpPr>
              <p:spPr>
                <a:xfrm>
                  <a:off x="3502144" y="778024"/>
                  <a:ext cx="1032783" cy="4694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R" sz="1200" i="1">
                                <a:latin typeface="Cambria Math"/>
                              </a:rPr>
                            </m:ctrlPr>
                          </m:sSubPr>
                          <m:e>
                            <m:r>
                              <a:rPr lang="es-CR" sz="1200" i="1">
                                <a:latin typeface="Cambria Math"/>
                              </a:rPr>
                              <m:t>𝑓</m:t>
                            </m:r>
                          </m:e>
                          <m:sub>
                            <m:r>
                              <a:rPr lang="es-CR" sz="1200" i="1">
                                <a:latin typeface="Cambria Math"/>
                              </a:rPr>
                              <m:t>𝑐</m:t>
                            </m:r>
                          </m:sub>
                        </m:sSub>
                        <m:r>
                          <a:rPr lang="es-CR" sz="1200" i="1">
                            <a:latin typeface="Cambria Math"/>
                          </a:rPr>
                          <m:t>=</m:t>
                        </m:r>
                        <m:f>
                          <m:fPr>
                            <m:ctrlPr>
                              <a:rPr lang="es-CR" sz="1200" i="1">
                                <a:latin typeface="Cambria Math"/>
                              </a:rPr>
                            </m:ctrlPr>
                          </m:fPr>
                          <m:num>
                            <m:r>
                              <a:rPr lang="es-CR" sz="1200" i="1">
                                <a:latin typeface="Cambria Math"/>
                              </a:rPr>
                              <m:t>1</m:t>
                            </m:r>
                          </m:num>
                          <m:den>
                            <m:sSub>
                              <m:sSubPr>
                                <m:ctrlPr>
                                  <a:rPr lang="es-CR" sz="1200" i="1">
                                    <a:latin typeface="Cambria Math"/>
                                  </a:rPr>
                                </m:ctrlPr>
                              </m:sSubPr>
                              <m:e>
                                <m:r>
                                  <a:rPr lang="es-CR" sz="1200" i="1">
                                    <a:latin typeface="Cambria Math"/>
                                  </a:rPr>
                                  <m:t>2</m:t>
                                </m:r>
                                <m:r>
                                  <a:rPr lang="es-CR" sz="1200" i="1">
                                    <a:latin typeface="Cambria Math"/>
                                    <a:ea typeface="Cambria Math"/>
                                  </a:rPr>
                                  <m:t>𝜋</m:t>
                                </m:r>
                                <m:r>
                                  <a:rPr lang="es-CR" sz="1200" i="1">
                                    <a:latin typeface="Cambria Math"/>
                                  </a:rPr>
                                  <m:t>𝑅</m:t>
                                </m:r>
                              </m:e>
                              <m:sub>
                                <m:r>
                                  <a:rPr lang="es-CR" sz="1200" i="1">
                                    <a:latin typeface="Cambria Math"/>
                                  </a:rPr>
                                  <m:t>1</m:t>
                                </m:r>
                              </m:sub>
                            </m:sSub>
                            <m:sSub>
                              <m:sSubPr>
                                <m:ctrlPr>
                                  <a:rPr lang="es-CR" sz="1200" i="1">
                                    <a:latin typeface="Cambria Math"/>
                                  </a:rPr>
                                </m:ctrlPr>
                              </m:sSubPr>
                              <m:e>
                                <m:r>
                                  <a:rPr lang="es-CR" sz="1200" i="1">
                                    <a:latin typeface="Cambria Math"/>
                                  </a:rPr>
                                  <m:t>𝐶</m:t>
                                </m:r>
                              </m:e>
                              <m:sub>
                                <m:r>
                                  <a:rPr lang="es-CR" sz="1200" i="1">
                                    <a:latin typeface="Cambria Math"/>
                                  </a:rPr>
                                  <m:t>1</m:t>
                                </m:r>
                              </m:sub>
                            </m:sSub>
                          </m:den>
                        </m:f>
                      </m:oMath>
                    </m:oMathPara>
                  </a14:m>
                  <a:endParaRPr lang="es-CR" sz="1200" dirty="0"/>
                </a:p>
              </p:txBody>
            </p:sp>
          </mc:Choice>
          <mc:Fallback xmlns="">
            <p:sp>
              <p:nvSpPr>
                <p:cNvPr id="8" name="7 Rectángulo"/>
                <p:cNvSpPr>
                  <a:spLocks noRot="1" noChangeAspect="1" noMove="1" noResize="1" noEditPoints="1" noAdjustHandles="1" noChangeArrowheads="1" noChangeShapeType="1" noTextEdit="1"/>
                </p:cNvSpPr>
                <p:nvPr/>
              </p:nvSpPr>
              <p:spPr>
                <a:xfrm>
                  <a:off x="3502144" y="778024"/>
                  <a:ext cx="1032783" cy="469424"/>
                </a:xfrm>
                <a:prstGeom prst="rect">
                  <a:avLst/>
                </a:prstGeom>
                <a:blipFill rotWithShape="1">
                  <a:blip r:embed="rId10"/>
                  <a:stretch>
                    <a:fillRect/>
                  </a:stretch>
                </a:blipFill>
              </p:spPr>
              <p:txBody>
                <a:bodyPr/>
                <a:lstStyle/>
                <a:p>
                  <a:r>
                    <a:rPr lang="es-CR">
                      <a:noFill/>
                    </a:rPr>
                    <a:t> </a:t>
                  </a:r>
                </a:p>
              </p:txBody>
            </p:sp>
          </mc:Fallback>
        </mc:AlternateContent>
      </p:grpSp>
      <mc:AlternateContent xmlns:mc="http://schemas.openxmlformats.org/markup-compatibility/2006" xmlns:a14="http://schemas.microsoft.com/office/drawing/2010/main">
        <mc:Choice Requires="a14">
          <p:sp>
            <p:nvSpPr>
              <p:cNvPr id="25" name="24 CuadroTexto"/>
              <p:cNvSpPr txBox="1"/>
              <p:nvPr/>
            </p:nvSpPr>
            <p:spPr>
              <a:xfrm>
                <a:off x="5994419" y="73002"/>
                <a:ext cx="1358513" cy="1540293"/>
              </a:xfrm>
              <a:prstGeom prst="rect">
                <a:avLst/>
              </a:prstGeom>
              <a:noFill/>
            </p:spPr>
            <p:txBody>
              <a:bodyPr wrap="none" rtlCol="0">
                <a:spAutoFit/>
              </a:bodyPr>
              <a:lstStyle/>
              <a:p>
                <a:r>
                  <a:rPr lang="es-CR" sz="1400" dirty="0" smtClean="0"/>
                  <a:t>Demuestre que:</a:t>
                </a:r>
              </a:p>
              <a:p>
                <a:endParaRPr lang="es-CR" sz="1400" dirty="0" smtClean="0"/>
              </a:p>
              <a:p>
                <a:pPr/>
                <a14:m>
                  <m:oMathPara xmlns:m="http://schemas.openxmlformats.org/officeDocument/2006/math">
                    <m:oMathParaPr>
                      <m:jc m:val="centerGroup"/>
                    </m:oMathParaPr>
                    <m:oMath xmlns:m="http://schemas.openxmlformats.org/officeDocument/2006/math">
                      <m:sSub>
                        <m:sSubPr>
                          <m:ctrlPr>
                            <a:rPr lang="es-CR" sz="1400" b="0" i="1" smtClean="0">
                              <a:latin typeface="Cambria Math"/>
                            </a:rPr>
                          </m:ctrlPr>
                        </m:sSubPr>
                        <m:e>
                          <m:r>
                            <a:rPr lang="es-CR" sz="1400" b="0" i="1" smtClean="0">
                              <a:latin typeface="Cambria Math"/>
                            </a:rPr>
                            <m:t>𝐴</m:t>
                          </m:r>
                        </m:e>
                        <m:sub>
                          <m:r>
                            <a:rPr lang="es-CR" sz="1400" b="0" i="1" smtClean="0">
                              <a:latin typeface="Cambria Math"/>
                            </a:rPr>
                            <m:t>𝑣</m:t>
                          </m:r>
                        </m:sub>
                      </m:sSub>
                      <m:r>
                        <a:rPr lang="es-CR" sz="1400" b="0" i="1" smtClean="0">
                          <a:latin typeface="Cambria Math"/>
                        </a:rPr>
                        <m:t>=</m:t>
                      </m:r>
                      <m:f>
                        <m:fPr>
                          <m:ctrlPr>
                            <a:rPr lang="es-CR" sz="1400" b="0" i="1" smtClean="0">
                              <a:latin typeface="Cambria Math"/>
                            </a:rPr>
                          </m:ctrlPr>
                        </m:fPr>
                        <m:num>
                          <m:f>
                            <m:fPr>
                              <m:ctrlPr>
                                <a:rPr lang="es-CR" sz="1400" i="1">
                                  <a:latin typeface="Cambria Math"/>
                                </a:rPr>
                              </m:ctrlPr>
                            </m:fPr>
                            <m:num>
                              <m:sSub>
                                <m:sSubPr>
                                  <m:ctrlPr>
                                    <a:rPr lang="es-CR" sz="1400" i="1">
                                      <a:latin typeface="Cambria Math"/>
                                    </a:rPr>
                                  </m:ctrlPr>
                                </m:sSubPr>
                                <m:e>
                                  <m:r>
                                    <a:rPr lang="es-CR" sz="1400" i="1">
                                      <a:latin typeface="Cambria Math"/>
                                    </a:rPr>
                                    <m:t>𝑅</m:t>
                                  </m:r>
                                </m:e>
                                <m:sub>
                                  <m:r>
                                    <a:rPr lang="es-CR" sz="1400" i="1">
                                      <a:latin typeface="Cambria Math"/>
                                    </a:rPr>
                                    <m:t>2</m:t>
                                  </m:r>
                                </m:sub>
                              </m:sSub>
                            </m:num>
                            <m:den>
                              <m:sSub>
                                <m:sSubPr>
                                  <m:ctrlPr>
                                    <a:rPr lang="es-CR" sz="1400" i="1">
                                      <a:latin typeface="Cambria Math"/>
                                    </a:rPr>
                                  </m:ctrlPr>
                                </m:sSubPr>
                                <m:e>
                                  <m:r>
                                    <a:rPr lang="es-CR" sz="1400" i="1">
                                      <a:latin typeface="Cambria Math"/>
                                    </a:rPr>
                                    <m:t>𝑅</m:t>
                                  </m:r>
                                </m:e>
                                <m:sub>
                                  <m:r>
                                    <a:rPr lang="es-CR" sz="1400" i="1">
                                      <a:latin typeface="Cambria Math"/>
                                    </a:rPr>
                                    <m:t>3</m:t>
                                  </m:r>
                                </m:sub>
                              </m:sSub>
                            </m:den>
                          </m:f>
                          <m:r>
                            <a:rPr lang="es-CR" sz="1400" i="1">
                              <a:latin typeface="Cambria Math"/>
                            </a:rPr>
                            <m:t>+1</m:t>
                          </m:r>
                        </m:num>
                        <m:den>
                          <m:r>
                            <a:rPr lang="es-CR" sz="1400" b="0" i="1" smtClean="0">
                              <a:latin typeface="Cambria Math"/>
                            </a:rPr>
                            <m:t>1+</m:t>
                          </m:r>
                          <m:f>
                            <m:fPr>
                              <m:ctrlPr>
                                <a:rPr lang="es-CR" sz="1400" b="0" i="1" smtClean="0">
                                  <a:latin typeface="Cambria Math"/>
                                </a:rPr>
                              </m:ctrlPr>
                            </m:fPr>
                            <m:num>
                              <m:sSub>
                                <m:sSubPr>
                                  <m:ctrlPr>
                                    <a:rPr lang="es-CR" sz="1400" b="0" i="1" smtClean="0">
                                      <a:latin typeface="Cambria Math"/>
                                    </a:rPr>
                                  </m:ctrlPr>
                                </m:sSubPr>
                                <m:e>
                                  <m:r>
                                    <a:rPr lang="es-CR" sz="1400" b="0" i="1" smtClean="0">
                                      <a:latin typeface="Cambria Math"/>
                                    </a:rPr>
                                    <m:t>𝑓</m:t>
                                  </m:r>
                                </m:e>
                                <m:sub>
                                  <m:r>
                                    <a:rPr lang="es-CR" sz="1400" b="0" i="1" smtClean="0">
                                      <a:latin typeface="Cambria Math"/>
                                    </a:rPr>
                                    <m:t>𝑐</m:t>
                                  </m:r>
                                </m:sub>
                              </m:sSub>
                            </m:num>
                            <m:den>
                              <m:r>
                                <a:rPr lang="es-CR" sz="1400" b="0" i="1" smtClean="0">
                                  <a:latin typeface="Cambria Math"/>
                                </a:rPr>
                                <m:t>𝑗𝑓</m:t>
                              </m:r>
                            </m:den>
                          </m:f>
                        </m:den>
                      </m:f>
                    </m:oMath>
                  </m:oMathPara>
                </a14:m>
                <a:endParaRPr lang="es-CR" sz="1400" b="0" i="0" dirty="0" smtClean="0">
                  <a:latin typeface="Cambria Math"/>
                </a:endParaRPr>
              </a:p>
              <a:p>
                <a:endParaRPr lang="es-CR" sz="1400" b="0" i="0" dirty="0" smtClean="0">
                  <a:latin typeface="Cambria Math"/>
                </a:endParaRPr>
              </a:p>
            </p:txBody>
          </p:sp>
        </mc:Choice>
        <mc:Fallback xmlns="">
          <p:sp>
            <p:nvSpPr>
              <p:cNvPr id="25" name="24 CuadroTexto"/>
              <p:cNvSpPr txBox="1">
                <a:spLocks noRot="1" noChangeAspect="1" noMove="1" noResize="1" noEditPoints="1" noAdjustHandles="1" noChangeArrowheads="1" noChangeShapeType="1" noTextEdit="1"/>
              </p:cNvSpPr>
              <p:nvPr/>
            </p:nvSpPr>
            <p:spPr>
              <a:xfrm>
                <a:off x="5994419" y="73002"/>
                <a:ext cx="1358513" cy="1540293"/>
              </a:xfrm>
              <a:prstGeom prst="rect">
                <a:avLst/>
              </a:prstGeom>
              <a:blipFill rotWithShape="1">
                <a:blip r:embed="rId11"/>
                <a:stretch>
                  <a:fillRect l="-897" t="-395" r="-448"/>
                </a:stretch>
              </a:blipFill>
            </p:spPr>
            <p:txBody>
              <a:bodyPr/>
              <a:lstStyle/>
              <a:p>
                <a:r>
                  <a:rPr lang="es-CR">
                    <a:noFill/>
                  </a:rPr>
                  <a:t> </a:t>
                </a:r>
              </a:p>
            </p:txBody>
          </p:sp>
        </mc:Fallback>
      </mc:AlternateContent>
    </p:spTree>
    <p:extLst>
      <p:ext uri="{BB962C8B-B14F-4D97-AF65-F5344CB8AC3E}">
        <p14:creationId xmlns:p14="http://schemas.microsoft.com/office/powerpoint/2010/main" val="152578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9090</TotalTime>
  <Words>2276</Words>
  <Application>Microsoft Office PowerPoint</Application>
  <PresentationFormat>Personalizado</PresentationFormat>
  <Paragraphs>299</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Ignacio Ramirez Antillon</dc:creator>
  <cp:lastModifiedBy>Ramírez Antillón Ignacio</cp:lastModifiedBy>
  <cp:revision>233</cp:revision>
  <dcterms:created xsi:type="dcterms:W3CDTF">2017-11-14T22:01:57Z</dcterms:created>
  <dcterms:modified xsi:type="dcterms:W3CDTF">2018-06-28T22:44:43Z</dcterms:modified>
  <cp:contentStatus/>
</cp:coreProperties>
</file>