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25430e6bdd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5430e6bdd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2d1a995f3_0_2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2d1a995f3_0_2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251622d55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51622d55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2d1a995f3_0_2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2d1a995f3_0_2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251e21383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51e21383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2d1a995f3_0_2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2d1a995f3_0_2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251622d5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51622d5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1d9c67055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d9c67055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00025" lvl="0" marL="457200" rtl="0" algn="l">
              <a:lnSpc>
                <a:spcPct val="115000"/>
              </a:lnSpc>
              <a:spcBef>
                <a:spcPts val="0"/>
              </a:spcBef>
              <a:spcAft>
                <a:spcPts val="0"/>
              </a:spcAft>
              <a:buSzPts val="1050"/>
              <a:buChar char="●"/>
            </a:pPr>
            <a:r>
              <a:rPr b="1" lang="en" sz="1050"/>
              <a:t>user_id</a:t>
            </a:r>
            <a:r>
              <a:rPr lang="en" sz="1050"/>
              <a:t>: Identifier for the user</a:t>
            </a:r>
            <a:endParaRPr sz="1050"/>
          </a:p>
          <a:p>
            <a:pPr indent="200025" lvl="0" marL="457200" rtl="0" algn="l">
              <a:lnSpc>
                <a:spcPct val="115000"/>
              </a:lnSpc>
              <a:spcBef>
                <a:spcPts val="0"/>
              </a:spcBef>
              <a:spcAft>
                <a:spcPts val="0"/>
              </a:spcAft>
              <a:buSzPts val="1050"/>
              <a:buChar char="●"/>
            </a:pPr>
            <a:r>
              <a:rPr b="1" lang="en" sz="1050"/>
              <a:t>country</a:t>
            </a:r>
            <a:r>
              <a:rPr lang="en" sz="1050"/>
              <a:t>: IP country of the user</a:t>
            </a:r>
            <a:endParaRPr sz="1050"/>
          </a:p>
          <a:p>
            <a:pPr indent="200025" lvl="0" marL="457200" rtl="0" algn="l">
              <a:lnSpc>
                <a:spcPct val="115000"/>
              </a:lnSpc>
              <a:spcBef>
                <a:spcPts val="0"/>
              </a:spcBef>
              <a:spcAft>
                <a:spcPts val="0"/>
              </a:spcAft>
              <a:buSzPts val="1050"/>
              <a:buChar char="●"/>
            </a:pPr>
            <a:r>
              <a:rPr b="1" lang="en" sz="1050"/>
              <a:t>user_added_credit_card</a:t>
            </a:r>
            <a:r>
              <a:rPr lang="en" sz="1050"/>
              <a:t>: If the user had ever added credit card before 5/1.</a:t>
            </a:r>
            <a:endParaRPr sz="1050"/>
          </a:p>
          <a:p>
            <a:pPr indent="200025" lvl="0" marL="457200" rtl="0" algn="l">
              <a:lnSpc>
                <a:spcPct val="115000"/>
              </a:lnSpc>
              <a:spcBef>
                <a:spcPts val="0"/>
              </a:spcBef>
              <a:spcAft>
                <a:spcPts val="0"/>
              </a:spcAft>
              <a:buSzPts val="1050"/>
              <a:buChar char="●"/>
            </a:pPr>
            <a:r>
              <a:rPr b="1" lang="en" sz="1050"/>
              <a:t>user_added_dcb**</a:t>
            </a:r>
            <a:r>
              <a:rPr lang="en" sz="1050"/>
              <a:t>: If the user had ever added direct carrier billing before 5/1.</a:t>
            </a:r>
            <a:endParaRPr sz="1050"/>
          </a:p>
          <a:p>
            <a:pPr indent="200025" lvl="0" marL="457200" rtl="0" algn="l">
              <a:lnSpc>
                <a:spcPct val="115000"/>
              </a:lnSpc>
              <a:spcBef>
                <a:spcPts val="0"/>
              </a:spcBef>
              <a:spcAft>
                <a:spcPts val="0"/>
              </a:spcAft>
              <a:buSzPts val="1050"/>
              <a:buChar char="●"/>
            </a:pPr>
            <a:r>
              <a:rPr b="1" lang="en" sz="1050"/>
              <a:t>user_added_fop</a:t>
            </a:r>
            <a:r>
              <a:rPr lang="en" sz="1050"/>
              <a:t>: If the user had ever added any payment method before 5/1.</a:t>
            </a:r>
            <a:endParaRPr sz="1050"/>
          </a:p>
          <a:p>
            <a:pPr indent="200025" lvl="0" marL="457200" rtl="0" algn="l">
              <a:lnSpc>
                <a:spcPct val="115000"/>
              </a:lnSpc>
              <a:spcBef>
                <a:spcPts val="0"/>
              </a:spcBef>
              <a:spcAft>
                <a:spcPts val="0"/>
              </a:spcAft>
              <a:buSzPts val="1050"/>
              <a:buChar char="●"/>
            </a:pPr>
            <a:r>
              <a:rPr b="1" lang="en" sz="1050"/>
              <a:t>user_added_gift_card</a:t>
            </a:r>
            <a:r>
              <a:rPr lang="en" sz="1050"/>
              <a:t>: If the user had ever added gift card balance before 5/1.</a:t>
            </a:r>
            <a:endParaRPr sz="1050"/>
          </a:p>
          <a:p>
            <a:pPr indent="200025" lvl="0" marL="457200" rtl="0" algn="l">
              <a:lnSpc>
                <a:spcPct val="115000"/>
              </a:lnSpc>
              <a:spcBef>
                <a:spcPts val="0"/>
              </a:spcBef>
              <a:spcAft>
                <a:spcPts val="0"/>
              </a:spcAft>
              <a:buSzPts val="1050"/>
              <a:buChar char="●"/>
            </a:pPr>
            <a:r>
              <a:rPr b="1" lang="en" sz="1050"/>
              <a:t>user_added_paypal</a:t>
            </a:r>
            <a:r>
              <a:rPr lang="en" sz="1050"/>
              <a:t>: If the user had ever added PayPal before 5/1.</a:t>
            </a:r>
            <a:endParaRPr sz="1050"/>
          </a:p>
          <a:p>
            <a:pPr indent="200025" lvl="0" marL="457200" rtl="0" algn="l">
              <a:lnSpc>
                <a:spcPct val="115000"/>
              </a:lnSpc>
              <a:spcBef>
                <a:spcPts val="0"/>
              </a:spcBef>
              <a:spcAft>
                <a:spcPts val="0"/>
              </a:spcAft>
              <a:buSzPts val="1050"/>
              <a:buChar char="●"/>
            </a:pPr>
            <a:r>
              <a:rPr b="1" lang="en" sz="1050"/>
              <a:t>initial_fop_set</a:t>
            </a:r>
            <a:r>
              <a:rPr lang="en" sz="1050"/>
              <a:t>: If the user had form of payment as of 5/1.</a:t>
            </a:r>
            <a:endParaRPr sz="1050"/>
          </a:p>
          <a:p>
            <a:pPr indent="200025" lvl="0" marL="457200" rtl="0" algn="l">
              <a:lnSpc>
                <a:spcPct val="115000"/>
              </a:lnSpc>
              <a:spcBef>
                <a:spcPts val="0"/>
              </a:spcBef>
              <a:spcAft>
                <a:spcPts val="0"/>
              </a:spcAft>
              <a:buSzPts val="1050"/>
              <a:buChar char="●"/>
            </a:pPr>
            <a:r>
              <a:rPr b="1" lang="en" sz="1050"/>
              <a:t>spend_usd_next_14_days</a:t>
            </a:r>
            <a:r>
              <a:rPr lang="en" sz="1050"/>
              <a:t>: the user has spent in the next 14 days, if any.</a:t>
            </a:r>
            <a:endParaRPr sz="1050"/>
          </a:p>
          <a:p>
            <a:pPr indent="200025" lvl="0" marL="457200" rtl="0" algn="l">
              <a:lnSpc>
                <a:spcPct val="115000"/>
              </a:lnSpc>
              <a:spcBef>
                <a:spcPts val="0"/>
              </a:spcBef>
              <a:spcAft>
                <a:spcPts val="0"/>
              </a:spcAft>
              <a:buSzPts val="1050"/>
              <a:buChar char="●"/>
            </a:pPr>
            <a:r>
              <a:rPr b="1" lang="en" sz="1050"/>
              <a:t>visit_before</a:t>
            </a:r>
            <a:r>
              <a:rPr lang="en" sz="1050"/>
              <a:t>: If the user had visited the purchase flow, in the last 3 months.</a:t>
            </a:r>
            <a:endParaRPr sz="1050"/>
          </a:p>
          <a:p>
            <a:pPr indent="200025" lvl="0" marL="457200" rtl="0" algn="l">
              <a:lnSpc>
                <a:spcPct val="115000"/>
              </a:lnSpc>
              <a:spcBef>
                <a:spcPts val="0"/>
              </a:spcBef>
              <a:spcAft>
                <a:spcPts val="0"/>
              </a:spcAft>
              <a:buSzPts val="1050"/>
              <a:buChar char="●"/>
            </a:pPr>
            <a:r>
              <a:rPr b="1" lang="en" sz="1050"/>
              <a:t>saw_cart_before</a:t>
            </a:r>
            <a:r>
              <a:rPr lang="en" sz="1050"/>
              <a:t>: If the user had put items in the shopping cart, in the last 3 months.</a:t>
            </a:r>
            <a:endParaRPr sz="1050"/>
          </a:p>
          <a:p>
            <a:pPr indent="200025" lvl="0" marL="457200" rtl="0" algn="l">
              <a:lnSpc>
                <a:spcPct val="115000"/>
              </a:lnSpc>
              <a:spcBef>
                <a:spcPts val="0"/>
              </a:spcBef>
              <a:spcAft>
                <a:spcPts val="0"/>
              </a:spcAft>
              <a:buSzPts val="1050"/>
              <a:buChar char="●"/>
            </a:pPr>
            <a:r>
              <a:rPr b="1" lang="en" sz="1050"/>
              <a:t>clicked_buy_before</a:t>
            </a:r>
            <a:r>
              <a:rPr lang="en" sz="1050"/>
              <a:t>: If the user had clicked on the checkout button, in the last 3 months.</a:t>
            </a:r>
            <a:endParaRPr sz="1050"/>
          </a:p>
          <a:p>
            <a:pPr indent="200025" lvl="0" marL="457200" rtl="0" algn="l">
              <a:lnSpc>
                <a:spcPct val="115000"/>
              </a:lnSpc>
              <a:spcBef>
                <a:spcPts val="0"/>
              </a:spcBef>
              <a:spcAft>
                <a:spcPts val="0"/>
              </a:spcAft>
              <a:buSzPts val="1050"/>
              <a:buChar char="●"/>
            </a:pPr>
            <a:r>
              <a:rPr b="1" lang="en" sz="1050"/>
              <a:t>made_purchase_before</a:t>
            </a:r>
            <a:r>
              <a:rPr lang="en" sz="1050"/>
              <a:t>: If the user made any purchase successfully, in the last 3 months.</a:t>
            </a:r>
            <a:endParaRPr sz="1050"/>
          </a:p>
          <a:p>
            <a:pPr indent="200025" lvl="0" marL="457200" rtl="0" algn="l">
              <a:lnSpc>
                <a:spcPct val="115000"/>
              </a:lnSpc>
              <a:spcBef>
                <a:spcPts val="0"/>
              </a:spcBef>
              <a:spcAft>
                <a:spcPts val="0"/>
              </a:spcAft>
              <a:buSzPts val="1050"/>
              <a:buChar char="●"/>
            </a:pPr>
            <a:r>
              <a:rPr b="1" lang="en" sz="1050"/>
              <a:t>existing_buyer</a:t>
            </a:r>
            <a:r>
              <a:rPr lang="en" sz="1050"/>
              <a:t>: If the user had ever made purchase before 5/1.</a:t>
            </a:r>
            <a:endParaRPr sz="1050"/>
          </a:p>
          <a:p>
            <a:pPr indent="200025" lvl="0" marL="457200" rtl="0" algn="l">
              <a:lnSpc>
                <a:spcPct val="115000"/>
              </a:lnSpc>
              <a:spcBef>
                <a:spcPts val="0"/>
              </a:spcBef>
              <a:spcAft>
                <a:spcPts val="0"/>
              </a:spcAft>
              <a:buSzPts val="1050"/>
              <a:buChar char="●"/>
            </a:pPr>
            <a:r>
              <a:rPr b="1" lang="en" sz="1050"/>
              <a:t>buyer_week_before</a:t>
            </a:r>
            <a:r>
              <a:rPr lang="en" sz="1050"/>
              <a:t>: Number of weeks when user made a purchase, in the last 8 weeks.</a:t>
            </a:r>
            <a:endParaRPr sz="1050"/>
          </a:p>
          <a:p>
            <a:pPr indent="0" lvl="0" marL="0" rtl="0" algn="l">
              <a:spcBef>
                <a:spcPts val="7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2d1a995f3_0_2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2d1a995f3_0_2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Na Value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251d23597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51d23597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DCB</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2d1a995f3_0_2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2d1a995f3_0_2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latin typeface="Lato"/>
                <a:ea typeface="Lato"/>
                <a:cs typeface="Lato"/>
                <a:sym typeface="Lato"/>
              </a:rPr>
              <a:t>Focus on payment method to further improve.</a:t>
            </a:r>
            <a:endParaRPr b="1" sz="1400">
              <a:latin typeface="Lato"/>
              <a:ea typeface="Lato"/>
              <a:cs typeface="Lato"/>
              <a:sym typeface="Lato"/>
            </a:endParaRPr>
          </a:p>
          <a:p>
            <a:pPr indent="0" lvl="0" marL="0" rtl="0" algn="l">
              <a:lnSpc>
                <a:spcPct val="115000"/>
              </a:lnSpc>
              <a:spcBef>
                <a:spcPts val="1600"/>
              </a:spcBef>
              <a:spcAft>
                <a:spcPts val="1600"/>
              </a:spcAft>
              <a:buNone/>
            </a:pPr>
            <a:r>
              <a:rPr b="1" lang="en" sz="1400">
                <a:latin typeface="Lato"/>
                <a:ea typeface="Lato"/>
                <a:cs typeface="Lato"/>
                <a:sym typeface="Lato"/>
              </a:rPr>
              <a:t>Conversion Rate</a:t>
            </a:r>
            <a:endParaRPr b="1" sz="1400">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2d1a995f3_0_2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2d1a995f3_0_2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more from goods: More promotion on Gift Card.</a:t>
            </a:r>
            <a:endParaRPr/>
          </a:p>
          <a:p>
            <a:pPr indent="0" lvl="0" marL="0" rtl="0" algn="l">
              <a:spcBef>
                <a:spcPts val="0"/>
              </a:spcBef>
              <a:spcAft>
                <a:spcPts val="0"/>
              </a:spcAft>
              <a:buNone/>
            </a:pPr>
            <a:r>
              <a:rPr lang="en"/>
              <a:t>Fix things: Make ads for other payment method for dcb users.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Conversion Rate Formula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2d1a995f3_0_2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2d1a995f3_0_2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246ee7dff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46ee7dff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t>We can conclude:</a:t>
            </a:r>
            <a:endParaRPr sz="1050"/>
          </a:p>
          <a:p>
            <a:pPr indent="1812925" lvl="0" marL="457200" rtl="0" algn="l">
              <a:lnSpc>
                <a:spcPct val="115000"/>
              </a:lnSpc>
              <a:spcBef>
                <a:spcPts val="3600"/>
              </a:spcBef>
              <a:spcAft>
                <a:spcPts val="0"/>
              </a:spcAft>
              <a:buSzPts val="1050"/>
              <a:buChar char="●"/>
            </a:pPr>
            <a:r>
              <a:rPr lang="en" sz="1050"/>
              <a:t>More than 40% users only have dcb payment, but the conversion rate is low</a:t>
            </a:r>
            <a:endParaRPr sz="1050"/>
          </a:p>
          <a:p>
            <a:pPr indent="1812925" lvl="0" marL="457200" rtl="0" algn="l">
              <a:lnSpc>
                <a:spcPct val="115000"/>
              </a:lnSpc>
              <a:spcBef>
                <a:spcPts val="0"/>
              </a:spcBef>
              <a:spcAft>
                <a:spcPts val="0"/>
              </a:spcAft>
              <a:buSzPts val="1050"/>
              <a:buChar char="●"/>
            </a:pPr>
            <a:r>
              <a:rPr lang="en" sz="1050"/>
              <a:t>Gift card has the highest conversion rate</a:t>
            </a:r>
            <a:endParaRPr sz="1050"/>
          </a:p>
          <a:p>
            <a:pPr indent="1812925" lvl="0" marL="457200" rtl="0" algn="l">
              <a:lnSpc>
                <a:spcPct val="115000"/>
              </a:lnSpc>
              <a:spcBef>
                <a:spcPts val="0"/>
              </a:spcBef>
              <a:spcAft>
                <a:spcPts val="0"/>
              </a:spcAft>
              <a:buSzPts val="1050"/>
              <a:buChar char="●"/>
            </a:pPr>
            <a:r>
              <a:rPr lang="en" sz="1050"/>
              <a:t>For the single payment view, Credit Card has higher conversion rate than Paypal</a:t>
            </a:r>
            <a:endParaRPr sz="1050"/>
          </a:p>
          <a:p>
            <a:pPr indent="1812925" lvl="0" marL="457200" rtl="0" algn="l">
              <a:lnSpc>
                <a:spcPct val="115000"/>
              </a:lnSpc>
              <a:spcBef>
                <a:spcPts val="0"/>
              </a:spcBef>
              <a:spcAft>
                <a:spcPts val="0"/>
              </a:spcAft>
              <a:buSzPts val="1050"/>
              <a:buChar char="●"/>
            </a:pPr>
            <a:r>
              <a:rPr lang="en" sz="1050"/>
              <a:t>...</a:t>
            </a:r>
            <a:endParaRPr sz="1050"/>
          </a:p>
          <a:p>
            <a:pPr indent="0" lvl="0" marL="0" rtl="0" algn="l">
              <a:lnSpc>
                <a:spcPct val="115000"/>
              </a:lnSpc>
              <a:spcBef>
                <a:spcPts val="3600"/>
              </a:spcBef>
              <a:spcAft>
                <a:spcPts val="0"/>
              </a:spcAft>
              <a:buNone/>
            </a:pPr>
            <a:r>
              <a:rPr lang="en" sz="1050"/>
              <a:t>Now we have several possible strategies.</a:t>
            </a:r>
            <a:endParaRPr sz="1050"/>
          </a:p>
          <a:p>
            <a:pPr indent="1812925" lvl="0" marL="457200" rtl="0" algn="l">
              <a:lnSpc>
                <a:spcPct val="115000"/>
              </a:lnSpc>
              <a:spcBef>
                <a:spcPts val="3600"/>
              </a:spcBef>
              <a:spcAft>
                <a:spcPts val="0"/>
              </a:spcAft>
              <a:buSzPts val="1050"/>
              <a:buChar char="●"/>
            </a:pPr>
            <a:r>
              <a:rPr lang="en" sz="1050"/>
              <a:t>Ask more from good: Credit card discount raises from 3% to 3.5%</a:t>
            </a:r>
            <a:endParaRPr sz="1050"/>
          </a:p>
          <a:p>
            <a:pPr indent="1812925" lvl="0" marL="457200" rtl="0" algn="l">
              <a:lnSpc>
                <a:spcPct val="115000"/>
              </a:lnSpc>
              <a:spcBef>
                <a:spcPts val="0"/>
              </a:spcBef>
              <a:spcAft>
                <a:spcPts val="0"/>
              </a:spcAft>
              <a:buSzPts val="1050"/>
              <a:buChar char="●"/>
            </a:pPr>
            <a:r>
              <a:rPr lang="en" sz="1050"/>
              <a:t>Fix things: Find those who only use Direct Billing Method. See where they usually go. Then make ads for credit card.</a:t>
            </a:r>
            <a:endParaRPr sz="1050"/>
          </a:p>
          <a:p>
            <a:pPr indent="1812925" lvl="0" marL="457200" rtl="0" algn="l">
              <a:lnSpc>
                <a:spcPct val="115000"/>
              </a:lnSpc>
              <a:spcBef>
                <a:spcPts val="0"/>
              </a:spcBef>
              <a:spcAft>
                <a:spcPts val="0"/>
              </a:spcAft>
              <a:buSzPts val="1050"/>
              <a:buChar char="●"/>
            </a:pPr>
            <a:r>
              <a:rPr lang="en" sz="1050"/>
              <a:t>...</a:t>
            </a:r>
            <a:endParaRPr sz="1050"/>
          </a:p>
          <a:p>
            <a:pPr indent="0" lvl="0" marL="0" rtl="0" algn="l">
              <a:lnSpc>
                <a:spcPct val="115000"/>
              </a:lnSpc>
              <a:spcBef>
                <a:spcPts val="3600"/>
              </a:spcBef>
              <a:spcAft>
                <a:spcPts val="0"/>
              </a:spcAft>
              <a:buNone/>
            </a:pPr>
            <a:r>
              <a:rPr lang="en" sz="1050"/>
              <a:t>Assume that we choose to "Fix things". Next step is to perform A/B test. Users, who only use Direct Billing Method as the FOP, are most likely to view 'GAMES', 'MOVIES' and 'MUSIC'. Totally, 49166 users are involved, with 24695 users in case group and 24471 users in control group.</a:t>
            </a:r>
            <a:endParaRPr sz="1050"/>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3787800" cy="19881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11" name="Google Shape;11;p2"/>
          <p:cNvSpPr txBox="1"/>
          <p:nvPr>
            <p:ph idx="1" type="subTitle"/>
          </p:nvPr>
        </p:nvSpPr>
        <p:spPr>
          <a:xfrm>
            <a:off x="729595" y="3401500"/>
            <a:ext cx="3787800" cy="5412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1"/>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96" name="Google Shape;96;p11"/>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7" name="Google Shape;97;p11"/>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Google Shape;98;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p:cSld name="SECTION_TITLE_AND_DESCRIPTION_1">
    <p:spTree>
      <p:nvGrpSpPr>
        <p:cNvPr id="99" name="Shape 99"/>
        <p:cNvGrpSpPr/>
        <p:nvPr/>
      </p:nvGrpSpPr>
      <p:grpSpPr>
        <a:xfrm>
          <a:off x="0" y="0"/>
          <a:ext cx="0" cy="0"/>
          <a:chOff x="0" y="0"/>
          <a:chExt cx="0" cy="0"/>
        </a:xfrm>
      </p:grpSpPr>
      <p:pic>
        <p:nvPicPr>
          <p:cNvPr descr="Side view of hands writing in a notebook at a cafe" id="100" name="Google Shape;100;p12"/>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2"/>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06" name="Google Shape;106;p12"/>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07" name="Google Shape;107;p12"/>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2"/>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2">
  <p:cSld name="SECTION_TITLE_AND_DESCRIPTION_1_2">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3"/>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16" name="Google Shape;116;p13"/>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17" name="Google Shape;117;p13"/>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8" name="Google Shape;11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9" name="Shape 119"/>
        <p:cNvGrpSpPr/>
        <p:nvPr/>
      </p:nvGrpSpPr>
      <p:grpSpPr>
        <a:xfrm>
          <a:off x="0" y="0"/>
          <a:ext cx="0" cy="0"/>
          <a:chOff x="0" y="0"/>
          <a:chExt cx="0" cy="0"/>
        </a:xfrm>
      </p:grpSpPr>
      <p:sp>
        <p:nvSpPr>
          <p:cNvPr id="120" name="Google Shape;120;p14"/>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121" name="Google Shape;12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22"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8" name="Google Shape;12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9" name="Shape 129"/>
        <p:cNvGrpSpPr/>
        <p:nvPr/>
      </p:nvGrpSpPr>
      <p:grpSpPr>
        <a:xfrm>
          <a:off x="0" y="0"/>
          <a:ext cx="0" cy="0"/>
          <a:chOff x="0" y="0"/>
          <a:chExt cx="0" cy="0"/>
        </a:xfrm>
      </p:grpSpPr>
      <p:sp>
        <p:nvSpPr>
          <p:cNvPr id="130" name="Google Shape;13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1">
    <p:bg>
      <p:bgPr>
        <a:solidFill>
          <a:srgbClr val="FFFFFF"/>
        </a:solidFill>
      </p:bgPr>
    </p:bg>
    <p:spTree>
      <p:nvGrpSpPr>
        <p:cNvPr id="131" name="Shape 131"/>
        <p:cNvGrpSpPr/>
        <p:nvPr/>
      </p:nvGrpSpPr>
      <p:grpSpPr>
        <a:xfrm>
          <a:off x="0" y="0"/>
          <a:ext cx="0" cy="0"/>
          <a:chOff x="0" y="0"/>
          <a:chExt cx="0" cy="0"/>
        </a:xfrm>
      </p:grpSpPr>
      <p:pic>
        <p:nvPicPr>
          <p:cNvPr id="132" name="Google Shape;132;p17"/>
          <p:cNvPicPr preferRelativeResize="0"/>
          <p:nvPr/>
        </p:nvPicPr>
        <p:blipFill>
          <a:blip r:embed="rId2">
            <a:alphaModFix/>
          </a:blip>
          <a:stretch>
            <a:fillRect/>
          </a:stretch>
        </p:blipFill>
        <p:spPr>
          <a:xfrm>
            <a:off x="-1" y="-3"/>
            <a:ext cx="9144007" cy="5143500"/>
          </a:xfrm>
          <a:prstGeom prst="rect">
            <a:avLst/>
          </a:prstGeom>
          <a:noFill/>
          <a:ln>
            <a:noFill/>
          </a:ln>
        </p:spPr>
      </p:pic>
      <p:sp>
        <p:nvSpPr>
          <p:cNvPr id="133" name="Google Shape;133;p17"/>
          <p:cNvSpPr txBox="1"/>
          <p:nvPr>
            <p:ph type="ctrTitle"/>
          </p:nvPr>
        </p:nvSpPr>
        <p:spPr>
          <a:xfrm>
            <a:off x="3868225" y="1416600"/>
            <a:ext cx="4482600" cy="2310300"/>
          </a:xfrm>
          <a:prstGeom prst="rect">
            <a:avLst/>
          </a:prstGeom>
          <a:noFill/>
        </p:spPr>
        <p:txBody>
          <a:bodyPr anchorCtr="0" anchor="ctr" bIns="91425" lIns="91425" spcFirstLastPara="1" rIns="91425" wrap="square" tIns="91425"/>
          <a:lstStyle>
            <a:lvl1pPr lvl="0" algn="l">
              <a:lnSpc>
                <a:spcPct val="100000"/>
              </a:lnSpc>
              <a:spcBef>
                <a:spcPts val="0"/>
              </a:spcBef>
              <a:spcAft>
                <a:spcPts val="0"/>
              </a:spcAft>
              <a:buClr>
                <a:srgbClr val="FFFFFF"/>
              </a:buClr>
              <a:buSzPts val="3600"/>
              <a:buNone/>
              <a:defRPr sz="3600">
                <a:solidFill>
                  <a:srgbClr val="FFFFFF"/>
                </a:solidFill>
              </a:defRPr>
            </a:lvl1pPr>
            <a:lvl2pPr lvl="1" algn="l">
              <a:lnSpc>
                <a:spcPct val="100000"/>
              </a:lnSpc>
              <a:spcBef>
                <a:spcPts val="0"/>
              </a:spcBef>
              <a:spcAft>
                <a:spcPts val="0"/>
              </a:spcAft>
              <a:buClr>
                <a:srgbClr val="FFFFFF"/>
              </a:buClr>
              <a:buSzPts val="3600"/>
              <a:buNone/>
              <a:defRPr sz="3600">
                <a:solidFill>
                  <a:srgbClr val="FFFFFF"/>
                </a:solidFill>
              </a:defRPr>
            </a:lvl2pPr>
            <a:lvl3pPr lvl="2" algn="l">
              <a:lnSpc>
                <a:spcPct val="100000"/>
              </a:lnSpc>
              <a:spcBef>
                <a:spcPts val="0"/>
              </a:spcBef>
              <a:spcAft>
                <a:spcPts val="0"/>
              </a:spcAft>
              <a:buClr>
                <a:srgbClr val="FFFFFF"/>
              </a:buClr>
              <a:buSzPts val="3600"/>
              <a:buNone/>
              <a:defRPr sz="3600">
                <a:solidFill>
                  <a:srgbClr val="FFFFFF"/>
                </a:solidFill>
              </a:defRPr>
            </a:lvl3pPr>
            <a:lvl4pPr lvl="3" algn="l">
              <a:lnSpc>
                <a:spcPct val="100000"/>
              </a:lnSpc>
              <a:spcBef>
                <a:spcPts val="0"/>
              </a:spcBef>
              <a:spcAft>
                <a:spcPts val="0"/>
              </a:spcAft>
              <a:buClr>
                <a:srgbClr val="FFFFFF"/>
              </a:buClr>
              <a:buSzPts val="3600"/>
              <a:buNone/>
              <a:defRPr sz="3600">
                <a:solidFill>
                  <a:srgbClr val="FFFFFF"/>
                </a:solidFill>
              </a:defRPr>
            </a:lvl4pPr>
            <a:lvl5pPr lvl="4" algn="l">
              <a:lnSpc>
                <a:spcPct val="100000"/>
              </a:lnSpc>
              <a:spcBef>
                <a:spcPts val="0"/>
              </a:spcBef>
              <a:spcAft>
                <a:spcPts val="0"/>
              </a:spcAft>
              <a:buClr>
                <a:srgbClr val="FFFFFF"/>
              </a:buClr>
              <a:buSzPts val="3600"/>
              <a:buNone/>
              <a:defRPr sz="3600">
                <a:solidFill>
                  <a:srgbClr val="FFFFFF"/>
                </a:solidFill>
              </a:defRPr>
            </a:lvl5pPr>
            <a:lvl6pPr lvl="5" algn="l">
              <a:lnSpc>
                <a:spcPct val="100000"/>
              </a:lnSpc>
              <a:spcBef>
                <a:spcPts val="0"/>
              </a:spcBef>
              <a:spcAft>
                <a:spcPts val="0"/>
              </a:spcAft>
              <a:buClr>
                <a:srgbClr val="FFFFFF"/>
              </a:buClr>
              <a:buSzPts val="3600"/>
              <a:buNone/>
              <a:defRPr sz="3600">
                <a:solidFill>
                  <a:srgbClr val="FFFFFF"/>
                </a:solidFill>
              </a:defRPr>
            </a:lvl6pPr>
            <a:lvl7pPr lvl="6" algn="l">
              <a:lnSpc>
                <a:spcPct val="100000"/>
              </a:lnSpc>
              <a:spcBef>
                <a:spcPts val="0"/>
              </a:spcBef>
              <a:spcAft>
                <a:spcPts val="0"/>
              </a:spcAft>
              <a:buClr>
                <a:srgbClr val="FFFFFF"/>
              </a:buClr>
              <a:buSzPts val="3600"/>
              <a:buNone/>
              <a:defRPr sz="3600">
                <a:solidFill>
                  <a:srgbClr val="FFFFFF"/>
                </a:solidFill>
              </a:defRPr>
            </a:lvl7pPr>
            <a:lvl8pPr lvl="7" algn="l">
              <a:lnSpc>
                <a:spcPct val="100000"/>
              </a:lnSpc>
              <a:spcBef>
                <a:spcPts val="0"/>
              </a:spcBef>
              <a:spcAft>
                <a:spcPts val="0"/>
              </a:spcAft>
              <a:buClr>
                <a:srgbClr val="FFFFFF"/>
              </a:buClr>
              <a:buSzPts val="3600"/>
              <a:buNone/>
              <a:defRPr sz="3600">
                <a:solidFill>
                  <a:srgbClr val="FFFFFF"/>
                </a:solidFill>
              </a:defRPr>
            </a:lvl8pPr>
            <a:lvl9pPr lvl="8" algn="l">
              <a:lnSpc>
                <a:spcPct val="100000"/>
              </a:lnSpc>
              <a:spcBef>
                <a:spcPts val="0"/>
              </a:spcBef>
              <a:spcAft>
                <a:spcPts val="0"/>
              </a:spcAft>
              <a:buClr>
                <a:srgbClr val="FFFFFF"/>
              </a:buClr>
              <a:buSzPts val="3600"/>
              <a:buNone/>
              <a:defRPr sz="3600">
                <a:solidFill>
                  <a:srgbClr val="FFFFFF"/>
                </a:solidFill>
              </a:defRPr>
            </a:lvl9pPr>
          </a:lstStyle>
          <a:p/>
        </p:txBody>
      </p:sp>
      <p:sp>
        <p:nvSpPr>
          <p:cNvPr id="134" name="Google Shape;134;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_2">
    <p:bg>
      <p:bgPr>
        <a:solidFill>
          <a:srgbClr val="FFFFFF"/>
        </a:solidFill>
      </p:bgPr>
    </p:bg>
    <p:spTree>
      <p:nvGrpSpPr>
        <p:cNvPr id="135" name="Shape 135"/>
        <p:cNvGrpSpPr/>
        <p:nvPr/>
      </p:nvGrpSpPr>
      <p:grpSpPr>
        <a:xfrm>
          <a:off x="0" y="0"/>
          <a:ext cx="0" cy="0"/>
          <a:chOff x="0" y="0"/>
          <a:chExt cx="0" cy="0"/>
        </a:xfrm>
      </p:grpSpPr>
      <p:sp>
        <p:nvSpPr>
          <p:cNvPr id="136" name="Google Shape;136;p18"/>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0" y="0"/>
            <a:ext cx="9144000" cy="3460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rot="-5400000">
            <a:off x="5684575" y="600"/>
            <a:ext cx="3460200" cy="3459000"/>
          </a:xfrm>
          <a:prstGeom prst="rtTriangle">
            <a:avLst/>
          </a:prstGeom>
          <a:solidFill>
            <a:srgbClr val="FFFFFF">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txBox="1"/>
          <p:nvPr>
            <p:ph type="title"/>
          </p:nvPr>
        </p:nvSpPr>
        <p:spPr>
          <a:xfrm>
            <a:off x="324475" y="465975"/>
            <a:ext cx="5124300" cy="28416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None/>
              <a:defRPr b="1" sz="3600">
                <a:solidFill>
                  <a:srgbClr val="FFFFFF"/>
                </a:solidFill>
              </a:defRPr>
            </a:lvl1pPr>
            <a:lvl2pPr lvl="1" algn="l">
              <a:lnSpc>
                <a:spcPct val="100000"/>
              </a:lnSpc>
              <a:spcBef>
                <a:spcPts val="0"/>
              </a:spcBef>
              <a:spcAft>
                <a:spcPts val="0"/>
              </a:spcAft>
              <a:buNone/>
              <a:defRPr b="1" sz="3600">
                <a:solidFill>
                  <a:srgbClr val="FFFFFF"/>
                </a:solidFill>
              </a:defRPr>
            </a:lvl2pPr>
            <a:lvl3pPr lvl="2" algn="l">
              <a:lnSpc>
                <a:spcPct val="100000"/>
              </a:lnSpc>
              <a:spcBef>
                <a:spcPts val="0"/>
              </a:spcBef>
              <a:spcAft>
                <a:spcPts val="0"/>
              </a:spcAft>
              <a:buNone/>
              <a:defRPr b="1" sz="3600">
                <a:solidFill>
                  <a:srgbClr val="FFFFFF"/>
                </a:solidFill>
              </a:defRPr>
            </a:lvl3pPr>
            <a:lvl4pPr lvl="3" algn="l">
              <a:lnSpc>
                <a:spcPct val="100000"/>
              </a:lnSpc>
              <a:spcBef>
                <a:spcPts val="0"/>
              </a:spcBef>
              <a:spcAft>
                <a:spcPts val="0"/>
              </a:spcAft>
              <a:buNone/>
              <a:defRPr b="1" sz="3600">
                <a:solidFill>
                  <a:srgbClr val="FFFFFF"/>
                </a:solidFill>
              </a:defRPr>
            </a:lvl4pPr>
            <a:lvl5pPr lvl="4" algn="l">
              <a:lnSpc>
                <a:spcPct val="100000"/>
              </a:lnSpc>
              <a:spcBef>
                <a:spcPts val="0"/>
              </a:spcBef>
              <a:spcAft>
                <a:spcPts val="0"/>
              </a:spcAft>
              <a:buNone/>
              <a:defRPr b="1" sz="3600">
                <a:solidFill>
                  <a:srgbClr val="FFFFFF"/>
                </a:solidFill>
              </a:defRPr>
            </a:lvl5pPr>
            <a:lvl6pPr lvl="5" algn="l">
              <a:lnSpc>
                <a:spcPct val="100000"/>
              </a:lnSpc>
              <a:spcBef>
                <a:spcPts val="0"/>
              </a:spcBef>
              <a:spcAft>
                <a:spcPts val="0"/>
              </a:spcAft>
              <a:buNone/>
              <a:defRPr b="1" sz="3600">
                <a:solidFill>
                  <a:srgbClr val="FFFFFF"/>
                </a:solidFill>
              </a:defRPr>
            </a:lvl6pPr>
            <a:lvl7pPr lvl="6" algn="l">
              <a:lnSpc>
                <a:spcPct val="100000"/>
              </a:lnSpc>
              <a:spcBef>
                <a:spcPts val="0"/>
              </a:spcBef>
              <a:spcAft>
                <a:spcPts val="0"/>
              </a:spcAft>
              <a:buNone/>
              <a:defRPr b="1" sz="3600">
                <a:solidFill>
                  <a:srgbClr val="FFFFFF"/>
                </a:solidFill>
              </a:defRPr>
            </a:lvl7pPr>
            <a:lvl8pPr lvl="7" algn="l">
              <a:lnSpc>
                <a:spcPct val="100000"/>
              </a:lnSpc>
              <a:spcBef>
                <a:spcPts val="0"/>
              </a:spcBef>
              <a:spcAft>
                <a:spcPts val="0"/>
              </a:spcAft>
              <a:buNone/>
              <a:defRPr b="1" sz="3600">
                <a:solidFill>
                  <a:srgbClr val="FFFFFF"/>
                </a:solidFill>
              </a:defRPr>
            </a:lvl8pPr>
            <a:lvl9pPr lvl="8" algn="l">
              <a:lnSpc>
                <a:spcPct val="100000"/>
              </a:lnSpc>
              <a:spcBef>
                <a:spcPts val="0"/>
              </a:spcBef>
              <a:spcAft>
                <a:spcPts val="0"/>
              </a:spcAft>
              <a:buNone/>
              <a:defRPr b="1" sz="3600">
                <a:solidFill>
                  <a:srgbClr val="FFFFFF"/>
                </a:solidFill>
              </a:defRPr>
            </a:lvl9pPr>
          </a:lstStyle>
          <a:p/>
        </p:txBody>
      </p:sp>
      <p:sp>
        <p:nvSpPr>
          <p:cNvPr id="140" name="Google Shape;140;p18"/>
          <p:cNvSpPr txBox="1"/>
          <p:nvPr>
            <p:ph idx="1" type="subTitle"/>
          </p:nvPr>
        </p:nvSpPr>
        <p:spPr>
          <a:xfrm>
            <a:off x="324475" y="3612602"/>
            <a:ext cx="5124300" cy="13026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rgbClr val="616161"/>
              </a:buClr>
              <a:buSzPts val="1800"/>
              <a:buNone/>
              <a:defRPr sz="1800">
                <a:solidFill>
                  <a:srgbClr val="616161"/>
                </a:solidFill>
              </a:defRPr>
            </a:lvl1pPr>
            <a:lvl2pPr lvl="1" algn="l">
              <a:lnSpc>
                <a:spcPct val="100000"/>
              </a:lnSpc>
              <a:spcBef>
                <a:spcPts val="0"/>
              </a:spcBef>
              <a:spcAft>
                <a:spcPts val="0"/>
              </a:spcAft>
              <a:buClr>
                <a:srgbClr val="616161"/>
              </a:buClr>
              <a:buSzPts val="1800"/>
              <a:buNone/>
              <a:defRPr sz="1800">
                <a:solidFill>
                  <a:srgbClr val="616161"/>
                </a:solidFill>
              </a:defRPr>
            </a:lvl2pPr>
            <a:lvl3pPr lvl="2" algn="l">
              <a:lnSpc>
                <a:spcPct val="100000"/>
              </a:lnSpc>
              <a:spcBef>
                <a:spcPts val="0"/>
              </a:spcBef>
              <a:spcAft>
                <a:spcPts val="0"/>
              </a:spcAft>
              <a:buClr>
                <a:srgbClr val="616161"/>
              </a:buClr>
              <a:buSzPts val="1800"/>
              <a:buNone/>
              <a:defRPr sz="1800">
                <a:solidFill>
                  <a:srgbClr val="616161"/>
                </a:solidFill>
              </a:defRPr>
            </a:lvl3pPr>
            <a:lvl4pPr lvl="3" algn="l">
              <a:lnSpc>
                <a:spcPct val="100000"/>
              </a:lnSpc>
              <a:spcBef>
                <a:spcPts val="0"/>
              </a:spcBef>
              <a:spcAft>
                <a:spcPts val="0"/>
              </a:spcAft>
              <a:buClr>
                <a:srgbClr val="616161"/>
              </a:buClr>
              <a:buSzPts val="1800"/>
              <a:buNone/>
              <a:defRPr sz="1800">
                <a:solidFill>
                  <a:srgbClr val="616161"/>
                </a:solidFill>
              </a:defRPr>
            </a:lvl4pPr>
            <a:lvl5pPr lvl="4" algn="l">
              <a:lnSpc>
                <a:spcPct val="100000"/>
              </a:lnSpc>
              <a:spcBef>
                <a:spcPts val="0"/>
              </a:spcBef>
              <a:spcAft>
                <a:spcPts val="0"/>
              </a:spcAft>
              <a:buClr>
                <a:srgbClr val="616161"/>
              </a:buClr>
              <a:buSzPts val="1800"/>
              <a:buNone/>
              <a:defRPr sz="1800">
                <a:solidFill>
                  <a:srgbClr val="616161"/>
                </a:solidFill>
              </a:defRPr>
            </a:lvl5pPr>
            <a:lvl6pPr lvl="5" algn="l">
              <a:lnSpc>
                <a:spcPct val="100000"/>
              </a:lnSpc>
              <a:spcBef>
                <a:spcPts val="0"/>
              </a:spcBef>
              <a:spcAft>
                <a:spcPts val="0"/>
              </a:spcAft>
              <a:buClr>
                <a:srgbClr val="616161"/>
              </a:buClr>
              <a:buSzPts val="1800"/>
              <a:buNone/>
              <a:defRPr sz="1800">
                <a:solidFill>
                  <a:srgbClr val="616161"/>
                </a:solidFill>
              </a:defRPr>
            </a:lvl6pPr>
            <a:lvl7pPr lvl="6" algn="l">
              <a:lnSpc>
                <a:spcPct val="100000"/>
              </a:lnSpc>
              <a:spcBef>
                <a:spcPts val="0"/>
              </a:spcBef>
              <a:spcAft>
                <a:spcPts val="0"/>
              </a:spcAft>
              <a:buClr>
                <a:srgbClr val="616161"/>
              </a:buClr>
              <a:buSzPts val="1800"/>
              <a:buNone/>
              <a:defRPr sz="1800">
                <a:solidFill>
                  <a:srgbClr val="616161"/>
                </a:solidFill>
              </a:defRPr>
            </a:lvl7pPr>
            <a:lvl8pPr lvl="7" algn="l">
              <a:lnSpc>
                <a:spcPct val="100000"/>
              </a:lnSpc>
              <a:spcBef>
                <a:spcPts val="0"/>
              </a:spcBef>
              <a:spcAft>
                <a:spcPts val="0"/>
              </a:spcAft>
              <a:buClr>
                <a:srgbClr val="616161"/>
              </a:buClr>
              <a:buSzPts val="1800"/>
              <a:buNone/>
              <a:defRPr sz="1800">
                <a:solidFill>
                  <a:srgbClr val="616161"/>
                </a:solidFill>
              </a:defRPr>
            </a:lvl8pPr>
            <a:lvl9pPr lvl="8" algn="l">
              <a:lnSpc>
                <a:spcPct val="100000"/>
              </a:lnSpc>
              <a:spcBef>
                <a:spcPts val="0"/>
              </a:spcBef>
              <a:spcAft>
                <a:spcPts val="0"/>
              </a:spcAft>
              <a:buClr>
                <a:srgbClr val="616161"/>
              </a:buClr>
              <a:buSzPts val="1800"/>
              <a:buNone/>
              <a:defRPr sz="1800">
                <a:solidFill>
                  <a:srgbClr val="616161"/>
                </a:solidFill>
              </a:defRPr>
            </a:lvl9pPr>
          </a:lstStyle>
          <a:p/>
        </p:txBody>
      </p:sp>
      <p:sp>
        <p:nvSpPr>
          <p:cNvPr id="141" name="Google Shape;141;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3">
    <p:bg>
      <p:bgPr>
        <a:solidFill>
          <a:srgbClr val="FFFFFF"/>
        </a:solidFill>
      </p:bgPr>
    </p:bg>
    <p:spTree>
      <p:nvGrpSpPr>
        <p:cNvPr id="142" name="Shape 142"/>
        <p:cNvGrpSpPr/>
        <p:nvPr/>
      </p:nvGrpSpPr>
      <p:grpSpPr>
        <a:xfrm>
          <a:off x="0" y="0"/>
          <a:ext cx="0" cy="0"/>
          <a:chOff x="0" y="0"/>
          <a:chExt cx="0" cy="0"/>
        </a:xfrm>
      </p:grpSpPr>
      <p:sp>
        <p:nvSpPr>
          <p:cNvPr id="143" name="Google Shape;143;p19"/>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p:nvPr/>
        </p:nvSpPr>
        <p:spPr>
          <a:xfrm>
            <a:off x="205218" y="201292"/>
            <a:ext cx="408900" cy="3819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p:nvPr/>
        </p:nvSpPr>
        <p:spPr>
          <a:xfrm>
            <a:off x="205218" y="201292"/>
            <a:ext cx="408900" cy="3819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9"/>
          <p:cNvSpPr/>
          <p:nvPr/>
        </p:nvSpPr>
        <p:spPr>
          <a:xfrm>
            <a:off x="100882" y="201292"/>
            <a:ext cx="408900" cy="3819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p:nvPr/>
        </p:nvSpPr>
        <p:spPr>
          <a:xfrm>
            <a:off x="100882" y="201292"/>
            <a:ext cx="408900" cy="3819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9"/>
          <p:cNvSpPr/>
          <p:nvPr/>
        </p:nvSpPr>
        <p:spPr>
          <a:xfrm>
            <a:off x="319" y="201292"/>
            <a:ext cx="408900" cy="3819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p:nvPr/>
        </p:nvSpPr>
        <p:spPr>
          <a:xfrm>
            <a:off x="319" y="201292"/>
            <a:ext cx="408900" cy="3819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txBox="1"/>
          <p:nvPr>
            <p:ph type="title"/>
          </p:nvPr>
        </p:nvSpPr>
        <p:spPr>
          <a:xfrm>
            <a:off x="233600" y="829550"/>
            <a:ext cx="2566200" cy="892500"/>
          </a:xfrm>
          <a:prstGeom prst="rect">
            <a:avLst/>
          </a:prstGeom>
          <a:noFill/>
        </p:spPr>
        <p:txBody>
          <a:bodyPr anchorCtr="0" anchor="b" bIns="91425" lIns="91425" spcFirstLastPara="1" rIns="91425" wrap="square" tIns="91425"/>
          <a:lstStyle>
            <a:lvl1pPr lvl="0" rtl="0" algn="l">
              <a:lnSpc>
                <a:spcPct val="100000"/>
              </a:lnSpc>
              <a:spcBef>
                <a:spcPts val="0"/>
              </a:spcBef>
              <a:spcAft>
                <a:spcPts val="0"/>
              </a:spcAft>
              <a:buNone/>
              <a:defRPr b="1" sz="2100">
                <a:solidFill>
                  <a:schemeClr val="lt1"/>
                </a:solidFill>
              </a:defRPr>
            </a:lvl1pPr>
            <a:lvl2pPr lvl="1" rtl="0" algn="l">
              <a:lnSpc>
                <a:spcPct val="100000"/>
              </a:lnSpc>
              <a:spcBef>
                <a:spcPts val="0"/>
              </a:spcBef>
              <a:spcAft>
                <a:spcPts val="0"/>
              </a:spcAft>
              <a:buNone/>
              <a:defRPr b="1" sz="2100">
                <a:solidFill>
                  <a:schemeClr val="lt1"/>
                </a:solidFill>
              </a:defRPr>
            </a:lvl2pPr>
            <a:lvl3pPr lvl="2" rtl="0" algn="l">
              <a:lnSpc>
                <a:spcPct val="100000"/>
              </a:lnSpc>
              <a:spcBef>
                <a:spcPts val="0"/>
              </a:spcBef>
              <a:spcAft>
                <a:spcPts val="0"/>
              </a:spcAft>
              <a:buNone/>
              <a:defRPr b="1" sz="2100">
                <a:solidFill>
                  <a:schemeClr val="lt1"/>
                </a:solidFill>
              </a:defRPr>
            </a:lvl3pPr>
            <a:lvl4pPr lvl="3" rtl="0" algn="l">
              <a:lnSpc>
                <a:spcPct val="100000"/>
              </a:lnSpc>
              <a:spcBef>
                <a:spcPts val="0"/>
              </a:spcBef>
              <a:spcAft>
                <a:spcPts val="0"/>
              </a:spcAft>
              <a:buNone/>
              <a:defRPr b="1" sz="2100">
                <a:solidFill>
                  <a:schemeClr val="lt1"/>
                </a:solidFill>
              </a:defRPr>
            </a:lvl4pPr>
            <a:lvl5pPr lvl="4" rtl="0" algn="l">
              <a:lnSpc>
                <a:spcPct val="100000"/>
              </a:lnSpc>
              <a:spcBef>
                <a:spcPts val="0"/>
              </a:spcBef>
              <a:spcAft>
                <a:spcPts val="0"/>
              </a:spcAft>
              <a:buNone/>
              <a:defRPr b="1" sz="2100">
                <a:solidFill>
                  <a:schemeClr val="lt1"/>
                </a:solidFill>
              </a:defRPr>
            </a:lvl5pPr>
            <a:lvl6pPr lvl="5" rtl="0" algn="l">
              <a:lnSpc>
                <a:spcPct val="100000"/>
              </a:lnSpc>
              <a:spcBef>
                <a:spcPts val="0"/>
              </a:spcBef>
              <a:spcAft>
                <a:spcPts val="0"/>
              </a:spcAft>
              <a:buNone/>
              <a:defRPr b="1" sz="2100">
                <a:solidFill>
                  <a:schemeClr val="lt1"/>
                </a:solidFill>
              </a:defRPr>
            </a:lvl6pPr>
            <a:lvl7pPr lvl="6" rtl="0" algn="l">
              <a:lnSpc>
                <a:spcPct val="100000"/>
              </a:lnSpc>
              <a:spcBef>
                <a:spcPts val="0"/>
              </a:spcBef>
              <a:spcAft>
                <a:spcPts val="0"/>
              </a:spcAft>
              <a:buNone/>
              <a:defRPr b="1" sz="2100">
                <a:solidFill>
                  <a:schemeClr val="lt1"/>
                </a:solidFill>
              </a:defRPr>
            </a:lvl7pPr>
            <a:lvl8pPr lvl="7" rtl="0" algn="l">
              <a:lnSpc>
                <a:spcPct val="100000"/>
              </a:lnSpc>
              <a:spcBef>
                <a:spcPts val="0"/>
              </a:spcBef>
              <a:spcAft>
                <a:spcPts val="0"/>
              </a:spcAft>
              <a:buNone/>
              <a:defRPr b="1" sz="2100">
                <a:solidFill>
                  <a:schemeClr val="lt1"/>
                </a:solidFill>
              </a:defRPr>
            </a:lvl8pPr>
            <a:lvl9pPr lvl="8" rtl="0" algn="l">
              <a:lnSpc>
                <a:spcPct val="100000"/>
              </a:lnSpc>
              <a:spcBef>
                <a:spcPts val="0"/>
              </a:spcBef>
              <a:spcAft>
                <a:spcPts val="0"/>
              </a:spcAft>
              <a:buNone/>
              <a:defRPr b="1" sz="2100">
                <a:solidFill>
                  <a:schemeClr val="lt1"/>
                </a:solidFill>
              </a:defRPr>
            </a:lvl9pPr>
          </a:lstStyle>
          <a:p/>
        </p:txBody>
      </p:sp>
      <p:sp>
        <p:nvSpPr>
          <p:cNvPr id="152" name="Google Shape;152;p19"/>
          <p:cNvSpPr txBox="1"/>
          <p:nvPr>
            <p:ph idx="1" type="body"/>
          </p:nvPr>
        </p:nvSpPr>
        <p:spPr>
          <a:xfrm>
            <a:off x="233600" y="1798300"/>
            <a:ext cx="2566200" cy="2977200"/>
          </a:xfrm>
          <a:prstGeom prst="rect">
            <a:avLst/>
          </a:prstGeom>
          <a:noFill/>
        </p:spPr>
        <p:txBody>
          <a:bodyPr anchorCtr="0" anchor="t" bIns="91425" lIns="91425" spcFirstLastPara="1" rIns="91425" wrap="square" tIns="91425"/>
          <a:lstStyle>
            <a:lvl1pPr indent="-317500" lvl="0" marL="457200" rtl="0" algn="l">
              <a:lnSpc>
                <a:spcPct val="115000"/>
              </a:lnSpc>
              <a:spcBef>
                <a:spcPts val="0"/>
              </a:spcBef>
              <a:spcAft>
                <a:spcPts val="0"/>
              </a:spcAft>
              <a:buClr>
                <a:schemeClr val="lt1"/>
              </a:buClr>
              <a:buSzPts val="1400"/>
              <a:buChar char="●"/>
              <a:defRPr sz="1400">
                <a:solidFill>
                  <a:schemeClr val="lt1"/>
                </a:solidFill>
              </a:defRPr>
            </a:lvl1pPr>
            <a:lvl2pPr indent="-304800" lvl="1" marL="914400" rtl="0" algn="l">
              <a:lnSpc>
                <a:spcPct val="115000"/>
              </a:lnSpc>
              <a:spcBef>
                <a:spcPts val="1600"/>
              </a:spcBef>
              <a:spcAft>
                <a:spcPts val="0"/>
              </a:spcAft>
              <a:buClr>
                <a:schemeClr val="lt1"/>
              </a:buClr>
              <a:buSzPts val="1200"/>
              <a:buChar char="○"/>
              <a:defRPr sz="1200">
                <a:solidFill>
                  <a:schemeClr val="lt1"/>
                </a:solidFill>
              </a:defRPr>
            </a:lvl2pPr>
            <a:lvl3pPr indent="-304800" lvl="2" marL="1371600" rtl="0" algn="l">
              <a:lnSpc>
                <a:spcPct val="115000"/>
              </a:lnSpc>
              <a:spcBef>
                <a:spcPts val="1600"/>
              </a:spcBef>
              <a:spcAft>
                <a:spcPts val="0"/>
              </a:spcAft>
              <a:buClr>
                <a:schemeClr val="lt1"/>
              </a:buClr>
              <a:buSzPts val="1200"/>
              <a:buChar char="■"/>
              <a:defRPr sz="1200">
                <a:solidFill>
                  <a:schemeClr val="lt1"/>
                </a:solidFill>
              </a:defRPr>
            </a:lvl3pPr>
            <a:lvl4pPr indent="-304800" lvl="3" marL="1828800" rtl="0" algn="l">
              <a:lnSpc>
                <a:spcPct val="115000"/>
              </a:lnSpc>
              <a:spcBef>
                <a:spcPts val="1600"/>
              </a:spcBef>
              <a:spcAft>
                <a:spcPts val="0"/>
              </a:spcAft>
              <a:buClr>
                <a:schemeClr val="lt1"/>
              </a:buClr>
              <a:buSzPts val="1200"/>
              <a:buChar char="●"/>
              <a:defRPr sz="1200">
                <a:solidFill>
                  <a:schemeClr val="lt1"/>
                </a:solidFill>
              </a:defRPr>
            </a:lvl4pPr>
            <a:lvl5pPr indent="-304800" lvl="4" marL="2286000" rtl="0" algn="l">
              <a:lnSpc>
                <a:spcPct val="115000"/>
              </a:lnSpc>
              <a:spcBef>
                <a:spcPts val="1600"/>
              </a:spcBef>
              <a:spcAft>
                <a:spcPts val="0"/>
              </a:spcAft>
              <a:buClr>
                <a:schemeClr val="lt1"/>
              </a:buClr>
              <a:buSzPts val="1200"/>
              <a:buChar char="○"/>
              <a:defRPr sz="1200">
                <a:solidFill>
                  <a:schemeClr val="lt1"/>
                </a:solidFill>
              </a:defRPr>
            </a:lvl5pPr>
            <a:lvl6pPr indent="-304800" lvl="5" marL="2743200" rtl="0" algn="l">
              <a:lnSpc>
                <a:spcPct val="115000"/>
              </a:lnSpc>
              <a:spcBef>
                <a:spcPts val="1600"/>
              </a:spcBef>
              <a:spcAft>
                <a:spcPts val="0"/>
              </a:spcAft>
              <a:buClr>
                <a:schemeClr val="lt1"/>
              </a:buClr>
              <a:buSzPts val="1200"/>
              <a:buChar char="■"/>
              <a:defRPr sz="1200">
                <a:solidFill>
                  <a:schemeClr val="lt1"/>
                </a:solidFill>
              </a:defRPr>
            </a:lvl6pPr>
            <a:lvl7pPr indent="-304800" lvl="6" marL="3200400" rtl="0" algn="l">
              <a:lnSpc>
                <a:spcPct val="115000"/>
              </a:lnSpc>
              <a:spcBef>
                <a:spcPts val="1600"/>
              </a:spcBef>
              <a:spcAft>
                <a:spcPts val="0"/>
              </a:spcAft>
              <a:buClr>
                <a:schemeClr val="lt1"/>
              </a:buClr>
              <a:buSzPts val="1200"/>
              <a:buChar char="●"/>
              <a:defRPr sz="1200">
                <a:solidFill>
                  <a:schemeClr val="lt1"/>
                </a:solidFill>
              </a:defRPr>
            </a:lvl7pPr>
            <a:lvl8pPr indent="-304800" lvl="7" marL="3657600" rtl="0" algn="l">
              <a:lnSpc>
                <a:spcPct val="115000"/>
              </a:lnSpc>
              <a:spcBef>
                <a:spcPts val="1600"/>
              </a:spcBef>
              <a:spcAft>
                <a:spcPts val="0"/>
              </a:spcAft>
              <a:buClr>
                <a:schemeClr val="lt1"/>
              </a:buClr>
              <a:buSzPts val="1200"/>
              <a:buChar char="○"/>
              <a:defRPr sz="1200">
                <a:solidFill>
                  <a:schemeClr val="lt1"/>
                </a:solidFill>
              </a:defRPr>
            </a:lvl8pPr>
            <a:lvl9pPr indent="-304800" lvl="8" marL="4114800" rtl="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153" name="Google Shape;153;p1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1">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729450" y="1322450"/>
            <a:ext cx="3787800" cy="19881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19" name="Google Shape;19;p3"/>
          <p:cNvSpPr txBox="1"/>
          <p:nvPr>
            <p:ph idx="1" type="subTitle"/>
          </p:nvPr>
        </p:nvSpPr>
        <p:spPr>
          <a:xfrm>
            <a:off x="729595" y="3401500"/>
            <a:ext cx="3787800" cy="5412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0" name="Google Shape;20;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a:off x="0" y="1"/>
            <a:ext cx="9144000" cy="46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5063108" y="1313285"/>
            <a:ext cx="3459716" cy="2670463"/>
            <a:chOff x="3553042" y="1657806"/>
            <a:chExt cx="3461100" cy="2671532"/>
          </a:xfrm>
        </p:grpSpPr>
        <p:sp>
          <p:nvSpPr>
            <p:cNvPr id="26" name="Google Shape;26;p3"/>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26950" y="3681915"/>
              <a:ext cx="42900" cy="594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mponent Detail" id="34" name="Google Shape;34;p3"/>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35" name="Google Shape;35;p3"/>
          <p:cNvSpPr/>
          <p:nvPr/>
        </p:nvSpPr>
        <p:spPr>
          <a:xfrm flipH="1">
            <a:off x="5156273" y="1401826"/>
            <a:ext cx="3268500" cy="18129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obile View" id="41" name="Google Shape;41;p3"/>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
        <p:nvSpPr>
          <p:cNvPr id="48" name="Google Shape;48;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9"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55" name="Google Shape;55;p5"/>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6" name="Google Shape;56;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57"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63" name="Google Shape;63;p6"/>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4" name="Google Shape;64;p6"/>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6"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72" name="Google Shape;72;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1">
  <p:cSld name="TITLE_ONLY_1">
    <p:spTree>
      <p:nvGrpSpPr>
        <p:cNvPr id="73"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6"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82" name="Google Shape;82;p9"/>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3" name="Google Shape;8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
        <p:nvSpPr>
          <p:cNvPr id="89" name="Google Shape;8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0"/>
          <p:cNvSpPr txBox="1"/>
          <p:nvPr>
            <p:ph type="ctrTitle"/>
          </p:nvPr>
        </p:nvSpPr>
        <p:spPr>
          <a:xfrm>
            <a:off x="729450" y="1322450"/>
            <a:ext cx="3787800" cy="14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1A1A1A"/>
                </a:solidFill>
              </a:rPr>
              <a:t>Apple Store Monetization Experiment Design</a:t>
            </a:r>
            <a:endParaRPr sz="3000"/>
          </a:p>
        </p:txBody>
      </p:sp>
      <p:pic>
        <p:nvPicPr>
          <p:cNvPr id="159" name="Google Shape;159;p20"/>
          <p:cNvPicPr preferRelativeResize="0"/>
          <p:nvPr/>
        </p:nvPicPr>
        <p:blipFill>
          <a:blip r:embed="rId3">
            <a:alphaModFix/>
          </a:blip>
          <a:stretch>
            <a:fillRect/>
          </a:stretch>
        </p:blipFill>
        <p:spPr>
          <a:xfrm>
            <a:off x="4242225" y="2357250"/>
            <a:ext cx="4766851" cy="2650200"/>
          </a:xfrm>
          <a:prstGeom prst="rect">
            <a:avLst/>
          </a:prstGeom>
          <a:noFill/>
          <a:ln>
            <a:noFill/>
          </a:ln>
        </p:spPr>
      </p:pic>
      <p:sp>
        <p:nvSpPr>
          <p:cNvPr id="160" name="Google Shape;160;p20"/>
          <p:cNvSpPr txBox="1"/>
          <p:nvPr/>
        </p:nvSpPr>
        <p:spPr>
          <a:xfrm>
            <a:off x="729450" y="3340375"/>
            <a:ext cx="3512700" cy="13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595959"/>
                </a:solidFill>
                <a:latin typeface="Lato"/>
                <a:ea typeface="Lato"/>
                <a:cs typeface="Lato"/>
                <a:sym typeface="Lato"/>
              </a:rPr>
              <a:t>Find strategy on payment method to increase the revenue for entire store by 5% for Q3.</a:t>
            </a:r>
            <a:endParaRPr sz="1600">
              <a:solidFill>
                <a:srgbClr val="595959"/>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730000" y="1318650"/>
            <a:ext cx="3300900" cy="17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a:t>
            </a:r>
            <a:endParaRPr/>
          </a:p>
          <a:p>
            <a:pPr indent="0" lvl="0" marL="0" rtl="0" algn="l">
              <a:spcBef>
                <a:spcPts val="0"/>
              </a:spcBef>
              <a:spcAft>
                <a:spcPts val="0"/>
              </a:spcAft>
              <a:buNone/>
            </a:pPr>
            <a:r>
              <a:rPr lang="en"/>
              <a:t>Result</a:t>
            </a:r>
            <a:endParaRPr/>
          </a:p>
        </p:txBody>
      </p:sp>
      <p:pic>
        <p:nvPicPr>
          <p:cNvPr id="235" name="Google Shape;235;p29"/>
          <p:cNvPicPr preferRelativeResize="0"/>
          <p:nvPr/>
        </p:nvPicPr>
        <p:blipFill>
          <a:blip r:embed="rId3">
            <a:alphaModFix/>
          </a:blip>
          <a:stretch>
            <a:fillRect/>
          </a:stretch>
        </p:blipFill>
        <p:spPr>
          <a:xfrm>
            <a:off x="4030900" y="0"/>
            <a:ext cx="5113100" cy="5143500"/>
          </a:xfrm>
          <a:prstGeom prst="rect">
            <a:avLst/>
          </a:prstGeom>
          <a:noFill/>
          <a:ln>
            <a:noFill/>
          </a:ln>
        </p:spPr>
      </p:pic>
      <p:sp>
        <p:nvSpPr>
          <p:cNvPr id="236" name="Google Shape;236;p29"/>
          <p:cNvSpPr txBox="1"/>
          <p:nvPr>
            <p:ph idx="1" type="subTitle"/>
          </p:nvPr>
        </p:nvSpPr>
        <p:spPr>
          <a:xfrm>
            <a:off x="730000" y="2571750"/>
            <a:ext cx="3068400" cy="129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P-value </a:t>
            </a:r>
            <a:endParaRPr sz="1800"/>
          </a:p>
          <a:p>
            <a:pPr indent="0" lvl="0" marL="457200" rtl="0" algn="l">
              <a:lnSpc>
                <a:spcPct val="115000"/>
              </a:lnSpc>
              <a:spcBef>
                <a:spcPts val="1000"/>
              </a:spcBef>
              <a:spcAft>
                <a:spcPts val="0"/>
              </a:spcAft>
              <a:buNone/>
            </a:pPr>
            <a:r>
              <a:rPr lang="en" sz="1800"/>
              <a:t>0.003&lt; 0.01</a:t>
            </a:r>
            <a:endParaRPr sz="1800"/>
          </a:p>
          <a:p>
            <a:pPr indent="0" lvl="0" marL="0" rtl="0" algn="l">
              <a:lnSpc>
                <a:spcPct val="115000"/>
              </a:lnSpc>
              <a:spcBef>
                <a:spcPts val="1000"/>
              </a:spcBef>
              <a:spcAft>
                <a:spcPts val="0"/>
              </a:spcAft>
              <a:buNone/>
            </a:pPr>
            <a:r>
              <a:rPr lang="en" sz="1800"/>
              <a:t>Conclusion</a:t>
            </a:r>
            <a:endParaRPr sz="1800"/>
          </a:p>
          <a:p>
            <a:pPr indent="0" lvl="0" marL="0" rtl="0" algn="l">
              <a:lnSpc>
                <a:spcPct val="115000"/>
              </a:lnSpc>
              <a:spcBef>
                <a:spcPts val="1000"/>
              </a:spcBef>
              <a:spcAft>
                <a:spcPts val="1000"/>
              </a:spcAft>
              <a:buNone/>
            </a:pPr>
            <a:r>
              <a:rPr lang="en" sz="1800"/>
              <a:t>           Revenue from Group B is expected to increase by 10.7%.</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40" name="Shape 240"/>
        <p:cNvGrpSpPr/>
        <p:nvPr/>
      </p:nvGrpSpPr>
      <p:grpSpPr>
        <a:xfrm>
          <a:off x="0" y="0"/>
          <a:ext cx="0" cy="0"/>
          <a:chOff x="0" y="0"/>
          <a:chExt cx="0" cy="0"/>
        </a:xfrm>
      </p:grpSpPr>
      <p:sp>
        <p:nvSpPr>
          <p:cNvPr id="241" name="Google Shape;241;p30"/>
          <p:cNvSpPr txBox="1"/>
          <p:nvPr>
            <p:ph type="ctrTitle"/>
          </p:nvPr>
        </p:nvSpPr>
        <p:spPr>
          <a:xfrm>
            <a:off x="3868225" y="1416600"/>
            <a:ext cx="4482600" cy="2310300"/>
          </a:xfrm>
          <a:prstGeom prst="rect">
            <a:avLst/>
          </a:prstGeom>
        </p:spPr>
        <p:txBody>
          <a:bodyPr anchorCtr="0" anchor="ctr" bIns="91425" lIns="91425" spcFirstLastPara="1" rIns="91425" wrap="square" tIns="91425">
            <a:noAutofit/>
          </a:bodyPr>
          <a:lstStyle/>
          <a:p>
            <a:pPr indent="0" lvl="0" marL="0" marR="0" rtl="0" algn="l">
              <a:spcBef>
                <a:spcPts val="0"/>
              </a:spcBef>
              <a:spcAft>
                <a:spcPts val="0"/>
              </a:spcAft>
              <a:buNone/>
            </a:pPr>
            <a:r>
              <a:rPr lang="en"/>
              <a:t>Recommendation</a:t>
            </a:r>
            <a:endParaRPr/>
          </a:p>
          <a:p>
            <a:pPr indent="0" lvl="0" marL="0" marR="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a:t>
            </a:r>
            <a:endParaRPr/>
          </a:p>
        </p:txBody>
      </p:sp>
      <p:sp>
        <p:nvSpPr>
          <p:cNvPr id="247" name="Google Shape;247;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b="1" lang="en" sz="2400">
                <a:solidFill>
                  <a:schemeClr val="dk1"/>
                </a:solidFill>
              </a:rPr>
              <a:t>We should </a:t>
            </a:r>
            <a:r>
              <a:rPr b="1" lang="en" sz="2400">
                <a:solidFill>
                  <a:schemeClr val="dk1"/>
                </a:solidFill>
              </a:rPr>
              <a:t>persuade</a:t>
            </a:r>
            <a:r>
              <a:rPr b="1" lang="en" sz="2400">
                <a:solidFill>
                  <a:schemeClr val="dk1"/>
                </a:solidFill>
              </a:rPr>
              <a:t> people who only use Direct Carrier Billing  to use Credit Card by making ads. </a:t>
            </a:r>
            <a:endParaRPr b="1" sz="24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51" name="Shape 251"/>
        <p:cNvGrpSpPr/>
        <p:nvPr/>
      </p:nvGrpSpPr>
      <p:grpSpPr>
        <a:xfrm>
          <a:off x="0" y="0"/>
          <a:ext cx="0" cy="0"/>
          <a:chOff x="0" y="0"/>
          <a:chExt cx="0" cy="0"/>
        </a:xfrm>
      </p:grpSpPr>
      <p:sp>
        <p:nvSpPr>
          <p:cNvPr id="252" name="Google Shape;252;p32"/>
          <p:cNvSpPr txBox="1"/>
          <p:nvPr>
            <p:ph type="ctrTitle"/>
          </p:nvPr>
        </p:nvSpPr>
        <p:spPr>
          <a:xfrm>
            <a:off x="3868225" y="1416600"/>
            <a:ext cx="4482600" cy="2310300"/>
          </a:xfrm>
          <a:prstGeom prst="rect">
            <a:avLst/>
          </a:prstGeom>
        </p:spPr>
        <p:txBody>
          <a:bodyPr anchorCtr="0" anchor="ctr" bIns="91425" lIns="91425" spcFirstLastPara="1" rIns="91425" wrap="square" tIns="91425">
            <a:noAutofit/>
          </a:bodyPr>
          <a:lstStyle/>
          <a:p>
            <a:pPr indent="0" lvl="0" marL="0" marR="0" rtl="0" algn="l">
              <a:spcBef>
                <a:spcPts val="0"/>
              </a:spcBef>
              <a:spcAft>
                <a:spcPts val="0"/>
              </a:spcAft>
              <a:buNone/>
            </a:pPr>
            <a:r>
              <a:rPr lang="en"/>
              <a:t>Next Step</a:t>
            </a:r>
            <a:endParaRPr/>
          </a:p>
          <a:p>
            <a:pPr indent="0" lvl="0" marL="0" marR="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next?</a:t>
            </a:r>
            <a:endParaRPr/>
          </a:p>
        </p:txBody>
      </p:sp>
      <p:sp>
        <p:nvSpPr>
          <p:cNvPr id="258" name="Google Shape;258;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Since the overall conversion rate is high for users with multiple forms of payment, we can also test if asking people to add new form of payment can lead to higher revenue.</a:t>
            </a:r>
            <a:endParaRPr sz="1800">
              <a:solidFill>
                <a:schemeClr val="dk1"/>
              </a:solidFill>
            </a:endParaRPr>
          </a:p>
          <a:p>
            <a:pPr indent="-342900" lvl="0" marL="457200" rtl="0" algn="l">
              <a:spcBef>
                <a:spcPts val="1000"/>
              </a:spcBef>
              <a:spcAft>
                <a:spcPts val="1000"/>
              </a:spcAft>
              <a:buClr>
                <a:schemeClr val="dk1"/>
              </a:buClr>
              <a:buSzPts val="1800"/>
              <a:buChar char="➔"/>
            </a:pPr>
            <a:r>
              <a:rPr lang="en" sz="1800">
                <a:solidFill>
                  <a:schemeClr val="dk1"/>
                </a:solidFill>
              </a:rPr>
              <a:t>We should also find methods to increase the conversion rate between  ‘</a:t>
            </a:r>
            <a:r>
              <a:rPr lang="en" sz="1800">
                <a:solidFill>
                  <a:schemeClr val="dk1"/>
                </a:solidFill>
              </a:rPr>
              <a:t>App in Cart’ and</a:t>
            </a:r>
            <a:r>
              <a:rPr lang="en" sz="1800">
                <a:solidFill>
                  <a:schemeClr val="dk1"/>
                </a:solidFill>
              </a:rPr>
              <a:t> ‘</a:t>
            </a:r>
            <a:r>
              <a:rPr lang="en" sz="1800">
                <a:solidFill>
                  <a:schemeClr val="dk1"/>
                </a:solidFill>
              </a:rPr>
              <a:t>Click to Buy’. For example, we send reminder to users if there is any app remaining in the cart.</a:t>
            </a:r>
            <a:endParaRPr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62" name="Shape 262"/>
        <p:cNvGrpSpPr/>
        <p:nvPr/>
      </p:nvGrpSpPr>
      <p:grpSpPr>
        <a:xfrm>
          <a:off x="0" y="0"/>
          <a:ext cx="0" cy="0"/>
          <a:chOff x="0" y="0"/>
          <a:chExt cx="0" cy="0"/>
        </a:xfrm>
      </p:grpSpPr>
      <p:sp>
        <p:nvSpPr>
          <p:cNvPr id="263" name="Google Shape;263;p34"/>
          <p:cNvSpPr txBox="1"/>
          <p:nvPr>
            <p:ph type="ctrTitle"/>
          </p:nvPr>
        </p:nvSpPr>
        <p:spPr>
          <a:xfrm>
            <a:off x="3868225" y="1416600"/>
            <a:ext cx="4482600" cy="2310300"/>
          </a:xfrm>
          <a:prstGeom prst="rect">
            <a:avLst/>
          </a:prstGeom>
        </p:spPr>
        <p:txBody>
          <a:bodyPr anchorCtr="0" anchor="ctr" bIns="91425" lIns="91425" spcFirstLastPara="1" rIns="91425" wrap="square" tIns="91425">
            <a:noAutofit/>
          </a:bodyPr>
          <a:lstStyle/>
          <a:p>
            <a:pPr indent="0" lvl="0" marL="0" marR="0" rtl="0" algn="l">
              <a:spcBef>
                <a:spcPts val="0"/>
              </a:spcBef>
              <a:spcAft>
                <a:spcPts val="0"/>
              </a:spcAft>
              <a:buNone/>
            </a:pPr>
            <a:r>
              <a:rPr lang="en"/>
              <a:t>Questions?</a:t>
            </a:r>
            <a:endParaRPr/>
          </a:p>
          <a:p>
            <a:pPr indent="0" lvl="0" marL="0" marR="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324475" y="465975"/>
            <a:ext cx="5124300" cy="284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166" name="Google Shape;166;p21"/>
          <p:cNvSpPr txBox="1"/>
          <p:nvPr>
            <p:ph idx="1" type="subTitle"/>
          </p:nvPr>
        </p:nvSpPr>
        <p:spPr>
          <a:xfrm>
            <a:off x="324475" y="3612602"/>
            <a:ext cx="5124300" cy="130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Exploratory Analysis</a:t>
            </a:r>
            <a:endParaRPr b="1">
              <a:solidFill>
                <a:srgbClr val="000000"/>
              </a:solidFill>
            </a:endParaRPr>
          </a:p>
          <a:p>
            <a:pPr indent="0" lvl="0" marL="0" rtl="0" algn="l">
              <a:spcBef>
                <a:spcPts val="0"/>
              </a:spcBef>
              <a:spcAft>
                <a:spcPts val="0"/>
              </a:spcAft>
              <a:buNone/>
            </a:pPr>
            <a:r>
              <a:rPr b="1" lang="en">
                <a:solidFill>
                  <a:srgbClr val="000000"/>
                </a:solidFill>
              </a:rPr>
              <a:t>Experiment Design</a:t>
            </a:r>
            <a:endParaRPr b="1">
              <a:solidFill>
                <a:srgbClr val="000000"/>
              </a:solidFill>
            </a:endParaRPr>
          </a:p>
          <a:p>
            <a:pPr indent="0" lvl="0" marL="0" rtl="0" algn="l">
              <a:spcBef>
                <a:spcPts val="0"/>
              </a:spcBef>
              <a:spcAft>
                <a:spcPts val="0"/>
              </a:spcAft>
              <a:buNone/>
            </a:pPr>
            <a:r>
              <a:rPr b="1" lang="en">
                <a:solidFill>
                  <a:srgbClr val="000000"/>
                </a:solidFill>
              </a:rPr>
              <a:t>Recommendation</a:t>
            </a:r>
            <a:endParaRPr b="1">
              <a:solidFill>
                <a:srgbClr val="000000"/>
              </a:solidFill>
            </a:endParaRPr>
          </a:p>
          <a:p>
            <a:pPr indent="0" lvl="0" marL="0" rtl="0" algn="l">
              <a:spcBef>
                <a:spcPts val="0"/>
              </a:spcBef>
              <a:spcAft>
                <a:spcPts val="0"/>
              </a:spcAft>
              <a:buNone/>
            </a:pPr>
            <a:r>
              <a:rPr b="1" lang="en">
                <a:solidFill>
                  <a:srgbClr val="000000"/>
                </a:solidFill>
              </a:rPr>
              <a:t>Next Steps</a:t>
            </a:r>
            <a:endParaRPr b="1"/>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70" name="Shape 170"/>
        <p:cNvGrpSpPr/>
        <p:nvPr/>
      </p:nvGrpSpPr>
      <p:grpSpPr>
        <a:xfrm>
          <a:off x="0" y="0"/>
          <a:ext cx="0" cy="0"/>
          <a:chOff x="0" y="0"/>
          <a:chExt cx="0" cy="0"/>
        </a:xfrm>
      </p:grpSpPr>
      <p:sp>
        <p:nvSpPr>
          <p:cNvPr id="171" name="Google Shape;171;p22"/>
          <p:cNvSpPr txBox="1"/>
          <p:nvPr>
            <p:ph type="ctrTitle"/>
          </p:nvPr>
        </p:nvSpPr>
        <p:spPr>
          <a:xfrm>
            <a:off x="3868225" y="1416600"/>
            <a:ext cx="4482600" cy="2310300"/>
          </a:xfrm>
          <a:prstGeom prst="rect">
            <a:avLst/>
          </a:prstGeom>
        </p:spPr>
        <p:txBody>
          <a:bodyPr anchorCtr="0" anchor="ctr" bIns="91425" lIns="91425" spcFirstLastPara="1" rIns="91425" wrap="square" tIns="91425">
            <a:noAutofit/>
          </a:bodyPr>
          <a:lstStyle/>
          <a:p>
            <a:pPr indent="0" lvl="0" marL="0" marR="0" rtl="0" algn="l">
              <a:spcBef>
                <a:spcPts val="0"/>
              </a:spcBef>
              <a:spcAft>
                <a:spcPts val="0"/>
              </a:spcAft>
              <a:buNone/>
            </a:pPr>
            <a:r>
              <a:rPr lang="en"/>
              <a:t>Exploratory Analysis</a:t>
            </a:r>
            <a:endParaRPr/>
          </a:p>
          <a:p>
            <a:pPr indent="0" lvl="0" marL="0" marR="0" rtl="0" algn="l">
              <a:spcBef>
                <a:spcPts val="0"/>
              </a:spcBef>
              <a:spcAft>
                <a:spcPts val="0"/>
              </a:spcAft>
              <a:buNone/>
            </a:pPr>
            <a:r>
              <a:t/>
            </a:r>
            <a:endParaRPr/>
          </a:p>
        </p:txBody>
      </p:sp>
      <p:pic>
        <p:nvPicPr>
          <p:cNvPr id="172" name="Google Shape;172;p22"/>
          <p:cNvPicPr preferRelativeResize="0"/>
          <p:nvPr/>
        </p:nvPicPr>
        <p:blipFill>
          <a:blip r:embed="rId3">
            <a:alphaModFix/>
          </a:blip>
          <a:stretch>
            <a:fillRect/>
          </a:stretch>
        </p:blipFill>
        <p:spPr>
          <a:xfrm>
            <a:off x="4291263" y="3053125"/>
            <a:ext cx="804050" cy="804050"/>
          </a:xfrm>
          <a:prstGeom prst="rect">
            <a:avLst/>
          </a:prstGeom>
          <a:noFill/>
          <a:ln>
            <a:noFill/>
          </a:ln>
        </p:spPr>
      </p:pic>
      <p:sp>
        <p:nvSpPr>
          <p:cNvPr id="173" name="Google Shape;173;p22"/>
          <p:cNvSpPr txBox="1"/>
          <p:nvPr/>
        </p:nvSpPr>
        <p:spPr>
          <a:xfrm>
            <a:off x="5347563" y="3102050"/>
            <a:ext cx="2501400" cy="706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000">
                <a:solidFill>
                  <a:schemeClr val="lt1"/>
                </a:solidFill>
              </a:rPr>
              <a:t>15 Variables</a:t>
            </a:r>
            <a:endParaRPr b="1" sz="3000">
              <a:solidFill>
                <a:schemeClr val="lt1"/>
              </a:solidFill>
            </a:endParaRPr>
          </a:p>
        </p:txBody>
      </p:sp>
      <p:pic>
        <p:nvPicPr>
          <p:cNvPr id="174" name="Google Shape;174;p22"/>
          <p:cNvPicPr preferRelativeResize="0"/>
          <p:nvPr/>
        </p:nvPicPr>
        <p:blipFill>
          <a:blip r:embed="rId3">
            <a:alphaModFix/>
          </a:blip>
          <a:stretch>
            <a:fillRect/>
          </a:stretch>
        </p:blipFill>
        <p:spPr>
          <a:xfrm>
            <a:off x="4291263" y="4046350"/>
            <a:ext cx="804050" cy="804050"/>
          </a:xfrm>
          <a:prstGeom prst="rect">
            <a:avLst/>
          </a:prstGeom>
          <a:noFill/>
          <a:ln>
            <a:noFill/>
          </a:ln>
        </p:spPr>
      </p:pic>
      <p:sp>
        <p:nvSpPr>
          <p:cNvPr id="175" name="Google Shape;175;p22"/>
          <p:cNvSpPr txBox="1"/>
          <p:nvPr/>
        </p:nvSpPr>
        <p:spPr>
          <a:xfrm>
            <a:off x="5347575" y="4095275"/>
            <a:ext cx="3234000" cy="706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000">
                <a:solidFill>
                  <a:schemeClr val="lt1"/>
                </a:solidFill>
              </a:rPr>
              <a:t>566,699 Records</a:t>
            </a:r>
            <a:endParaRPr b="1" sz="30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73575" y="152400"/>
            <a:ext cx="2943000" cy="156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Processing</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1" name="Google Shape;181;p23"/>
          <p:cNvSpPr txBox="1"/>
          <p:nvPr>
            <p:ph idx="1" type="body"/>
          </p:nvPr>
        </p:nvSpPr>
        <p:spPr>
          <a:xfrm>
            <a:off x="261975" y="1332725"/>
            <a:ext cx="2566200" cy="133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sz="3000">
              <a:latin typeface="Arial"/>
              <a:ea typeface="Arial"/>
              <a:cs typeface="Arial"/>
              <a:sym typeface="Arial"/>
            </a:endParaRPr>
          </a:p>
          <a:p>
            <a:pPr indent="-330200" lvl="0" marL="457200" rtl="0" algn="l">
              <a:lnSpc>
                <a:spcPct val="100000"/>
              </a:lnSpc>
              <a:spcBef>
                <a:spcPts val="0"/>
              </a:spcBef>
              <a:spcAft>
                <a:spcPts val="0"/>
              </a:spcAft>
              <a:buSzPts val="1600"/>
              <a:buChar char="-"/>
            </a:pPr>
            <a:r>
              <a:rPr b="1" lang="en" sz="1600"/>
              <a:t>Duplicated Value Removal</a:t>
            </a:r>
            <a:endParaRPr b="1" sz="1600"/>
          </a:p>
          <a:p>
            <a:pPr indent="-330200" lvl="0" marL="457200" rtl="0" algn="l">
              <a:lnSpc>
                <a:spcPct val="100000"/>
              </a:lnSpc>
              <a:spcBef>
                <a:spcPts val="0"/>
              </a:spcBef>
              <a:spcAft>
                <a:spcPts val="0"/>
              </a:spcAft>
              <a:buSzPts val="1600"/>
              <a:buChar char="-"/>
            </a:pPr>
            <a:r>
              <a:rPr b="1" lang="en" sz="1600"/>
              <a:t>Missing Value Imputation and Removal</a:t>
            </a:r>
            <a:endParaRPr b="1" sz="1600"/>
          </a:p>
          <a:p>
            <a:pPr indent="0" lvl="0" marL="0" rtl="0" algn="l">
              <a:spcBef>
                <a:spcPts val="0"/>
              </a:spcBef>
              <a:spcAft>
                <a:spcPts val="1600"/>
              </a:spcAft>
              <a:buNone/>
            </a:pPr>
            <a:r>
              <a:t/>
            </a:r>
            <a:endParaRPr/>
          </a:p>
        </p:txBody>
      </p:sp>
      <p:sp>
        <p:nvSpPr>
          <p:cNvPr id="182" name="Google Shape;182;p23"/>
          <p:cNvSpPr txBox="1"/>
          <p:nvPr/>
        </p:nvSpPr>
        <p:spPr>
          <a:xfrm>
            <a:off x="3522400" y="300200"/>
            <a:ext cx="5213700" cy="37716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1400"/>
              </a:spcBef>
              <a:spcAft>
                <a:spcPts val="0"/>
              </a:spcAft>
              <a:buClr>
                <a:schemeClr val="dk1"/>
              </a:buClr>
              <a:buSzPts val="1800"/>
              <a:buFont typeface="Lato"/>
              <a:buChar char="●"/>
            </a:pPr>
            <a:r>
              <a:rPr lang="en" sz="1800">
                <a:solidFill>
                  <a:schemeClr val="dk1"/>
                </a:solidFill>
                <a:latin typeface="Lato"/>
                <a:ea typeface="Lato"/>
                <a:cs typeface="Lato"/>
                <a:sym typeface="Lato"/>
              </a:rPr>
              <a:t>spend_usd_next_14_days</a:t>
            </a:r>
            <a:endParaRPr sz="1800">
              <a:solidFill>
                <a:schemeClr val="dk1"/>
              </a:solidFill>
              <a:latin typeface="Lato"/>
              <a:ea typeface="Lato"/>
              <a:cs typeface="Lato"/>
              <a:sym typeface="Lato"/>
            </a:endParaRPr>
          </a:p>
          <a:p>
            <a:pPr indent="-342900" lvl="1" marL="914400" rtl="0" algn="l">
              <a:lnSpc>
                <a:spcPct val="115000"/>
              </a:lnSpc>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No 0 value. So NAs can be filled by 0.</a:t>
            </a:r>
            <a:endParaRPr sz="1800">
              <a:solidFill>
                <a:schemeClr val="dk1"/>
              </a:solidFill>
              <a:latin typeface="Lato"/>
              <a:ea typeface="Lato"/>
              <a:cs typeface="Lato"/>
              <a:sym typeface="Lato"/>
            </a:endParaRPr>
          </a:p>
          <a:p>
            <a:pPr indent="-342900" lvl="0" marL="457200" rtl="0" algn="l">
              <a:lnSpc>
                <a:spcPct val="115000"/>
              </a:lnSpc>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user_added_credit_card, user_added_dcb, user_added_gift_card, user_added_paypal</a:t>
            </a:r>
            <a:endParaRPr sz="1800">
              <a:solidFill>
                <a:schemeClr val="dk1"/>
              </a:solidFill>
              <a:latin typeface="Lato"/>
              <a:ea typeface="Lato"/>
              <a:cs typeface="Lato"/>
              <a:sym typeface="Lato"/>
            </a:endParaRPr>
          </a:p>
          <a:p>
            <a:pPr indent="-342900" lvl="1" marL="914400" rtl="0" algn="l">
              <a:lnSpc>
                <a:spcPct val="115000"/>
              </a:lnSpc>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They are NAs only when users don't have any fops.</a:t>
            </a:r>
            <a:endParaRPr sz="1800">
              <a:solidFill>
                <a:schemeClr val="dk1"/>
              </a:solidFill>
              <a:latin typeface="Lato"/>
              <a:ea typeface="Lato"/>
              <a:cs typeface="Lato"/>
              <a:sym typeface="Lato"/>
            </a:endParaRPr>
          </a:p>
          <a:p>
            <a:pPr indent="-342900" lvl="0" marL="457200" rtl="0" algn="l">
              <a:lnSpc>
                <a:spcPct val="115000"/>
              </a:lnSpc>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Other features</a:t>
            </a:r>
            <a:endParaRPr sz="1800">
              <a:solidFill>
                <a:schemeClr val="dk1"/>
              </a:solidFill>
              <a:latin typeface="Lato"/>
              <a:ea typeface="Lato"/>
              <a:cs typeface="Lato"/>
              <a:sym typeface="Lato"/>
            </a:endParaRPr>
          </a:p>
          <a:p>
            <a:pPr indent="-342900" lvl="1" marL="914400" rtl="0" algn="l">
              <a:lnSpc>
                <a:spcPct val="115000"/>
              </a:lnSpc>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The corresponding samples can be removed.</a:t>
            </a:r>
            <a:endParaRPr sz="1800">
              <a:solidFill>
                <a:schemeClr val="dk1"/>
              </a:solidFill>
              <a:latin typeface="Lato"/>
              <a:ea typeface="Lato"/>
              <a:cs typeface="Lato"/>
              <a:sym typeface="Lato"/>
            </a:endParaRPr>
          </a:p>
        </p:txBody>
      </p:sp>
      <p:pic>
        <p:nvPicPr>
          <p:cNvPr id="183" name="Google Shape;183;p23"/>
          <p:cNvPicPr preferRelativeResize="0"/>
          <p:nvPr/>
        </p:nvPicPr>
        <p:blipFill>
          <a:blip r:embed="rId3">
            <a:alphaModFix/>
          </a:blip>
          <a:stretch>
            <a:fillRect/>
          </a:stretch>
        </p:blipFill>
        <p:spPr>
          <a:xfrm>
            <a:off x="3984088" y="3906275"/>
            <a:ext cx="804050" cy="804050"/>
          </a:xfrm>
          <a:prstGeom prst="rect">
            <a:avLst/>
          </a:prstGeom>
          <a:noFill/>
          <a:ln>
            <a:noFill/>
          </a:ln>
        </p:spPr>
      </p:pic>
      <p:sp>
        <p:nvSpPr>
          <p:cNvPr id="184" name="Google Shape;184;p23"/>
          <p:cNvSpPr txBox="1"/>
          <p:nvPr/>
        </p:nvSpPr>
        <p:spPr>
          <a:xfrm>
            <a:off x="5040400" y="3955200"/>
            <a:ext cx="3234000" cy="706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000">
                <a:solidFill>
                  <a:schemeClr val="dk1"/>
                </a:solidFill>
              </a:rPr>
              <a:t>484,357</a:t>
            </a:r>
            <a:r>
              <a:rPr b="1" lang="en" sz="3000">
                <a:solidFill>
                  <a:schemeClr val="dk1"/>
                </a:solidFill>
              </a:rPr>
              <a:t> Records</a:t>
            </a:r>
            <a:endParaRPr b="1" sz="3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73575" y="829550"/>
            <a:ext cx="2943000" cy="89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Visualization</a:t>
            </a:r>
            <a:endParaRPr/>
          </a:p>
          <a:p>
            <a:pPr indent="0" lvl="0" marL="0" rtl="0" algn="l">
              <a:spcBef>
                <a:spcPts val="0"/>
              </a:spcBef>
              <a:spcAft>
                <a:spcPts val="0"/>
              </a:spcAft>
              <a:buNone/>
            </a:pPr>
            <a:r>
              <a:rPr lang="en"/>
              <a:t>	-Form of Payment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0" name="Google Shape;190;p24"/>
          <p:cNvSpPr txBox="1"/>
          <p:nvPr>
            <p:ph idx="1" type="body"/>
          </p:nvPr>
        </p:nvSpPr>
        <p:spPr>
          <a:xfrm>
            <a:off x="233600" y="1798300"/>
            <a:ext cx="2566200" cy="133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Top 2 payment methods</a:t>
            </a:r>
            <a:endParaRPr b="1"/>
          </a:p>
          <a:p>
            <a:pPr indent="-317500" lvl="0" marL="457200" rtl="0" algn="l">
              <a:spcBef>
                <a:spcPts val="1600"/>
              </a:spcBef>
              <a:spcAft>
                <a:spcPts val="0"/>
              </a:spcAft>
              <a:buSzPts val="1400"/>
              <a:buChar char="-"/>
            </a:pPr>
            <a:r>
              <a:rPr b="1" lang="en"/>
              <a:t>Credit Card</a:t>
            </a:r>
            <a:endParaRPr b="1"/>
          </a:p>
          <a:p>
            <a:pPr indent="-317500" lvl="0" marL="457200" rtl="0" algn="l">
              <a:spcBef>
                <a:spcPts val="0"/>
              </a:spcBef>
              <a:spcAft>
                <a:spcPts val="0"/>
              </a:spcAft>
              <a:buSzPts val="1400"/>
              <a:buChar char="-"/>
            </a:pPr>
            <a:r>
              <a:rPr b="1" lang="en"/>
              <a:t>Direct Carrier Billing</a:t>
            </a:r>
            <a:endParaRPr b="1"/>
          </a:p>
          <a:p>
            <a:pPr indent="0" lvl="0" marL="0" rtl="0" algn="l">
              <a:spcBef>
                <a:spcPts val="1600"/>
              </a:spcBef>
              <a:spcAft>
                <a:spcPts val="1600"/>
              </a:spcAft>
              <a:buNone/>
            </a:pPr>
            <a:r>
              <a:t/>
            </a:r>
            <a:endParaRPr/>
          </a:p>
        </p:txBody>
      </p:sp>
      <p:pic>
        <p:nvPicPr>
          <p:cNvPr id="191" name="Google Shape;191;p24"/>
          <p:cNvPicPr preferRelativeResize="0"/>
          <p:nvPr/>
        </p:nvPicPr>
        <p:blipFill>
          <a:blip r:embed="rId3">
            <a:alphaModFix/>
          </a:blip>
          <a:stretch>
            <a:fillRect/>
          </a:stretch>
        </p:blipFill>
        <p:spPr>
          <a:xfrm>
            <a:off x="3057300" y="152400"/>
            <a:ext cx="6086701" cy="489465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73575" y="829550"/>
            <a:ext cx="2943000" cy="89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Visualization</a:t>
            </a:r>
            <a:endParaRPr/>
          </a:p>
          <a:p>
            <a:pPr indent="0" lvl="0" marL="0" rtl="0" algn="l">
              <a:spcBef>
                <a:spcPts val="0"/>
              </a:spcBef>
              <a:spcAft>
                <a:spcPts val="0"/>
              </a:spcAft>
              <a:buNone/>
            </a:pPr>
            <a:r>
              <a:rPr lang="en"/>
              <a:t>	-Conversion Rate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7" name="Google Shape;197;p25"/>
          <p:cNvSpPr txBox="1"/>
          <p:nvPr>
            <p:ph idx="1" type="body"/>
          </p:nvPr>
        </p:nvSpPr>
        <p:spPr>
          <a:xfrm>
            <a:off x="233600" y="1798300"/>
            <a:ext cx="2885400" cy="133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Good:</a:t>
            </a:r>
            <a:endParaRPr b="1"/>
          </a:p>
          <a:p>
            <a:pPr indent="-317500" lvl="0" marL="457200" rtl="0" algn="l">
              <a:spcBef>
                <a:spcPts val="1600"/>
              </a:spcBef>
              <a:spcAft>
                <a:spcPts val="0"/>
              </a:spcAft>
              <a:buSzPts val="1400"/>
              <a:buChar char="-"/>
            </a:pPr>
            <a:r>
              <a:rPr b="1" lang="en"/>
              <a:t>Overall</a:t>
            </a:r>
            <a:r>
              <a:rPr b="1" lang="en"/>
              <a:t> conversion rate is high</a:t>
            </a:r>
            <a:endParaRPr b="1"/>
          </a:p>
          <a:p>
            <a:pPr indent="0" lvl="0" marL="0" rtl="0" algn="l">
              <a:spcBef>
                <a:spcPts val="1600"/>
              </a:spcBef>
              <a:spcAft>
                <a:spcPts val="0"/>
              </a:spcAft>
              <a:buNone/>
            </a:pPr>
            <a:r>
              <a:rPr b="1" lang="en"/>
              <a:t>Bad:</a:t>
            </a:r>
            <a:endParaRPr b="1"/>
          </a:p>
          <a:p>
            <a:pPr indent="-317500" lvl="0" marL="457200" rtl="0" algn="l">
              <a:spcBef>
                <a:spcPts val="1600"/>
              </a:spcBef>
              <a:spcAft>
                <a:spcPts val="0"/>
              </a:spcAft>
              <a:buSzPts val="1400"/>
              <a:buChar char="-"/>
            </a:pPr>
            <a:r>
              <a:rPr b="1" lang="en"/>
              <a:t>Saw_Cart -&gt; Clicked(66%)</a:t>
            </a:r>
            <a:endParaRPr b="1"/>
          </a:p>
          <a:p>
            <a:pPr indent="0" lvl="0" marL="0" rtl="0" algn="l">
              <a:spcBef>
                <a:spcPts val="1600"/>
              </a:spcBef>
              <a:spcAft>
                <a:spcPts val="1600"/>
              </a:spcAft>
              <a:buNone/>
            </a:pPr>
            <a:r>
              <a:t/>
            </a:r>
            <a:endParaRPr b="1"/>
          </a:p>
        </p:txBody>
      </p:sp>
      <p:pic>
        <p:nvPicPr>
          <p:cNvPr id="198" name="Google Shape;198;p25"/>
          <p:cNvPicPr preferRelativeResize="0"/>
          <p:nvPr/>
        </p:nvPicPr>
        <p:blipFill>
          <a:blip r:embed="rId3">
            <a:alphaModFix/>
          </a:blip>
          <a:stretch>
            <a:fillRect/>
          </a:stretch>
        </p:blipFill>
        <p:spPr>
          <a:xfrm>
            <a:off x="3064075" y="0"/>
            <a:ext cx="6024999" cy="4063614"/>
          </a:xfrm>
          <a:prstGeom prst="rect">
            <a:avLst/>
          </a:prstGeom>
          <a:noFill/>
          <a:ln>
            <a:noFill/>
          </a:ln>
        </p:spPr>
      </p:pic>
      <p:pic>
        <p:nvPicPr>
          <p:cNvPr id="199" name="Google Shape;199;p25"/>
          <p:cNvPicPr preferRelativeResize="0"/>
          <p:nvPr/>
        </p:nvPicPr>
        <p:blipFill>
          <a:blip r:embed="rId4">
            <a:alphaModFix/>
          </a:blip>
          <a:stretch>
            <a:fillRect/>
          </a:stretch>
        </p:blipFill>
        <p:spPr>
          <a:xfrm>
            <a:off x="3453975" y="4313714"/>
            <a:ext cx="5473751" cy="6386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73575" y="829550"/>
            <a:ext cx="2943000" cy="89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Visualization</a:t>
            </a:r>
            <a:endParaRPr/>
          </a:p>
          <a:p>
            <a:pPr indent="0" lvl="0" marL="0" rtl="0" algn="l">
              <a:spcBef>
                <a:spcPts val="0"/>
              </a:spcBef>
              <a:spcAft>
                <a:spcPts val="0"/>
              </a:spcAft>
              <a:buNone/>
            </a:pPr>
            <a:r>
              <a:rPr lang="en"/>
              <a:t>	-</a:t>
            </a:r>
            <a:r>
              <a:rPr lang="en"/>
              <a:t>Conversion Rate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5" name="Google Shape;205;p26"/>
          <p:cNvSpPr txBox="1"/>
          <p:nvPr>
            <p:ph idx="1" type="body"/>
          </p:nvPr>
        </p:nvSpPr>
        <p:spPr>
          <a:xfrm>
            <a:off x="184225" y="1414500"/>
            <a:ext cx="2566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Single form of payment</a:t>
            </a:r>
            <a:endParaRPr b="1"/>
          </a:p>
          <a:p>
            <a:pPr indent="-317500" lvl="0" marL="457200" rtl="0" algn="l">
              <a:spcBef>
                <a:spcPts val="1600"/>
              </a:spcBef>
              <a:spcAft>
                <a:spcPts val="0"/>
              </a:spcAft>
              <a:buSzPts val="1400"/>
              <a:buChar char="-"/>
            </a:pPr>
            <a:r>
              <a:rPr b="1" lang="en"/>
              <a:t>Large variance </a:t>
            </a:r>
            <a:endParaRPr b="1"/>
          </a:p>
          <a:p>
            <a:pPr indent="-317500" lvl="0" marL="457200" rtl="0" algn="l">
              <a:spcBef>
                <a:spcPts val="0"/>
              </a:spcBef>
              <a:spcAft>
                <a:spcPts val="0"/>
              </a:spcAft>
              <a:buSzPts val="1400"/>
              <a:buChar char="-"/>
            </a:pPr>
            <a:r>
              <a:rPr b="1" lang="en"/>
              <a:t>Direct Carrier Billing(42%) </a:t>
            </a:r>
            <a:endParaRPr b="1"/>
          </a:p>
          <a:p>
            <a:pPr indent="0" lvl="0" marL="0" rtl="0" algn="l">
              <a:spcBef>
                <a:spcPts val="1600"/>
              </a:spcBef>
              <a:spcAft>
                <a:spcPts val="1600"/>
              </a:spcAft>
              <a:buNone/>
            </a:pPr>
            <a:r>
              <a:t/>
            </a:r>
            <a:endParaRPr/>
          </a:p>
        </p:txBody>
      </p:sp>
      <p:pic>
        <p:nvPicPr>
          <p:cNvPr id="206" name="Google Shape;206;p26"/>
          <p:cNvPicPr preferRelativeResize="0"/>
          <p:nvPr/>
        </p:nvPicPr>
        <p:blipFill>
          <a:blip r:embed="rId3">
            <a:alphaModFix/>
          </a:blip>
          <a:stretch>
            <a:fillRect/>
          </a:stretch>
        </p:blipFill>
        <p:spPr>
          <a:xfrm>
            <a:off x="152400" y="3284500"/>
            <a:ext cx="2629843" cy="1706600"/>
          </a:xfrm>
          <a:prstGeom prst="rect">
            <a:avLst/>
          </a:prstGeom>
          <a:noFill/>
          <a:ln>
            <a:noFill/>
          </a:ln>
        </p:spPr>
      </p:pic>
      <p:pic>
        <p:nvPicPr>
          <p:cNvPr id="207" name="Google Shape;207;p26"/>
          <p:cNvPicPr preferRelativeResize="0"/>
          <p:nvPr/>
        </p:nvPicPr>
        <p:blipFill>
          <a:blip r:embed="rId4">
            <a:alphaModFix/>
          </a:blip>
          <a:stretch>
            <a:fillRect/>
          </a:stretch>
        </p:blipFill>
        <p:spPr>
          <a:xfrm>
            <a:off x="3121700" y="0"/>
            <a:ext cx="6022312" cy="499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11" name="Shape 211"/>
        <p:cNvGrpSpPr/>
        <p:nvPr/>
      </p:nvGrpSpPr>
      <p:grpSpPr>
        <a:xfrm>
          <a:off x="0" y="0"/>
          <a:ext cx="0" cy="0"/>
          <a:chOff x="0" y="0"/>
          <a:chExt cx="0" cy="0"/>
        </a:xfrm>
      </p:grpSpPr>
      <p:sp>
        <p:nvSpPr>
          <p:cNvPr id="212" name="Google Shape;212;p27"/>
          <p:cNvSpPr txBox="1"/>
          <p:nvPr>
            <p:ph type="ctrTitle"/>
          </p:nvPr>
        </p:nvSpPr>
        <p:spPr>
          <a:xfrm>
            <a:off x="3868225" y="1416600"/>
            <a:ext cx="4482600" cy="2310300"/>
          </a:xfrm>
          <a:prstGeom prst="rect">
            <a:avLst/>
          </a:prstGeom>
        </p:spPr>
        <p:txBody>
          <a:bodyPr anchorCtr="0" anchor="ctr" bIns="91425" lIns="91425" spcFirstLastPara="1" rIns="91425" wrap="square" tIns="91425">
            <a:noAutofit/>
          </a:bodyPr>
          <a:lstStyle/>
          <a:p>
            <a:pPr indent="0" lvl="0" marL="0" marR="0" rtl="0" algn="l">
              <a:spcBef>
                <a:spcPts val="0"/>
              </a:spcBef>
              <a:spcAft>
                <a:spcPts val="0"/>
              </a:spcAft>
              <a:buNone/>
            </a:pPr>
            <a:r>
              <a:rPr lang="en"/>
              <a:t>Experiment Design</a:t>
            </a:r>
            <a:endParaRPr/>
          </a:p>
          <a:p>
            <a:pPr indent="0" lvl="0" marL="0" marR="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 Test</a:t>
            </a:r>
            <a:endParaRPr/>
          </a:p>
        </p:txBody>
      </p:sp>
      <p:sp>
        <p:nvSpPr>
          <p:cNvPr id="218" name="Google Shape;218;p28"/>
          <p:cNvSpPr/>
          <p:nvPr/>
        </p:nvSpPr>
        <p:spPr>
          <a:xfrm>
            <a:off x="650450" y="2304150"/>
            <a:ext cx="1531200" cy="798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Visit App Store</a:t>
            </a:r>
            <a:endParaRPr/>
          </a:p>
        </p:txBody>
      </p:sp>
      <p:sp>
        <p:nvSpPr>
          <p:cNvPr id="219" name="Google Shape;219;p28"/>
          <p:cNvSpPr/>
          <p:nvPr/>
        </p:nvSpPr>
        <p:spPr>
          <a:xfrm>
            <a:off x="3023025" y="2304150"/>
            <a:ext cx="1410000" cy="798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 in Cart</a:t>
            </a:r>
            <a:endParaRPr/>
          </a:p>
        </p:txBody>
      </p:sp>
      <p:sp>
        <p:nvSpPr>
          <p:cNvPr id="220" name="Google Shape;220;p28"/>
          <p:cNvSpPr/>
          <p:nvPr/>
        </p:nvSpPr>
        <p:spPr>
          <a:xfrm>
            <a:off x="4974225" y="2304150"/>
            <a:ext cx="1410000" cy="798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Click to Buy</a:t>
            </a:r>
            <a:endParaRPr/>
          </a:p>
        </p:txBody>
      </p:sp>
      <p:sp>
        <p:nvSpPr>
          <p:cNvPr id="221" name="Google Shape;221;p28"/>
          <p:cNvSpPr/>
          <p:nvPr/>
        </p:nvSpPr>
        <p:spPr>
          <a:xfrm>
            <a:off x="7046925" y="2304150"/>
            <a:ext cx="1410000" cy="798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Pay and Go</a:t>
            </a:r>
            <a:endParaRPr/>
          </a:p>
        </p:txBody>
      </p:sp>
      <p:cxnSp>
        <p:nvCxnSpPr>
          <p:cNvPr id="222" name="Google Shape;222;p28"/>
          <p:cNvCxnSpPr>
            <a:stCxn id="218" idx="3"/>
            <a:endCxn id="219" idx="1"/>
          </p:cNvCxnSpPr>
          <p:nvPr/>
        </p:nvCxnSpPr>
        <p:spPr>
          <a:xfrm>
            <a:off x="2181650" y="2703150"/>
            <a:ext cx="841500" cy="0"/>
          </a:xfrm>
          <a:prstGeom prst="straightConnector1">
            <a:avLst/>
          </a:prstGeom>
          <a:noFill/>
          <a:ln cap="flat" cmpd="sng" w="9525">
            <a:solidFill>
              <a:schemeClr val="dk2"/>
            </a:solidFill>
            <a:prstDash val="solid"/>
            <a:round/>
            <a:headEnd len="med" w="med" type="none"/>
            <a:tailEnd len="med" w="med" type="triangle"/>
          </a:ln>
        </p:spPr>
      </p:cxnSp>
      <p:cxnSp>
        <p:nvCxnSpPr>
          <p:cNvPr id="223" name="Google Shape;223;p28"/>
          <p:cNvCxnSpPr>
            <a:stCxn id="219" idx="3"/>
            <a:endCxn id="220" idx="1"/>
          </p:cNvCxnSpPr>
          <p:nvPr/>
        </p:nvCxnSpPr>
        <p:spPr>
          <a:xfrm>
            <a:off x="4433025" y="2703150"/>
            <a:ext cx="541200" cy="0"/>
          </a:xfrm>
          <a:prstGeom prst="straightConnector1">
            <a:avLst/>
          </a:prstGeom>
          <a:noFill/>
          <a:ln cap="flat" cmpd="sng" w="9525">
            <a:solidFill>
              <a:schemeClr val="dk2"/>
            </a:solidFill>
            <a:prstDash val="solid"/>
            <a:round/>
            <a:headEnd len="med" w="med" type="none"/>
            <a:tailEnd len="med" w="med" type="triangle"/>
          </a:ln>
        </p:spPr>
      </p:cxnSp>
      <p:cxnSp>
        <p:nvCxnSpPr>
          <p:cNvPr id="224" name="Google Shape;224;p28"/>
          <p:cNvCxnSpPr>
            <a:endCxn id="221" idx="1"/>
          </p:cNvCxnSpPr>
          <p:nvPr/>
        </p:nvCxnSpPr>
        <p:spPr>
          <a:xfrm>
            <a:off x="6384225" y="2701950"/>
            <a:ext cx="662700" cy="1200"/>
          </a:xfrm>
          <a:prstGeom prst="straightConnector1">
            <a:avLst/>
          </a:prstGeom>
          <a:noFill/>
          <a:ln cap="flat" cmpd="sng" w="9525">
            <a:solidFill>
              <a:schemeClr val="dk2"/>
            </a:solidFill>
            <a:prstDash val="solid"/>
            <a:round/>
            <a:headEnd len="med" w="med" type="none"/>
            <a:tailEnd len="med" w="med" type="triangle"/>
          </a:ln>
        </p:spPr>
      </p:cxnSp>
      <p:cxnSp>
        <p:nvCxnSpPr>
          <p:cNvPr id="225" name="Google Shape;225;p28"/>
          <p:cNvCxnSpPr>
            <a:endCxn id="226" idx="1"/>
          </p:cNvCxnSpPr>
          <p:nvPr/>
        </p:nvCxnSpPr>
        <p:spPr>
          <a:xfrm>
            <a:off x="1310025" y="3102150"/>
            <a:ext cx="1713000" cy="849300"/>
          </a:xfrm>
          <a:prstGeom prst="bentConnector3">
            <a:avLst>
              <a:gd fmla="val -374" name="adj1"/>
            </a:avLst>
          </a:prstGeom>
          <a:noFill/>
          <a:ln cap="flat" cmpd="sng" w="9525">
            <a:solidFill>
              <a:schemeClr val="dk2"/>
            </a:solidFill>
            <a:prstDash val="solid"/>
            <a:round/>
            <a:headEnd len="med" w="med" type="none"/>
            <a:tailEnd len="med" w="med" type="none"/>
          </a:ln>
        </p:spPr>
      </p:cxnSp>
      <p:cxnSp>
        <p:nvCxnSpPr>
          <p:cNvPr id="227" name="Google Shape;227;p28"/>
          <p:cNvCxnSpPr>
            <a:stCxn id="226" idx="0"/>
            <a:endCxn id="219" idx="2"/>
          </p:cNvCxnSpPr>
          <p:nvPr/>
        </p:nvCxnSpPr>
        <p:spPr>
          <a:xfrm rot="10800000">
            <a:off x="3728025" y="3102150"/>
            <a:ext cx="0" cy="450300"/>
          </a:xfrm>
          <a:prstGeom prst="straightConnector1">
            <a:avLst/>
          </a:prstGeom>
          <a:noFill/>
          <a:ln cap="flat" cmpd="sng" w="9525">
            <a:solidFill>
              <a:schemeClr val="dk2"/>
            </a:solidFill>
            <a:prstDash val="solid"/>
            <a:round/>
            <a:headEnd len="med" w="med" type="none"/>
            <a:tailEnd len="med" w="med" type="triangle"/>
          </a:ln>
        </p:spPr>
      </p:cxnSp>
      <p:sp>
        <p:nvSpPr>
          <p:cNvPr id="226" name="Google Shape;226;p28"/>
          <p:cNvSpPr/>
          <p:nvPr/>
        </p:nvSpPr>
        <p:spPr>
          <a:xfrm>
            <a:off x="3023025" y="3552450"/>
            <a:ext cx="1410000" cy="798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Ads for Credit Card</a:t>
            </a:r>
            <a:endParaRPr/>
          </a:p>
        </p:txBody>
      </p:sp>
      <p:sp>
        <p:nvSpPr>
          <p:cNvPr id="228" name="Google Shape;228;p28"/>
          <p:cNvSpPr txBox="1"/>
          <p:nvPr/>
        </p:nvSpPr>
        <p:spPr>
          <a:xfrm>
            <a:off x="1583325" y="3552450"/>
            <a:ext cx="1090800" cy="3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Group B</a:t>
            </a:r>
            <a:endParaRPr/>
          </a:p>
        </p:txBody>
      </p:sp>
      <p:sp>
        <p:nvSpPr>
          <p:cNvPr id="229" name="Google Shape;229;p28"/>
          <p:cNvSpPr txBox="1"/>
          <p:nvPr/>
        </p:nvSpPr>
        <p:spPr>
          <a:xfrm>
            <a:off x="2159150" y="2374050"/>
            <a:ext cx="886500" cy="3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Group 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