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65000"/>
              </a:lnSpc>
              <a:spcBef>
                <a:spcPts val="0"/>
              </a:spcBef>
              <a:spcAft>
                <a:spcPts val="0"/>
              </a:spcAft>
              <a:buNone/>
            </a:pPr>
            <a:r>
              <a:rPr lang="en" sz="1400">
                <a:solidFill>
                  <a:srgbClr val="484848"/>
                </a:solidFill>
                <a:latin typeface="Roboto"/>
                <a:ea typeface="Roboto"/>
                <a:cs typeface="Roboto"/>
                <a:sym typeface="Roboto"/>
              </a:rPr>
              <a:t>Currently, when a visitor to MuscleHub is considering buying a membership, he or she follows the following steps:</a:t>
            </a:r>
            <a:endParaRPr sz="1400">
              <a:solidFill>
                <a:srgbClr val="484848"/>
              </a:solidFill>
              <a:latin typeface="Roboto"/>
              <a:ea typeface="Roboto"/>
              <a:cs typeface="Roboto"/>
              <a:sym typeface="Roboto"/>
            </a:endParaRPr>
          </a:p>
          <a:p>
            <a:pPr indent="-165100" lvl="0" marL="457200" rtl="0">
              <a:lnSpc>
                <a:spcPct val="165000"/>
              </a:lnSpc>
              <a:spcBef>
                <a:spcPts val="0"/>
              </a:spcBef>
              <a:spcAft>
                <a:spcPts val="0"/>
              </a:spcAft>
              <a:buClr>
                <a:srgbClr val="484848"/>
              </a:buClr>
              <a:buSzPts val="1400"/>
              <a:buFont typeface="Roboto"/>
              <a:buAutoNum type="arabicPeriod"/>
            </a:pPr>
            <a:r>
              <a:rPr lang="en" sz="1400">
                <a:solidFill>
                  <a:srgbClr val="484848"/>
                </a:solidFill>
                <a:latin typeface="Roboto"/>
                <a:ea typeface="Roboto"/>
                <a:cs typeface="Roboto"/>
                <a:sym typeface="Roboto"/>
              </a:rPr>
              <a:t>Take a fitness test with a personal trainer</a:t>
            </a:r>
            <a:endParaRPr sz="1400">
              <a:solidFill>
                <a:srgbClr val="484848"/>
              </a:solidFill>
              <a:latin typeface="Roboto"/>
              <a:ea typeface="Roboto"/>
              <a:cs typeface="Roboto"/>
              <a:sym typeface="Roboto"/>
            </a:endParaRPr>
          </a:p>
          <a:p>
            <a:pPr indent="-165100" lvl="0" marL="457200" rtl="0">
              <a:lnSpc>
                <a:spcPct val="165000"/>
              </a:lnSpc>
              <a:spcBef>
                <a:spcPts val="0"/>
              </a:spcBef>
              <a:spcAft>
                <a:spcPts val="0"/>
              </a:spcAft>
              <a:buClr>
                <a:srgbClr val="484848"/>
              </a:buClr>
              <a:buSzPts val="1400"/>
              <a:buFont typeface="Roboto"/>
              <a:buAutoNum type="arabicPeriod"/>
            </a:pPr>
            <a:r>
              <a:rPr lang="en" sz="1400">
                <a:solidFill>
                  <a:srgbClr val="484848"/>
                </a:solidFill>
                <a:latin typeface="Roboto"/>
                <a:ea typeface="Roboto"/>
                <a:cs typeface="Roboto"/>
                <a:sym typeface="Roboto"/>
              </a:rPr>
              <a:t>Fill out an application for the gym</a:t>
            </a:r>
            <a:endParaRPr sz="1400">
              <a:solidFill>
                <a:srgbClr val="484848"/>
              </a:solidFill>
              <a:latin typeface="Roboto"/>
              <a:ea typeface="Roboto"/>
              <a:cs typeface="Roboto"/>
              <a:sym typeface="Roboto"/>
            </a:endParaRPr>
          </a:p>
          <a:p>
            <a:pPr indent="-165100" lvl="0" marL="457200" rtl="0">
              <a:lnSpc>
                <a:spcPct val="165000"/>
              </a:lnSpc>
              <a:spcBef>
                <a:spcPts val="0"/>
              </a:spcBef>
              <a:spcAft>
                <a:spcPts val="0"/>
              </a:spcAft>
              <a:buClr>
                <a:srgbClr val="484848"/>
              </a:buClr>
              <a:buSzPts val="1400"/>
              <a:buFont typeface="Roboto"/>
              <a:buAutoNum type="arabicPeriod"/>
            </a:pPr>
            <a:r>
              <a:rPr lang="en" sz="1400">
                <a:solidFill>
                  <a:srgbClr val="484848"/>
                </a:solidFill>
                <a:latin typeface="Roboto"/>
                <a:ea typeface="Roboto"/>
                <a:cs typeface="Roboto"/>
                <a:sym typeface="Roboto"/>
              </a:rPr>
              <a:t>Send in their payment for their first month's membership</a:t>
            </a:r>
            <a:endParaRPr sz="1400">
              <a:solidFill>
                <a:srgbClr val="484848"/>
              </a:solidFill>
              <a:highlight>
                <a:schemeClr val="lt1"/>
              </a:highlight>
              <a:latin typeface="Roboto"/>
              <a:ea typeface="Roboto"/>
              <a:cs typeface="Roboto"/>
              <a:sym typeface="Roboto"/>
            </a:endParaRPr>
          </a:p>
          <a:p>
            <a:pPr indent="0" lvl="0" marL="0" rtl="0">
              <a:lnSpc>
                <a:spcPct val="115000"/>
              </a:lnSpc>
              <a:spcBef>
                <a:spcPts val="0"/>
              </a:spcBef>
              <a:spcAft>
                <a:spcPts val="0"/>
              </a:spcAft>
              <a:buNone/>
            </a:pPr>
            <a:r>
              <a:rPr lang="en" sz="1400">
                <a:solidFill>
                  <a:srgbClr val="484848"/>
                </a:solidFill>
                <a:highlight>
                  <a:schemeClr val="lt1"/>
                </a:highlight>
                <a:latin typeface="Roboto"/>
                <a:ea typeface="Roboto"/>
                <a:cs typeface="Roboto"/>
                <a:sym typeface="Roboto"/>
              </a:rPr>
              <a:t>W</a:t>
            </a:r>
            <a:r>
              <a:rPr lang="en" sz="1400">
                <a:solidFill>
                  <a:srgbClr val="484848"/>
                </a:solidFill>
                <a:highlight>
                  <a:schemeClr val="lt1"/>
                </a:highlight>
                <a:latin typeface="Roboto"/>
                <a:ea typeface="Roboto"/>
                <a:cs typeface="Roboto"/>
                <a:sym typeface="Roboto"/>
              </a:rPr>
              <a:t>e are interested </a:t>
            </a:r>
            <a:r>
              <a:rPr lang="en" sz="1400">
                <a:solidFill>
                  <a:srgbClr val="484848"/>
                </a:solidFill>
                <a:highlight>
                  <a:srgbClr val="FFFFFF"/>
                </a:highlight>
                <a:latin typeface="Roboto"/>
                <a:ea typeface="Roboto"/>
                <a:cs typeface="Roboto"/>
                <a:sym typeface="Roboto"/>
              </a:rPr>
              <a:t>that whether the fitness test intimidates some prospective members, so we decide to run an A/B test to help us choose the better decision that will increase our conversion rate.</a:t>
            </a:r>
            <a:endParaRPr sz="1400">
              <a:solidFill>
                <a:srgbClr val="484848"/>
              </a:solidFill>
              <a:highlight>
                <a:srgbClr val="FFFFFF"/>
              </a:highlight>
              <a:latin typeface="Roboto"/>
              <a:ea typeface="Roboto"/>
              <a:cs typeface="Roboto"/>
              <a:sym typeface="Roboto"/>
            </a:endParaRPr>
          </a:p>
          <a:p>
            <a:pPr indent="0" lvl="0" marL="0" rtl="0">
              <a:lnSpc>
                <a:spcPct val="115000"/>
              </a:lnSpc>
              <a:spcBef>
                <a:spcPts val="1600"/>
              </a:spcBef>
              <a:spcAft>
                <a:spcPts val="0"/>
              </a:spcAft>
              <a:buNone/>
            </a:pPr>
            <a:r>
              <a:rPr lang="en" sz="1400">
                <a:solidFill>
                  <a:srgbClr val="484848"/>
                </a:solidFill>
                <a:highlight>
                  <a:schemeClr val="lt1"/>
                </a:highlight>
                <a:latin typeface="Roboto"/>
                <a:ea typeface="Roboto"/>
                <a:cs typeface="Roboto"/>
                <a:sym typeface="Roboto"/>
              </a:rPr>
              <a:t>We first decide how many samples do we need to run a A/B test. Here, </a:t>
            </a:r>
            <a:r>
              <a:rPr lang="en" sz="1400">
                <a:solidFill>
                  <a:srgbClr val="484848"/>
                </a:solidFill>
                <a:highlight>
                  <a:schemeClr val="lt1"/>
                </a:highlight>
                <a:latin typeface="Roboto"/>
                <a:ea typeface="Roboto"/>
                <a:cs typeface="Roboto"/>
                <a:sym typeface="Roboto"/>
              </a:rPr>
              <a:t>Sample size for each test group is already given as 2500(Data collected after 07-01-2017), else it should be calculated from </a:t>
            </a:r>
            <a:r>
              <a:rPr lang="en" sz="1400">
                <a:solidFill>
                  <a:srgbClr val="FF0000"/>
                </a:solidFill>
                <a:highlight>
                  <a:schemeClr val="lt1"/>
                </a:highlight>
                <a:latin typeface="Roboto"/>
                <a:ea typeface="Roboto"/>
                <a:cs typeface="Roboto"/>
                <a:sym typeface="Roboto"/>
              </a:rPr>
              <a:t>Baseline Conversion Rate</a:t>
            </a:r>
            <a:r>
              <a:rPr lang="en" sz="1400">
                <a:solidFill>
                  <a:srgbClr val="484848"/>
                </a:solidFill>
                <a:highlight>
                  <a:schemeClr val="lt1"/>
                </a:highlight>
                <a:latin typeface="Roboto"/>
                <a:ea typeface="Roboto"/>
                <a:cs typeface="Roboto"/>
                <a:sym typeface="Roboto"/>
              </a:rPr>
              <a:t>, </a:t>
            </a:r>
            <a:r>
              <a:rPr lang="en" sz="1400">
                <a:solidFill>
                  <a:srgbClr val="FF0000"/>
                </a:solidFill>
                <a:highlight>
                  <a:schemeClr val="lt1"/>
                </a:highlight>
                <a:latin typeface="Roboto"/>
                <a:ea typeface="Roboto"/>
                <a:cs typeface="Roboto"/>
                <a:sym typeface="Roboto"/>
              </a:rPr>
              <a:t>Minimum Detectable Effect</a:t>
            </a:r>
            <a:r>
              <a:rPr lang="en" sz="1400">
                <a:solidFill>
                  <a:srgbClr val="484848"/>
                </a:solidFill>
                <a:highlight>
                  <a:schemeClr val="lt1"/>
                </a:highlight>
                <a:latin typeface="Roboto"/>
                <a:ea typeface="Roboto"/>
                <a:cs typeface="Roboto"/>
                <a:sym typeface="Roboto"/>
              </a:rPr>
              <a:t> and </a:t>
            </a:r>
            <a:r>
              <a:rPr lang="en" sz="1400">
                <a:solidFill>
                  <a:srgbClr val="FF0000"/>
                </a:solidFill>
                <a:highlight>
                  <a:schemeClr val="lt1"/>
                </a:highlight>
                <a:latin typeface="Roboto"/>
                <a:ea typeface="Roboto"/>
                <a:cs typeface="Roboto"/>
                <a:sym typeface="Roboto"/>
              </a:rPr>
              <a:t>Statistical Significance</a:t>
            </a:r>
            <a:r>
              <a:rPr lang="en" sz="1400">
                <a:solidFill>
                  <a:srgbClr val="484848"/>
                </a:solidFill>
                <a:highlight>
                  <a:schemeClr val="lt1"/>
                </a:highlight>
                <a:latin typeface="Roboto"/>
                <a:ea typeface="Roboto"/>
                <a:cs typeface="Roboto"/>
                <a:sym typeface="Roboto"/>
              </a:rPr>
              <a:t>.</a:t>
            </a:r>
            <a:endParaRPr sz="1400">
              <a:solidFill>
                <a:srgbClr val="484848"/>
              </a:solidFill>
              <a:highlight>
                <a:schemeClr val="lt1"/>
              </a:highlight>
              <a:latin typeface="Roboto"/>
              <a:ea typeface="Roboto"/>
              <a:cs typeface="Roboto"/>
              <a:sym typeface="Roboto"/>
            </a:endParaRPr>
          </a:p>
          <a:p>
            <a:pPr indent="0" lvl="0" marL="0" rtl="0">
              <a:lnSpc>
                <a:spcPct val="115000"/>
              </a:lnSpc>
              <a:spcBef>
                <a:spcPts val="1600"/>
              </a:spcBef>
              <a:spcAft>
                <a:spcPts val="0"/>
              </a:spcAft>
              <a:buNone/>
            </a:pPr>
            <a:r>
              <a:rPr lang="en" sz="1400">
                <a:solidFill>
                  <a:srgbClr val="484848"/>
                </a:solidFill>
                <a:highlight>
                  <a:schemeClr val="lt1"/>
                </a:highlight>
                <a:latin typeface="Roboto"/>
                <a:ea typeface="Roboto"/>
                <a:cs typeface="Roboto"/>
                <a:sym typeface="Roboto"/>
              </a:rPr>
              <a:t>And since we are interested in whether fitness test helps us increase customer conversion rate. We randomly assign half of our customers into another group who skip the fitness test and proceed directly to the application. </a:t>
            </a:r>
            <a:endParaRPr sz="1400">
              <a:solidFill>
                <a:srgbClr val="484848"/>
              </a:solidFill>
              <a:highlight>
                <a:schemeClr val="lt1"/>
              </a:highlight>
              <a:latin typeface="Roboto"/>
              <a:ea typeface="Roboto"/>
              <a:cs typeface="Roboto"/>
              <a:sym typeface="Roboto"/>
            </a:endParaRPr>
          </a:p>
          <a:p>
            <a:pPr indent="0" lvl="0" marL="0" rtl="0">
              <a:lnSpc>
                <a:spcPct val="115000"/>
              </a:lnSpc>
              <a:spcBef>
                <a:spcPts val="1600"/>
              </a:spcBef>
              <a:spcAft>
                <a:spcPts val="1600"/>
              </a:spcAft>
              <a:buNone/>
            </a:pPr>
            <a:r>
              <a:rPr lang="en" sz="1400">
                <a:solidFill>
                  <a:srgbClr val="484848"/>
                </a:solidFill>
                <a:highlight>
                  <a:schemeClr val="lt1"/>
                </a:highlight>
                <a:latin typeface="Roboto"/>
                <a:ea typeface="Roboto"/>
                <a:cs typeface="Roboto"/>
                <a:sym typeface="Roboto"/>
              </a:rPr>
              <a:t>We did three hypothesis tests between the two groups so that we know whether the differences are statistically significant.</a:t>
            </a:r>
            <a:endParaRPr sz="1400">
              <a:solidFill>
                <a:srgbClr val="484848"/>
              </a:solidFill>
              <a:highlight>
                <a:schemeClr val="lt1"/>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nSpc>
                <a:spcPct val="115000"/>
              </a:lnSpc>
              <a:spcBef>
                <a:spcPts val="0"/>
              </a:spcBef>
              <a:spcAft>
                <a:spcPts val="0"/>
              </a:spcAft>
              <a:buClr>
                <a:srgbClr val="000000"/>
              </a:buClr>
              <a:buSzPts val="1050"/>
              <a:buFont typeface="Arial"/>
              <a:buChar char="●"/>
            </a:pPr>
            <a:r>
              <a:rPr b="1" lang="en" sz="1050"/>
              <a:t>Visits</a:t>
            </a:r>
            <a:r>
              <a:rPr lang="en" sz="1050"/>
              <a:t> (information about customers who have visited MuscleHub from 05-01-2017 to 09-09-2017)</a:t>
            </a:r>
            <a:endParaRPr sz="1050"/>
          </a:p>
          <a:p>
            <a:pPr indent="-295275" lvl="0" marL="457200" rtl="0">
              <a:lnSpc>
                <a:spcPct val="115000"/>
              </a:lnSpc>
              <a:spcBef>
                <a:spcPts val="0"/>
              </a:spcBef>
              <a:spcAft>
                <a:spcPts val="0"/>
              </a:spcAft>
              <a:buClr>
                <a:srgbClr val="000000"/>
              </a:buClr>
              <a:buSzPts val="1050"/>
              <a:buFont typeface="Arial"/>
              <a:buChar char="●"/>
            </a:pPr>
            <a:r>
              <a:rPr b="1" lang="en" sz="1050"/>
              <a:t>Fitness_tests</a:t>
            </a:r>
            <a:r>
              <a:rPr lang="en" sz="1050"/>
              <a:t> (information about customers in "Group A", who were given a fitness test)</a:t>
            </a:r>
            <a:endParaRPr sz="1050"/>
          </a:p>
          <a:p>
            <a:pPr indent="-295275" lvl="0" marL="457200" rtl="0">
              <a:lnSpc>
                <a:spcPct val="115000"/>
              </a:lnSpc>
              <a:spcBef>
                <a:spcPts val="0"/>
              </a:spcBef>
              <a:spcAft>
                <a:spcPts val="0"/>
              </a:spcAft>
              <a:buClr>
                <a:srgbClr val="000000"/>
              </a:buClr>
              <a:buSzPts val="1050"/>
              <a:buFont typeface="Arial"/>
              <a:buChar char="●"/>
            </a:pPr>
            <a:r>
              <a:rPr b="1" lang="en" sz="1050"/>
              <a:t>Applications</a:t>
            </a:r>
            <a:r>
              <a:rPr lang="en" sz="1050"/>
              <a:t> (information about any customers who filled out an application)</a:t>
            </a:r>
            <a:endParaRPr sz="1050"/>
          </a:p>
          <a:p>
            <a:pPr indent="-295275" lvl="0" marL="457200" rtl="0">
              <a:lnSpc>
                <a:spcPct val="115000"/>
              </a:lnSpc>
              <a:spcBef>
                <a:spcPts val="0"/>
              </a:spcBef>
              <a:spcAft>
                <a:spcPts val="0"/>
              </a:spcAft>
              <a:buClr>
                <a:srgbClr val="000000"/>
              </a:buClr>
              <a:buSzPts val="1050"/>
              <a:buFont typeface="Arial"/>
              <a:buChar char="●"/>
            </a:pPr>
            <a:r>
              <a:rPr b="1" lang="en" sz="1050"/>
              <a:t>Purchases</a:t>
            </a:r>
            <a:r>
              <a:rPr lang="en" sz="1050"/>
              <a:t> (information about customers who purchased a membership)</a:t>
            </a:r>
            <a:endParaRPr sz="1050"/>
          </a:p>
          <a:p>
            <a:pPr indent="0" lvl="0" marL="0" rtl="0">
              <a:lnSpc>
                <a:spcPct val="115000"/>
              </a:lnSpc>
              <a:spcBef>
                <a:spcPts val="1600"/>
              </a:spcBef>
              <a:spcAft>
                <a:spcPts val="1600"/>
              </a:spcAft>
              <a:buNone/>
            </a:pPr>
            <a:r>
              <a:rPr lang="en" sz="1050"/>
              <a:t>We first pulled only data collected during our test period from </a:t>
            </a:r>
            <a:r>
              <a:rPr lang="en" sz="1050">
                <a:solidFill>
                  <a:srgbClr val="FF0000"/>
                </a:solidFill>
              </a:rPr>
              <a:t>07-01-2107 to 09-09-2017</a:t>
            </a:r>
            <a:r>
              <a:rPr lang="en" sz="1050"/>
              <a:t> from table visits. Then we perform a series of LEFT JOIN on </a:t>
            </a:r>
            <a:r>
              <a:rPr lang="en" sz="1050">
                <a:solidFill>
                  <a:srgbClr val="FF0000"/>
                </a:solidFill>
              </a:rPr>
              <a:t>first_name</a:t>
            </a:r>
            <a:r>
              <a:rPr lang="en" sz="1050"/>
              <a:t>, </a:t>
            </a:r>
            <a:r>
              <a:rPr lang="en" sz="1050">
                <a:solidFill>
                  <a:srgbClr val="FF0000"/>
                </a:solidFill>
              </a:rPr>
              <a:t>last_name</a:t>
            </a:r>
            <a:r>
              <a:rPr lang="en" sz="1050"/>
              <a:t>, </a:t>
            </a:r>
            <a:r>
              <a:rPr lang="en" sz="1050">
                <a:solidFill>
                  <a:srgbClr val="FF0000"/>
                </a:solidFill>
              </a:rPr>
              <a:t>email</a:t>
            </a:r>
            <a:r>
              <a:rPr lang="en" sz="1050"/>
              <a:t> to combine four tables into one dataset. Other columns were added such as </a:t>
            </a:r>
            <a:r>
              <a:rPr lang="en" sz="1050">
                <a:solidFill>
                  <a:srgbClr val="FF0000"/>
                </a:solidFill>
              </a:rPr>
              <a:t>ab_test_group(Determined from fitness_test_date) </a:t>
            </a:r>
            <a:r>
              <a:rPr lang="en" sz="1050"/>
              <a:t>tells us what group does a customer belong to; </a:t>
            </a:r>
            <a:r>
              <a:rPr lang="en" sz="1050">
                <a:solidFill>
                  <a:srgbClr val="FF0000"/>
                </a:solidFill>
              </a:rPr>
              <a:t>is_application(Determined from application_date)</a:t>
            </a:r>
            <a:r>
              <a:rPr lang="en" sz="1050"/>
              <a:t> tells us whether this customer submit a application form</a:t>
            </a:r>
            <a:r>
              <a:rPr lang="en" sz="1050">
                <a:solidFill>
                  <a:srgbClr val="FF0000"/>
                </a:solidFill>
              </a:rPr>
              <a:t> </a:t>
            </a:r>
            <a:r>
              <a:rPr lang="en" sz="1050"/>
              <a:t> and </a:t>
            </a:r>
            <a:r>
              <a:rPr lang="en" sz="1050">
                <a:solidFill>
                  <a:srgbClr val="FF0000"/>
                </a:solidFill>
              </a:rPr>
              <a:t>is_member(Determined from purchase_date) </a:t>
            </a:r>
            <a:r>
              <a:rPr lang="en" sz="1050"/>
              <a:t>tells us whether a customer send their payment to us for their first month’s membership.</a:t>
            </a:r>
            <a:endParaRPr sz="1400">
              <a:solidFill>
                <a:srgbClr val="484848"/>
              </a:solidFill>
              <a:highlight>
                <a:schemeClr val="lt1"/>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400">
                <a:solidFill>
                  <a:srgbClr val="484848"/>
                </a:solidFill>
                <a:highlight>
                  <a:schemeClr val="lt1"/>
                </a:highlight>
                <a:latin typeface="Roboto"/>
                <a:ea typeface="Roboto"/>
                <a:cs typeface="Roboto"/>
                <a:sym typeface="Roboto"/>
              </a:rPr>
              <a:t>Since the we want to compare whether number of applications from two groups of people are significant(four possible outcomes, and two categories(A/B), we use Chi Square Test.</a:t>
            </a:r>
            <a:endParaRPr sz="1400">
              <a:solidFill>
                <a:srgbClr val="484848"/>
              </a:solidFill>
              <a:highlight>
                <a:schemeClr val="lt1"/>
              </a:highlight>
              <a:latin typeface="Roboto"/>
              <a:ea typeface="Roboto"/>
              <a:cs typeface="Roboto"/>
              <a:sym typeface="Roboto"/>
            </a:endParaRPr>
          </a:p>
          <a:p>
            <a:pPr indent="0" lvl="0" marL="0" rtl="0">
              <a:lnSpc>
                <a:spcPct val="120000"/>
              </a:lnSpc>
              <a:spcBef>
                <a:spcPts val="1500"/>
              </a:spcBef>
              <a:spcAft>
                <a:spcPts val="1500"/>
              </a:spcAft>
              <a:buNone/>
            </a:pPr>
            <a:r>
              <a:rPr lang="en" sz="1400">
                <a:solidFill>
                  <a:srgbClr val="484848"/>
                </a:solidFill>
                <a:latin typeface="Roboto"/>
                <a:ea typeface="Roboto"/>
                <a:cs typeface="Roboto"/>
                <a:sym typeface="Roboto"/>
              </a:rPr>
              <a:t>The result from the test gave us p = 0.0009 &lt; 0.05, we can confidently say that the difference is statistically significant.</a:t>
            </a:r>
            <a:endParaRPr sz="1400">
              <a:solidFill>
                <a:srgbClr val="484848"/>
              </a:solidFill>
              <a:highlight>
                <a:schemeClr val="lt1"/>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t>It looks like people who took the fitness test were more likely to purchase a membership </a:t>
            </a:r>
            <a:r>
              <a:rPr b="1" lang="en" sz="1200"/>
              <a:t>if</a:t>
            </a:r>
            <a:r>
              <a:rPr lang="en" sz="1200"/>
              <a:t> they picked up an application. However, is the difference statistically significant?</a:t>
            </a:r>
            <a:endParaRPr sz="1200"/>
          </a:p>
          <a:p>
            <a:pPr indent="0" lvl="0" marL="0" rtl="0">
              <a:lnSpc>
                <a:spcPct val="115000"/>
              </a:lnSpc>
              <a:spcBef>
                <a:spcPts val="0"/>
              </a:spcBef>
              <a:spcAft>
                <a:spcPts val="0"/>
              </a:spcAft>
              <a:buNone/>
            </a:pPr>
            <a:r>
              <a:t/>
            </a:r>
            <a:endParaRPr sz="1200"/>
          </a:p>
          <a:p>
            <a:pPr indent="0" lvl="0" marL="0" rtl="0">
              <a:lnSpc>
                <a:spcPct val="120000"/>
              </a:lnSpc>
              <a:spcBef>
                <a:spcPts val="0"/>
              </a:spcBef>
              <a:spcAft>
                <a:spcPts val="1500"/>
              </a:spcAft>
              <a:buNone/>
            </a:pPr>
            <a:r>
              <a:rPr lang="en" sz="1200"/>
              <a:t>The result from the test gave us </a:t>
            </a:r>
            <a:r>
              <a:rPr lang="en" sz="1200"/>
              <a:t>p = 0.43 &gt; 0.05, we can not reject the null hypothesis, thus after submitting applications, chance of people from both group purchasing a membership are equal.</a:t>
            </a:r>
            <a:endParaRPr sz="1200">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t>Previously, when we only considered people who had already picked up an application, we saw that there was no significant difference in membership between Group A and Group B.</a:t>
            </a:r>
            <a:endParaRPr sz="1200"/>
          </a:p>
          <a:p>
            <a:pPr indent="0" lvl="0" marL="0" rtl="0">
              <a:lnSpc>
                <a:spcPct val="115000"/>
              </a:lnSpc>
              <a:spcBef>
                <a:spcPts val="1400"/>
              </a:spcBef>
              <a:spcAft>
                <a:spcPts val="0"/>
              </a:spcAft>
              <a:buNone/>
            </a:pPr>
            <a:r>
              <a:rPr lang="en" sz="1200"/>
              <a:t>Now, when we consider all people who visit MuscleHub.</a:t>
            </a:r>
            <a:endParaRPr sz="1200"/>
          </a:p>
          <a:p>
            <a:pPr indent="0" lvl="0" marL="0" rtl="0">
              <a:lnSpc>
                <a:spcPct val="115000"/>
              </a:lnSpc>
              <a:spcBef>
                <a:spcPts val="1400"/>
              </a:spcBef>
              <a:spcAft>
                <a:spcPts val="0"/>
              </a:spcAft>
              <a:buNone/>
            </a:pPr>
            <a:r>
              <a:rPr lang="en" sz="1200"/>
              <a:t>since p = 0.01 &lt; 0.05, we see that there might be a significant </a:t>
            </a:r>
            <a:r>
              <a:rPr lang="en" sz="1200"/>
              <a:t>difference</a:t>
            </a:r>
            <a:r>
              <a:rPr lang="en" sz="1200"/>
              <a:t> in memberships between Group A and Group B. </a:t>
            </a:r>
            <a:endParaRPr sz="1200"/>
          </a:p>
          <a:p>
            <a:pPr indent="0" lvl="0" marL="0" rtl="0">
              <a:lnSpc>
                <a:spcPct val="120000"/>
              </a:lnSpc>
              <a:spcBef>
                <a:spcPts val="0"/>
              </a:spcBef>
              <a:spcAft>
                <a:spcPts val="1500"/>
              </a:spcAft>
              <a:buNone/>
            </a:pPr>
            <a:r>
              <a:t/>
            </a:r>
            <a:endParaRPr sz="1400">
              <a:solidFill>
                <a:srgbClr val="484848"/>
              </a:solidFill>
              <a:highlight>
                <a:schemeClr val="lt1"/>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rgbClr val="484848"/>
                </a:solidFill>
                <a:highlight>
                  <a:schemeClr val="lt1"/>
                </a:highlight>
              </a:rPr>
              <a:t>Fitness test can be helpful for some newbies, but people could also be intimidated by the intensity of the test.</a:t>
            </a:r>
            <a:endParaRPr sz="1200">
              <a:solidFill>
                <a:srgbClr val="484848"/>
              </a:solidFill>
              <a:highlight>
                <a:schemeClr val="lt1"/>
              </a:highlight>
            </a:endParaRPr>
          </a:p>
          <a:p>
            <a:pPr indent="0" lvl="0" marL="0" rtl="0">
              <a:lnSpc>
                <a:spcPct val="115000"/>
              </a:lnSpc>
              <a:spcBef>
                <a:spcPts val="1600"/>
              </a:spcBef>
              <a:spcAft>
                <a:spcPts val="0"/>
              </a:spcAft>
              <a:buNone/>
            </a:pPr>
            <a:r>
              <a:rPr lang="en" sz="1200">
                <a:solidFill>
                  <a:srgbClr val="484848"/>
                </a:solidFill>
                <a:highlight>
                  <a:schemeClr val="lt1"/>
                </a:highlight>
              </a:rPr>
              <a:t>Equipment maintenance and cleanliness also affect people’s decision.</a:t>
            </a:r>
            <a:endParaRPr sz="1200">
              <a:solidFill>
                <a:srgbClr val="484848"/>
              </a:solidFill>
              <a:highlight>
                <a:schemeClr val="lt1"/>
              </a:highlight>
            </a:endParaRPr>
          </a:p>
          <a:p>
            <a:pPr indent="0" lvl="0" marL="0" rtl="0">
              <a:lnSpc>
                <a:spcPct val="115000"/>
              </a:lnSpc>
              <a:spcBef>
                <a:spcPts val="1600"/>
              </a:spcBef>
              <a:spcAft>
                <a:spcPts val="0"/>
              </a:spcAft>
              <a:buNone/>
            </a:pPr>
            <a:r>
              <a:rPr lang="en" sz="1200">
                <a:solidFill>
                  <a:srgbClr val="484848"/>
                </a:solidFill>
                <a:highlight>
                  <a:schemeClr val="lt1"/>
                </a:highlight>
              </a:rPr>
              <a:t>Shorten the Sign-up process is important for visitors.</a:t>
            </a:r>
            <a:endParaRPr sz="1200">
              <a:solidFill>
                <a:srgbClr val="484848"/>
              </a:solidFill>
              <a:highlight>
                <a:schemeClr val="lt1"/>
              </a:highlight>
            </a:endParaRPr>
          </a:p>
          <a:p>
            <a:pPr indent="0" lvl="0" marL="0" rtl="0">
              <a:lnSpc>
                <a:spcPct val="115000"/>
              </a:lnSpc>
              <a:spcBef>
                <a:spcPts val="1600"/>
              </a:spcBef>
              <a:spcAft>
                <a:spcPts val="1600"/>
              </a:spcAft>
              <a:buNone/>
            </a:pPr>
            <a:r>
              <a:rPr lang="en" sz="1200">
                <a:solidFill>
                  <a:srgbClr val="484848"/>
                </a:solidFill>
                <a:highlight>
                  <a:schemeClr val="lt1"/>
                </a:highlight>
              </a:rPr>
              <a:t>Trainer’s proper interactions with visitors can motivate their interest as well. Do not try too hard to sell the membership.</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400">
                <a:solidFill>
                  <a:srgbClr val="484848"/>
                </a:solidFill>
                <a:highlight>
                  <a:srgbClr val="FFFFFF"/>
                </a:highlight>
                <a:latin typeface="Roboto"/>
                <a:ea typeface="Roboto"/>
                <a:cs typeface="Roboto"/>
                <a:sym typeface="Roboto"/>
              </a:rPr>
              <a:t>From the A/B Test result, people who skip fitness test are more likely to eventually purchase a membership to MuscleHub. </a:t>
            </a:r>
            <a:r>
              <a:rPr b="1" lang="en" sz="1300">
                <a:solidFill>
                  <a:schemeClr val="dk2"/>
                </a:solidFill>
                <a:latin typeface="Nunito"/>
                <a:ea typeface="Nunito"/>
                <a:cs typeface="Nunito"/>
                <a:sym typeface="Nunito"/>
              </a:rPr>
              <a:t>Shorten the sign up process and make Fitness Test an hidden option for visitors instead of a standard process. We want our customer to have a pleasure sign-up experience. Save their time and increase our conversion rate.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25"/>
            <a:ext cx="46047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MuscleHub A/B Test</a:t>
            </a:r>
            <a:endParaRPr/>
          </a:p>
        </p:txBody>
      </p:sp>
      <p:sp>
        <p:nvSpPr>
          <p:cNvPr id="278" name="Shape 278"/>
          <p:cNvSpPr txBox="1"/>
          <p:nvPr>
            <p:ph idx="1" type="subTitle"/>
          </p:nvPr>
        </p:nvSpPr>
        <p:spPr>
          <a:xfrm>
            <a:off x="824000" y="3231800"/>
            <a:ext cx="50088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Should we ask all customer to finish a fitness test?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 Test Process</a:t>
            </a:r>
            <a:endParaRPr/>
          </a:p>
        </p:txBody>
      </p:sp>
      <p:sp>
        <p:nvSpPr>
          <p:cNvPr id="284" name="Shape 284"/>
          <p:cNvSpPr txBox="1"/>
          <p:nvPr>
            <p:ph idx="1" type="body"/>
          </p:nvPr>
        </p:nvSpPr>
        <p:spPr>
          <a:xfrm>
            <a:off x="1012350" y="2912125"/>
            <a:ext cx="7030500" cy="1443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484848"/>
                </a:solidFill>
                <a:highlight>
                  <a:srgbClr val="FFFFFF"/>
                </a:highlight>
                <a:latin typeface="Roboto"/>
                <a:ea typeface="Roboto"/>
                <a:cs typeface="Roboto"/>
                <a:sym typeface="Roboto"/>
              </a:rPr>
              <a:t>Step 1: Determine A/B test sample size </a:t>
            </a:r>
            <a:endParaRPr sz="1200">
              <a:solidFill>
                <a:srgbClr val="484848"/>
              </a:solidFill>
              <a:highlight>
                <a:srgbClr val="FFFFFF"/>
              </a:highlight>
              <a:latin typeface="Roboto"/>
              <a:ea typeface="Roboto"/>
              <a:cs typeface="Roboto"/>
              <a:sym typeface="Roboto"/>
            </a:endParaRPr>
          </a:p>
          <a:p>
            <a:pPr indent="0" lvl="0" marL="0" rtl="0">
              <a:lnSpc>
                <a:spcPct val="120000"/>
              </a:lnSpc>
              <a:spcBef>
                <a:spcPts val="1600"/>
              </a:spcBef>
              <a:spcAft>
                <a:spcPts val="0"/>
              </a:spcAft>
              <a:buNone/>
            </a:pPr>
            <a:r>
              <a:rPr b="1" lang="en" sz="1400">
                <a:solidFill>
                  <a:srgbClr val="484848"/>
                </a:solidFill>
                <a:highlight>
                  <a:srgbClr val="FFFFFF"/>
                </a:highlight>
                <a:latin typeface="Roboto"/>
                <a:ea typeface="Roboto"/>
                <a:cs typeface="Roboto"/>
                <a:sym typeface="Roboto"/>
              </a:rPr>
              <a:t>Step 2: Investigate the A/B Test Variants</a:t>
            </a:r>
            <a:endParaRPr sz="1000">
              <a:solidFill>
                <a:srgbClr val="484848"/>
              </a:solidFill>
              <a:latin typeface="Roboto"/>
              <a:ea typeface="Roboto"/>
              <a:cs typeface="Roboto"/>
              <a:sym typeface="Roboto"/>
            </a:endParaRPr>
          </a:p>
          <a:p>
            <a:pPr indent="0" lvl="0" marL="0" rtl="0">
              <a:lnSpc>
                <a:spcPct val="165000"/>
              </a:lnSpc>
              <a:spcBef>
                <a:spcPts val="1500"/>
              </a:spcBef>
              <a:spcAft>
                <a:spcPts val="0"/>
              </a:spcAft>
              <a:buNone/>
            </a:pPr>
            <a:r>
              <a:rPr b="1" lang="en" sz="1400">
                <a:solidFill>
                  <a:srgbClr val="484848"/>
                </a:solidFill>
                <a:highlight>
                  <a:srgbClr val="FFFFFF"/>
                </a:highlight>
                <a:latin typeface="Roboto"/>
                <a:ea typeface="Roboto"/>
                <a:cs typeface="Roboto"/>
                <a:sym typeface="Roboto"/>
              </a:rPr>
              <a:t>Step 3: Hypothesis Testing</a:t>
            </a:r>
            <a:endParaRPr b="1" sz="1400">
              <a:solidFill>
                <a:srgbClr val="484848"/>
              </a:solidFill>
              <a:highlight>
                <a:srgbClr val="FFFFFF"/>
              </a:highlight>
              <a:latin typeface="Roboto"/>
              <a:ea typeface="Roboto"/>
              <a:cs typeface="Roboto"/>
              <a:sym typeface="Roboto"/>
            </a:endParaRPr>
          </a:p>
        </p:txBody>
      </p:sp>
      <p:cxnSp>
        <p:nvCxnSpPr>
          <p:cNvPr id="285" name="Shape 285"/>
          <p:cNvCxnSpPr>
            <a:stCxn id="286" idx="6"/>
            <a:endCxn id="287" idx="1"/>
          </p:cNvCxnSpPr>
          <p:nvPr/>
        </p:nvCxnSpPr>
        <p:spPr>
          <a:xfrm flipH="1" rot="10800000">
            <a:off x="2015400" y="1716050"/>
            <a:ext cx="779100" cy="4500"/>
          </a:xfrm>
          <a:prstGeom prst="straightConnector1">
            <a:avLst/>
          </a:prstGeom>
          <a:noFill/>
          <a:ln cap="flat" cmpd="sng" w="9525">
            <a:solidFill>
              <a:schemeClr val="dk2"/>
            </a:solidFill>
            <a:prstDash val="solid"/>
            <a:round/>
            <a:headEnd len="med" w="med" type="none"/>
            <a:tailEnd len="med" w="med" type="triangle"/>
          </a:ln>
        </p:spPr>
      </p:cxnSp>
      <p:sp>
        <p:nvSpPr>
          <p:cNvPr id="287" name="Shape 287"/>
          <p:cNvSpPr/>
          <p:nvPr/>
        </p:nvSpPr>
        <p:spPr>
          <a:xfrm>
            <a:off x="2794500" y="1390100"/>
            <a:ext cx="1285800" cy="65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Fitness </a:t>
            </a:r>
            <a:endParaRPr/>
          </a:p>
          <a:p>
            <a:pPr indent="0" lvl="0" marL="0">
              <a:spcBef>
                <a:spcPts val="0"/>
              </a:spcBef>
              <a:spcAft>
                <a:spcPts val="0"/>
              </a:spcAft>
              <a:buNone/>
            </a:pPr>
            <a:r>
              <a:rPr lang="en"/>
              <a:t>Test</a:t>
            </a:r>
            <a:endParaRPr/>
          </a:p>
        </p:txBody>
      </p:sp>
      <p:cxnSp>
        <p:nvCxnSpPr>
          <p:cNvPr id="288" name="Shape 288"/>
          <p:cNvCxnSpPr/>
          <p:nvPr/>
        </p:nvCxnSpPr>
        <p:spPr>
          <a:xfrm flipH="1" rot="10800000">
            <a:off x="4080300" y="1706025"/>
            <a:ext cx="779100" cy="14400"/>
          </a:xfrm>
          <a:prstGeom prst="straightConnector1">
            <a:avLst/>
          </a:prstGeom>
          <a:noFill/>
          <a:ln cap="flat" cmpd="sng" w="9525">
            <a:solidFill>
              <a:schemeClr val="dk2"/>
            </a:solidFill>
            <a:prstDash val="solid"/>
            <a:round/>
            <a:headEnd len="med" w="med" type="none"/>
            <a:tailEnd len="med" w="med" type="triangle"/>
          </a:ln>
        </p:spPr>
      </p:cxnSp>
      <p:sp>
        <p:nvSpPr>
          <p:cNvPr id="289" name="Shape 289"/>
          <p:cNvSpPr/>
          <p:nvPr/>
        </p:nvSpPr>
        <p:spPr>
          <a:xfrm>
            <a:off x="4859400" y="1394475"/>
            <a:ext cx="1285800" cy="65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Submit</a:t>
            </a:r>
            <a:endParaRPr/>
          </a:p>
          <a:p>
            <a:pPr indent="0" lvl="0" marL="0" rtl="0">
              <a:spcBef>
                <a:spcPts val="0"/>
              </a:spcBef>
              <a:spcAft>
                <a:spcPts val="0"/>
              </a:spcAft>
              <a:buNone/>
            </a:pPr>
            <a:r>
              <a:rPr lang="en"/>
              <a:t>Application</a:t>
            </a:r>
            <a:endParaRPr/>
          </a:p>
        </p:txBody>
      </p:sp>
      <p:cxnSp>
        <p:nvCxnSpPr>
          <p:cNvPr id="290" name="Shape 290"/>
          <p:cNvCxnSpPr/>
          <p:nvPr/>
        </p:nvCxnSpPr>
        <p:spPr>
          <a:xfrm flipH="1" rot="10800000">
            <a:off x="6145200" y="1713225"/>
            <a:ext cx="779100" cy="14400"/>
          </a:xfrm>
          <a:prstGeom prst="straightConnector1">
            <a:avLst/>
          </a:prstGeom>
          <a:noFill/>
          <a:ln cap="flat" cmpd="sng" w="9525">
            <a:solidFill>
              <a:schemeClr val="dk2"/>
            </a:solidFill>
            <a:prstDash val="solid"/>
            <a:round/>
            <a:headEnd len="med" w="med" type="none"/>
            <a:tailEnd len="med" w="med" type="triangle"/>
          </a:ln>
        </p:spPr>
      </p:cxnSp>
      <p:sp>
        <p:nvSpPr>
          <p:cNvPr id="291" name="Shape 291"/>
          <p:cNvSpPr/>
          <p:nvPr/>
        </p:nvSpPr>
        <p:spPr>
          <a:xfrm>
            <a:off x="6924300" y="1394475"/>
            <a:ext cx="1285800" cy="65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Pay Membership</a:t>
            </a:r>
            <a:endParaRPr/>
          </a:p>
        </p:txBody>
      </p:sp>
      <p:sp>
        <p:nvSpPr>
          <p:cNvPr id="292" name="Shape 292"/>
          <p:cNvSpPr/>
          <p:nvPr/>
        </p:nvSpPr>
        <p:spPr>
          <a:xfrm>
            <a:off x="729600" y="1394475"/>
            <a:ext cx="1285800" cy="651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M</a:t>
            </a:r>
            <a:r>
              <a:rPr lang="en"/>
              <a:t>uscleHub</a:t>
            </a:r>
            <a:endParaRPr/>
          </a:p>
          <a:p>
            <a:pPr indent="0" lvl="0" marL="0" rtl="0">
              <a:spcBef>
                <a:spcPts val="0"/>
              </a:spcBef>
              <a:spcAft>
                <a:spcPts val="0"/>
              </a:spcAft>
              <a:buNone/>
            </a:pPr>
            <a:r>
              <a:rPr lang="en"/>
              <a:t>Visitors</a:t>
            </a:r>
            <a:endParaRPr/>
          </a:p>
        </p:txBody>
      </p:sp>
      <p:cxnSp>
        <p:nvCxnSpPr>
          <p:cNvPr id="293" name="Shape 293"/>
          <p:cNvCxnSpPr>
            <a:stCxn id="292" idx="2"/>
          </p:cNvCxnSpPr>
          <p:nvPr/>
        </p:nvCxnSpPr>
        <p:spPr>
          <a:xfrm flipH="1" rot="-5400000">
            <a:off x="3201150" y="217725"/>
            <a:ext cx="482400" cy="4139700"/>
          </a:xfrm>
          <a:prstGeom prst="bentConnector2">
            <a:avLst/>
          </a:prstGeom>
          <a:noFill/>
          <a:ln cap="flat" cmpd="sng" w="9525">
            <a:solidFill>
              <a:schemeClr val="dk2"/>
            </a:solidFill>
            <a:prstDash val="solid"/>
            <a:round/>
            <a:headEnd len="med" w="med" type="none"/>
            <a:tailEnd len="med" w="med" type="none"/>
          </a:ln>
        </p:spPr>
      </p:cxnSp>
      <p:cxnSp>
        <p:nvCxnSpPr>
          <p:cNvPr id="294" name="Shape 294"/>
          <p:cNvCxnSpPr>
            <a:endCxn id="289" idx="2"/>
          </p:cNvCxnSpPr>
          <p:nvPr/>
        </p:nvCxnSpPr>
        <p:spPr>
          <a:xfrm rot="10800000">
            <a:off x="5502300" y="2046375"/>
            <a:ext cx="1500" cy="491100"/>
          </a:xfrm>
          <a:prstGeom prst="straightConnector1">
            <a:avLst/>
          </a:prstGeom>
          <a:noFill/>
          <a:ln cap="flat" cmpd="sng" w="9525">
            <a:solidFill>
              <a:schemeClr val="dk2"/>
            </a:solidFill>
            <a:prstDash val="solid"/>
            <a:round/>
            <a:headEnd len="med" w="med" type="none"/>
            <a:tailEnd len="med" w="med" type="triangle"/>
          </a:ln>
        </p:spPr>
      </p:cxnSp>
      <p:sp>
        <p:nvSpPr>
          <p:cNvPr id="295" name="Shape 295"/>
          <p:cNvSpPr txBox="1"/>
          <p:nvPr/>
        </p:nvSpPr>
        <p:spPr>
          <a:xfrm>
            <a:off x="2015400" y="1315325"/>
            <a:ext cx="951600" cy="38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Group A</a:t>
            </a:r>
            <a:endParaRPr/>
          </a:p>
        </p:txBody>
      </p:sp>
      <p:sp>
        <p:nvSpPr>
          <p:cNvPr id="296" name="Shape 296"/>
          <p:cNvSpPr txBox="1"/>
          <p:nvPr/>
        </p:nvSpPr>
        <p:spPr>
          <a:xfrm>
            <a:off x="2724975" y="2125463"/>
            <a:ext cx="951600" cy="38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Group 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Select D</a:t>
            </a:r>
            <a:r>
              <a:rPr lang="en"/>
              <a:t>ataset From Database</a:t>
            </a:r>
            <a:endParaRPr/>
          </a:p>
        </p:txBody>
      </p:sp>
      <p:sp>
        <p:nvSpPr>
          <p:cNvPr id="302" name="Shape 302"/>
          <p:cNvSpPr txBox="1"/>
          <p:nvPr>
            <p:ph idx="1" type="body"/>
          </p:nvPr>
        </p:nvSpPr>
        <p:spPr>
          <a:xfrm>
            <a:off x="1303800" y="1444400"/>
            <a:ext cx="7030500" cy="321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000000"/>
                </a:solidFill>
                <a:highlight>
                  <a:srgbClr val="FFFFFF"/>
                </a:highlight>
                <a:latin typeface="Roboto"/>
                <a:ea typeface="Roboto"/>
                <a:cs typeface="Roboto"/>
                <a:sym typeface="Roboto"/>
              </a:rPr>
              <a:t>There are four tables in the database contain useful information for our analysis.</a:t>
            </a:r>
            <a:endParaRPr sz="1400">
              <a:solidFill>
                <a:srgbClr val="000000"/>
              </a:solidFill>
              <a:highlight>
                <a:srgbClr val="FFFFFF"/>
              </a:highlight>
              <a:latin typeface="Roboto"/>
              <a:ea typeface="Roboto"/>
              <a:cs typeface="Roboto"/>
              <a:sym typeface="Roboto"/>
            </a:endParaRPr>
          </a:p>
          <a:p>
            <a:pPr indent="-317500" lvl="0" marL="457200" rtl="0">
              <a:spcBef>
                <a:spcPts val="1600"/>
              </a:spcBef>
              <a:spcAft>
                <a:spcPts val="0"/>
              </a:spcAft>
              <a:buClr>
                <a:srgbClr val="000000"/>
              </a:buClr>
              <a:buSzPts val="1400"/>
              <a:buFont typeface="Arial"/>
              <a:buChar char="●"/>
            </a:pPr>
            <a:r>
              <a:rPr b="1" lang="en" sz="1400">
                <a:solidFill>
                  <a:srgbClr val="000000"/>
                </a:solidFill>
                <a:latin typeface="Arial"/>
                <a:ea typeface="Arial"/>
                <a:cs typeface="Arial"/>
                <a:sym typeface="Arial"/>
              </a:rPr>
              <a:t>Visits</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Fitness_tests</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Applications</a:t>
            </a:r>
            <a:endParaRPr sz="1400">
              <a:solidFill>
                <a:srgbClr val="000000"/>
              </a:solidFill>
              <a:latin typeface="Arial"/>
              <a:ea typeface="Arial"/>
              <a:cs typeface="Arial"/>
              <a:sym typeface="Arial"/>
            </a:endParaRPr>
          </a:p>
          <a:p>
            <a:pPr indent="-317500" lvl="0" marL="457200">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Purchases</a:t>
            </a:r>
            <a:endParaRPr sz="1400">
              <a:solidFill>
                <a:srgbClr val="000000"/>
              </a:solidFill>
              <a:latin typeface="Arial"/>
              <a:ea typeface="Arial"/>
              <a:cs typeface="Arial"/>
              <a:sym typeface="Arial"/>
            </a:endParaRPr>
          </a:p>
          <a:p>
            <a:pPr indent="0" lvl="0" marL="0">
              <a:spcBef>
                <a:spcPts val="1600"/>
              </a:spcBef>
              <a:spcAft>
                <a:spcPts val="0"/>
              </a:spcAft>
              <a:buNone/>
            </a:pPr>
            <a:r>
              <a:rPr b="1" lang="en" sz="1400">
                <a:solidFill>
                  <a:srgbClr val="000000"/>
                </a:solidFill>
                <a:latin typeface="Arial"/>
                <a:ea typeface="Arial"/>
                <a:cs typeface="Arial"/>
                <a:sym typeface="Arial"/>
              </a:rPr>
              <a:t>Final Dataset:</a:t>
            </a:r>
            <a:endParaRPr b="1"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A/B Test Period:</a:t>
            </a:r>
            <a:r>
              <a:rPr b="1"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07.01.2107 to 09.09.2017</a:t>
            </a:r>
            <a:endParaRPr sz="1400">
              <a:solidFill>
                <a:srgbClr val="000000"/>
              </a:solidFill>
              <a:latin typeface="Arial"/>
              <a:ea typeface="Arial"/>
              <a:cs typeface="Arial"/>
              <a:sym typeface="Arial"/>
            </a:endParaRPr>
          </a:p>
          <a:p>
            <a:pPr indent="0" lvl="0" marL="0">
              <a:spcBef>
                <a:spcPts val="1600"/>
              </a:spcBef>
              <a:spcAft>
                <a:spcPts val="0"/>
              </a:spcAft>
              <a:buNone/>
            </a:pPr>
            <a:r>
              <a:rPr lang="en" sz="1400">
                <a:solidFill>
                  <a:srgbClr val="000000"/>
                </a:solidFill>
                <a:latin typeface="Arial"/>
                <a:ea typeface="Arial"/>
                <a:cs typeface="Arial"/>
                <a:sym typeface="Arial"/>
              </a:rPr>
              <a:t>Data Size :</a:t>
            </a:r>
            <a:r>
              <a:rPr b="1"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 5004 rows(2504 for “Group A” and 2500 for “Group B”)</a:t>
            </a:r>
            <a:endParaRPr sz="1400">
              <a:solidFill>
                <a:srgbClr val="000000"/>
              </a:solidFill>
              <a:latin typeface="Arial"/>
              <a:ea typeface="Arial"/>
              <a:cs typeface="Arial"/>
              <a:sym typeface="Arial"/>
            </a:endParaRPr>
          </a:p>
          <a:p>
            <a:pPr indent="0" lvl="0" marL="0" rtl="0">
              <a:spcBef>
                <a:spcPts val="1600"/>
              </a:spcBef>
              <a:spcAft>
                <a:spcPts val="0"/>
              </a:spcAft>
              <a:buNone/>
            </a:pPr>
            <a:r>
              <a:rPr lang="en" sz="1400">
                <a:solidFill>
                  <a:srgbClr val="000000"/>
                </a:solidFill>
                <a:latin typeface="Arial"/>
                <a:ea typeface="Arial"/>
                <a:cs typeface="Arial"/>
                <a:sym typeface="Arial"/>
              </a:rPr>
              <a:t>New Columns :  “ab_test_group”, “is_application” and “is_member”.</a:t>
            </a:r>
            <a:endParaRPr sz="1400">
              <a:solidFill>
                <a:srgbClr val="000000"/>
              </a:solidFill>
              <a:latin typeface="Arial"/>
              <a:ea typeface="Arial"/>
              <a:cs typeface="Arial"/>
              <a:sym typeface="Arial"/>
            </a:endParaRPr>
          </a:p>
          <a:p>
            <a:pPr indent="0" lvl="0" marL="0">
              <a:spcBef>
                <a:spcPts val="1600"/>
              </a:spcBef>
              <a:spcAft>
                <a:spcPts val="1600"/>
              </a:spcAft>
              <a:buNone/>
            </a:pPr>
            <a:r>
              <a:t/>
            </a:r>
            <a:endParaRPr sz="1400">
              <a:solidFill>
                <a:srgbClr val="484848"/>
              </a:solidFill>
              <a:highlight>
                <a:srgbClr val="FFFFFF"/>
              </a:highlight>
              <a:latin typeface="Roboto"/>
              <a:ea typeface="Roboto"/>
              <a:cs typeface="Roboto"/>
              <a:sym typeface="Roboto"/>
            </a:endParaRPr>
          </a:p>
        </p:txBody>
      </p:sp>
      <p:pic>
        <p:nvPicPr>
          <p:cNvPr id="303" name="Shape 303"/>
          <p:cNvPicPr preferRelativeResize="0"/>
          <p:nvPr/>
        </p:nvPicPr>
        <p:blipFill>
          <a:blip r:embed="rId3">
            <a:alphaModFix/>
          </a:blip>
          <a:stretch>
            <a:fillRect/>
          </a:stretch>
        </p:blipFill>
        <p:spPr>
          <a:xfrm>
            <a:off x="5117700" y="1985413"/>
            <a:ext cx="3390900" cy="229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Hypothesis Tests Results</a:t>
            </a:r>
            <a:endParaRPr/>
          </a:p>
          <a:p>
            <a:pPr indent="0" lvl="0" marL="0">
              <a:spcBef>
                <a:spcPts val="0"/>
              </a:spcBef>
              <a:spcAft>
                <a:spcPts val="0"/>
              </a:spcAft>
              <a:buNone/>
            </a:pPr>
            <a:r>
              <a:rPr lang="en" sz="1800"/>
              <a:t>Test 1:Which group are more likely to pick up an application?</a:t>
            </a:r>
            <a:endParaRPr sz="1800"/>
          </a:p>
        </p:txBody>
      </p:sp>
      <p:sp>
        <p:nvSpPr>
          <p:cNvPr id="309" name="Shape 309"/>
          <p:cNvSpPr txBox="1"/>
          <p:nvPr>
            <p:ph idx="1" type="body"/>
          </p:nvPr>
        </p:nvSpPr>
        <p:spPr>
          <a:xfrm>
            <a:off x="1303800" y="3252725"/>
            <a:ext cx="3308700" cy="1278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400">
                <a:solidFill>
                  <a:srgbClr val="484848"/>
                </a:solidFill>
                <a:highlight>
                  <a:schemeClr val="lt1"/>
                </a:highlight>
                <a:latin typeface="Roboto"/>
                <a:ea typeface="Roboto"/>
                <a:cs typeface="Roboto"/>
                <a:sym typeface="Roboto"/>
              </a:rPr>
              <a:t>Hypothesis Test : </a:t>
            </a:r>
            <a:r>
              <a:rPr lang="en" sz="1400">
                <a:solidFill>
                  <a:srgbClr val="484848"/>
                </a:solidFill>
                <a:highlight>
                  <a:schemeClr val="lt1"/>
                </a:highlight>
                <a:latin typeface="Roboto"/>
                <a:ea typeface="Roboto"/>
                <a:cs typeface="Roboto"/>
                <a:sym typeface="Roboto"/>
              </a:rPr>
              <a:t>Chi Square Test</a:t>
            </a:r>
            <a:endParaRPr sz="1400">
              <a:solidFill>
                <a:srgbClr val="484848"/>
              </a:solidFill>
              <a:highlight>
                <a:schemeClr val="lt1"/>
              </a:highlight>
              <a:latin typeface="Roboto"/>
              <a:ea typeface="Roboto"/>
              <a:cs typeface="Roboto"/>
              <a:sym typeface="Roboto"/>
            </a:endParaRPr>
          </a:p>
          <a:p>
            <a:pPr indent="0" lvl="0" marL="0" rtl="0">
              <a:lnSpc>
                <a:spcPct val="100000"/>
              </a:lnSpc>
              <a:spcBef>
                <a:spcPts val="1500"/>
              </a:spcBef>
              <a:spcAft>
                <a:spcPts val="0"/>
              </a:spcAft>
              <a:buNone/>
            </a:pPr>
            <a:r>
              <a:rPr b="1" lang="en" sz="1400">
                <a:solidFill>
                  <a:srgbClr val="484848"/>
                </a:solidFill>
                <a:highlight>
                  <a:schemeClr val="lt1"/>
                </a:highlight>
                <a:latin typeface="Roboto"/>
                <a:ea typeface="Roboto"/>
                <a:cs typeface="Roboto"/>
                <a:sym typeface="Roboto"/>
              </a:rPr>
              <a:t>P-Value:</a:t>
            </a:r>
            <a:r>
              <a:rPr lang="en" sz="1400">
                <a:solidFill>
                  <a:srgbClr val="484848"/>
                </a:solidFill>
                <a:highlight>
                  <a:schemeClr val="lt1"/>
                </a:highlight>
                <a:latin typeface="Roboto"/>
                <a:ea typeface="Roboto"/>
                <a:cs typeface="Roboto"/>
                <a:sym typeface="Roboto"/>
              </a:rPr>
              <a:t> 0.0009</a:t>
            </a:r>
            <a:endParaRPr sz="1400">
              <a:solidFill>
                <a:srgbClr val="484848"/>
              </a:solidFill>
              <a:highlight>
                <a:schemeClr val="lt1"/>
              </a:highlight>
              <a:latin typeface="Roboto"/>
              <a:ea typeface="Roboto"/>
              <a:cs typeface="Roboto"/>
              <a:sym typeface="Roboto"/>
            </a:endParaRPr>
          </a:p>
          <a:p>
            <a:pPr indent="0" lvl="0" marL="0" rtl="0">
              <a:lnSpc>
                <a:spcPct val="100000"/>
              </a:lnSpc>
              <a:spcBef>
                <a:spcPts val="1500"/>
              </a:spcBef>
              <a:spcAft>
                <a:spcPts val="1500"/>
              </a:spcAft>
              <a:buNone/>
            </a:pPr>
            <a:r>
              <a:rPr b="1" lang="en" sz="1400">
                <a:solidFill>
                  <a:srgbClr val="484848"/>
                </a:solidFill>
                <a:highlight>
                  <a:schemeClr val="lt1"/>
                </a:highlight>
                <a:latin typeface="Roboto"/>
                <a:ea typeface="Roboto"/>
                <a:cs typeface="Roboto"/>
                <a:sym typeface="Roboto"/>
              </a:rPr>
              <a:t>Conclusion: </a:t>
            </a:r>
            <a:r>
              <a:rPr lang="en" sz="1400">
                <a:solidFill>
                  <a:srgbClr val="484848"/>
                </a:solidFill>
                <a:highlight>
                  <a:schemeClr val="lt1"/>
                </a:highlight>
                <a:latin typeface="Roboto"/>
                <a:ea typeface="Roboto"/>
                <a:cs typeface="Roboto"/>
                <a:sym typeface="Roboto"/>
              </a:rPr>
              <a:t>People from Group B are more likely to submit an application.</a:t>
            </a:r>
            <a:endParaRPr sz="1400">
              <a:solidFill>
                <a:srgbClr val="484848"/>
              </a:solidFill>
              <a:highlight>
                <a:schemeClr val="lt1"/>
              </a:highlight>
              <a:latin typeface="Roboto"/>
              <a:ea typeface="Roboto"/>
              <a:cs typeface="Roboto"/>
              <a:sym typeface="Roboto"/>
            </a:endParaRPr>
          </a:p>
        </p:txBody>
      </p:sp>
      <p:pic>
        <p:nvPicPr>
          <p:cNvPr id="310" name="Shape 310"/>
          <p:cNvPicPr preferRelativeResize="0"/>
          <p:nvPr/>
        </p:nvPicPr>
        <p:blipFill>
          <a:blip r:embed="rId3">
            <a:alphaModFix/>
          </a:blip>
          <a:stretch>
            <a:fillRect/>
          </a:stretch>
        </p:blipFill>
        <p:spPr>
          <a:xfrm>
            <a:off x="4837538" y="1732200"/>
            <a:ext cx="3629025" cy="2514600"/>
          </a:xfrm>
          <a:prstGeom prst="rect">
            <a:avLst/>
          </a:prstGeom>
          <a:noFill/>
          <a:ln>
            <a:noFill/>
          </a:ln>
        </p:spPr>
      </p:pic>
      <p:pic>
        <p:nvPicPr>
          <p:cNvPr id="311" name="Shape 311"/>
          <p:cNvPicPr preferRelativeResize="0"/>
          <p:nvPr/>
        </p:nvPicPr>
        <p:blipFill>
          <a:blip r:embed="rId4">
            <a:alphaModFix/>
          </a:blip>
          <a:stretch>
            <a:fillRect/>
          </a:stretch>
        </p:blipFill>
        <p:spPr>
          <a:xfrm>
            <a:off x="1399550" y="1732200"/>
            <a:ext cx="2554100" cy="107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Hypothesis Tests Results</a:t>
            </a:r>
            <a:endParaRPr/>
          </a:p>
          <a:p>
            <a:pPr indent="0" lvl="0" marL="0" rtl="0">
              <a:spcBef>
                <a:spcPts val="0"/>
              </a:spcBef>
              <a:spcAft>
                <a:spcPts val="0"/>
              </a:spcAft>
              <a:buNone/>
            </a:pPr>
            <a:r>
              <a:rPr lang="en" sz="1800"/>
              <a:t>Test 1:For people who already submit applications, which group are more likely to purchase a membership.</a:t>
            </a:r>
            <a:endParaRPr sz="1800"/>
          </a:p>
        </p:txBody>
      </p:sp>
      <p:sp>
        <p:nvSpPr>
          <p:cNvPr id="317" name="Shape 317"/>
          <p:cNvSpPr txBox="1"/>
          <p:nvPr>
            <p:ph idx="1" type="body"/>
          </p:nvPr>
        </p:nvSpPr>
        <p:spPr>
          <a:xfrm>
            <a:off x="1303800" y="3252725"/>
            <a:ext cx="3778800" cy="1278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400">
                <a:solidFill>
                  <a:srgbClr val="484848"/>
                </a:solidFill>
                <a:highlight>
                  <a:schemeClr val="lt1"/>
                </a:highlight>
                <a:latin typeface="Roboto"/>
                <a:ea typeface="Roboto"/>
                <a:cs typeface="Roboto"/>
                <a:sym typeface="Roboto"/>
              </a:rPr>
              <a:t>Hypothesis Test : </a:t>
            </a:r>
            <a:r>
              <a:rPr lang="en" sz="1400">
                <a:solidFill>
                  <a:srgbClr val="484848"/>
                </a:solidFill>
                <a:highlight>
                  <a:schemeClr val="lt1"/>
                </a:highlight>
                <a:latin typeface="Roboto"/>
                <a:ea typeface="Roboto"/>
                <a:cs typeface="Roboto"/>
                <a:sym typeface="Roboto"/>
              </a:rPr>
              <a:t>Chi Square Test</a:t>
            </a:r>
            <a:endParaRPr sz="1400">
              <a:solidFill>
                <a:srgbClr val="484848"/>
              </a:solidFill>
              <a:highlight>
                <a:schemeClr val="lt1"/>
              </a:highlight>
              <a:latin typeface="Roboto"/>
              <a:ea typeface="Roboto"/>
              <a:cs typeface="Roboto"/>
              <a:sym typeface="Roboto"/>
            </a:endParaRPr>
          </a:p>
          <a:p>
            <a:pPr indent="0" lvl="0" marL="0" rtl="0">
              <a:lnSpc>
                <a:spcPct val="100000"/>
              </a:lnSpc>
              <a:spcBef>
                <a:spcPts val="1500"/>
              </a:spcBef>
              <a:spcAft>
                <a:spcPts val="0"/>
              </a:spcAft>
              <a:buNone/>
            </a:pPr>
            <a:r>
              <a:rPr b="1" lang="en" sz="1400">
                <a:solidFill>
                  <a:srgbClr val="484848"/>
                </a:solidFill>
                <a:highlight>
                  <a:schemeClr val="lt1"/>
                </a:highlight>
                <a:latin typeface="Roboto"/>
                <a:ea typeface="Roboto"/>
                <a:cs typeface="Roboto"/>
                <a:sym typeface="Roboto"/>
              </a:rPr>
              <a:t>P-Value : </a:t>
            </a:r>
            <a:r>
              <a:rPr lang="en" sz="1400">
                <a:solidFill>
                  <a:srgbClr val="484848"/>
                </a:solidFill>
                <a:highlight>
                  <a:schemeClr val="lt1"/>
                </a:highlight>
                <a:latin typeface="Roboto"/>
                <a:ea typeface="Roboto"/>
                <a:cs typeface="Roboto"/>
                <a:sym typeface="Roboto"/>
              </a:rPr>
              <a:t>0.43</a:t>
            </a:r>
            <a:endParaRPr sz="1400">
              <a:solidFill>
                <a:srgbClr val="484848"/>
              </a:solidFill>
              <a:highlight>
                <a:schemeClr val="lt1"/>
              </a:highlight>
              <a:latin typeface="Roboto"/>
              <a:ea typeface="Roboto"/>
              <a:cs typeface="Roboto"/>
              <a:sym typeface="Roboto"/>
            </a:endParaRPr>
          </a:p>
          <a:p>
            <a:pPr indent="0" lvl="0" marL="0" rtl="0">
              <a:lnSpc>
                <a:spcPct val="100000"/>
              </a:lnSpc>
              <a:spcBef>
                <a:spcPts val="1500"/>
              </a:spcBef>
              <a:spcAft>
                <a:spcPts val="1500"/>
              </a:spcAft>
              <a:buNone/>
            </a:pPr>
            <a:r>
              <a:rPr b="1" lang="en" sz="1400">
                <a:solidFill>
                  <a:srgbClr val="484848"/>
                </a:solidFill>
                <a:highlight>
                  <a:schemeClr val="lt1"/>
                </a:highlight>
                <a:latin typeface="Roboto"/>
                <a:ea typeface="Roboto"/>
                <a:cs typeface="Roboto"/>
                <a:sym typeface="Roboto"/>
              </a:rPr>
              <a:t>Conclusion: </a:t>
            </a:r>
            <a:r>
              <a:rPr lang="en" sz="1400">
                <a:solidFill>
                  <a:srgbClr val="484848"/>
                </a:solidFill>
                <a:latin typeface="Roboto"/>
                <a:ea typeface="Roboto"/>
                <a:cs typeface="Roboto"/>
                <a:sym typeface="Roboto"/>
              </a:rPr>
              <a:t>After submitting applications, </a:t>
            </a:r>
            <a:r>
              <a:rPr lang="en" sz="1400">
                <a:solidFill>
                  <a:srgbClr val="484848"/>
                </a:solidFill>
                <a:highlight>
                  <a:schemeClr val="lt1"/>
                </a:highlight>
                <a:latin typeface="Roboto"/>
                <a:ea typeface="Roboto"/>
                <a:cs typeface="Roboto"/>
                <a:sym typeface="Roboto"/>
              </a:rPr>
              <a:t>p</a:t>
            </a:r>
            <a:r>
              <a:rPr lang="en" sz="1400">
                <a:solidFill>
                  <a:srgbClr val="484848"/>
                </a:solidFill>
                <a:highlight>
                  <a:schemeClr val="lt1"/>
                </a:highlight>
                <a:latin typeface="Roboto"/>
                <a:ea typeface="Roboto"/>
                <a:cs typeface="Roboto"/>
                <a:sym typeface="Roboto"/>
              </a:rPr>
              <a:t>eople from both group  show no difference towards purchasing an membership. </a:t>
            </a:r>
            <a:endParaRPr sz="1400">
              <a:solidFill>
                <a:srgbClr val="484848"/>
              </a:solidFill>
              <a:highlight>
                <a:schemeClr val="lt1"/>
              </a:highlight>
              <a:latin typeface="Roboto"/>
              <a:ea typeface="Roboto"/>
              <a:cs typeface="Roboto"/>
              <a:sym typeface="Roboto"/>
            </a:endParaRPr>
          </a:p>
        </p:txBody>
      </p:sp>
      <p:pic>
        <p:nvPicPr>
          <p:cNvPr id="318" name="Shape 318"/>
          <p:cNvPicPr preferRelativeResize="0"/>
          <p:nvPr/>
        </p:nvPicPr>
        <p:blipFill>
          <a:blip r:embed="rId3">
            <a:alphaModFix/>
          </a:blip>
          <a:stretch>
            <a:fillRect/>
          </a:stretch>
        </p:blipFill>
        <p:spPr>
          <a:xfrm>
            <a:off x="1399550" y="1872075"/>
            <a:ext cx="2554101" cy="999300"/>
          </a:xfrm>
          <a:prstGeom prst="rect">
            <a:avLst/>
          </a:prstGeom>
          <a:noFill/>
          <a:ln>
            <a:noFill/>
          </a:ln>
        </p:spPr>
      </p:pic>
      <p:pic>
        <p:nvPicPr>
          <p:cNvPr id="319" name="Shape 319"/>
          <p:cNvPicPr preferRelativeResize="0"/>
          <p:nvPr/>
        </p:nvPicPr>
        <p:blipFill>
          <a:blip r:embed="rId4">
            <a:alphaModFix/>
          </a:blip>
          <a:stretch>
            <a:fillRect/>
          </a:stretch>
        </p:blipFill>
        <p:spPr>
          <a:xfrm>
            <a:off x="4656563" y="1732200"/>
            <a:ext cx="3686175" cy="251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Hypothesis Tests Results</a:t>
            </a:r>
            <a:endParaRPr/>
          </a:p>
          <a:p>
            <a:pPr indent="0" lvl="0" marL="0" rtl="0">
              <a:spcBef>
                <a:spcPts val="0"/>
              </a:spcBef>
              <a:spcAft>
                <a:spcPts val="0"/>
              </a:spcAft>
              <a:buNone/>
            </a:pPr>
            <a:r>
              <a:rPr lang="en" sz="1800"/>
              <a:t>Test 1:Which group are more likely to purchase a membership?</a:t>
            </a:r>
            <a:endParaRPr sz="1800"/>
          </a:p>
        </p:txBody>
      </p:sp>
      <p:sp>
        <p:nvSpPr>
          <p:cNvPr id="325" name="Shape 325"/>
          <p:cNvSpPr txBox="1"/>
          <p:nvPr>
            <p:ph idx="1" type="body"/>
          </p:nvPr>
        </p:nvSpPr>
        <p:spPr>
          <a:xfrm>
            <a:off x="1303800" y="3252725"/>
            <a:ext cx="3465600" cy="1577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400">
                <a:solidFill>
                  <a:srgbClr val="484848"/>
                </a:solidFill>
                <a:highlight>
                  <a:schemeClr val="lt1"/>
                </a:highlight>
                <a:latin typeface="Roboto"/>
                <a:ea typeface="Roboto"/>
                <a:cs typeface="Roboto"/>
                <a:sym typeface="Roboto"/>
              </a:rPr>
              <a:t>Hypothesis Test : </a:t>
            </a:r>
            <a:r>
              <a:rPr lang="en" sz="1400">
                <a:solidFill>
                  <a:srgbClr val="484848"/>
                </a:solidFill>
                <a:highlight>
                  <a:schemeClr val="lt1"/>
                </a:highlight>
                <a:latin typeface="Roboto"/>
                <a:ea typeface="Roboto"/>
                <a:cs typeface="Roboto"/>
                <a:sym typeface="Roboto"/>
              </a:rPr>
              <a:t>Chi Square Test</a:t>
            </a:r>
            <a:endParaRPr sz="1400">
              <a:solidFill>
                <a:srgbClr val="484848"/>
              </a:solidFill>
              <a:highlight>
                <a:schemeClr val="lt1"/>
              </a:highlight>
              <a:latin typeface="Roboto"/>
              <a:ea typeface="Roboto"/>
              <a:cs typeface="Roboto"/>
              <a:sym typeface="Roboto"/>
            </a:endParaRPr>
          </a:p>
          <a:p>
            <a:pPr indent="0" lvl="0" marL="0" rtl="0">
              <a:lnSpc>
                <a:spcPct val="100000"/>
              </a:lnSpc>
              <a:spcBef>
                <a:spcPts val="1500"/>
              </a:spcBef>
              <a:spcAft>
                <a:spcPts val="0"/>
              </a:spcAft>
              <a:buNone/>
            </a:pPr>
            <a:r>
              <a:rPr b="1" lang="en" sz="1400">
                <a:solidFill>
                  <a:srgbClr val="484848"/>
                </a:solidFill>
                <a:highlight>
                  <a:schemeClr val="lt1"/>
                </a:highlight>
                <a:latin typeface="Roboto"/>
                <a:ea typeface="Roboto"/>
                <a:cs typeface="Roboto"/>
                <a:sym typeface="Roboto"/>
              </a:rPr>
              <a:t>P-Value : </a:t>
            </a:r>
            <a:r>
              <a:rPr lang="en" sz="1400">
                <a:solidFill>
                  <a:srgbClr val="484848"/>
                </a:solidFill>
                <a:highlight>
                  <a:schemeClr val="lt1"/>
                </a:highlight>
                <a:latin typeface="Roboto"/>
                <a:ea typeface="Roboto"/>
                <a:cs typeface="Roboto"/>
                <a:sym typeface="Roboto"/>
              </a:rPr>
              <a:t>0.01</a:t>
            </a:r>
            <a:endParaRPr sz="1400">
              <a:solidFill>
                <a:srgbClr val="484848"/>
              </a:solidFill>
              <a:highlight>
                <a:schemeClr val="lt1"/>
              </a:highlight>
              <a:latin typeface="Roboto"/>
              <a:ea typeface="Roboto"/>
              <a:cs typeface="Roboto"/>
              <a:sym typeface="Roboto"/>
            </a:endParaRPr>
          </a:p>
          <a:p>
            <a:pPr indent="0" lvl="0" marL="0" rtl="0">
              <a:lnSpc>
                <a:spcPct val="100000"/>
              </a:lnSpc>
              <a:spcBef>
                <a:spcPts val="1500"/>
              </a:spcBef>
              <a:spcAft>
                <a:spcPts val="0"/>
              </a:spcAft>
              <a:buNone/>
            </a:pPr>
            <a:r>
              <a:rPr b="1" lang="en" sz="1400">
                <a:solidFill>
                  <a:srgbClr val="484848"/>
                </a:solidFill>
                <a:highlight>
                  <a:schemeClr val="lt1"/>
                </a:highlight>
                <a:latin typeface="Roboto"/>
                <a:ea typeface="Roboto"/>
                <a:cs typeface="Roboto"/>
                <a:sym typeface="Roboto"/>
              </a:rPr>
              <a:t>Conclusion: </a:t>
            </a:r>
            <a:r>
              <a:rPr lang="en" sz="1400">
                <a:solidFill>
                  <a:srgbClr val="484848"/>
                </a:solidFill>
                <a:highlight>
                  <a:schemeClr val="lt1"/>
                </a:highlight>
                <a:latin typeface="Roboto"/>
                <a:ea typeface="Roboto"/>
                <a:cs typeface="Roboto"/>
                <a:sym typeface="Roboto"/>
              </a:rPr>
              <a:t>People from Group B are more likely to purchase an membership.</a:t>
            </a:r>
            <a:endParaRPr sz="1400">
              <a:solidFill>
                <a:srgbClr val="484848"/>
              </a:solidFill>
              <a:highlight>
                <a:schemeClr val="lt1"/>
              </a:highlight>
              <a:latin typeface="Roboto"/>
              <a:ea typeface="Roboto"/>
              <a:cs typeface="Roboto"/>
              <a:sym typeface="Roboto"/>
            </a:endParaRPr>
          </a:p>
          <a:p>
            <a:pPr indent="0" lvl="0" marL="0" rtl="0">
              <a:lnSpc>
                <a:spcPct val="100000"/>
              </a:lnSpc>
              <a:spcBef>
                <a:spcPts val="1500"/>
              </a:spcBef>
              <a:spcAft>
                <a:spcPts val="1500"/>
              </a:spcAft>
              <a:buNone/>
            </a:pPr>
            <a:r>
              <a:t/>
            </a:r>
            <a:endParaRPr b="1" sz="1400">
              <a:solidFill>
                <a:srgbClr val="484848"/>
              </a:solidFill>
              <a:highlight>
                <a:schemeClr val="lt1"/>
              </a:highlight>
              <a:latin typeface="Roboto"/>
              <a:ea typeface="Roboto"/>
              <a:cs typeface="Roboto"/>
              <a:sym typeface="Roboto"/>
            </a:endParaRPr>
          </a:p>
        </p:txBody>
      </p:sp>
      <p:pic>
        <p:nvPicPr>
          <p:cNvPr id="326" name="Shape 326"/>
          <p:cNvPicPr preferRelativeResize="0"/>
          <p:nvPr/>
        </p:nvPicPr>
        <p:blipFill>
          <a:blip r:embed="rId3">
            <a:alphaModFix/>
          </a:blip>
          <a:stretch>
            <a:fillRect/>
          </a:stretch>
        </p:blipFill>
        <p:spPr>
          <a:xfrm>
            <a:off x="1359800" y="1872075"/>
            <a:ext cx="2554101" cy="999300"/>
          </a:xfrm>
          <a:prstGeom prst="rect">
            <a:avLst/>
          </a:prstGeom>
          <a:noFill/>
          <a:ln>
            <a:noFill/>
          </a:ln>
        </p:spPr>
      </p:pic>
      <p:pic>
        <p:nvPicPr>
          <p:cNvPr id="327" name="Shape 327"/>
          <p:cNvPicPr preferRelativeResize="0"/>
          <p:nvPr/>
        </p:nvPicPr>
        <p:blipFill>
          <a:blip r:embed="rId4">
            <a:alphaModFix/>
          </a:blip>
          <a:stretch>
            <a:fillRect/>
          </a:stretch>
        </p:blipFill>
        <p:spPr>
          <a:xfrm>
            <a:off x="4713713" y="1732200"/>
            <a:ext cx="3629025"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Customer Interview Insights</a:t>
            </a:r>
            <a:endParaRPr/>
          </a:p>
        </p:txBody>
      </p:sp>
      <p:sp>
        <p:nvSpPr>
          <p:cNvPr id="333" name="Shape 333"/>
          <p:cNvSpPr txBox="1"/>
          <p:nvPr>
            <p:ph idx="1" type="body"/>
          </p:nvPr>
        </p:nvSpPr>
        <p:spPr>
          <a:xfrm>
            <a:off x="1303800" y="1659675"/>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84848"/>
                </a:solidFill>
                <a:highlight>
                  <a:srgbClr val="FFFFFF"/>
                </a:highlight>
                <a:latin typeface="Roboto"/>
                <a:ea typeface="Roboto"/>
                <a:cs typeface="Roboto"/>
                <a:sym typeface="Roboto"/>
              </a:rPr>
              <a:t>Helpful for newbies</a:t>
            </a:r>
            <a:endParaRPr sz="1800">
              <a:solidFill>
                <a:srgbClr val="484848"/>
              </a:solidFill>
              <a:highlight>
                <a:srgbClr val="FFFFFF"/>
              </a:highlight>
              <a:latin typeface="Roboto"/>
              <a:ea typeface="Roboto"/>
              <a:cs typeface="Roboto"/>
              <a:sym typeface="Roboto"/>
            </a:endParaRPr>
          </a:p>
          <a:p>
            <a:pPr indent="0" lvl="0" marL="0" rtl="0">
              <a:spcBef>
                <a:spcPts val="1600"/>
              </a:spcBef>
              <a:spcAft>
                <a:spcPts val="0"/>
              </a:spcAft>
              <a:buNone/>
            </a:pPr>
            <a:r>
              <a:rPr lang="en" sz="1800">
                <a:solidFill>
                  <a:srgbClr val="484848"/>
                </a:solidFill>
                <a:highlight>
                  <a:srgbClr val="FFFFFF"/>
                </a:highlight>
                <a:latin typeface="Roboto"/>
                <a:ea typeface="Roboto"/>
                <a:cs typeface="Roboto"/>
                <a:sym typeface="Roboto"/>
              </a:rPr>
              <a:t>Equipment </a:t>
            </a:r>
            <a:r>
              <a:rPr lang="en" sz="1800">
                <a:solidFill>
                  <a:srgbClr val="484848"/>
                </a:solidFill>
                <a:highlight>
                  <a:srgbClr val="FFFFFF"/>
                </a:highlight>
                <a:latin typeface="Roboto"/>
                <a:ea typeface="Roboto"/>
                <a:cs typeface="Roboto"/>
                <a:sym typeface="Roboto"/>
              </a:rPr>
              <a:t>maintenance</a:t>
            </a:r>
            <a:r>
              <a:rPr lang="en" sz="1800">
                <a:solidFill>
                  <a:srgbClr val="484848"/>
                </a:solidFill>
                <a:highlight>
                  <a:srgbClr val="FFFFFF"/>
                </a:highlight>
                <a:latin typeface="Roboto"/>
                <a:ea typeface="Roboto"/>
                <a:cs typeface="Roboto"/>
                <a:sym typeface="Roboto"/>
              </a:rPr>
              <a:t> and </a:t>
            </a:r>
            <a:r>
              <a:rPr lang="en" sz="1800">
                <a:solidFill>
                  <a:srgbClr val="484848"/>
                </a:solidFill>
                <a:highlight>
                  <a:srgbClr val="FFFFFF"/>
                </a:highlight>
                <a:latin typeface="Roboto"/>
                <a:ea typeface="Roboto"/>
                <a:cs typeface="Roboto"/>
                <a:sym typeface="Roboto"/>
              </a:rPr>
              <a:t>cleanliness</a:t>
            </a:r>
            <a:endParaRPr sz="1800">
              <a:solidFill>
                <a:srgbClr val="484848"/>
              </a:solidFill>
              <a:highlight>
                <a:srgbClr val="FFFFFF"/>
              </a:highlight>
              <a:latin typeface="Roboto"/>
              <a:ea typeface="Roboto"/>
              <a:cs typeface="Roboto"/>
              <a:sym typeface="Roboto"/>
            </a:endParaRPr>
          </a:p>
          <a:p>
            <a:pPr indent="0" lvl="0" marL="0">
              <a:spcBef>
                <a:spcPts val="1600"/>
              </a:spcBef>
              <a:spcAft>
                <a:spcPts val="0"/>
              </a:spcAft>
              <a:buNone/>
            </a:pPr>
            <a:r>
              <a:rPr lang="en" sz="1800">
                <a:solidFill>
                  <a:srgbClr val="484848"/>
                </a:solidFill>
                <a:highlight>
                  <a:schemeClr val="lt1"/>
                </a:highlight>
                <a:latin typeface="Roboto"/>
                <a:ea typeface="Roboto"/>
                <a:cs typeface="Roboto"/>
                <a:sym typeface="Roboto"/>
              </a:rPr>
              <a:t>Shorten the sign-up process</a:t>
            </a:r>
            <a:endParaRPr sz="1800">
              <a:solidFill>
                <a:srgbClr val="484848"/>
              </a:solidFill>
              <a:highlight>
                <a:schemeClr val="lt1"/>
              </a:highlight>
              <a:latin typeface="Roboto"/>
              <a:ea typeface="Roboto"/>
              <a:cs typeface="Roboto"/>
              <a:sym typeface="Roboto"/>
            </a:endParaRPr>
          </a:p>
          <a:p>
            <a:pPr indent="0" lvl="0" marL="0" rtl="0">
              <a:spcBef>
                <a:spcPts val="1600"/>
              </a:spcBef>
              <a:spcAft>
                <a:spcPts val="0"/>
              </a:spcAft>
              <a:buNone/>
            </a:pPr>
            <a:r>
              <a:rPr lang="en" sz="1800">
                <a:solidFill>
                  <a:srgbClr val="484848"/>
                </a:solidFill>
                <a:highlight>
                  <a:schemeClr val="lt1"/>
                </a:highlight>
                <a:latin typeface="Roboto"/>
                <a:ea typeface="Roboto"/>
                <a:cs typeface="Roboto"/>
                <a:sym typeface="Roboto"/>
              </a:rPr>
              <a:t>Trainer’s proper interactions</a:t>
            </a:r>
            <a:endParaRPr sz="1800">
              <a:solidFill>
                <a:srgbClr val="484848"/>
              </a:solidFill>
              <a:highlight>
                <a:schemeClr val="lt1"/>
              </a:highlight>
              <a:latin typeface="Roboto"/>
              <a:ea typeface="Roboto"/>
              <a:cs typeface="Roboto"/>
              <a:sym typeface="Roboto"/>
            </a:endParaRPr>
          </a:p>
          <a:p>
            <a:pPr indent="0" lvl="0" marL="0" rtl="0">
              <a:spcBef>
                <a:spcPts val="1600"/>
              </a:spcBef>
              <a:spcAft>
                <a:spcPts val="1600"/>
              </a:spcAft>
              <a:buNone/>
            </a:pPr>
            <a:r>
              <a:t/>
            </a:r>
            <a:endParaRPr sz="1400">
              <a:solidFill>
                <a:srgbClr val="484848"/>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Recommendation</a:t>
            </a:r>
            <a:endParaRPr/>
          </a:p>
        </p:txBody>
      </p:sp>
      <p:sp>
        <p:nvSpPr>
          <p:cNvPr id="339" name="Shape 339"/>
          <p:cNvSpPr txBox="1"/>
          <p:nvPr>
            <p:ph idx="1" type="body"/>
          </p:nvPr>
        </p:nvSpPr>
        <p:spPr>
          <a:xfrm>
            <a:off x="1303800" y="1510475"/>
            <a:ext cx="7030500" cy="2541600"/>
          </a:xfrm>
          <a:prstGeom prst="rect">
            <a:avLst/>
          </a:prstGeom>
        </p:spPr>
        <p:txBody>
          <a:bodyPr anchorCtr="0" anchor="ctr" bIns="91425" lIns="91425" spcFirstLastPara="1" rIns="91425" wrap="square" tIns="91425">
            <a:noAutofit/>
          </a:bodyPr>
          <a:lstStyle/>
          <a:p>
            <a:pPr indent="0" lvl="0" marL="0" algn="just">
              <a:spcBef>
                <a:spcPts val="0"/>
              </a:spcBef>
              <a:spcAft>
                <a:spcPts val="1600"/>
              </a:spcAft>
              <a:buNone/>
            </a:pPr>
            <a:r>
              <a:rPr b="1" lang="en" sz="2400"/>
              <a:t>Shorten the sign up process and </a:t>
            </a:r>
            <a:r>
              <a:rPr b="1" lang="en" sz="2400"/>
              <a:t>make</a:t>
            </a:r>
            <a:r>
              <a:rPr b="1" lang="en" sz="2400"/>
              <a:t> fitness test</a:t>
            </a:r>
            <a:r>
              <a:rPr b="1" lang="en" sz="2400"/>
              <a:t> an hidden option </a:t>
            </a:r>
            <a:r>
              <a:rPr b="1" lang="en" sz="2400"/>
              <a:t>for visitors</a:t>
            </a:r>
            <a:r>
              <a:rPr b="1" lang="en" sz="2400"/>
              <a:t> instead of a standard process. </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