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icrochip\documents\Customer\Garmin\Fitness\L10%20Touch\20190916-L10_QT8_Low_Po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icrochip\documents\Customer\Garmin\Fitness\L10%20Touch\20190916-L10_QT8_Low_Po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Sheet1!$A$6:$A$13</c:f>
              <c:numCache>
                <c:formatCode>General</c:formatCod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numCache>
            </c:numRef>
          </c:cat>
          <c:val>
            <c:numRef>
              <c:f>Sheet1!$B$6:$B$13</c:f>
              <c:numCache>
                <c:formatCode>General</c:formatCode>
                <c:ptCount val="8"/>
                <c:pt idx="0">
                  <c:v>86</c:v>
                </c:pt>
                <c:pt idx="1">
                  <c:v>54</c:v>
                </c:pt>
                <c:pt idx="2">
                  <c:v>32.5</c:v>
                </c:pt>
                <c:pt idx="3">
                  <c:v>23.7</c:v>
                </c:pt>
                <c:pt idx="4">
                  <c:v>19</c:v>
                </c:pt>
                <c:pt idx="5">
                  <c:v>17</c:v>
                </c:pt>
                <c:pt idx="6">
                  <c:v>16</c:v>
                </c:pt>
                <c:pt idx="7">
                  <c:v>15.3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C-4C54-A82A-D3D3382E5A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69665184"/>
        <c:axId val="769665512"/>
      </c:lineChart>
      <c:catAx>
        <c:axId val="769665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QTM_AUTOSCAN_TRIGGER_PERIOD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512"/>
        <c:crosses val="autoZero"/>
        <c:auto val="1"/>
        <c:lblAlgn val="ctr"/>
        <c:lblOffset val="100"/>
        <c:noMultiLvlLbl val="0"/>
      </c:catAx>
      <c:valAx>
        <c:axId val="769665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(uA)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Sheet1!$A$26:$A$31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  <c:pt idx="4">
                  <c:v>16000</c:v>
                </c:pt>
                <c:pt idx="5">
                  <c:v>32000</c:v>
                </c:pt>
              </c:numCache>
            </c:numRef>
          </c:cat>
          <c:val>
            <c:numRef>
              <c:f>Sheet1!$B$26:$B$31</c:f>
              <c:numCache>
                <c:formatCode>General</c:formatCode>
                <c:ptCount val="6"/>
                <c:pt idx="0">
                  <c:v>36</c:v>
                </c:pt>
                <c:pt idx="1">
                  <c:v>32.700000000000003</c:v>
                </c:pt>
                <c:pt idx="2">
                  <c:v>30.7</c:v>
                </c:pt>
                <c:pt idx="3">
                  <c:v>29.7</c:v>
                </c:pt>
                <c:pt idx="4">
                  <c:v>29.12</c:v>
                </c:pt>
                <c:pt idx="5">
                  <c:v>28.91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6B-46B1-9DAB-F3B37918FFE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69665184"/>
        <c:axId val="769665512"/>
      </c:lineChart>
      <c:catAx>
        <c:axId val="769665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DEF_TOUCH_DRIFT_PERIOD_MS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512"/>
        <c:crosses val="autoZero"/>
        <c:auto val="1"/>
        <c:lblAlgn val="ctr"/>
        <c:lblOffset val="100"/>
        <c:noMultiLvlLbl val="0"/>
      </c:catAx>
      <c:valAx>
        <c:axId val="769665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(uA)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1620-1980-454C-8FAE-A835A1F29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SAML10 Low Power Touch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758A-9B8E-477A-AB25-F2D6AACA8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2D3-5B56-449C-9D3A-EEB6655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Surface Standby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8470B-4291-45BB-84D0-0E8FF290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26431"/>
            <a:ext cx="9182100" cy="2538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B1600-FCFA-4560-B010-E802FB8E6E31}"/>
              </a:ext>
            </a:extLst>
          </p:cNvPr>
          <p:cNvSpPr txBox="1"/>
          <p:nvPr/>
        </p:nvSpPr>
        <p:spPr>
          <a:xfrm>
            <a:off x="2733675" y="242093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F88FE-A934-4E34-BD6D-2B3B29A7A2E4}"/>
              </a:ext>
            </a:extLst>
          </p:cNvPr>
          <p:cNvSpPr txBox="1"/>
          <p:nvPr/>
        </p:nvSpPr>
        <p:spPr>
          <a:xfrm>
            <a:off x="4176659" y="2420930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Touch Timeout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797A6-75F6-4266-8001-4A8032CA2031}"/>
              </a:ext>
            </a:extLst>
          </p:cNvPr>
          <p:cNvSpPr txBox="1"/>
          <p:nvPr/>
        </p:nvSpPr>
        <p:spPr>
          <a:xfrm>
            <a:off x="6105346" y="2420930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Standby Auto-scan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80613-F04D-4904-A187-2FE90C2E45D5}"/>
              </a:ext>
            </a:extLst>
          </p:cNvPr>
          <p:cNvSpPr txBox="1"/>
          <p:nvPr/>
        </p:nvSpPr>
        <p:spPr>
          <a:xfrm>
            <a:off x="7958899" y="242093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 Calibration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C13C5B-B5DE-4D45-B09A-A4BE0826A6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32507" y="2790262"/>
            <a:ext cx="37662" cy="7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3E0A24-20A7-4805-89D6-250BDC0C3A85}"/>
              </a:ext>
            </a:extLst>
          </p:cNvPr>
          <p:cNvCxnSpPr>
            <a:cxnSpLocks/>
          </p:cNvCxnSpPr>
          <p:nvPr/>
        </p:nvCxnSpPr>
        <p:spPr>
          <a:xfrm>
            <a:off x="2085975" y="3429000"/>
            <a:ext cx="30099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0B6337-E325-40B3-AB62-84D70B659231}"/>
              </a:ext>
            </a:extLst>
          </p:cNvPr>
          <p:cNvCxnSpPr>
            <a:stCxn id="5" idx="2"/>
          </p:cNvCxnSpPr>
          <p:nvPr/>
        </p:nvCxnSpPr>
        <p:spPr>
          <a:xfrm>
            <a:off x="3402384" y="2790262"/>
            <a:ext cx="134566" cy="63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8AD4ED-06A9-4914-9F88-25F6A4B9D39D}"/>
              </a:ext>
            </a:extLst>
          </p:cNvPr>
          <p:cNvCxnSpPr>
            <a:cxnSpLocks/>
          </p:cNvCxnSpPr>
          <p:nvPr/>
        </p:nvCxnSpPr>
        <p:spPr>
          <a:xfrm>
            <a:off x="5162550" y="4591050"/>
            <a:ext cx="16224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00811-1F75-4C5C-8174-9C8A10D6BBF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95358" y="2790262"/>
            <a:ext cx="1059800" cy="180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24DC25-4B61-4705-B497-9305CBA5F09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02231" y="2790262"/>
            <a:ext cx="1898085" cy="120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046FC0-732F-4287-9C3B-898CF7E56F4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28605" y="2790262"/>
            <a:ext cx="271711" cy="120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F63B80-7A15-439D-96F0-5253FF834C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00316" y="2790262"/>
            <a:ext cx="1411122" cy="120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1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E953-CBB8-435F-947B-6C853D29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Standby Auto-scan </a:t>
            </a:r>
            <a:r>
              <a:rPr lang="en-US" dirty="0"/>
              <a:t>Power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EFFC1E-6CD8-4478-ACA9-9471C8B1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50012" cy="3541714"/>
          </a:xfrm>
        </p:spPr>
        <p:txBody>
          <a:bodyPr/>
          <a:lstStyle/>
          <a:p>
            <a:r>
              <a:rPr lang="en-US" dirty="0"/>
              <a:t>Auto scan trigger period while in standby</a:t>
            </a:r>
          </a:p>
          <a:p>
            <a:r>
              <a:rPr lang="en-US" dirty="0"/>
              <a:t>QTM_AUTOSCAN_TRIGGER_PERIOD </a:t>
            </a:r>
          </a:p>
          <a:p>
            <a:r>
              <a:rPr lang="en-US" dirty="0"/>
              <a:t>Range: 8ms – 1024ms</a:t>
            </a:r>
          </a:p>
          <a:p>
            <a:r>
              <a:rPr lang="en-US" dirty="0"/>
              <a:t>@3.3Vdc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2F2566-5E4F-40FA-B9A5-9B0ED0438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91956"/>
              </p:ext>
            </p:extLst>
          </p:nvPr>
        </p:nvGraphicFramePr>
        <p:xfrm>
          <a:off x="6097919" y="3278038"/>
          <a:ext cx="5306201" cy="3174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12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CB43-3B01-4264-8030-ECAA182C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Recalibration Power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F2DF-71D9-406F-885B-A7001960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Drift measurement period to wake and recalibrate reference values</a:t>
            </a:r>
          </a:p>
          <a:p>
            <a:r>
              <a:rPr lang="en-US" dirty="0"/>
              <a:t>DEF_TOUCH_DRIFT_PERIOD_MS </a:t>
            </a:r>
          </a:p>
          <a:p>
            <a:r>
              <a:rPr lang="en-US" dirty="0"/>
              <a:t>Range: 1 – 65535</a:t>
            </a:r>
          </a:p>
          <a:p>
            <a:r>
              <a:rPr lang="en-US" dirty="0"/>
              <a:t>32mS auto-scan rate</a:t>
            </a:r>
          </a:p>
          <a:p>
            <a:r>
              <a:rPr lang="en-US" dirty="0"/>
              <a:t>@3.3Vdc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CEC315-7C5B-41D2-9504-342C096EE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290003"/>
              </p:ext>
            </p:extLst>
          </p:nvPr>
        </p:nvGraphicFramePr>
        <p:xfrm>
          <a:off x="6098353" y="3286664"/>
          <a:ext cx="5302892" cy="316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0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4012-0A44-4844-97EE-E0826B5E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over Capacitive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C1B5-4024-43F4-BDC5-AC28B879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4D9E-12FF-4DC4-BC89-7CC47CAC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3C22-E72A-4A13-AFED-F772A00E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Arm Cortex-M23 Core</a:t>
            </a:r>
          </a:p>
          <a:p>
            <a:pPr lvl="1"/>
            <a:r>
              <a:rPr lang="en-US" dirty="0"/>
              <a:t>32MHz (2.62 CoreMark/MHz and up to 31 DMIPS)</a:t>
            </a:r>
          </a:p>
          <a:p>
            <a:pPr lvl="1"/>
            <a:r>
              <a:rPr lang="en-US" b="1" dirty="0"/>
              <a:t>1.62-3.63V Operating Voltage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64/32/16KB Flash, 16/8/4KB SRAM, 2KB Data Flash</a:t>
            </a:r>
          </a:p>
          <a:p>
            <a:r>
              <a:rPr lang="en-US" dirty="0"/>
              <a:t>WLCSP Package Details</a:t>
            </a:r>
          </a:p>
          <a:p>
            <a:pPr lvl="1"/>
            <a:r>
              <a:rPr lang="en-US" dirty="0"/>
              <a:t>32 pin, 25 I/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.4mm lead pitch</a:t>
            </a:r>
          </a:p>
          <a:p>
            <a:pPr lvl="1"/>
            <a:r>
              <a:rPr lang="en-US" b="1" dirty="0"/>
              <a:t>2.79x2.79x.482 mm</a:t>
            </a:r>
          </a:p>
        </p:txBody>
      </p:sp>
    </p:spTree>
    <p:extLst>
      <p:ext uri="{BB962C8B-B14F-4D97-AF65-F5344CB8AC3E}">
        <p14:creationId xmlns:p14="http://schemas.microsoft.com/office/powerpoint/2010/main" val="8248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2B7-A58F-43F1-A058-843B123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Low Power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D8C0-4B1C-4E66-9BF0-64284EEC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Active, Idle, Standby with partial or full SRAM retention and off standby modes</a:t>
            </a:r>
          </a:p>
          <a:p>
            <a:pPr lvl="1"/>
            <a:r>
              <a:rPr lang="en-US" dirty="0"/>
              <a:t>Active mode (&lt; 25 </a:t>
            </a:r>
            <a:r>
              <a:rPr lang="el-GR" dirty="0"/>
              <a:t>μ</a:t>
            </a:r>
            <a:r>
              <a:rPr lang="en-US" dirty="0"/>
              <a:t>A/MHz)</a:t>
            </a:r>
          </a:p>
          <a:p>
            <a:pPr lvl="1"/>
            <a:r>
              <a:rPr lang="en-US" dirty="0"/>
              <a:t>Idle mode (&lt; 10 </a:t>
            </a:r>
            <a:r>
              <a:rPr lang="el-GR" dirty="0"/>
              <a:t>μ</a:t>
            </a:r>
            <a:r>
              <a:rPr lang="en-US" dirty="0"/>
              <a:t>A/MHz) with 1.5 </a:t>
            </a:r>
            <a:r>
              <a:rPr lang="el-GR" dirty="0"/>
              <a:t>μ</a:t>
            </a:r>
            <a:r>
              <a:rPr lang="en-US" dirty="0"/>
              <a:t>s wake-up time</a:t>
            </a:r>
          </a:p>
          <a:p>
            <a:pPr lvl="1"/>
            <a:r>
              <a:rPr lang="en-US" dirty="0"/>
              <a:t>Standby with Full SRAM Retention (0.5 </a:t>
            </a:r>
            <a:r>
              <a:rPr lang="el-GR" dirty="0"/>
              <a:t>μ</a:t>
            </a:r>
            <a:r>
              <a:rPr lang="en-US" dirty="0"/>
              <a:t>A) with 5.3 </a:t>
            </a:r>
            <a:r>
              <a:rPr lang="el-GR" dirty="0"/>
              <a:t>μ</a:t>
            </a:r>
            <a:r>
              <a:rPr lang="en-US" dirty="0"/>
              <a:t>s wake-up time</a:t>
            </a:r>
          </a:p>
          <a:p>
            <a:pPr lvl="1"/>
            <a:r>
              <a:rPr lang="en-US" dirty="0"/>
              <a:t>Off mode (&lt; 100 </a:t>
            </a:r>
            <a:r>
              <a:rPr lang="en-US" dirty="0" err="1"/>
              <a:t>nA</a:t>
            </a:r>
            <a:r>
              <a:rPr lang="en-US" dirty="0"/>
              <a:t>)</a:t>
            </a:r>
          </a:p>
          <a:p>
            <a:r>
              <a:rPr lang="en-US" dirty="0"/>
              <a:t>Sleepwalking peripherals</a:t>
            </a:r>
          </a:p>
          <a:p>
            <a:r>
              <a:rPr lang="en-US" dirty="0"/>
              <a:t>Embedded Buck/LDO regulator with on-the-fly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5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D211-5096-44C7-A340-7A70CD56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PTC Touch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641B-247B-4463-9799-EE5DB377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20 self, 100 mutual channels</a:t>
            </a:r>
          </a:p>
          <a:p>
            <a:r>
              <a:rPr lang="en-US" dirty="0"/>
              <a:t>Hardware noise filtering </a:t>
            </a:r>
          </a:p>
          <a:p>
            <a:r>
              <a:rPr lang="en-US" b="1" dirty="0"/>
              <a:t>Driven Shield Plus for moisture tolerance and noise immunity</a:t>
            </a:r>
          </a:p>
          <a:p>
            <a:r>
              <a:rPr lang="en-US" dirty="0"/>
              <a:t>Parallel Acquisition through Polarity control</a:t>
            </a:r>
          </a:p>
          <a:p>
            <a:r>
              <a:rPr lang="en-US" dirty="0"/>
              <a:t>Supports wake-up on touch from standby mode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C579-34B9-4BE1-BA0B-1F8D9048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</a:t>
            </a:r>
            <a:r>
              <a:rPr lang="en-US" dirty="0" err="1"/>
              <a:t>Xplained</a:t>
            </a:r>
            <a:r>
              <a:rPr lang="en-US" dirty="0"/>
              <a:t>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8837-B2DA-43BD-972A-AC8AC934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programmer/debugger</a:t>
            </a:r>
          </a:p>
          <a:p>
            <a:r>
              <a:rPr lang="en-US" dirty="0"/>
              <a:t>On board current measurement circuitry and interface</a:t>
            </a:r>
          </a:p>
          <a:p>
            <a:r>
              <a:rPr lang="en-US" dirty="0" err="1"/>
              <a:t>Xplained</a:t>
            </a:r>
            <a:r>
              <a:rPr lang="en-US" dirty="0"/>
              <a:t> Pro headers for peripheral 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7EC-BE92-4AB2-8A26-F3695BCC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QT8 </a:t>
            </a:r>
            <a:r>
              <a:rPr lang="en-US" dirty="0" err="1"/>
              <a:t>Xplained</a:t>
            </a:r>
            <a:r>
              <a:rPr lang="en-US" dirty="0"/>
              <a:t> Pro - 2D Touch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97BF-B311-4226-BCD7-AFE90F6A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5x5 2D Touch Surface Sensor and Driven Shield</a:t>
            </a:r>
          </a:p>
          <a:p>
            <a:r>
              <a:rPr lang="en-US" dirty="0"/>
              <a:t>Indicator LEDs for gesture visualization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A740B-996B-46A3-BC81-D076E0E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83" y="3801082"/>
            <a:ext cx="533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19EC-C3AD-4A5C-8C59-73BF7CD9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Touch Library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811-69CC-40B3-A9A3-5D3CDD2A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touch position decoding</a:t>
            </a:r>
          </a:p>
          <a:p>
            <a:r>
              <a:rPr lang="en-US" dirty="0"/>
              <a:t>Gesture decoding</a:t>
            </a:r>
          </a:p>
          <a:p>
            <a:pPr lvl="1"/>
            <a:r>
              <a:rPr lang="en-US" dirty="0"/>
              <a:t>1 finger touch coordinate detection</a:t>
            </a:r>
          </a:p>
          <a:p>
            <a:pPr lvl="1"/>
            <a:r>
              <a:rPr lang="en-US" dirty="0"/>
              <a:t>1 and 2 finger gesture detection</a:t>
            </a:r>
          </a:p>
        </p:txBody>
      </p:sp>
      <p:pic>
        <p:nvPicPr>
          <p:cNvPr id="50" name="Picture 49" descr="C:\Users\Public\Documents\MCHP_D\Data\Projects\MCHP\MarCom\201610_HKEF\Collateral\NewPictures\2D-1Finger-Blue.png">
            <a:extLst>
              <a:ext uri="{FF2B5EF4-FFF2-40B4-BE49-F238E27FC236}">
                <a16:creationId xmlns:a16="http://schemas.microsoft.com/office/drawing/2014/main" id="{F14CD8D3-0FF8-46BD-AC53-D2C66742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61" y="2473452"/>
            <a:ext cx="1143000" cy="1296737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image003">
            <a:extLst>
              <a:ext uri="{FF2B5EF4-FFF2-40B4-BE49-F238E27FC236}">
                <a16:creationId xmlns:a16="http://schemas.microsoft.com/office/drawing/2014/main" id="{3615BF5E-FFD5-498E-A55A-2DB06238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36" y="3896868"/>
            <a:ext cx="1143000" cy="1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image002">
            <a:extLst>
              <a:ext uri="{FF2B5EF4-FFF2-40B4-BE49-F238E27FC236}">
                <a16:creationId xmlns:a16="http://schemas.microsoft.com/office/drawing/2014/main" id="{EBB905D7-BCF6-49C0-8E1A-7D3E2BB8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61" y="3896868"/>
            <a:ext cx="1143000" cy="1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 descr="image001">
            <a:extLst>
              <a:ext uri="{FF2B5EF4-FFF2-40B4-BE49-F238E27FC236}">
                <a16:creationId xmlns:a16="http://schemas.microsoft.com/office/drawing/2014/main" id="{8AAA71C8-C817-48F2-94E7-0DA507B0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36" y="2459528"/>
            <a:ext cx="1143000" cy="1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45C-EEEE-4780-B216-49E499D8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Touch Library Gestures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47FB5D-6687-4D1C-80D4-08759D2933E9}"/>
              </a:ext>
            </a:extLst>
          </p:cNvPr>
          <p:cNvSpPr/>
          <p:nvPr/>
        </p:nvSpPr>
        <p:spPr>
          <a:xfrm>
            <a:off x="1567824" y="3023869"/>
            <a:ext cx="933452" cy="23327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A88C-B307-4A67-9E5F-9B9DE6DB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0" y="3029524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B3092-5C39-47C9-AEBC-C19449572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6" y="3034412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8DA8EF-C857-4FF6-86AD-0361F57F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0" y="3499107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C098A-3B29-4987-BE2A-10D887DF2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6" y="3966079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00B34-C79A-4DC1-A80B-3D7262678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0" y="4433082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93662-4342-4AFC-960A-811B30193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6" y="443427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6FD037-7CBA-4958-A03B-D932EFE7E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0" y="3966079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21DCEEA-0018-4CA8-BF92-9A7F07D0F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6" y="489950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88F7079-7DBF-4B2E-8F19-B06439B349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0" y="4899418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65">
            <a:extLst>
              <a:ext uri="{FF2B5EF4-FFF2-40B4-BE49-F238E27FC236}">
                <a16:creationId xmlns:a16="http://schemas.microsoft.com/office/drawing/2014/main" id="{F669A48C-4916-4DF2-A950-EBEA68E9C660}"/>
              </a:ext>
            </a:extLst>
          </p:cNvPr>
          <p:cNvSpPr txBox="1"/>
          <p:nvPr/>
        </p:nvSpPr>
        <p:spPr>
          <a:xfrm>
            <a:off x="2687812" y="3103034"/>
            <a:ext cx="1491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Tap, tap and hold</a:t>
            </a:r>
          </a:p>
        </p:txBody>
      </p:sp>
      <p:sp>
        <p:nvSpPr>
          <p:cNvPr id="14" name="TextBox 66">
            <a:extLst>
              <a:ext uri="{FF2B5EF4-FFF2-40B4-BE49-F238E27FC236}">
                <a16:creationId xmlns:a16="http://schemas.microsoft.com/office/drawing/2014/main" id="{A0B88F65-207B-4A17-A34E-B370B0CFA8C0}"/>
              </a:ext>
            </a:extLst>
          </p:cNvPr>
          <p:cNvSpPr txBox="1"/>
          <p:nvPr/>
        </p:nvSpPr>
        <p:spPr>
          <a:xfrm>
            <a:off x="2687812" y="3568856"/>
            <a:ext cx="19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Double tap, palm detect</a:t>
            </a:r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4F7705CB-2601-4926-B22E-BE1D7B2C0C26}"/>
              </a:ext>
            </a:extLst>
          </p:cNvPr>
          <p:cNvSpPr txBox="1"/>
          <p:nvPr/>
        </p:nvSpPr>
        <p:spPr>
          <a:xfrm>
            <a:off x="2687812" y="4034678"/>
            <a:ext cx="188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Swipe, swipe and hold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C36CD3C5-A510-4539-8136-2F719A9F20D7}"/>
              </a:ext>
            </a:extLst>
          </p:cNvPr>
          <p:cNvSpPr txBox="1"/>
          <p:nvPr/>
        </p:nvSpPr>
        <p:spPr>
          <a:xfrm>
            <a:off x="2687812" y="4500500"/>
            <a:ext cx="228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Edge swipe, swipe and hold</a:t>
            </a:r>
          </a:p>
        </p:txBody>
      </p:sp>
      <p:sp>
        <p:nvSpPr>
          <p:cNvPr id="17" name="TextBox 69">
            <a:extLst>
              <a:ext uri="{FF2B5EF4-FFF2-40B4-BE49-F238E27FC236}">
                <a16:creationId xmlns:a16="http://schemas.microsoft.com/office/drawing/2014/main" id="{48809278-9A31-4AC2-8330-1017CD24BC9E}"/>
              </a:ext>
            </a:extLst>
          </p:cNvPr>
          <p:cNvSpPr txBox="1"/>
          <p:nvPr/>
        </p:nvSpPr>
        <p:spPr>
          <a:xfrm>
            <a:off x="2687812" y="4966322"/>
            <a:ext cx="2191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Touch wheel, CW and CCW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C5E5D3-9963-41CF-A15F-B40DF9CED8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6" y="3498723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7C3D6-7424-4BD0-9E34-013B91162FDC}"/>
              </a:ext>
            </a:extLst>
          </p:cNvPr>
          <p:cNvSpPr/>
          <p:nvPr/>
        </p:nvSpPr>
        <p:spPr>
          <a:xfrm>
            <a:off x="5638800" y="3029345"/>
            <a:ext cx="923926" cy="23189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9CD2FA-4A5D-42D3-B371-404DD2BAC4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6" y="489105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8F56DB7-BABD-44DC-BD88-27B1322C438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" b="1333"/>
          <a:stretch/>
        </p:blipFill>
        <p:spPr>
          <a:xfrm>
            <a:off x="6105526" y="4421986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ACAB6487-0B65-437F-81D6-DDE92392403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" b="2132"/>
          <a:stretch/>
        </p:blipFill>
        <p:spPr>
          <a:xfrm>
            <a:off x="5638800" y="4422716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AF002E13-6943-4935-8377-BA188F218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9105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1C7375-4AF4-4609-B435-2D83B359AE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029524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5E938C-9FBC-42C2-9B92-B59304DA83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6" y="3029345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drawing of a person&#10;&#10;Description automatically generated">
            <a:extLst>
              <a:ext uri="{FF2B5EF4-FFF2-40B4-BE49-F238E27FC236}">
                <a16:creationId xmlns:a16="http://schemas.microsoft.com/office/drawing/2014/main" id="{9BA5FAD1-03D7-4E10-92C5-AACE7F5898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59145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F84BB-7891-4DB8-A8F3-C65BDE1AAB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6" y="3964073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56ECBA-3982-4759-A0AB-9976C94CB6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98144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2D26E9EE-D3A7-4727-A0DE-EE7ABBCF568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6" y="349202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9EFE4886-87A6-4FC5-9E91-55756BBB5DF7}"/>
              </a:ext>
            </a:extLst>
          </p:cNvPr>
          <p:cNvSpPr txBox="1"/>
          <p:nvPr/>
        </p:nvSpPr>
        <p:spPr>
          <a:xfrm>
            <a:off x="6749262" y="3098393"/>
            <a:ext cx="2306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Two finger tap, tap and hold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810D881D-4176-484A-8E8C-93441427F17D}"/>
              </a:ext>
            </a:extLst>
          </p:cNvPr>
          <p:cNvSpPr txBox="1"/>
          <p:nvPr/>
        </p:nvSpPr>
        <p:spPr>
          <a:xfrm>
            <a:off x="6749262" y="3564215"/>
            <a:ext cx="272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Two finger swipe, swipe and hold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54332736-68B5-4A2C-BE77-60CEEBC9570F}"/>
              </a:ext>
            </a:extLst>
          </p:cNvPr>
          <p:cNvSpPr txBox="1"/>
          <p:nvPr/>
        </p:nvSpPr>
        <p:spPr>
          <a:xfrm>
            <a:off x="6749262" y="4495859"/>
            <a:ext cx="232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Pinch zoom in and zoom out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BA4BC155-EBB9-462C-A020-B85ECC4D1F02}"/>
              </a:ext>
            </a:extLst>
          </p:cNvPr>
          <p:cNvSpPr txBox="1"/>
          <p:nvPr/>
        </p:nvSpPr>
        <p:spPr>
          <a:xfrm>
            <a:off x="6749262" y="4961678"/>
            <a:ext cx="2563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Two finger wheel, CW and CCW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3F63C130-6B1A-4CE5-9EB8-B854FF2C0465}"/>
              </a:ext>
            </a:extLst>
          </p:cNvPr>
          <p:cNvSpPr txBox="1"/>
          <p:nvPr/>
        </p:nvSpPr>
        <p:spPr>
          <a:xfrm>
            <a:off x="6749262" y="4030037"/>
            <a:ext cx="3136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>
                <a:solidFill>
                  <a:schemeClr val="tx1"/>
                </a:solidFill>
                <a:latin typeface="+mn-lt"/>
              </a:rPr>
              <a:t>Two finger edge swipe, swipe and hold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75ADCEBA-62FE-4FBF-8803-C0385BBE7733}"/>
              </a:ext>
            </a:extLst>
          </p:cNvPr>
          <p:cNvSpPr txBox="1"/>
          <p:nvPr/>
        </p:nvSpPr>
        <p:spPr>
          <a:xfrm>
            <a:off x="5612699" y="2443852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Two finger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32C70071-EDF4-46BA-B7A7-B41EF94B4797}"/>
              </a:ext>
            </a:extLst>
          </p:cNvPr>
          <p:cNvSpPr txBox="1"/>
          <p:nvPr/>
        </p:nvSpPr>
        <p:spPr>
          <a:xfrm>
            <a:off x="1551490" y="244930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One finger</a:t>
            </a:r>
          </a:p>
        </p:txBody>
      </p:sp>
    </p:spTree>
    <p:extLst>
      <p:ext uri="{BB962C8B-B14F-4D97-AF65-F5344CB8AC3E}">
        <p14:creationId xmlns:p14="http://schemas.microsoft.com/office/powerpoint/2010/main" val="385040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F4B0-F379-4736-BD29-EE56905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SAML10 Touch Surface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316B-814E-4AF0-895D-992257C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16MHz internal oscillator, no DFLL</a:t>
            </a:r>
          </a:p>
          <a:p>
            <a:pPr lvl="1"/>
            <a:r>
              <a:rPr lang="en-US" dirty="0"/>
              <a:t>32KHz internal oscillator</a:t>
            </a:r>
          </a:p>
          <a:p>
            <a:pPr lvl="1"/>
            <a:r>
              <a:rPr lang="en-US" dirty="0"/>
              <a:t>3.3Vdc</a:t>
            </a:r>
          </a:p>
          <a:p>
            <a:pPr lvl="1"/>
            <a:r>
              <a:rPr lang="en-US" dirty="0"/>
              <a:t>Buch regulator during active, LPVREG in sleep</a:t>
            </a:r>
          </a:p>
          <a:p>
            <a:r>
              <a:rPr lang="en-US" dirty="0"/>
              <a:t>Active w/ 16MHz internal oscillator = 415uA avg</a:t>
            </a:r>
          </a:p>
          <a:p>
            <a:r>
              <a:rPr lang="en-US" dirty="0"/>
              <a:t>Sleep w/ 32mS auto-scan = 29uA avg</a:t>
            </a:r>
          </a:p>
          <a:p>
            <a:r>
              <a:rPr lang="en-US" dirty="0"/>
              <a:t>Adjustable inactivity timeout to enter low power standby mode</a:t>
            </a:r>
          </a:p>
          <a:p>
            <a:r>
              <a:rPr lang="en-US" dirty="0"/>
              <a:t>Adjustable touch drift period for environmental recalibration</a:t>
            </a:r>
          </a:p>
        </p:txBody>
      </p:sp>
    </p:spTree>
    <p:extLst>
      <p:ext uri="{BB962C8B-B14F-4D97-AF65-F5344CB8AC3E}">
        <p14:creationId xmlns:p14="http://schemas.microsoft.com/office/powerpoint/2010/main" val="329712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4096</TotalTime>
  <Words>455</Words>
  <Application>Microsoft Office PowerPoint</Application>
  <PresentationFormat>Widescreen</PresentationFormat>
  <Paragraphs>82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SAML10 Low Power Touch</vt:lpstr>
      <vt:lpstr>SAML10 Features</vt:lpstr>
      <vt:lpstr>SAML10 Low Power Features</vt:lpstr>
      <vt:lpstr>SAML10 PTC Touch Controller</vt:lpstr>
      <vt:lpstr>SAML10 Xplained Pro</vt:lpstr>
      <vt:lpstr>QT8 Xplained Pro - 2D Touch Sensor</vt:lpstr>
      <vt:lpstr>2D Touch Library Features</vt:lpstr>
      <vt:lpstr>2D Touch Library Gestures</vt:lpstr>
      <vt:lpstr>SAML10 Touch Surface Low Power</vt:lpstr>
      <vt:lpstr>Touch Surface Standby Operation</vt:lpstr>
      <vt:lpstr>Standby Auto-scan Power Comparison</vt:lpstr>
      <vt:lpstr>Drift Recalibration Power Comparison</vt:lpstr>
      <vt:lpstr>Metal over Capacitive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SAML10 Low Power Touch</dc:title>
  <dc:creator>Andy Appeldorn - C13999</dc:creator>
  <cp:lastModifiedBy>Andy Appeldorn - C13999</cp:lastModifiedBy>
  <cp:revision>31</cp:revision>
  <dcterms:created xsi:type="dcterms:W3CDTF">2019-09-13T16:51:15Z</dcterms:created>
  <dcterms:modified xsi:type="dcterms:W3CDTF">2019-09-26T15:10:15Z</dcterms:modified>
</cp:coreProperties>
</file>