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7" r:id="rId4"/>
    <p:sldId id="256" r:id="rId5"/>
    <p:sldId id="258" r:id="rId6"/>
    <p:sldId id="259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D8EA36-DF9F-4468-8637-3CDA455AB050}">
          <p14:sldIdLst>
            <p14:sldId id="257"/>
            <p14:sldId id="260"/>
            <p14:sldId id="267"/>
            <p14:sldId id="256"/>
            <p14:sldId id="258"/>
            <p14:sldId id="259"/>
            <p14:sldId id="261"/>
          </p14:sldIdLst>
        </p14:section>
        <p14:section name="Video Demonstration Outline" id="{01E2B21E-D3C4-46A6-902E-7EBC679FBFD5}">
          <p14:sldIdLst>
            <p14:sldId id="262"/>
            <p14:sldId id="273"/>
            <p14:sldId id="263"/>
            <p14:sldId id="264"/>
            <p14:sldId id="265"/>
            <p14:sldId id="266"/>
            <p14:sldId id="268"/>
          </p14:sldIdLst>
        </p14:section>
        <p14:section name="Low Power and Acquisition Video Resources" id="{8EC13407-11E2-446C-A650-E528729189DD}">
          <p14:sldIdLst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icrochip\documents\Customer\Garmin\Fitness\L10%20Touch\20190916-L10_QT8_Low_Po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icrochip\documents\Customer\Garmin\Fitness\L10%20Touch\20190916-L10_QT8_Low_Po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Sheet1!$A$6:$A$13</c:f>
              <c:numCache>
                <c:formatCode>General</c:formatCode>
                <c:ptCount val="8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</c:numCache>
            </c:numRef>
          </c:cat>
          <c:val>
            <c:numRef>
              <c:f>Sheet1!$B$6:$B$13</c:f>
              <c:numCache>
                <c:formatCode>General</c:formatCode>
                <c:ptCount val="8"/>
                <c:pt idx="0">
                  <c:v>86</c:v>
                </c:pt>
                <c:pt idx="1">
                  <c:v>54</c:v>
                </c:pt>
                <c:pt idx="2">
                  <c:v>32.5</c:v>
                </c:pt>
                <c:pt idx="3">
                  <c:v>23.7</c:v>
                </c:pt>
                <c:pt idx="4">
                  <c:v>19</c:v>
                </c:pt>
                <c:pt idx="5">
                  <c:v>17</c:v>
                </c:pt>
                <c:pt idx="6">
                  <c:v>16</c:v>
                </c:pt>
                <c:pt idx="7">
                  <c:v>15.3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10-453E-98E0-8EB38F817E1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69665184"/>
        <c:axId val="769665512"/>
      </c:lineChart>
      <c:catAx>
        <c:axId val="7696651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QTM_AUTOSCAN_TRIGGER_PERIOD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512"/>
        <c:crosses val="autoZero"/>
        <c:auto val="1"/>
        <c:lblAlgn val="ctr"/>
        <c:lblOffset val="100"/>
        <c:noMultiLvlLbl val="0"/>
      </c:catAx>
      <c:valAx>
        <c:axId val="769665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(uA)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Sheet1!$A$26:$A$31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8000</c:v>
                </c:pt>
                <c:pt idx="4">
                  <c:v>16000</c:v>
                </c:pt>
                <c:pt idx="5">
                  <c:v>32000</c:v>
                </c:pt>
              </c:numCache>
            </c:numRef>
          </c:cat>
          <c:val>
            <c:numRef>
              <c:f>Sheet1!$B$26:$B$31</c:f>
              <c:numCache>
                <c:formatCode>General</c:formatCode>
                <c:ptCount val="6"/>
                <c:pt idx="0">
                  <c:v>36</c:v>
                </c:pt>
                <c:pt idx="1">
                  <c:v>32.700000000000003</c:v>
                </c:pt>
                <c:pt idx="2">
                  <c:v>30.7</c:v>
                </c:pt>
                <c:pt idx="3">
                  <c:v>29.7</c:v>
                </c:pt>
                <c:pt idx="4">
                  <c:v>29.12</c:v>
                </c:pt>
                <c:pt idx="5">
                  <c:v>28.91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EC-4F90-9D58-522570ED97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69665184"/>
        <c:axId val="769665512"/>
      </c:lineChart>
      <c:catAx>
        <c:axId val="7696651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DEF_TOUCH_DRIFT_PERIOD_MS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512"/>
        <c:crosses val="autoZero"/>
        <c:auto val="1"/>
        <c:lblAlgn val="ctr"/>
        <c:lblOffset val="100"/>
        <c:noMultiLvlLbl val="0"/>
      </c:catAx>
      <c:valAx>
        <c:axId val="769665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(uA)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395" y="2474260"/>
            <a:ext cx="6439132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/>
        </p:nvSpPr>
        <p:spPr>
          <a:xfrm>
            <a:off x="9413982" y="6331943"/>
            <a:ext cx="2778020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/>
        </p:nvCxnSpPr>
        <p:spPr>
          <a:xfrm>
            <a:off x="7554816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/>
        </p:nvSpPr>
        <p:spPr>
          <a:xfrm>
            <a:off x="4068423" y="3799832"/>
            <a:ext cx="7413328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/>
        </p:nvCxnSpPr>
        <p:spPr>
          <a:xfrm flipH="1">
            <a:off x="3411495" y="3724987"/>
            <a:ext cx="791122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6429" y="6123667"/>
            <a:ext cx="6421522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6428" y="5763413"/>
            <a:ext cx="6421917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9" y="5139766"/>
            <a:ext cx="1630845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9" y="2635936"/>
            <a:ext cx="3585645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D18F9-37A4-E647-9A00-D6F3C9AE2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5"/>
            <a:ext cx="1140363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855576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1AF5FC-F2FA-394E-84C1-01EAD8B91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DBD7D4D-E3CC-2145-A67B-6547F34D9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C13-20B1-423F-AFF8-4107872B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F34B-6F94-4D96-8D0E-0308BF1E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F1B9-5FDB-4F06-97E8-E588E0BF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9534-E7AF-4843-A565-B5D5ADB787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5BEB-9C62-49AB-896A-6F17E38C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0A86-A8F7-4194-ACB3-312FEE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1495" y="2034289"/>
            <a:ext cx="791122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1495" y="3824301"/>
            <a:ext cx="791122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/>
        </p:nvCxnSpPr>
        <p:spPr>
          <a:xfrm flipH="1">
            <a:off x="3411495" y="3724987"/>
            <a:ext cx="791122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870" y="923074"/>
            <a:ext cx="1140363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FBB8E9-F63F-2849-8D93-515C0E381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5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851832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1" y="1403852"/>
            <a:ext cx="1140363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4620E5-7604-BF40-AA2A-68D1E97B5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1" y="1626375"/>
            <a:ext cx="1140363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4620E5-7604-BF40-AA2A-68D1E97B5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929270"/>
            <a:ext cx="5507280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1952" y="929270"/>
            <a:ext cx="5507280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E207374-1933-8943-A74C-3F7383DA9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851832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546" y="1408545"/>
            <a:ext cx="5507280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1952" y="1408546"/>
            <a:ext cx="5507280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EDC3A6-F00E-AA48-99C4-75A500F53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923076"/>
            <a:ext cx="5475995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6855" y="941660"/>
            <a:ext cx="5389033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1561175"/>
            <a:ext cx="5475993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6856" y="1561176"/>
            <a:ext cx="5389033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CE0440D-3370-E243-B5FE-5489B4AA2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2" y="1381005"/>
            <a:ext cx="5475995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855" y="1381003"/>
            <a:ext cx="5389033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851832"/>
            <a:ext cx="1140363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/>
        </p:nvSpPr>
        <p:spPr>
          <a:xfrm>
            <a:off x="10438806" y="6490881"/>
            <a:ext cx="129243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1988634"/>
            <a:ext cx="5475993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6856" y="1988634"/>
            <a:ext cx="5389033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C84BCC1-19CF-B943-832F-E67188616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193" y="6396138"/>
            <a:ext cx="1447504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2" y="1039092"/>
            <a:ext cx="1140363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3" y="6490881"/>
            <a:ext cx="541193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9625-B40C-45E3-8912-0FC59C6E2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599" y="6479339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>
          <p15:clr>
            <a:srgbClr val="F26B43"/>
          </p15:clr>
        </p15:guide>
        <p15:guide id="2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74A5-2783-4F7E-AFF9-B8B03F836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Vivo Active 2D Touch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9EF6-5E90-4F2E-8262-024564C59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04-29-2020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2CB8-D67E-40FB-B7F8-750D800AA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Andy Appeldorn</a:t>
            </a:r>
          </a:p>
        </p:txBody>
      </p:sp>
    </p:spTree>
    <p:extLst>
      <p:ext uri="{BB962C8B-B14F-4D97-AF65-F5344CB8AC3E}">
        <p14:creationId xmlns:p14="http://schemas.microsoft.com/office/powerpoint/2010/main" val="309601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CBF0-EA81-4E56-8B62-1ABE8632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Touch Surface GUI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63C4-78F4-4968-A35B-B91B19F7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visualize cap touch data in the system</a:t>
            </a:r>
          </a:p>
          <a:p>
            <a:r>
              <a:rPr lang="en-US" dirty="0"/>
              <a:t>Demo will be relying on:</a:t>
            </a:r>
          </a:p>
          <a:p>
            <a:r>
              <a:rPr lang="en-US" dirty="0"/>
              <a:t>Touch Visualization Pane</a:t>
            </a:r>
          </a:p>
          <a:p>
            <a:pPr lvl="1"/>
            <a:r>
              <a:rPr lang="en-US" dirty="0"/>
              <a:t>Sensor signal levels</a:t>
            </a:r>
          </a:p>
          <a:p>
            <a:pPr lvl="2"/>
            <a:r>
              <a:rPr lang="en-US" dirty="0"/>
              <a:t>Noise</a:t>
            </a:r>
          </a:p>
          <a:p>
            <a:pPr lvl="2"/>
            <a:r>
              <a:rPr lang="en-US" dirty="0"/>
              <a:t>Touch Sensitivity</a:t>
            </a:r>
          </a:p>
          <a:p>
            <a:pPr lvl="1"/>
            <a:r>
              <a:rPr lang="en-US" dirty="0"/>
              <a:t>Touch coordinate detected</a:t>
            </a:r>
          </a:p>
          <a:p>
            <a:r>
              <a:rPr lang="en-US" dirty="0"/>
              <a:t>Gesture Pane</a:t>
            </a:r>
          </a:p>
          <a:p>
            <a:pPr lvl="1"/>
            <a:r>
              <a:rPr lang="en-US" dirty="0"/>
              <a:t>Gesture detected by touch controller</a:t>
            </a:r>
          </a:p>
          <a:p>
            <a:pPr lvl="1"/>
            <a:r>
              <a:rPr lang="en-US" dirty="0"/>
              <a:t>Not decoded in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3C26-BD2C-493A-9F77-3D8A7A11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Connected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0CF-EE48-4140-933A-BDEE833A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Powered by USB, data by BT</a:t>
            </a:r>
          </a:p>
          <a:p>
            <a:r>
              <a:rPr lang="en-US" dirty="0"/>
              <a:t>Noise and signal</a:t>
            </a:r>
          </a:p>
          <a:p>
            <a:r>
              <a:rPr lang="en-US" dirty="0"/>
              <a:t>Draw horizontal, vertical, and diagonal lines</a:t>
            </a:r>
          </a:p>
          <a:p>
            <a:pPr lvl="1"/>
            <a:r>
              <a:rPr lang="en-US" dirty="0"/>
              <a:t>Slow and fast</a:t>
            </a:r>
          </a:p>
          <a:p>
            <a:r>
              <a:rPr lang="en-US" dirty="0"/>
              <a:t>Draw gestures</a:t>
            </a:r>
          </a:p>
          <a:p>
            <a:pPr lvl="1"/>
            <a:r>
              <a:rPr lang="en-US" dirty="0"/>
              <a:t>Single finger tap, swipe, wheel</a:t>
            </a:r>
          </a:p>
          <a:p>
            <a:pPr lvl="1"/>
            <a:r>
              <a:rPr lang="en-US" dirty="0"/>
              <a:t>Tow finger tap, swipe, pinch zoon</a:t>
            </a:r>
          </a:p>
          <a:p>
            <a:r>
              <a:rPr lang="en-US" dirty="0"/>
              <a:t>Bezel touch effect</a:t>
            </a:r>
          </a:p>
          <a:p>
            <a:pPr lvl="1"/>
            <a:r>
              <a:rPr lang="en-US" dirty="0"/>
              <a:t>Could be rejected by implementing palm rejection method, but may lose two finger operation due to sensor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1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F584-E0D5-4834-AE4D-26A597CC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Operation (Floating GND)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5318-1CCC-47C3-95A4-674E040D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Powered by Li-Ion battery, data by BT</a:t>
            </a:r>
          </a:p>
          <a:p>
            <a:r>
              <a:rPr lang="en-US" dirty="0"/>
              <a:t>Noise and signal</a:t>
            </a:r>
          </a:p>
          <a:p>
            <a:r>
              <a:rPr lang="en-US" dirty="0"/>
              <a:t>Draw horizontal, vertical, and diagonal lines</a:t>
            </a:r>
          </a:p>
          <a:p>
            <a:pPr lvl="1"/>
            <a:r>
              <a:rPr lang="en-US" dirty="0"/>
              <a:t>Slow and fast</a:t>
            </a:r>
          </a:p>
          <a:p>
            <a:r>
              <a:rPr lang="en-US" dirty="0"/>
              <a:t>Draw gestures</a:t>
            </a:r>
          </a:p>
          <a:p>
            <a:pPr lvl="1"/>
            <a:r>
              <a:rPr lang="en-US" dirty="0"/>
              <a:t>Single finger tap, swipe, wheel</a:t>
            </a:r>
          </a:p>
          <a:p>
            <a:pPr lvl="1"/>
            <a:r>
              <a:rPr lang="en-US" dirty="0"/>
              <a:t>Tow finger tap, swipe, pinch zoon</a:t>
            </a:r>
          </a:p>
          <a:p>
            <a:r>
              <a:rPr lang="en-US" dirty="0"/>
              <a:t>Bezel touch effect</a:t>
            </a:r>
          </a:p>
          <a:p>
            <a:pPr lvl="1"/>
            <a:r>
              <a:rPr lang="en-US" dirty="0"/>
              <a:t>Could be rejected by implementing palm rejection method, but may lose two finger operation due to sensor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2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658C-1531-4860-B9FC-2B7DEF78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F930-8AE6-46A9-947E-B1D5E714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 using 5% saltwater solution, ½ TSP per 2 oz water</a:t>
            </a:r>
          </a:p>
          <a:p>
            <a:r>
              <a:rPr lang="en-US" dirty="0"/>
              <a:t>Powered by Li-Ion, data by BT</a:t>
            </a:r>
          </a:p>
          <a:p>
            <a:r>
              <a:rPr lang="en-US" dirty="0"/>
              <a:t>Water signal</a:t>
            </a:r>
          </a:p>
          <a:p>
            <a:r>
              <a:rPr lang="en-US" dirty="0"/>
              <a:t>Noise and signal</a:t>
            </a:r>
          </a:p>
          <a:p>
            <a:r>
              <a:rPr lang="en-US" dirty="0"/>
              <a:t>Draw horizontal, vertical, and diagonal lines</a:t>
            </a:r>
          </a:p>
          <a:p>
            <a:pPr lvl="1"/>
            <a:r>
              <a:rPr lang="en-US" dirty="0"/>
              <a:t>Slow and fast</a:t>
            </a:r>
          </a:p>
          <a:p>
            <a:r>
              <a:rPr lang="en-US" dirty="0"/>
              <a:t>Draw gestures</a:t>
            </a:r>
          </a:p>
          <a:p>
            <a:pPr lvl="1"/>
            <a:r>
              <a:rPr lang="en-US" dirty="0"/>
              <a:t>Single finger tap, swipe, wheel</a:t>
            </a:r>
          </a:p>
          <a:p>
            <a:pPr lvl="1"/>
            <a:r>
              <a:rPr lang="en-US" dirty="0"/>
              <a:t>Tow finger tap, swipe, pinch zoon</a:t>
            </a:r>
          </a:p>
          <a:p>
            <a:r>
              <a:rPr lang="en-US" dirty="0"/>
              <a:t>Bezel touch effect</a:t>
            </a:r>
          </a:p>
          <a:p>
            <a:pPr lvl="1"/>
            <a:r>
              <a:rPr lang="en-US" dirty="0"/>
              <a:t>Could be rejected by implementing palm rejection method, but may lose two finger operation due to sensor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5A69-C0CB-43DF-AABB-6983D50B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and Acquisition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AA81-E988-4F8B-B1D9-6A5358E3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discussing different power modes</a:t>
            </a:r>
          </a:p>
          <a:p>
            <a:r>
              <a:rPr lang="en-US" dirty="0"/>
              <a:t>Power Debugger Live w/ Acquisition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8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A20-BB52-4F05-86B2-CB6E667E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SAML10 Touch Surface Low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D1CA-D8AB-4EAC-9738-F40FD2BB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16MHz internal oscillator, no DFLL</a:t>
            </a:r>
          </a:p>
          <a:p>
            <a:pPr lvl="1"/>
            <a:r>
              <a:rPr lang="en-US" dirty="0"/>
              <a:t>32KHz internal oscillator</a:t>
            </a:r>
          </a:p>
          <a:p>
            <a:pPr lvl="1"/>
            <a:r>
              <a:rPr lang="en-US" dirty="0"/>
              <a:t>3.3Vdc</a:t>
            </a:r>
          </a:p>
          <a:p>
            <a:pPr lvl="1"/>
            <a:r>
              <a:rPr lang="en-US" dirty="0"/>
              <a:t>Buck regulator during active, LPVREG in sleep</a:t>
            </a:r>
          </a:p>
          <a:p>
            <a:r>
              <a:rPr lang="en-US" dirty="0"/>
              <a:t>Active w/ 16MHz internal oscillator = 415uA avg</a:t>
            </a:r>
          </a:p>
          <a:p>
            <a:r>
              <a:rPr lang="en-US" dirty="0"/>
              <a:t>Sleep w/ 32mS auto-scan = 29uA avg</a:t>
            </a:r>
          </a:p>
          <a:p>
            <a:r>
              <a:rPr lang="en-US" dirty="0"/>
              <a:t>Adjustable inactivity timeout to enter low power standby mode</a:t>
            </a:r>
          </a:p>
          <a:p>
            <a:r>
              <a:rPr lang="en-US" dirty="0"/>
              <a:t>Adjustable touch drift period for environmental recalibration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CB33A9D-24A1-4908-B9E0-88735360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Surface Standby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C61B2-669D-4145-A498-594DB053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26431"/>
            <a:ext cx="9182100" cy="2538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3F1F4-5390-43E6-9D87-BDEC91E72352}"/>
              </a:ext>
            </a:extLst>
          </p:cNvPr>
          <p:cNvSpPr txBox="1"/>
          <p:nvPr/>
        </p:nvSpPr>
        <p:spPr>
          <a:xfrm>
            <a:off x="2733675" y="2420930"/>
            <a:ext cx="1239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Active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73BAD-6F8D-44BA-8BAD-123BD8F45A96}"/>
              </a:ext>
            </a:extLst>
          </p:cNvPr>
          <p:cNvSpPr txBox="1"/>
          <p:nvPr/>
        </p:nvSpPr>
        <p:spPr>
          <a:xfrm>
            <a:off x="4176659" y="2420930"/>
            <a:ext cx="1930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Touch Timeout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5324-6301-402D-A8B5-F694F465895D}"/>
              </a:ext>
            </a:extLst>
          </p:cNvPr>
          <p:cNvSpPr txBox="1"/>
          <p:nvPr/>
        </p:nvSpPr>
        <p:spPr>
          <a:xfrm>
            <a:off x="6105346" y="2420930"/>
            <a:ext cx="173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Standby Auto-scan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B941D-DFB9-486B-91F8-E7154A6300EC}"/>
              </a:ext>
            </a:extLst>
          </p:cNvPr>
          <p:cNvSpPr txBox="1"/>
          <p:nvPr/>
        </p:nvSpPr>
        <p:spPr>
          <a:xfrm>
            <a:off x="7958899" y="2420930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Drift Calibration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71CC8D-ED80-4CC7-BB61-6AE02DC61E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32507" y="2759484"/>
            <a:ext cx="9481" cy="78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E68DF0-1005-4213-A5A4-D41E9E2ED557}"/>
              </a:ext>
            </a:extLst>
          </p:cNvPr>
          <p:cNvCxnSpPr>
            <a:cxnSpLocks/>
          </p:cNvCxnSpPr>
          <p:nvPr/>
        </p:nvCxnSpPr>
        <p:spPr>
          <a:xfrm>
            <a:off x="2085975" y="3429000"/>
            <a:ext cx="30099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09E3E-ABEA-47CF-B269-EEC687D4B008}"/>
              </a:ext>
            </a:extLst>
          </p:cNvPr>
          <p:cNvCxnSpPr>
            <a:stCxn id="5" idx="2"/>
          </p:cNvCxnSpPr>
          <p:nvPr/>
        </p:nvCxnSpPr>
        <p:spPr>
          <a:xfrm>
            <a:off x="3353204" y="2759484"/>
            <a:ext cx="183746" cy="66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2AB2EC-D7AF-4922-AFC5-54F08C36FA49}"/>
              </a:ext>
            </a:extLst>
          </p:cNvPr>
          <p:cNvCxnSpPr>
            <a:cxnSpLocks/>
          </p:cNvCxnSpPr>
          <p:nvPr/>
        </p:nvCxnSpPr>
        <p:spPr>
          <a:xfrm>
            <a:off x="5162550" y="4591050"/>
            <a:ext cx="16224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D729D-2FC4-4D21-B8C7-41ECB93108E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95358" y="2759484"/>
            <a:ext cx="979361" cy="183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8FB792-2BFD-4F59-A636-3A2A70A007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02232" y="2759484"/>
            <a:ext cx="1811970" cy="12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DB605-5D46-45D9-8A53-DE4339DF331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28606" y="2759484"/>
            <a:ext cx="185596" cy="12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B957D2-8CD1-4FC3-A810-1888216AF14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714202" y="2759484"/>
            <a:ext cx="1497236" cy="12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9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80FDF8-45E1-447E-957D-70FE0A32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Standby Auto-scan Power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4C989-F67F-43F7-A586-5E02C13EA5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Auto scan trigger period while in standby</a:t>
            </a:r>
          </a:p>
          <a:p>
            <a:r>
              <a:rPr lang="en-US" dirty="0"/>
              <a:t>QTM_AUTOSCAN_TRIGGER_PERIOD </a:t>
            </a:r>
          </a:p>
          <a:p>
            <a:r>
              <a:rPr lang="en-US" dirty="0"/>
              <a:t>Range: 8ms – 1024ms</a:t>
            </a:r>
          </a:p>
          <a:p>
            <a:r>
              <a:rPr lang="en-US" dirty="0"/>
              <a:t>@3.3Vdc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04EEDB-605A-4DDB-8FCD-7CB098D53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937003"/>
              </p:ext>
            </p:extLst>
          </p:nvPr>
        </p:nvGraphicFramePr>
        <p:xfrm>
          <a:off x="5815286" y="2760050"/>
          <a:ext cx="5306201" cy="3174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098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8137-612E-4D6A-BFFD-0810A797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Recalibration Power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CAD7-A09F-46D7-8B0E-80E13830A0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Drift measurement period to wake and recalibrate reference values</a:t>
            </a:r>
          </a:p>
          <a:p>
            <a:r>
              <a:rPr lang="en-US" dirty="0"/>
              <a:t>DEF_TOUCH_DRIFT_PERIOD_MS </a:t>
            </a:r>
          </a:p>
          <a:p>
            <a:r>
              <a:rPr lang="en-US" dirty="0"/>
              <a:t>Range: 1 – 65535</a:t>
            </a:r>
          </a:p>
          <a:p>
            <a:r>
              <a:rPr lang="en-US" dirty="0"/>
              <a:t>32mS auto-scan rate</a:t>
            </a:r>
          </a:p>
          <a:p>
            <a:r>
              <a:rPr lang="en-US" dirty="0"/>
              <a:t>@3.3Vdc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A75A03-DFCE-4687-BB25-4EA217786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72667"/>
              </p:ext>
            </p:extLst>
          </p:nvPr>
        </p:nvGraphicFramePr>
        <p:xfrm>
          <a:off x="6098353" y="3286664"/>
          <a:ext cx="5302892" cy="316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041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F2CC5-62F5-47B2-B79F-00FBCEF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D3C647-84D7-4BE4-A27B-A387C24B0D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Disassembled Garmin </a:t>
            </a:r>
            <a:r>
              <a:rPr lang="en-US" dirty="0" err="1"/>
              <a:t>vívoactive</a:t>
            </a:r>
            <a:r>
              <a:rPr lang="en-US" dirty="0"/>
              <a:t>® 4</a:t>
            </a:r>
          </a:p>
          <a:p>
            <a:pPr lvl="1"/>
            <a:r>
              <a:rPr lang="en-US" dirty="0"/>
              <a:t>Housing, Touch Sensor, Li-Ion Battery</a:t>
            </a:r>
          </a:p>
          <a:p>
            <a:r>
              <a:rPr lang="en-US" dirty="0"/>
              <a:t>Main PCB</a:t>
            </a:r>
          </a:p>
          <a:p>
            <a:pPr lvl="1"/>
            <a:r>
              <a:rPr lang="en-US" dirty="0"/>
              <a:t>SAML10 MCU for 2D cap touch</a:t>
            </a:r>
          </a:p>
          <a:p>
            <a:pPr lvl="1"/>
            <a:r>
              <a:rPr lang="en-US" dirty="0"/>
              <a:t>RN4678 for wireless comm to 2D GUI</a:t>
            </a:r>
          </a:p>
          <a:p>
            <a:pPr lvl="2"/>
            <a:r>
              <a:rPr lang="en-US" dirty="0"/>
              <a:t>BT 2.0 SPP Profile</a:t>
            </a:r>
          </a:p>
          <a:p>
            <a:pPr lvl="1"/>
            <a:r>
              <a:rPr lang="en-US" dirty="0"/>
              <a:t>USB Li-Ion Battery Charger IC</a:t>
            </a:r>
          </a:p>
          <a:p>
            <a:pPr lvl="1"/>
            <a:r>
              <a:rPr lang="en-US" dirty="0"/>
              <a:t>USB-CDC Comm for wired testing</a:t>
            </a:r>
          </a:p>
          <a:p>
            <a:pPr lvl="2"/>
            <a:endParaRPr lang="en-US" dirty="0"/>
          </a:p>
        </p:txBody>
      </p:sp>
      <p:pic>
        <p:nvPicPr>
          <p:cNvPr id="1028" name="Picture 4" descr="vívoactive® 4">
            <a:extLst>
              <a:ext uri="{FF2B5EF4-FFF2-40B4-BE49-F238E27FC236}">
                <a16:creationId xmlns:a16="http://schemas.microsoft.com/office/drawing/2014/main" id="{731CC753-AE91-4C95-A720-2798810A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47" y="96296"/>
            <a:ext cx="2656109" cy="26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sign with white text&#10;&#10;Description automatically generated">
            <a:extLst>
              <a:ext uri="{FF2B5EF4-FFF2-40B4-BE49-F238E27FC236}">
                <a16:creationId xmlns:a16="http://schemas.microsoft.com/office/drawing/2014/main" id="{8BB0E717-6FF7-4589-A8A2-56C38FE15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56" y="1825976"/>
            <a:ext cx="1852857" cy="1852857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1EEED4-9DF3-40B7-BCDD-C034B32F3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89" y="3179167"/>
            <a:ext cx="1852858" cy="18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92AA-2F10-4DA7-805F-D0A109F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5E77-A9E8-40F8-A831-DB0FC590E5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909D-164F-4A12-8D7A-3D9A7778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CA58-BA82-4E75-AD04-93F17F76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SAML10 Features</a:t>
            </a:r>
          </a:p>
          <a:p>
            <a:pPr lvl="1"/>
            <a:r>
              <a:rPr lang="en-US" dirty="0"/>
              <a:t>Core</a:t>
            </a:r>
          </a:p>
          <a:p>
            <a:pPr lvl="2"/>
            <a:r>
              <a:rPr lang="en-US" dirty="0"/>
              <a:t>Arm Cortex-M23 Core</a:t>
            </a:r>
          </a:p>
          <a:p>
            <a:pPr lvl="2"/>
            <a:r>
              <a:rPr lang="en-US" dirty="0"/>
              <a:t>32MHz (2.62 CoreMark/MHz and up to 31 DMIPS)</a:t>
            </a:r>
          </a:p>
          <a:p>
            <a:pPr lvl="2"/>
            <a:r>
              <a:rPr lang="en-US" dirty="0"/>
              <a:t>1.62-3.63V Operating Voltage</a:t>
            </a:r>
          </a:p>
          <a:p>
            <a:pPr lvl="1"/>
            <a:r>
              <a:rPr lang="en-US" dirty="0"/>
              <a:t>Memory</a:t>
            </a:r>
          </a:p>
          <a:p>
            <a:pPr lvl="2"/>
            <a:r>
              <a:rPr lang="en-US" dirty="0"/>
              <a:t>64/32/16KB Flash, 16/8/4KB SRAM, 2KB Data Flash</a:t>
            </a:r>
          </a:p>
          <a:p>
            <a:pPr lvl="1"/>
            <a:r>
              <a:rPr lang="en-US" dirty="0"/>
              <a:t>WLCSP Package Details</a:t>
            </a:r>
          </a:p>
          <a:p>
            <a:pPr lvl="2"/>
            <a:r>
              <a:rPr lang="en-US" dirty="0"/>
              <a:t>32 pin, 25 I/</a:t>
            </a:r>
            <a:r>
              <a:rPr lang="en-US" dirty="0" err="1"/>
              <a:t>Os</a:t>
            </a:r>
            <a:endParaRPr lang="en-US" dirty="0"/>
          </a:p>
          <a:p>
            <a:pPr lvl="2"/>
            <a:r>
              <a:rPr lang="en-US" dirty="0"/>
              <a:t>.4mm lead pitch</a:t>
            </a:r>
          </a:p>
          <a:p>
            <a:pPr lvl="2"/>
            <a:r>
              <a:rPr lang="en-US" dirty="0"/>
              <a:t>2.79x2.79x.482 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B10F-2C0C-45CF-9379-BB89EE5C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C2EF-F6EF-4875-80F0-915A7539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Power Features</a:t>
            </a:r>
          </a:p>
          <a:p>
            <a:pPr lvl="1"/>
            <a:r>
              <a:rPr lang="en-US" dirty="0"/>
              <a:t>Active, Idle, Standby with partial or full SRAM retention and off standby modes</a:t>
            </a:r>
          </a:p>
          <a:p>
            <a:pPr lvl="2"/>
            <a:r>
              <a:rPr lang="en-US" dirty="0"/>
              <a:t>Active mode (&lt; 25 </a:t>
            </a:r>
            <a:r>
              <a:rPr lang="el-GR" dirty="0"/>
              <a:t>μ</a:t>
            </a:r>
            <a:r>
              <a:rPr lang="en-US" dirty="0"/>
              <a:t>A/MHz)</a:t>
            </a:r>
          </a:p>
          <a:p>
            <a:pPr lvl="2"/>
            <a:r>
              <a:rPr lang="en-US" dirty="0"/>
              <a:t>Idle mode (&lt; 10 </a:t>
            </a:r>
            <a:r>
              <a:rPr lang="el-GR" dirty="0"/>
              <a:t>μ</a:t>
            </a:r>
            <a:r>
              <a:rPr lang="en-US" dirty="0"/>
              <a:t>A/MHz) with 1.5 </a:t>
            </a:r>
            <a:r>
              <a:rPr lang="el-GR" dirty="0"/>
              <a:t>μ</a:t>
            </a:r>
            <a:r>
              <a:rPr lang="en-US" dirty="0"/>
              <a:t>s wake-up time</a:t>
            </a:r>
          </a:p>
          <a:p>
            <a:pPr lvl="2"/>
            <a:r>
              <a:rPr lang="en-US" dirty="0"/>
              <a:t>Standby with Full SRAM Retention (0.5 </a:t>
            </a:r>
            <a:r>
              <a:rPr lang="el-GR" dirty="0"/>
              <a:t>μ</a:t>
            </a:r>
            <a:r>
              <a:rPr lang="en-US" dirty="0"/>
              <a:t>A) with 5.3 </a:t>
            </a:r>
            <a:r>
              <a:rPr lang="el-GR" dirty="0"/>
              <a:t>μ</a:t>
            </a:r>
            <a:r>
              <a:rPr lang="en-US" dirty="0"/>
              <a:t>s wake-up time</a:t>
            </a:r>
          </a:p>
          <a:p>
            <a:pPr lvl="2"/>
            <a:r>
              <a:rPr lang="en-US" dirty="0"/>
              <a:t>Off mode (&lt; 100 </a:t>
            </a:r>
            <a:r>
              <a:rPr lang="en-US" dirty="0" err="1"/>
              <a:t>nA</a:t>
            </a:r>
            <a:r>
              <a:rPr lang="en-US" dirty="0"/>
              <a:t>)</a:t>
            </a:r>
          </a:p>
          <a:p>
            <a:r>
              <a:rPr lang="en-US" dirty="0"/>
              <a:t>Sleepwalking peripherals</a:t>
            </a:r>
          </a:p>
          <a:p>
            <a:r>
              <a:rPr lang="en-US" dirty="0"/>
              <a:t>Embedded Buck/LDO regulator with on-the-fly selection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F3A3-2C15-4B05-855A-A4DF49C9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86FD-1C74-4F8A-BB0B-5AFD2DEB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PTC Touch Controller</a:t>
            </a:r>
          </a:p>
          <a:p>
            <a:pPr lvl="1"/>
            <a:r>
              <a:rPr lang="en-US" dirty="0"/>
              <a:t>Up to 20 self, 100 mutual channels</a:t>
            </a:r>
          </a:p>
          <a:p>
            <a:pPr lvl="1"/>
            <a:r>
              <a:rPr lang="en-US" dirty="0"/>
              <a:t>Hardware noise filtering </a:t>
            </a:r>
          </a:p>
          <a:p>
            <a:pPr lvl="1"/>
            <a:r>
              <a:rPr lang="en-US" dirty="0"/>
              <a:t>Driven Shield Plus for moisture tolerance and noise immunity</a:t>
            </a:r>
          </a:p>
          <a:p>
            <a:pPr lvl="1"/>
            <a:r>
              <a:rPr lang="en-US" dirty="0"/>
              <a:t>Parallel Acquisition through Polarity control</a:t>
            </a:r>
          </a:p>
          <a:p>
            <a:pPr lvl="1"/>
            <a:r>
              <a:rPr lang="en-US" dirty="0"/>
              <a:t>Supports wake-up on touch from standby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2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C46-F45B-487F-A010-EF8944A4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Touch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ED0D-D89D-4C13-952A-85CD24A3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Cap acquisition</a:t>
            </a:r>
          </a:p>
          <a:p>
            <a:r>
              <a:rPr lang="en-US" dirty="0"/>
              <a:t>5x5 2D Touch Sensor from Vivo Active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1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0874-7D28-4450-A1BE-AF304C6F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9184-9F4E-472F-95BC-250A8180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Hardware overview</a:t>
            </a:r>
          </a:p>
          <a:p>
            <a:pPr lvl="1"/>
            <a:r>
              <a:rPr lang="en-US" dirty="0"/>
              <a:t>Presentation discussion</a:t>
            </a:r>
          </a:p>
          <a:p>
            <a:pPr lvl="1"/>
            <a:r>
              <a:rPr lang="en-US" dirty="0"/>
              <a:t>Ground plane simulating display capacitive loading</a:t>
            </a:r>
          </a:p>
          <a:p>
            <a:r>
              <a:rPr lang="en-US" dirty="0"/>
              <a:t>2D Touch Surface GUI Intro</a:t>
            </a:r>
          </a:p>
          <a:p>
            <a:r>
              <a:rPr lang="en-US" dirty="0"/>
              <a:t>USB Connected Operation</a:t>
            </a:r>
          </a:p>
          <a:p>
            <a:r>
              <a:rPr lang="en-US" dirty="0"/>
              <a:t>Battery Operation</a:t>
            </a:r>
          </a:p>
          <a:p>
            <a:r>
              <a:rPr lang="en-US" dirty="0"/>
              <a:t>Wet Operation</a:t>
            </a:r>
          </a:p>
          <a:p>
            <a:pPr lvl="1"/>
            <a:r>
              <a:rPr lang="en-US" dirty="0"/>
              <a:t>5% salt water solution, ½ TSP / 2 oz water</a:t>
            </a:r>
          </a:p>
          <a:p>
            <a:pPr lvl="1"/>
            <a:r>
              <a:rPr lang="en-US" dirty="0"/>
              <a:t>Powered by Li-Ion, data by BT</a:t>
            </a:r>
          </a:p>
          <a:p>
            <a:pPr lvl="1"/>
            <a:r>
              <a:rPr lang="en-US" dirty="0"/>
              <a:t>Bezel touch effect</a:t>
            </a:r>
          </a:p>
          <a:p>
            <a:r>
              <a:rPr lang="en-US" dirty="0"/>
              <a:t>Low Power and Acquisition Timing</a:t>
            </a:r>
          </a:p>
          <a:p>
            <a:pPr lvl="1"/>
            <a:r>
              <a:rPr lang="en-US" dirty="0"/>
              <a:t>Different power modes</a:t>
            </a:r>
          </a:p>
          <a:p>
            <a:pPr lvl="1"/>
            <a:r>
              <a:rPr lang="en-US" dirty="0"/>
              <a:t>Power Debugger Live w/ Acquisition Scope</a:t>
            </a:r>
          </a:p>
        </p:txBody>
      </p:sp>
    </p:spTree>
    <p:extLst>
      <p:ext uri="{BB962C8B-B14F-4D97-AF65-F5344CB8AC3E}">
        <p14:creationId xmlns:p14="http://schemas.microsoft.com/office/powerpoint/2010/main" val="412714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2939-FE6B-49BD-B365-1F0BC072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3DE5-16DA-4CF9-8C84-1E001E7D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  <a:p>
            <a:r>
              <a:rPr lang="en-US" dirty="0"/>
              <a:t>Ground plane simulating display capacitive loading</a:t>
            </a:r>
          </a:p>
        </p:txBody>
      </p:sp>
    </p:spTree>
    <p:extLst>
      <p:ext uri="{BB962C8B-B14F-4D97-AF65-F5344CB8AC3E}">
        <p14:creationId xmlns:p14="http://schemas.microsoft.com/office/powerpoint/2010/main" val="3912060464"/>
      </p:ext>
    </p:extLst>
  </p:cSld>
  <p:clrMapOvr>
    <a:masterClrMapping/>
  </p:clrMapOvr>
</p:sld>
</file>

<file path=ppt/theme/theme1.xml><?xml version="1.0" encoding="utf-8"?>
<a:theme xmlns:a="http://schemas.openxmlformats.org/drawingml/2006/main" name="MCHP-Corporate PowerPointTemplate-16x9-2020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MCHP-Corporate PowerPointTemplate-16x9-2020</Template>
  <TotalTime>184</TotalTime>
  <Words>725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MCHP-Corporate PowerPointTemplate-16x9-2020</vt:lpstr>
      <vt:lpstr>Vivo Active 2D Touch Surface</vt:lpstr>
      <vt:lpstr>Demo Construction</vt:lpstr>
      <vt:lpstr>Software Configuration</vt:lpstr>
      <vt:lpstr>Hardware Overview</vt:lpstr>
      <vt:lpstr>Hardware Overview</vt:lpstr>
      <vt:lpstr>Hardware Overview</vt:lpstr>
      <vt:lpstr>2D Touch Surface</vt:lpstr>
      <vt:lpstr>Outline</vt:lpstr>
      <vt:lpstr>Hardware Overview</vt:lpstr>
      <vt:lpstr>2D Touch Surface GUI Intro</vt:lpstr>
      <vt:lpstr>USB Connected Operation</vt:lpstr>
      <vt:lpstr>Battery Operation (Floating GND) </vt:lpstr>
      <vt:lpstr>Wet Operation</vt:lpstr>
      <vt:lpstr>Low Power and Acquisition Timing</vt:lpstr>
      <vt:lpstr>SAML10 Touch Surface Low Power</vt:lpstr>
      <vt:lpstr>Touch Surface Standby Operation</vt:lpstr>
      <vt:lpstr>Standby Auto-scan Power Comparison</vt:lpstr>
      <vt:lpstr>Drift Recalibration Power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Vivo Active 2D Touch Surface</dc:title>
  <dc:creator>Andy Appeldorn - C13999</dc:creator>
  <cp:lastModifiedBy>Andy Appeldorn - C13999</cp:lastModifiedBy>
  <cp:revision>8</cp:revision>
  <dcterms:created xsi:type="dcterms:W3CDTF">2020-04-29T16:01:01Z</dcterms:created>
  <dcterms:modified xsi:type="dcterms:W3CDTF">2020-04-29T19:16:12Z</dcterms:modified>
</cp:coreProperties>
</file>