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9" r:id="rId6"/>
    <p:sldId id="262" r:id="rId7"/>
    <p:sldId id="282" r:id="rId8"/>
    <p:sldId id="283" r:id="rId9"/>
    <p:sldId id="284" r:id="rId10"/>
    <p:sldId id="265" r:id="rId11"/>
    <p:sldId id="285" r:id="rId12"/>
    <p:sldId id="286" r:id="rId13"/>
    <p:sldId id="266" r:id="rId14"/>
    <p:sldId id="270" r:id="rId15"/>
    <p:sldId id="271" r:id="rId16"/>
    <p:sldId id="272" r:id="rId17"/>
    <p:sldId id="267" r:id="rId18"/>
    <p:sldId id="273" r:id="rId19"/>
    <p:sldId id="274" r:id="rId20"/>
    <p:sldId id="275" r:id="rId21"/>
    <p:sldId id="268" r:id="rId22"/>
    <p:sldId id="276" r:id="rId23"/>
    <p:sldId id="277" r:id="rId24"/>
    <p:sldId id="287" r:id="rId25"/>
    <p:sldId id="288" r:id="rId26"/>
    <p:sldId id="269" r:id="rId27"/>
    <p:sldId id="278" r:id="rId28"/>
    <p:sldId id="279" r:id="rId29"/>
    <p:sldId id="280" r:id="rId30"/>
    <p:sldId id="281" r:id="rId31"/>
    <p:sldId id="289" r:id="rId32"/>
    <p:sldId id="26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ro-RO" baseline="0" dirty="0"/>
            <a:t>Funcții în Go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ro-RO" dirty="0"/>
            <a:t>Returnarea valorilor multiple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ro-RO" dirty="0"/>
            <a:t>Funcții cu număr variabil de parametri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32AF866-0ED0-4831-8FEF-003B0253FAFA}">
      <dgm:prSet phldrT="[Text]"/>
      <dgm:spPr/>
      <dgm:t>
        <a:bodyPr/>
        <a:lstStyle/>
        <a:p>
          <a:r>
            <a:rPr lang="ro-RO" dirty="0"/>
            <a:t>Closure</a:t>
          </a:r>
          <a:endParaRPr lang="en-US" dirty="0"/>
        </a:p>
      </dgm:t>
    </dgm:pt>
    <dgm:pt modelId="{B988AB2A-3BDA-4195-9692-F67144E4F2D6}" type="parTrans" cxnId="{8567924C-F573-4906-AD90-AF1A2D4D1228}">
      <dgm:prSet/>
      <dgm:spPr/>
      <dgm:t>
        <a:bodyPr/>
        <a:lstStyle/>
        <a:p>
          <a:endParaRPr lang="en-US"/>
        </a:p>
      </dgm:t>
    </dgm:pt>
    <dgm:pt modelId="{601303AE-A5EB-48DF-A752-AE1A681063AE}" type="sibTrans" cxnId="{8567924C-F573-4906-AD90-AF1A2D4D1228}">
      <dgm:prSet/>
      <dgm:spPr/>
      <dgm:t>
        <a:bodyPr/>
        <a:lstStyle/>
        <a:p>
          <a:endParaRPr lang="en-US"/>
        </a:p>
      </dgm:t>
    </dgm:pt>
    <dgm:pt modelId="{477EEC42-8158-4D82-B8B2-FE786B4E6D0A}">
      <dgm:prSet phldrT="[Text]"/>
      <dgm:spPr/>
      <dgm:t>
        <a:bodyPr/>
        <a:lstStyle/>
        <a:p>
          <a:r>
            <a:rPr lang="ro-RO" dirty="0"/>
            <a:t>Recursivitate</a:t>
          </a:r>
          <a:endParaRPr lang="en-US" dirty="0"/>
        </a:p>
      </dgm:t>
    </dgm:pt>
    <dgm:pt modelId="{1C1FBA0C-B1CC-4709-B2A5-5170D54461F8}" type="parTrans" cxnId="{A8E3E83B-9AFF-4B01-B774-79486A3DD447}">
      <dgm:prSet/>
      <dgm:spPr/>
      <dgm:t>
        <a:bodyPr/>
        <a:lstStyle/>
        <a:p>
          <a:endParaRPr lang="en-US"/>
        </a:p>
      </dgm:t>
    </dgm:pt>
    <dgm:pt modelId="{B9BAC54D-B96A-4668-AAAC-4B48EC178404}" type="sibTrans" cxnId="{A8E3E83B-9AFF-4B01-B774-79486A3DD447}">
      <dgm:prSet/>
      <dgm:spPr/>
      <dgm:t>
        <a:bodyPr/>
        <a:lstStyle/>
        <a:p>
          <a:endParaRPr lang="en-US"/>
        </a:p>
      </dgm:t>
    </dgm:pt>
    <dgm:pt modelId="{EAE000A6-981D-4514-9363-C483E45E667B}">
      <dgm:prSet phldrT="[Text]"/>
      <dgm:spPr/>
      <dgm:t>
        <a:bodyPr/>
        <a:lstStyle/>
        <a:p>
          <a:r>
            <a:rPr lang="ro-RO" dirty="0"/>
            <a:t>Defer, Panic &amp; Recover</a:t>
          </a:r>
          <a:endParaRPr lang="en-US" dirty="0"/>
        </a:p>
      </dgm:t>
    </dgm:pt>
    <dgm:pt modelId="{EF721938-A6A1-494B-BD8C-9D3D495FBA1D}" type="parTrans" cxnId="{40C541B6-52BF-4FDF-8AC0-E3B569BEF94C}">
      <dgm:prSet/>
      <dgm:spPr/>
      <dgm:t>
        <a:bodyPr/>
        <a:lstStyle/>
        <a:p>
          <a:endParaRPr lang="en-US"/>
        </a:p>
      </dgm:t>
    </dgm:pt>
    <dgm:pt modelId="{C950B339-D080-4566-A122-763D2C444788}" type="sibTrans" cxnId="{40C541B6-52BF-4FDF-8AC0-E3B569BEF94C}">
      <dgm:prSet/>
      <dgm:spPr/>
      <dgm:t>
        <a:bodyPr/>
        <a:lstStyle/>
        <a:p>
          <a:endParaRPr lang="en-US"/>
        </a:p>
      </dgm:t>
    </dgm:pt>
    <dgm:pt modelId="{310254A4-FA9A-4AA4-94C4-C402A98A1754}">
      <dgm:prSet phldrT="[Text]"/>
      <dgm:spPr/>
      <dgm:t>
        <a:bodyPr/>
        <a:lstStyle/>
        <a:p>
          <a:r>
            <a:rPr lang="ro-RO" dirty="0"/>
            <a:t>Concluzii</a:t>
          </a:r>
          <a:endParaRPr lang="en-US" dirty="0"/>
        </a:p>
      </dgm:t>
    </dgm:pt>
    <dgm:pt modelId="{613BC0AD-62DC-42B1-ADE4-2738B63FE681}" type="sibTrans" cxnId="{8C95CDEC-F3D5-4773-9D43-5A92A8150159}">
      <dgm:prSet/>
      <dgm:spPr/>
      <dgm:t>
        <a:bodyPr/>
        <a:lstStyle/>
        <a:p>
          <a:endParaRPr lang="en-US"/>
        </a:p>
      </dgm:t>
    </dgm:pt>
    <dgm:pt modelId="{3E9E9691-5357-441A-9DE0-6C682D6724D5}" type="parTrans" cxnId="{8C95CDEC-F3D5-4773-9D43-5A92A8150159}">
      <dgm:prSet/>
      <dgm:spPr/>
      <dgm:t>
        <a:bodyPr/>
        <a:lstStyle/>
        <a:p>
          <a:endParaRPr lang="en-US"/>
        </a:p>
      </dgm:t>
    </dgm:pt>
    <dgm:pt modelId="{DDDF9F0A-E2C7-4AE8-B0E8-E126EC60995B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</dgm:pt>
    <dgm:pt modelId="{517250BD-E949-49BB-B745-291943DE37FA}" type="pres">
      <dgm:prSet presAssocID="{6750AC01-D39D-4F3A-9DC8-2A211EE986A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DAA590E-E116-42DC-BEF1-BCF0672ECA6C}" type="pres">
      <dgm:prSet presAssocID="{CA077D98-8478-47EA-B6A9-99ACE60C64D4}" presName="spacer" presStyleCnt="0"/>
      <dgm:spPr/>
    </dgm:pt>
    <dgm:pt modelId="{AA8BC744-07FC-4E13-93C0-B3E8672F779E}" type="pres">
      <dgm:prSet presAssocID="{0BEF68B8-1228-47BB-83B5-7B9CD1E3F84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65BDF46-1888-4428-853B-2285B54A0CEC}" type="pres">
      <dgm:prSet presAssocID="{FD949706-EDCC-4ADC-8EDF-8EDA49C92325}" presName="spacer" presStyleCnt="0"/>
      <dgm:spPr/>
    </dgm:pt>
    <dgm:pt modelId="{69528E8F-A94C-4374-999E-148006C19637}" type="pres">
      <dgm:prSet presAssocID="{5605D28D-2CE6-4513-8566-952984E21E1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9D720CE-B841-4C63-8E64-3A923C9AD695}" type="pres">
      <dgm:prSet presAssocID="{823D1971-2C4D-4EC5-A874-2F463DE37109}" presName="spacer" presStyleCnt="0"/>
      <dgm:spPr/>
    </dgm:pt>
    <dgm:pt modelId="{B3289371-1211-45B5-818B-F284CA5A82D3}" type="pres">
      <dgm:prSet presAssocID="{E32AF866-0ED0-4831-8FEF-003B0253FAF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B69BD9D-F70B-41E4-9E77-A6B39E616C3B}" type="pres">
      <dgm:prSet presAssocID="{601303AE-A5EB-48DF-A752-AE1A681063AE}" presName="spacer" presStyleCnt="0"/>
      <dgm:spPr/>
    </dgm:pt>
    <dgm:pt modelId="{32CB0474-8666-4DB3-8FBE-E784FD61540C}" type="pres">
      <dgm:prSet presAssocID="{477EEC42-8158-4D82-B8B2-FE786B4E6D0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897BC6E-B8CF-4FE7-89EA-87866BBFC172}" type="pres">
      <dgm:prSet presAssocID="{B9BAC54D-B96A-4668-AAAC-4B48EC178404}" presName="spacer" presStyleCnt="0"/>
      <dgm:spPr/>
    </dgm:pt>
    <dgm:pt modelId="{516A5F33-6B18-4A04-BC24-6C9882B00CB4}" type="pres">
      <dgm:prSet presAssocID="{EAE000A6-981D-4514-9363-C483E45E667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A5D5ECB-563F-451B-9670-E00A1A8C7640}" type="pres">
      <dgm:prSet presAssocID="{C950B339-D080-4566-A122-763D2C444788}" presName="spacer" presStyleCnt="0"/>
      <dgm:spPr/>
    </dgm:pt>
    <dgm:pt modelId="{9C040810-7337-4BFB-8D63-DD76CC67DEE9}" type="pres">
      <dgm:prSet presAssocID="{310254A4-FA9A-4AA4-94C4-C402A98A175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E15C809-40E7-423E-A729-4BF9CFCFAA74}" type="presOf" srcId="{EAE000A6-981D-4514-9363-C483E45E667B}" destId="{516A5F33-6B18-4A04-BC24-6C9882B00CB4}" srcOrd="0" destOrd="0" presId="urn:microsoft.com/office/officeart/2005/8/layout/vList2"/>
    <dgm:cxn modelId="{FE6D6532-C2CE-4186-ACB7-9FE8948CE14C}" type="presOf" srcId="{5605D28D-2CE6-4513-8566-952984E21E14}" destId="{69528E8F-A94C-4374-999E-148006C19637}" srcOrd="0" destOrd="0" presId="urn:microsoft.com/office/officeart/2005/8/layout/vList2"/>
    <dgm:cxn modelId="{A8E3E83B-9AFF-4B01-B774-79486A3DD447}" srcId="{7E5AA53B-3EEE-4DE4-BB81-9044890C2946}" destId="{477EEC42-8158-4D82-B8B2-FE786B4E6D0A}" srcOrd="4" destOrd="0" parTransId="{1C1FBA0C-B1CC-4709-B2A5-5170D54461F8}" sibTransId="{B9BAC54D-B96A-4668-AAAC-4B48EC178404}"/>
    <dgm:cxn modelId="{154F5E5B-EEF2-4845-A766-91F46756BE07}" type="presOf" srcId="{310254A4-FA9A-4AA4-94C4-C402A98A1754}" destId="{9C040810-7337-4BFB-8D63-DD76CC67DEE9}" srcOrd="0" destOrd="0" presId="urn:microsoft.com/office/officeart/2005/8/layout/vList2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8567924C-F573-4906-AD90-AF1A2D4D1228}" srcId="{7E5AA53B-3EEE-4DE4-BB81-9044890C2946}" destId="{E32AF866-0ED0-4831-8FEF-003B0253FAFA}" srcOrd="3" destOrd="0" parTransId="{B988AB2A-3BDA-4195-9692-F67144E4F2D6}" sibTransId="{601303AE-A5EB-48DF-A752-AE1A681063AE}"/>
    <dgm:cxn modelId="{7BAD7774-1A00-4ECE-AE2D-D7B5174F2F96}" type="presOf" srcId="{6750AC01-D39D-4F3A-9DC8-2A211EE986A2}" destId="{517250BD-E949-49BB-B745-291943DE37FA}" srcOrd="0" destOrd="0" presId="urn:microsoft.com/office/officeart/2005/8/layout/vList2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E999D585-37A4-4C87-A92C-CABADCED8C62}" type="presOf" srcId="{7E5AA53B-3EEE-4DE4-BB81-9044890C2946}" destId="{DDDF9F0A-E2C7-4AE8-B0E8-E126EC60995B}" srcOrd="0" destOrd="0" presId="urn:microsoft.com/office/officeart/2005/8/layout/vList2"/>
    <dgm:cxn modelId="{B048D691-3A63-4255-99D0-B3F28CCC188B}" type="presOf" srcId="{477EEC42-8158-4D82-B8B2-FE786B4E6D0A}" destId="{32CB0474-8666-4DB3-8FBE-E784FD61540C}" srcOrd="0" destOrd="0" presId="urn:microsoft.com/office/officeart/2005/8/layout/vList2"/>
    <dgm:cxn modelId="{964A9DAE-EF49-4DA2-9B5E-626A02F6A48B}" type="presOf" srcId="{E32AF866-0ED0-4831-8FEF-003B0253FAFA}" destId="{B3289371-1211-45B5-818B-F284CA5A82D3}" srcOrd="0" destOrd="0" presId="urn:microsoft.com/office/officeart/2005/8/layout/vList2"/>
    <dgm:cxn modelId="{40C541B6-52BF-4FDF-8AC0-E3B569BEF94C}" srcId="{7E5AA53B-3EEE-4DE4-BB81-9044890C2946}" destId="{EAE000A6-981D-4514-9363-C483E45E667B}" srcOrd="5" destOrd="0" parTransId="{EF721938-A6A1-494B-BD8C-9D3D495FBA1D}" sibTransId="{C950B339-D080-4566-A122-763D2C444788}"/>
    <dgm:cxn modelId="{D55D96E1-F81A-4E9C-9BD4-27E544240531}" type="presOf" srcId="{0BEF68B8-1228-47BB-83B5-7B9CD1E3F84E}" destId="{AA8BC744-07FC-4E13-93C0-B3E8672F779E}" srcOrd="0" destOrd="0" presId="urn:microsoft.com/office/officeart/2005/8/layout/vList2"/>
    <dgm:cxn modelId="{8C95CDEC-F3D5-4773-9D43-5A92A8150159}" srcId="{7E5AA53B-3EEE-4DE4-BB81-9044890C2946}" destId="{310254A4-FA9A-4AA4-94C4-C402A98A1754}" srcOrd="6" destOrd="0" parTransId="{3E9E9691-5357-441A-9DE0-6C682D6724D5}" sibTransId="{613BC0AD-62DC-42B1-ADE4-2738B63FE681}"/>
    <dgm:cxn modelId="{A9124DFC-41E7-4756-8C9E-365DED4BA2A9}" type="presParOf" srcId="{DDDF9F0A-E2C7-4AE8-B0E8-E126EC60995B}" destId="{517250BD-E949-49BB-B745-291943DE37FA}" srcOrd="0" destOrd="0" presId="urn:microsoft.com/office/officeart/2005/8/layout/vList2"/>
    <dgm:cxn modelId="{79CDCC06-E2C1-41DB-B0A3-D1245DF55C4F}" type="presParOf" srcId="{DDDF9F0A-E2C7-4AE8-B0E8-E126EC60995B}" destId="{4DAA590E-E116-42DC-BEF1-BCF0672ECA6C}" srcOrd="1" destOrd="0" presId="urn:microsoft.com/office/officeart/2005/8/layout/vList2"/>
    <dgm:cxn modelId="{A8EE2FE9-F137-4A28-94AD-8EA8D7190F34}" type="presParOf" srcId="{DDDF9F0A-E2C7-4AE8-B0E8-E126EC60995B}" destId="{AA8BC744-07FC-4E13-93C0-B3E8672F779E}" srcOrd="2" destOrd="0" presId="urn:microsoft.com/office/officeart/2005/8/layout/vList2"/>
    <dgm:cxn modelId="{B1CFF132-8C47-4544-B9E9-6B2E64C7E83A}" type="presParOf" srcId="{DDDF9F0A-E2C7-4AE8-B0E8-E126EC60995B}" destId="{765BDF46-1888-4428-853B-2285B54A0CEC}" srcOrd="3" destOrd="0" presId="urn:microsoft.com/office/officeart/2005/8/layout/vList2"/>
    <dgm:cxn modelId="{8BFAFB14-FF71-4D49-A09B-7749F57552B0}" type="presParOf" srcId="{DDDF9F0A-E2C7-4AE8-B0E8-E126EC60995B}" destId="{69528E8F-A94C-4374-999E-148006C19637}" srcOrd="4" destOrd="0" presId="urn:microsoft.com/office/officeart/2005/8/layout/vList2"/>
    <dgm:cxn modelId="{A200818D-ABF3-4867-9852-4A88BE18E45E}" type="presParOf" srcId="{DDDF9F0A-E2C7-4AE8-B0E8-E126EC60995B}" destId="{29D720CE-B841-4C63-8E64-3A923C9AD695}" srcOrd="5" destOrd="0" presId="urn:microsoft.com/office/officeart/2005/8/layout/vList2"/>
    <dgm:cxn modelId="{222DFC27-21CD-4CEF-8CB8-2DF7568C8941}" type="presParOf" srcId="{DDDF9F0A-E2C7-4AE8-B0E8-E126EC60995B}" destId="{B3289371-1211-45B5-818B-F284CA5A82D3}" srcOrd="6" destOrd="0" presId="urn:microsoft.com/office/officeart/2005/8/layout/vList2"/>
    <dgm:cxn modelId="{CB73EA50-41E9-4634-AB17-13C8377A4293}" type="presParOf" srcId="{DDDF9F0A-E2C7-4AE8-B0E8-E126EC60995B}" destId="{DB69BD9D-F70B-41E4-9E77-A6B39E616C3B}" srcOrd="7" destOrd="0" presId="urn:microsoft.com/office/officeart/2005/8/layout/vList2"/>
    <dgm:cxn modelId="{E1FD05B4-0EE6-4C73-8CC7-D0EBD2281E06}" type="presParOf" srcId="{DDDF9F0A-E2C7-4AE8-B0E8-E126EC60995B}" destId="{32CB0474-8666-4DB3-8FBE-E784FD61540C}" srcOrd="8" destOrd="0" presId="urn:microsoft.com/office/officeart/2005/8/layout/vList2"/>
    <dgm:cxn modelId="{80156BB9-CB8F-46DE-8226-C0612B4767FB}" type="presParOf" srcId="{DDDF9F0A-E2C7-4AE8-B0E8-E126EC60995B}" destId="{E897BC6E-B8CF-4FE7-89EA-87866BBFC172}" srcOrd="9" destOrd="0" presId="urn:microsoft.com/office/officeart/2005/8/layout/vList2"/>
    <dgm:cxn modelId="{309F670A-382A-4966-9F6F-8D5AE1B18086}" type="presParOf" srcId="{DDDF9F0A-E2C7-4AE8-B0E8-E126EC60995B}" destId="{516A5F33-6B18-4A04-BC24-6C9882B00CB4}" srcOrd="10" destOrd="0" presId="urn:microsoft.com/office/officeart/2005/8/layout/vList2"/>
    <dgm:cxn modelId="{07464DBA-89BC-40ED-BFE1-D19DF770A6A6}" type="presParOf" srcId="{DDDF9F0A-E2C7-4AE8-B0E8-E126EC60995B}" destId="{BA5D5ECB-563F-451B-9670-E00A1A8C7640}" srcOrd="11" destOrd="0" presId="urn:microsoft.com/office/officeart/2005/8/layout/vList2"/>
    <dgm:cxn modelId="{C2A48EFB-E087-4CB1-AFA1-7AB843D02E0F}" type="presParOf" srcId="{DDDF9F0A-E2C7-4AE8-B0E8-E126EC60995B}" destId="{9C040810-7337-4BFB-8D63-DD76CC67DEE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250BD-E949-49BB-B745-291943DE37FA}">
      <dsp:nvSpPr>
        <dsp:cNvPr id="0" name=""/>
        <dsp:cNvSpPr/>
      </dsp:nvSpPr>
      <dsp:spPr>
        <a:xfrm>
          <a:off x="0" y="79989"/>
          <a:ext cx="1102961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baseline="0" dirty="0"/>
            <a:t>Funcții în Go</a:t>
          </a:r>
          <a:endParaRPr lang="en-US" sz="1900" kern="1200" dirty="0"/>
        </a:p>
      </dsp:txBody>
      <dsp:txXfrm>
        <a:off x="22246" y="102235"/>
        <a:ext cx="10985123" cy="411223"/>
      </dsp:txXfrm>
    </dsp:sp>
    <dsp:sp modelId="{AA8BC744-07FC-4E13-93C0-B3E8672F779E}">
      <dsp:nvSpPr>
        <dsp:cNvPr id="0" name=""/>
        <dsp:cNvSpPr/>
      </dsp:nvSpPr>
      <dsp:spPr>
        <a:xfrm>
          <a:off x="0" y="590424"/>
          <a:ext cx="1102961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Returnarea valorilor multiple</a:t>
          </a:r>
          <a:endParaRPr lang="en-US" sz="1900" kern="1200" dirty="0"/>
        </a:p>
      </dsp:txBody>
      <dsp:txXfrm>
        <a:off x="22246" y="612670"/>
        <a:ext cx="10985123" cy="411223"/>
      </dsp:txXfrm>
    </dsp:sp>
    <dsp:sp modelId="{69528E8F-A94C-4374-999E-148006C19637}">
      <dsp:nvSpPr>
        <dsp:cNvPr id="0" name=""/>
        <dsp:cNvSpPr/>
      </dsp:nvSpPr>
      <dsp:spPr>
        <a:xfrm>
          <a:off x="0" y="1100859"/>
          <a:ext cx="1102961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Funcții cu număr variabil de parametri</a:t>
          </a:r>
          <a:endParaRPr lang="en-US" sz="1900" kern="1200" dirty="0"/>
        </a:p>
      </dsp:txBody>
      <dsp:txXfrm>
        <a:off x="22246" y="1123105"/>
        <a:ext cx="10985123" cy="411223"/>
      </dsp:txXfrm>
    </dsp:sp>
    <dsp:sp modelId="{B3289371-1211-45B5-818B-F284CA5A82D3}">
      <dsp:nvSpPr>
        <dsp:cNvPr id="0" name=""/>
        <dsp:cNvSpPr/>
      </dsp:nvSpPr>
      <dsp:spPr>
        <a:xfrm>
          <a:off x="0" y="1611294"/>
          <a:ext cx="1102961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Closure</a:t>
          </a:r>
          <a:endParaRPr lang="en-US" sz="1900" kern="1200" dirty="0"/>
        </a:p>
      </dsp:txBody>
      <dsp:txXfrm>
        <a:off x="22246" y="1633540"/>
        <a:ext cx="10985123" cy="411223"/>
      </dsp:txXfrm>
    </dsp:sp>
    <dsp:sp modelId="{32CB0474-8666-4DB3-8FBE-E784FD61540C}">
      <dsp:nvSpPr>
        <dsp:cNvPr id="0" name=""/>
        <dsp:cNvSpPr/>
      </dsp:nvSpPr>
      <dsp:spPr>
        <a:xfrm>
          <a:off x="0" y="2121729"/>
          <a:ext cx="1102961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Recursivitate</a:t>
          </a:r>
          <a:endParaRPr lang="en-US" sz="1900" kern="1200" dirty="0"/>
        </a:p>
      </dsp:txBody>
      <dsp:txXfrm>
        <a:off x="22246" y="2143975"/>
        <a:ext cx="10985123" cy="411223"/>
      </dsp:txXfrm>
    </dsp:sp>
    <dsp:sp modelId="{516A5F33-6B18-4A04-BC24-6C9882B00CB4}">
      <dsp:nvSpPr>
        <dsp:cNvPr id="0" name=""/>
        <dsp:cNvSpPr/>
      </dsp:nvSpPr>
      <dsp:spPr>
        <a:xfrm>
          <a:off x="0" y="2632164"/>
          <a:ext cx="1102961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Defer, Panic &amp; Recover</a:t>
          </a:r>
          <a:endParaRPr lang="en-US" sz="1900" kern="1200" dirty="0"/>
        </a:p>
      </dsp:txBody>
      <dsp:txXfrm>
        <a:off x="22246" y="2654410"/>
        <a:ext cx="10985123" cy="411223"/>
      </dsp:txXfrm>
    </dsp:sp>
    <dsp:sp modelId="{9C040810-7337-4BFB-8D63-DD76CC67DEE9}">
      <dsp:nvSpPr>
        <dsp:cNvPr id="0" name=""/>
        <dsp:cNvSpPr/>
      </dsp:nvSpPr>
      <dsp:spPr>
        <a:xfrm>
          <a:off x="0" y="3142599"/>
          <a:ext cx="1102961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Concluzii</a:t>
          </a:r>
          <a:endParaRPr lang="en-US" sz="1900" kern="1200" dirty="0"/>
        </a:p>
      </dsp:txBody>
      <dsp:txXfrm>
        <a:off x="22246" y="3164845"/>
        <a:ext cx="10985123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ro-RO" sz="4800" dirty="0">
                <a:solidFill>
                  <a:schemeClr val="bg1"/>
                </a:solidFill>
              </a:rPr>
              <a:t>PROGRAMAREA În go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8713"/>
          </a:xfrm>
        </p:spPr>
        <p:txBody>
          <a:bodyPr>
            <a:normAutofit fontScale="92500" lnSpcReduction="10000"/>
          </a:bodyPr>
          <a:lstStyle/>
          <a:p>
            <a:r>
              <a:rPr lang="ro-RO" sz="2500" dirty="0">
                <a:solidFill>
                  <a:srgbClr val="7CEBFF"/>
                </a:solidFill>
              </a:rPr>
              <a:t>FUNCȚII</a:t>
            </a:r>
            <a:endParaRPr lang="ro-RO" sz="2400" dirty="0">
              <a:solidFill>
                <a:srgbClr val="7CEBFF"/>
              </a:solidFill>
            </a:endParaRPr>
          </a:p>
          <a:p>
            <a:pPr algn="r"/>
            <a:r>
              <a:rPr lang="ro-RO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Mihai albert,  Andrei curta,  andra dianu, Liviu fîrtea, ștefania man, ștefan mareș</a:t>
            </a:r>
          </a:p>
          <a:p>
            <a:endParaRPr lang="ro-RO" dirty="0">
              <a:solidFill>
                <a:srgbClr val="7CEBFF"/>
              </a:solidFill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AFAE84-008C-468E-96D4-7A1EFD3F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pPr lvl="0"/>
            <a:r>
              <a:rPr lang="ro-RO" sz="4800" dirty="0"/>
              <a:t>Funcții cu număr variabil de parametri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95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E3A3-AC23-4EAB-B17B-C542DF8D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cu număr variabil de parametri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AE32-6E23-4014-81E2-F676035A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Prototipul unei functii cu numar variabil de parametrii este:</a:t>
            </a:r>
            <a:endParaRPr lang="ro-RO" dirty="0"/>
          </a:p>
          <a:p>
            <a:pPr marL="324000" lvl="1" indent="0">
              <a:buNone/>
            </a:pPr>
            <a:r>
              <a:rPr lang="ro-RO" b="1" dirty="0"/>
              <a:t>func nume_funcție (nume_argument </a:t>
            </a:r>
            <a:r>
              <a:rPr lang="ro-RO" b="1" dirty="0">
                <a:solidFill>
                  <a:srgbClr val="FF0000"/>
                </a:solidFill>
              </a:rPr>
              <a:t>...</a:t>
            </a:r>
            <a:r>
              <a:rPr lang="ro-RO" b="1" dirty="0"/>
              <a:t>tip_argument);</a:t>
            </a:r>
          </a:p>
          <a:p>
            <a:pPr marL="324000" lvl="1" indent="0">
              <a:buNone/>
            </a:pPr>
            <a:endParaRPr lang="ro-RO" b="1" dirty="0"/>
          </a:p>
          <a:p>
            <a:r>
              <a:rPr lang="ro-RO" dirty="0"/>
              <a:t>Se folosește operatorul </a:t>
            </a:r>
            <a:r>
              <a:rPr lang="ro-RO" b="1" dirty="0">
                <a:solidFill>
                  <a:srgbClr val="FF0000"/>
                </a:solidFill>
              </a:rPr>
              <a:t>...</a:t>
            </a:r>
            <a:r>
              <a:rPr lang="ro-RO" b="1" dirty="0"/>
              <a:t> </a:t>
            </a:r>
            <a:r>
              <a:rPr lang="ro-RO" dirty="0"/>
              <a:t>(pack operator) înaintea tipului argumentului pentru a indica faptul că funcția primește zero sau mai multe argumente de tipul respectiv. 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Argumentele trebuie plasate la sfârșitul listei de parametri. În caz contrar, va apărea o eroare de compilare.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Operatorul </a:t>
            </a:r>
            <a:r>
              <a:rPr lang="ro-RO" b="1" dirty="0">
                <a:solidFill>
                  <a:srgbClr val="FF0000"/>
                </a:solidFill>
              </a:rPr>
              <a:t>...</a:t>
            </a:r>
            <a:r>
              <a:rPr lang="ro-RO" b="1" dirty="0"/>
              <a:t> </a:t>
            </a:r>
            <a:r>
              <a:rPr lang="ro-RO" dirty="0"/>
              <a:t>se poate folosi și dacă se dorește transmiterea de mai mulți parametri </a:t>
            </a:r>
            <a:r>
              <a:rPr lang="ro-RO" dirty="0" err="1"/>
              <a:t>printr</a:t>
            </a:r>
            <a:r>
              <a:rPr lang="en-US" dirty="0"/>
              <a:t>-</a:t>
            </a:r>
            <a:r>
              <a:rPr lang="ro-RO" dirty="0"/>
              <a:t>un slice:</a:t>
            </a:r>
          </a:p>
          <a:p>
            <a:pPr marL="0" indent="0">
              <a:buNone/>
            </a:pPr>
            <a:r>
              <a:rPr lang="ro-RO" b="1" dirty="0"/>
              <a:t>      funct(slice...);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9E476-7DCC-46CD-88DA-37CA3616A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4" y="3610784"/>
            <a:ext cx="6049151" cy="57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2E603-2940-4E97-B155-1087BC1B81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4" y="4648734"/>
            <a:ext cx="6749155" cy="318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72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C627-8CB1-4774-A606-CB2B7AC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cu număr variabil de parametri - Exemple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CD806-B8E1-46EC-BA94-429E6C88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Cel mai clasic exemplu de utilizare a funcțiilor cu număr variabil de parametri este funcția </a:t>
            </a:r>
            <a:r>
              <a:rPr lang="ro-RO" b="1" dirty="0"/>
              <a:t>Println()</a:t>
            </a:r>
            <a:r>
              <a:rPr lang="ro-RO" dirty="0"/>
              <a:t>.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Output: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Funcția </a:t>
            </a:r>
            <a:r>
              <a:rPr lang="ro-RO" b="1" dirty="0"/>
              <a:t>append() </a:t>
            </a:r>
            <a:r>
              <a:rPr lang="ro-RO" dirty="0"/>
              <a:t>are număr variabil de parametri și este folosită pentru alipirea oricâtor elemente la un slice.</a:t>
            </a:r>
          </a:p>
          <a:p>
            <a:endParaRPr lang="ro-RO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B2E69-FD11-4E49-AF0B-3125DDBA5E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5" y="2717131"/>
            <a:ext cx="6108490" cy="4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450CE-21D3-41CD-8898-6EB7EDC133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5" y="4019647"/>
            <a:ext cx="4575251" cy="35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843D8-0C63-4D35-B219-C58F0962D2D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6" y="5166537"/>
            <a:ext cx="4244498" cy="649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11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57A3-3423-4000-89C5-A6A8ABE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EFF"/>
                </a:solidFill>
              </a:rPr>
              <a:t>Funcții cu număr variabil de parametri – pro &amp; conTRA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B382BE-529D-4EDB-BB3E-B4411ED79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035417"/>
              </p:ext>
            </p:extLst>
          </p:nvPr>
        </p:nvGraphicFramePr>
        <p:xfrm>
          <a:off x="605790" y="2662460"/>
          <a:ext cx="10980420" cy="27157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26910">
                  <a:extLst>
                    <a:ext uri="{9D8B030D-6E8A-4147-A177-3AD203B41FA5}">
                      <a16:colId xmlns:a16="http://schemas.microsoft.com/office/drawing/2014/main" val="2386765251"/>
                    </a:ext>
                  </a:extLst>
                </a:gridCol>
                <a:gridCol w="3953510">
                  <a:extLst>
                    <a:ext uri="{9D8B030D-6E8A-4147-A177-3AD203B41FA5}">
                      <a16:colId xmlns:a16="http://schemas.microsoft.com/office/drawing/2014/main" val="3588543862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ro-RO" sz="3300"/>
                        <a:t>PRO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300"/>
                        <a:t>CONTRA</a:t>
                      </a:r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7690808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ro-RO" sz="3300"/>
                        <a:t>Măresc lizibilitatea codului.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ro-RO" sz="3300"/>
                        <a:t>Nu sunt type safe.</a:t>
                      </a:r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55643065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ro-RO" sz="3300"/>
                        <a:t>Utile când nu se cunoaște numărul exact de parametri.</a:t>
                      </a:r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6920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3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4C19-1286-492B-9B6D-E54CA943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Closure</a:t>
            </a:r>
            <a:br>
              <a:rPr lang="en-US" sz="4800" dirty="0">
                <a:solidFill>
                  <a:schemeClr val="accent1"/>
                </a:solidFill>
              </a:rPr>
            </a:b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809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C82D-CB60-4742-907A-C8208AB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Closure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E663-0CF7-4B9C-9B6E-6953F573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Go acceptă funcții anonime, care pot forma closures, adică declararea unei funcții în interiorul altei funcții.</a:t>
            </a:r>
            <a:endParaRPr lang="en-US" dirty="0"/>
          </a:p>
          <a:p>
            <a:r>
              <a:rPr lang="ro-RO" dirty="0"/>
              <a:t>Funcțiile anonime sunt utile atunci când vrem să definim o funcție inline, fără a fi necesar să o denumim.</a:t>
            </a:r>
            <a:endParaRPr lang="en-US" dirty="0"/>
          </a:p>
          <a:p>
            <a:r>
              <a:rPr lang="ro-RO" dirty="0"/>
              <a:t>Closure este o unealtă puternică, care împreună cu recursivitatea pune bazele programării funcționale.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3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AC7AAA-F039-4011-98DE-17464A67B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1C70-6612-47E0-830C-1FF75184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>
            <a:normAutofit/>
          </a:bodyPr>
          <a:lstStyle/>
          <a:p>
            <a:r>
              <a:rPr lang="ro-RO">
                <a:solidFill>
                  <a:schemeClr val="accent1"/>
                </a:solidFill>
              </a:rPr>
              <a:t>COSURE - EXEMPLU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EBB90B-3A54-4B2B-9FA6-7B47E1075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4116F5-E398-4593-B279-7099177A0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1AD6AE-28AC-4C67-A749-1BC18D86C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2DC0F-D6EF-4A88-9742-855D48E4E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92A9-4ABD-43E9-A1AD-9E2E8526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7225074" cy="39622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ro-RO" sz="1500" dirty="0"/>
          </a:p>
          <a:p>
            <a:pPr>
              <a:lnSpc>
                <a:spcPct val="90000"/>
              </a:lnSpc>
            </a:pPr>
            <a:endParaRPr lang="ro-RO" sz="1500" dirty="0"/>
          </a:p>
          <a:p>
            <a:pPr>
              <a:lnSpc>
                <a:spcPct val="90000"/>
              </a:lnSpc>
            </a:pPr>
            <a:r>
              <a:rPr lang="ro-RO" sz="1500" dirty="0"/>
              <a:t>Funcția sequence de mai jos returneză altă funcție pe care o definim anonim în body-ul acesteia.</a:t>
            </a:r>
          </a:p>
          <a:p>
            <a:pPr>
              <a:lnSpc>
                <a:spcPct val="90000"/>
              </a:lnSpc>
            </a:pPr>
            <a:r>
              <a:rPr lang="ro-RO" sz="1500" dirty="0"/>
              <a:t>Funcția returnată se </a:t>
            </a:r>
            <a:r>
              <a:rPr lang="en-US" sz="1500" dirty="0"/>
              <a:t>“</a:t>
            </a:r>
            <a:r>
              <a:rPr lang="ro-RO" sz="1500" dirty="0"/>
              <a:t>închide</a:t>
            </a:r>
            <a:r>
              <a:rPr lang="en-US" sz="1500" dirty="0"/>
              <a:t>”</a:t>
            </a:r>
            <a:r>
              <a:rPr lang="ro-RO" sz="1500" dirty="0"/>
              <a:t> peste variabila i, formând astfel închiderea(closure).</a:t>
            </a:r>
          </a:p>
          <a:p>
            <a:pPr>
              <a:lnSpc>
                <a:spcPct val="90000"/>
              </a:lnSpc>
            </a:pPr>
            <a:r>
              <a:rPr lang="ro-RO" sz="1500" dirty="0"/>
              <a:t>Apelăm funcția sequence asignându-i rezultatul(o funcție) variabilei nextInt.</a:t>
            </a:r>
          </a:p>
          <a:p>
            <a:pPr>
              <a:lnSpc>
                <a:spcPct val="90000"/>
              </a:lnSpc>
            </a:pPr>
            <a:r>
              <a:rPr lang="ro-RO" sz="1500" dirty="0"/>
              <a:t>Output</a:t>
            </a:r>
            <a:r>
              <a:rPr lang="en-US" sz="1500" dirty="0"/>
              <a:t>: </a:t>
            </a:r>
            <a:endParaRPr lang="ro-RO" sz="1500" dirty="0"/>
          </a:p>
          <a:p>
            <a:pPr marL="0" indent="0">
              <a:lnSpc>
                <a:spcPct val="90000"/>
              </a:lnSpc>
              <a:buNone/>
            </a:pPr>
            <a:r>
              <a:rPr lang="ro-RO" sz="1500" dirty="0"/>
              <a:t>	1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sz="1500" dirty="0"/>
              <a:t>	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sz="1500" dirty="0"/>
              <a:t>	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sz="1500" dirty="0"/>
              <a:t>	1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ro-RO" sz="1500" dirty="0"/>
          </a:p>
          <a:p>
            <a:pPr>
              <a:lnSpc>
                <a:spcPct val="90000"/>
              </a:lnSpc>
            </a:pPr>
            <a:endParaRPr lang="ro-RO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7A885-7471-4321-9A89-47585F040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42" b="2"/>
          <a:stretch/>
        </p:blipFill>
        <p:spPr>
          <a:xfrm>
            <a:off x="8042147" y="600075"/>
            <a:ext cx="3695828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1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D8CFF5B6-D70A-41F0-92B3-8BC9A428D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F2BFE-B306-4794-B651-2363812E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>
            <a:normAutofit/>
          </a:bodyPr>
          <a:lstStyle/>
          <a:p>
            <a:r>
              <a:rPr lang="ro-RO">
                <a:solidFill>
                  <a:schemeClr val="tx1">
                    <a:lumMod val="85000"/>
                    <a:lumOff val="15000"/>
                  </a:schemeClr>
                </a:solidFill>
              </a:rPr>
              <a:t>Closure - exemplu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tangle 37">
            <a:extLst>
              <a:ext uri="{FF2B5EF4-FFF2-40B4-BE49-F238E27FC236}">
                <a16:creationId xmlns:a16="http://schemas.microsoft.com/office/drawing/2014/main" id="{6FEF77F5-1596-40EA-8568-A8D55D7B5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39">
            <a:extLst>
              <a:ext uri="{FF2B5EF4-FFF2-40B4-BE49-F238E27FC236}">
                <a16:creationId xmlns:a16="http://schemas.microsoft.com/office/drawing/2014/main" id="{33080444-D4B2-4517-BBA8-F2912A9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4E6D2F0A-C845-45C8-9FF5-06D1412F1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8C81D-B9D1-4E49-88ED-D0AA5A90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5916"/>
            <a:ext cx="7225075" cy="4874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sz="1300" dirty="0">
                <a:solidFill>
                  <a:schemeClr val="tx1"/>
                </a:solidFill>
              </a:rPr>
              <a:t>Ceea ce se vrea a arăta este de fapt că funcțiile pot fi tratate ca niște variabile prin intermediul closure.  Acea variabila devine funcția, permițându-ne să o apelăm ori de câte ori dorim.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/>
                </a:solidFill>
              </a:rPr>
              <a:t>Bine</a:t>
            </a:r>
            <a:r>
              <a:rPr lang="ro-RO" sz="1300" dirty="0">
                <a:solidFill>
                  <a:schemeClr val="tx1"/>
                </a:solidFill>
              </a:rPr>
              <a:t>înțeles putem avea și parametrii, ca în oricare altă funcție</a:t>
            </a:r>
            <a:r>
              <a:rPr lang="en-US" sz="1300" dirty="0">
                <a:solidFill>
                  <a:schemeClr val="tx1"/>
                </a:solidFill>
              </a:rPr>
              <a:t>:</a:t>
            </a:r>
            <a:endParaRPr lang="ro-RO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ro-RO" sz="1300" dirty="0">
                <a:solidFill>
                  <a:schemeClr val="tx1"/>
                </a:solidFill>
              </a:rPr>
              <a:t>Output:</a:t>
            </a:r>
          </a:p>
          <a:p>
            <a:pPr marL="324000" lvl="1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/>
                </a:solidFill>
              </a:rPr>
              <a:t>my first anonymous function </a:t>
            </a:r>
            <a:r>
              <a:rPr lang="en-US" sz="1300" dirty="0" err="1">
                <a:solidFill>
                  <a:schemeClr val="tx1"/>
                </a:solidFill>
              </a:rPr>
              <a:t>Andra</a:t>
            </a:r>
            <a:endParaRPr lang="en-US" sz="1300" dirty="0">
              <a:solidFill>
                <a:schemeClr val="tx1"/>
              </a:solidFill>
            </a:endParaRPr>
          </a:p>
          <a:p>
            <a:pPr marL="324000" lvl="1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/>
                </a:solidFill>
              </a:rPr>
              <a:t>my first anonymous function </a:t>
            </a:r>
            <a:r>
              <a:rPr lang="en-US" sz="1300" dirty="0" err="1">
                <a:solidFill>
                  <a:schemeClr val="tx1"/>
                </a:solidFill>
              </a:rPr>
              <a:t>Stefi</a:t>
            </a:r>
            <a:endParaRPr lang="en-US" sz="1300" dirty="0">
              <a:solidFill>
                <a:schemeClr val="tx1"/>
              </a:solidFill>
            </a:endParaRPr>
          </a:p>
          <a:p>
            <a:pPr marL="324000" lvl="1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/>
                </a:solidFill>
              </a:rPr>
              <a:t>my first anonymous function </a:t>
            </a:r>
            <a:r>
              <a:rPr lang="en-US" sz="1300" dirty="0" err="1">
                <a:solidFill>
                  <a:schemeClr val="tx1"/>
                </a:solidFill>
              </a:rPr>
              <a:t>Curti</a:t>
            </a:r>
            <a:endParaRPr lang="en-US" sz="1300" dirty="0">
              <a:solidFill>
                <a:schemeClr val="tx1"/>
              </a:solidFill>
            </a:endParaRPr>
          </a:p>
          <a:p>
            <a:pPr marL="324000" lvl="1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/>
                </a:solidFill>
              </a:rPr>
              <a:t>my first anonymous function Mihai</a:t>
            </a:r>
            <a:endParaRPr lang="ro-RO" sz="1300" dirty="0">
              <a:solidFill>
                <a:schemeClr val="tx1"/>
              </a:solidFill>
            </a:endParaRPr>
          </a:p>
          <a:p>
            <a:pPr marL="324000" lvl="1" indent="0">
              <a:lnSpc>
                <a:spcPct val="90000"/>
              </a:lnSpc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ro-RO" sz="1300" dirty="0">
                <a:solidFill>
                  <a:schemeClr val="tx1"/>
                </a:solidFill>
              </a:rPr>
              <a:t>Și de asemenea să returnăm o valoare</a:t>
            </a:r>
            <a:r>
              <a:rPr lang="en-US" sz="13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ro-RO" sz="1300" dirty="0">
                <a:solidFill>
                  <a:schemeClr val="tx1"/>
                </a:solidFill>
              </a:rPr>
              <a:t>Output:</a:t>
            </a:r>
          </a:p>
          <a:p>
            <a:pPr marL="324000" lvl="1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/>
                </a:solidFill>
              </a:rPr>
              <a:t>my first function 1 function</a:t>
            </a:r>
          </a:p>
          <a:p>
            <a:pPr marL="324000" lvl="1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/>
                </a:solidFill>
              </a:rPr>
              <a:t>function 1</a:t>
            </a:r>
          </a:p>
          <a:p>
            <a:pPr>
              <a:lnSpc>
                <a:spcPct val="90000"/>
              </a:lnSpc>
            </a:pPr>
            <a:endParaRPr lang="ro-RO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DCB3F-0A7B-46EF-ABD0-21742202C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47" b="3"/>
          <a:stretch/>
        </p:blipFill>
        <p:spPr>
          <a:xfrm>
            <a:off x="8042147" y="4813178"/>
            <a:ext cx="3699935" cy="185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66E0B-A36F-40ED-9EE6-8E78E3FD6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06" b="-1"/>
          <a:stretch/>
        </p:blipFill>
        <p:spPr>
          <a:xfrm>
            <a:off x="8042147" y="735036"/>
            <a:ext cx="3699935" cy="185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D2044-CDEB-48D0-ABC0-6D4E513E9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740" b="3"/>
          <a:stretch/>
        </p:blipFill>
        <p:spPr>
          <a:xfrm>
            <a:off x="8041967" y="2774107"/>
            <a:ext cx="370011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1C89-8E38-4CF2-85B4-479776F9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solidFill>
                  <a:schemeClr val="accent1"/>
                </a:solidFill>
              </a:rPr>
              <a:t>Recursivitate</a:t>
            </a:r>
            <a:br>
              <a:rPr lang="en-US" sz="4800" dirty="0">
                <a:solidFill>
                  <a:schemeClr val="accent1"/>
                </a:solidFill>
              </a:rPr>
            </a:b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52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FED3-732D-483E-8629-191447C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o-RO"/>
              <a:t>Recursivitate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183D-2B3C-4A54-83CD-262F801A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ro-RO" dirty="0"/>
              <a:t>Recursivitatea unei funcții este abilitatea acesteia de a se reapela.</a:t>
            </a:r>
            <a:endParaRPr lang="en-US" dirty="0"/>
          </a:p>
          <a:p>
            <a:r>
              <a:rPr lang="ro-RO" dirty="0"/>
              <a:t>Closure-urile și recursivitatea sunt niște tehnici puternice de programare care stau la baza programarii funcțioanle. </a:t>
            </a:r>
          </a:p>
          <a:p>
            <a:r>
              <a:rPr lang="ro-RO" dirty="0"/>
              <a:t>Cei mai mulți oameni găsesc programarea funcțională ca fiind mai dificil de înțeles față de alte metode de programare bazate pe bucle for, if-uri, variabile si funcții simple.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97CA5D-BCDD-4F61-B77F-34068368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18" b="91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B80117C-7F39-43C5-86D0-1B3E99AB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9BB93-2DF4-4EFD-94C3-A0CC895C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B3C702-83B2-4274-BF5A-C42475E2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7BEE93-7680-4E07-8B35-53D4D53F2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26784A-218C-4257-AC79-DD5BC6EF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77127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4981-D4DE-471A-9FD9-53951C99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Recursivitate - exemple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A327-F1CB-441B-9590-D09A5535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Un exemplu de functie recursivă ar fi produsul factorial:</a:t>
            </a:r>
          </a:p>
          <a:p>
            <a:pPr marL="324000" lvl="1" indent="0">
              <a:buNone/>
            </a:pPr>
            <a:r>
              <a:rPr lang="ro-RO" b="1" dirty="0"/>
              <a:t>func factorial (int x) {</a:t>
            </a:r>
            <a:endParaRPr lang="en-US" b="1" dirty="0"/>
          </a:p>
          <a:p>
            <a:pPr marL="324000" lvl="1" indent="0">
              <a:buNone/>
            </a:pPr>
            <a:r>
              <a:rPr lang="ro-RO" b="1" dirty="0"/>
              <a:t>	id x == 0 {</a:t>
            </a:r>
            <a:endParaRPr lang="en-US" b="1" dirty="0"/>
          </a:p>
          <a:p>
            <a:pPr marL="324000" lvl="1" indent="0">
              <a:buNone/>
            </a:pPr>
            <a:r>
              <a:rPr lang="ro-RO" b="1" dirty="0"/>
              <a:t>		return 1</a:t>
            </a:r>
            <a:endParaRPr lang="en-US" b="1" dirty="0"/>
          </a:p>
          <a:p>
            <a:pPr marL="324000" lvl="1" indent="0">
              <a:buNone/>
            </a:pPr>
            <a:r>
              <a:rPr lang="ro-RO" b="1" dirty="0"/>
              <a:t>	} </a:t>
            </a:r>
            <a:endParaRPr lang="en-US" b="1" dirty="0"/>
          </a:p>
          <a:p>
            <a:pPr marL="324000" lvl="1" indent="0">
              <a:buNone/>
            </a:pPr>
            <a:r>
              <a:rPr lang="ro-RO" b="1" dirty="0"/>
              <a:t>	return x * factorial( x - 1 )</a:t>
            </a:r>
            <a:endParaRPr lang="en-US" b="1" dirty="0"/>
          </a:p>
          <a:p>
            <a:pPr marL="324000" lvl="1" indent="0">
              <a:buNone/>
            </a:pPr>
            <a:r>
              <a:rPr lang="ro-RO" b="1" dirty="0"/>
              <a:t>}</a:t>
            </a:r>
            <a:endParaRPr lang="en-US" b="1" dirty="0"/>
          </a:p>
          <a:p>
            <a:r>
              <a:rPr lang="ro-RO" dirty="0"/>
              <a:t>Funcția de mai sus se reapelează până când valoarea parametrului x este egală cu 0.</a:t>
            </a:r>
            <a:endParaRPr lang="en-US" dirty="0"/>
          </a:p>
          <a:p>
            <a:r>
              <a:rPr lang="ro-RO" dirty="0"/>
              <a:t>Un alt exemplu pentru folosirea recursivității ar fi algoritmul </a:t>
            </a:r>
            <a:r>
              <a:rPr lang="ro-RO" b="1" dirty="0"/>
              <a:t>“Tower of Hanoi”</a:t>
            </a:r>
            <a:r>
              <a:rPr lang="ro-RO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582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BF3D-A43F-4DD7-B6FD-8BFFA349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ro-RO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FFED58-D405-4FA8-B5D3-0C033F0EF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E6B163"/>
                </a:solidFill>
                <a:effectLst/>
                <a:latin typeface="Consolas" panose="020B0609020204030204" pitchFamily="49" charset="0"/>
              </a:rPr>
              <a:t>towersOfHanoi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numberOfDisks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auxRod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numberOfDisks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disk 1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rod "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rod "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Consolas" panose="020B0609020204030204" pitchFamily="49" charset="0"/>
              </a:rPr>
              <a:t>towersOfHanoi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(numberOfDisks-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auxRod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disk "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Consolas" panose="020B0609020204030204" pitchFamily="49" charset="0"/>
              </a:rPr>
              <a:t>strconv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Consolas" panose="020B0609020204030204" pitchFamily="49" charset="0"/>
              </a:rPr>
              <a:t>Itoa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numberOfDisks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rod "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rod "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Consolas" panose="020B0609020204030204" pitchFamily="49" charset="0"/>
              </a:rPr>
              <a:t>towersOfHanoi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(numberOfDisks-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auxRod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fromRod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777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E6B16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o-RO" altLang="ro-RO" sz="9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Consolas" panose="020B0609020204030204" pitchFamily="49" charset="0"/>
              </a:rPr>
              <a:t>towersOfHanoi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o-RO" altLang="ro-R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4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7469-AF90-4832-80BF-A5560522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</a:t>
            </a:r>
            <a:r>
              <a:rPr lang="en-US" dirty="0" err="1"/>
              <a:t>hanoi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E360-5357-4125-8D32-3E63EF48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Output: </a:t>
            </a:r>
          </a:p>
          <a:p>
            <a:r>
              <a:rPr lang="en-US" dirty="0"/>
              <a:t>Move disk 1 from rod A to rod C</a:t>
            </a:r>
          </a:p>
          <a:p>
            <a:r>
              <a:rPr lang="en-US" dirty="0"/>
              <a:t>Move disk 2 from rod A to rod B</a:t>
            </a:r>
          </a:p>
          <a:p>
            <a:r>
              <a:rPr lang="en-US" dirty="0"/>
              <a:t>Move disk 1 from rod C to rod B</a:t>
            </a:r>
          </a:p>
          <a:p>
            <a:r>
              <a:rPr lang="en-US" dirty="0"/>
              <a:t>Move disk 3 from rod A to rod C</a:t>
            </a:r>
          </a:p>
          <a:p>
            <a:r>
              <a:rPr lang="en-US" dirty="0"/>
              <a:t>Move disk 1 from rod B to rod A</a:t>
            </a:r>
          </a:p>
          <a:p>
            <a:r>
              <a:rPr lang="en-US" dirty="0"/>
              <a:t>Move disk 2 from rod B to rod C</a:t>
            </a:r>
          </a:p>
          <a:p>
            <a:r>
              <a:rPr lang="en-US" dirty="0"/>
              <a:t>Move disk 1 from rod A to rod C</a:t>
            </a:r>
          </a:p>
          <a:p>
            <a:r>
              <a:rPr lang="en-US" dirty="0"/>
              <a:t>Move disk 4 from rod A to rod B</a:t>
            </a:r>
          </a:p>
          <a:p>
            <a:r>
              <a:rPr lang="en-US" dirty="0"/>
              <a:t>Move disk 1 from rod C to rod B</a:t>
            </a:r>
          </a:p>
          <a:p>
            <a:r>
              <a:rPr lang="en-US" dirty="0"/>
              <a:t>Move disk 2 from rod C to rod A</a:t>
            </a:r>
          </a:p>
          <a:p>
            <a:r>
              <a:rPr lang="en-US" dirty="0"/>
              <a:t>Move disk 1 from rod B to rod A</a:t>
            </a:r>
          </a:p>
          <a:p>
            <a:r>
              <a:rPr lang="en-US" dirty="0"/>
              <a:t>Move disk 3 from rod C to rod B</a:t>
            </a:r>
          </a:p>
          <a:p>
            <a:r>
              <a:rPr lang="en-US" dirty="0"/>
              <a:t>Move disk 1 from rod A to rod C</a:t>
            </a:r>
          </a:p>
          <a:p>
            <a:r>
              <a:rPr lang="en-US" dirty="0"/>
              <a:t>Move disk 2 from rod A to rod B</a:t>
            </a:r>
          </a:p>
          <a:p>
            <a:r>
              <a:rPr lang="en-US" dirty="0"/>
              <a:t>Move disk 1 from rod C to rod B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0041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D809F-674B-43BB-B7D1-A15D02D1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Defer, Panic &amp; Recover</a:t>
            </a:r>
            <a:br>
              <a:rPr lang="en-US" sz="4800" dirty="0">
                <a:solidFill>
                  <a:schemeClr val="accent1"/>
                </a:solidFill>
              </a:rPr>
            </a:b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6054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6B43-0904-49DC-B3B1-19368D0F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0CD7-5B3A-492A-867D-D9B5026F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Go are un cuvânt cheie special numit </a:t>
            </a:r>
            <a:r>
              <a:rPr lang="ro-RO" b="1" dirty="0"/>
              <a:t>Defer</a:t>
            </a:r>
            <a:r>
              <a:rPr lang="ro-RO" dirty="0"/>
              <a:t>, care programează apelul unei funcții după terminarea execuției unei alte funcții.</a:t>
            </a:r>
          </a:p>
          <a:p>
            <a:r>
              <a:rPr lang="ro-RO" dirty="0"/>
              <a:t>Defer e folosit în general pentru a ne asigura că anumite resurse sunt eliberate la timpul potrivit.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5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3CE7-2676-4495-8F54-3726ED25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Defer - exemple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62822-1EF8-4388-8544-99D93143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81" b="1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5189-C58C-48B8-BD3B-61CB24E9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58" y="2180496"/>
            <a:ext cx="7140407" cy="3678303"/>
          </a:xfrm>
        </p:spPr>
        <p:txBody>
          <a:bodyPr>
            <a:normAutofit/>
          </a:bodyPr>
          <a:lstStyle/>
          <a:p>
            <a:r>
              <a:rPr lang="ro-RO" dirty="0"/>
              <a:t>În exemplul următor, programul printeaza prima funcție, urmată de a doua, contrar ordinii apelurilor. Ce face Defer e să mute apelul funcției second la sfârșitul funcției main.</a:t>
            </a:r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3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F7C9-A762-4CBE-99DD-D401D2B5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FFFF"/>
                </a:solidFill>
              </a:rPr>
              <a:t>DEFER - exemple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04DB-8F40-48F1-A83E-7742E094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7750"/>
            <a:ext cx="11029614" cy="21210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dirty="0"/>
              <a:t>Un alt exemplu în care defer este folosit este atunci când se folosește o resursă de tipul </a:t>
            </a:r>
            <a:r>
              <a:rPr lang="ro-RO" b="1" dirty="0"/>
              <a:t>File</a:t>
            </a:r>
            <a:r>
              <a:rPr lang="ro-RO" dirty="0"/>
              <a:t>, pe care dorim să o închidem după utilizare.</a:t>
            </a:r>
          </a:p>
          <a:p>
            <a:pPr>
              <a:lnSpc>
                <a:spcPct val="90000"/>
              </a:lnSpc>
            </a:pPr>
            <a:r>
              <a:rPr lang="ro-RO" dirty="0"/>
              <a:t>Avantaje:</a:t>
            </a:r>
          </a:p>
          <a:p>
            <a:pPr lvl="1">
              <a:lnSpc>
                <a:spcPct val="90000"/>
              </a:lnSpc>
            </a:pPr>
            <a:r>
              <a:rPr lang="ro-RO" dirty="0"/>
              <a:t>Cod mai ușor de înțeles (</a:t>
            </a:r>
            <a:r>
              <a:rPr lang="ro-RO" b="1" dirty="0"/>
              <a:t>Open </a:t>
            </a:r>
            <a:r>
              <a:rPr lang="ro-RO" dirty="0"/>
              <a:t>și </a:t>
            </a:r>
            <a:r>
              <a:rPr lang="ro-RO" b="1" dirty="0"/>
              <a:t>Close</a:t>
            </a:r>
            <a:r>
              <a:rPr lang="ro-RO" dirty="0"/>
              <a:t> sunt folosite mai aproape una de </a:t>
            </a:r>
            <a:r>
              <a:rPr lang="en-US" dirty="0" err="1"/>
              <a:t>cealalta</a:t>
            </a:r>
            <a:r>
              <a:rPr lang="ro-RO" dirty="0"/>
              <a:t>).</a:t>
            </a:r>
          </a:p>
          <a:p>
            <a:pPr lvl="1">
              <a:lnSpc>
                <a:spcPct val="90000"/>
              </a:lnSpc>
            </a:pPr>
            <a:r>
              <a:rPr lang="ro-RO" dirty="0"/>
              <a:t>Dacă funcția returnează valori multiple diferite (într-o structură de tip if/else), </a:t>
            </a:r>
            <a:r>
              <a:rPr lang="ro-RO" b="1" dirty="0"/>
              <a:t>Close</a:t>
            </a:r>
            <a:r>
              <a:rPr lang="ro-RO" dirty="0"/>
              <a:t> se va apela înaintea returnării.</a:t>
            </a:r>
          </a:p>
          <a:p>
            <a:pPr lvl="1">
              <a:lnSpc>
                <a:spcPct val="90000"/>
              </a:lnSpc>
            </a:pPr>
            <a:r>
              <a:rPr lang="ro-RO" dirty="0"/>
              <a:t>Funcțiile precedate de Defer sunt apelate chiar daca intervine </a:t>
            </a:r>
            <a:r>
              <a:rPr lang="ro-RO" b="1" dirty="0"/>
              <a:t>Panic</a:t>
            </a:r>
            <a:r>
              <a:rPr lang="ro-RO" dirty="0"/>
              <a:t> la run-time.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334D2-51EF-4987-8BC0-682DDE24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58" y="4249069"/>
            <a:ext cx="5580884" cy="21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8C26-63A2-44A8-81DA-B563383C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o-RO" dirty="0"/>
              <a:t>Panic &amp; recover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48D04A-B18A-4669-86FA-1F7C104C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E9135-5899-4616-95BB-1F3FB10BD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48" b="2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4BD8-38EE-4577-BF86-0C074E08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ro-RO" b="1" dirty="0"/>
              <a:t>Panic</a:t>
            </a:r>
            <a:r>
              <a:rPr lang="ro-RO" dirty="0"/>
              <a:t> indică de obicei o eroare a programatorului (de exemplu accesarea unui indice din afara unui vector) sau o situație excepțională din care programul nu-și poate reveni (de unde și numele de </a:t>
            </a:r>
            <a:r>
              <a:rPr lang="ro-RO" i="1" dirty="0"/>
              <a:t>panic</a:t>
            </a:r>
            <a:r>
              <a:rPr lang="ro-RO" dirty="0"/>
              <a:t>).</a:t>
            </a:r>
          </a:p>
          <a:p>
            <a:r>
              <a:rPr lang="ro-RO" b="1" dirty="0"/>
              <a:t>Recover </a:t>
            </a:r>
            <a:r>
              <a:rPr lang="ro-RO" dirty="0"/>
              <a:t>este folosit pentru a gestiona un </a:t>
            </a:r>
            <a:r>
              <a:rPr lang="ro-RO" b="1" dirty="0"/>
              <a:t>Panic </a:t>
            </a:r>
            <a:r>
              <a:rPr lang="ro-RO" dirty="0"/>
              <a:t>apărut la run-time. Recover oprește panica și returnează valoarea transmisă prin apelul </a:t>
            </a:r>
            <a:r>
              <a:rPr lang="ro-RO" b="1" dirty="0"/>
              <a:t>panic()</a:t>
            </a:r>
            <a:r>
              <a:rPr lang="ro-RO" dirty="0"/>
              <a:t>.</a:t>
            </a:r>
          </a:p>
          <a:p>
            <a:r>
              <a:rPr lang="ro-RO" b="1" dirty="0"/>
              <a:t>Panic &amp; Recover</a:t>
            </a:r>
            <a:r>
              <a:rPr lang="ro-RO" dirty="0"/>
              <a:t> sunt folosite împreună cu </a:t>
            </a:r>
            <a:r>
              <a:rPr lang="ro-RO" b="1" dirty="0"/>
              <a:t>Defer</a:t>
            </a:r>
            <a:r>
              <a:rPr lang="ro-RO" dirty="0"/>
              <a:t>, deoarece </a:t>
            </a:r>
            <a:r>
              <a:rPr lang="ro-RO" b="1" dirty="0"/>
              <a:t>panic()</a:t>
            </a:r>
            <a:r>
              <a:rPr lang="ro-RO" dirty="0"/>
              <a:t> oprește execuția programului, lucru pe care nu ni-l dorim.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707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6ACB-DAFE-494B-A8A4-F622CA60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D821-FB85-48AC-8864-C1980458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concluzie, funcțiile sunt o unealtă puternică prin faptul că pot returna valori multiple, pot primi număr variabil de parametrii, </a:t>
            </a:r>
            <a:r>
              <a:rPr lang="it-IT" dirty="0"/>
              <a:t>iar recursivitatea </a:t>
            </a:r>
            <a:r>
              <a:rPr lang="ro-RO" dirty="0"/>
              <a:t>ș</a:t>
            </a:r>
            <a:r>
              <a:rPr lang="it-IT" dirty="0"/>
              <a:t>i closure pun bazele program</a:t>
            </a:r>
            <a:r>
              <a:rPr lang="ro-RO" dirty="0"/>
              <a:t>ă</a:t>
            </a:r>
            <a:r>
              <a:rPr lang="it-IT" dirty="0"/>
              <a:t>rii func</a:t>
            </a:r>
            <a:r>
              <a:rPr lang="ro-RO" dirty="0"/>
              <a:t>ț</a:t>
            </a:r>
            <a:r>
              <a:rPr lang="it-IT" dirty="0"/>
              <a:t>ionale.</a:t>
            </a:r>
            <a:endParaRPr lang="en-US" dirty="0"/>
          </a:p>
          <a:p>
            <a:r>
              <a:rPr lang="ro-RO" dirty="0"/>
              <a:t>De asemenea, tratarea excepțiilor este posibilă în </a:t>
            </a:r>
            <a:r>
              <a:rPr lang="ro-RO" dirty="0" err="1"/>
              <a:t>Go</a:t>
            </a:r>
            <a:r>
              <a:rPr lang="ro-RO" dirty="0"/>
              <a:t> prin </a:t>
            </a:r>
            <a:r>
              <a:rPr lang="ro-RO" dirty="0" err="1"/>
              <a:t>panic</a:t>
            </a:r>
            <a:r>
              <a:rPr lang="ro-RO" dirty="0"/>
              <a:t> &amp; </a:t>
            </a:r>
            <a:r>
              <a:rPr lang="ro-RO" dirty="0" err="1"/>
              <a:t>recover</a:t>
            </a:r>
            <a:r>
              <a:rPr lang="ro-RO" dirty="0"/>
              <a:t>, folosite împreună cu defer.</a:t>
            </a:r>
          </a:p>
        </p:txBody>
      </p:sp>
    </p:spTree>
    <p:extLst>
      <p:ext uri="{BB962C8B-B14F-4D97-AF65-F5344CB8AC3E}">
        <p14:creationId xmlns:p14="http://schemas.microsoft.com/office/powerpoint/2010/main" val="2890044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340028" y="1047665"/>
            <a:ext cx="3697335" cy="5030386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083" y="1662218"/>
            <a:ext cx="3081576" cy="2085869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FFFF"/>
                </a:solidFill>
              </a:rPr>
              <a:t>MULȚUMIM!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endParaRPr lang="en-US">
              <a:solidFill>
                <a:srgbClr val="EBEBEB"/>
              </a:solidFill>
            </a:endParaRP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AFAE84-008C-468E-96D4-7A1EFD3F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ro-RO" sz="4800" dirty="0"/>
              <a:t>funcții în Go</a:t>
            </a:r>
            <a:endParaRPr lang="en-US" sz="4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5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E042-3B52-46B0-8689-2FB91CBB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în Go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B159-0719-40AF-987D-69CDCCE4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Cum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defini</a:t>
            </a:r>
            <a:r>
              <a:rPr lang="en-GB" dirty="0"/>
              <a:t> o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ie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La </a:t>
            </a:r>
            <a:r>
              <a:rPr lang="en-GB" dirty="0" err="1"/>
              <a:t>fel</a:t>
            </a:r>
            <a:r>
              <a:rPr lang="en-GB" dirty="0"/>
              <a:t> ca </a:t>
            </a:r>
            <a:r>
              <a:rPr lang="ro-RO" dirty="0"/>
              <a:t>ș</a:t>
            </a:r>
            <a:r>
              <a:rPr lang="en-GB" dirty="0" err="1"/>
              <a:t>i</a:t>
            </a:r>
            <a:r>
              <a:rPr lang="en-GB" dirty="0"/>
              <a:t> in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limbaje</a:t>
            </a:r>
            <a:r>
              <a:rPr lang="en-GB" dirty="0"/>
              <a:t> de </a:t>
            </a:r>
            <a:r>
              <a:rPr lang="en-GB" dirty="0" err="1"/>
              <a:t>programare</a:t>
            </a:r>
            <a:r>
              <a:rPr lang="en-GB" dirty="0"/>
              <a:t>, </a:t>
            </a:r>
            <a:r>
              <a:rPr lang="en-GB" dirty="0" err="1"/>
              <a:t>scopul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iilor</a:t>
            </a:r>
            <a:r>
              <a:rPr lang="en-GB" dirty="0"/>
              <a:t> r</a:t>
            </a:r>
            <a:r>
              <a:rPr lang="ro-RO" dirty="0"/>
              <a:t>ă</a:t>
            </a:r>
            <a:r>
              <a:rPr lang="en-GB" dirty="0"/>
              <a:t>m</a:t>
            </a:r>
            <a:r>
              <a:rPr lang="ro-RO" dirty="0"/>
              <a:t>â</a:t>
            </a:r>
            <a:r>
              <a:rPr lang="en-GB" dirty="0"/>
              <a:t>ne </a:t>
            </a:r>
            <a:r>
              <a:rPr lang="en-GB" dirty="0" err="1"/>
              <a:t>acela</a:t>
            </a:r>
            <a:r>
              <a:rPr lang="ro-RO" dirty="0"/>
              <a:t>și</a:t>
            </a:r>
            <a:r>
              <a:rPr lang="en-GB" dirty="0"/>
              <a:t>: o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un mini-program care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primi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ro-RO" dirty="0"/>
              <a:t>ș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de </a:t>
            </a:r>
            <a:r>
              <a:rPr lang="en-GB" dirty="0" err="1"/>
              <a:t>intrare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calcula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ro-RO" dirty="0"/>
              <a:t>ș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de </a:t>
            </a:r>
            <a:r>
              <a:rPr lang="en-GB" dirty="0" err="1"/>
              <a:t>ie</a:t>
            </a:r>
            <a:r>
              <a:rPr lang="ro-RO" dirty="0"/>
              <a:t>ș</a:t>
            </a:r>
            <a:r>
              <a:rPr lang="en-GB" dirty="0"/>
              <a:t>ire;</a:t>
            </a:r>
          </a:p>
          <a:p>
            <a:pPr marL="0" indent="0">
              <a:buNone/>
            </a:pPr>
            <a:r>
              <a:rPr lang="en-GB" dirty="0"/>
              <a:t>Ce </a:t>
            </a:r>
            <a:r>
              <a:rPr lang="en-GB" dirty="0" err="1"/>
              <a:t>este</a:t>
            </a:r>
            <a:r>
              <a:rPr lang="en-GB" dirty="0"/>
              <a:t> important de re</a:t>
            </a:r>
            <a:r>
              <a:rPr lang="ro-RO" dirty="0"/>
              <a:t>ț</a:t>
            </a:r>
            <a:r>
              <a:rPr lang="en-GB" dirty="0" err="1"/>
              <a:t>inut</a:t>
            </a:r>
            <a:r>
              <a:rPr lang="en-GB" dirty="0"/>
              <a:t> </a:t>
            </a:r>
            <a:r>
              <a:rPr lang="ro-RO" dirty="0"/>
              <a:t>î</a:t>
            </a:r>
            <a:r>
              <a:rPr lang="en-GB" dirty="0"/>
              <a:t>n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iilor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c</a:t>
            </a:r>
            <a:r>
              <a:rPr lang="ro-RO" dirty="0"/>
              <a:t>ă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trebui</a:t>
            </a:r>
            <a:r>
              <a:rPr lang="en-GB" dirty="0"/>
              <a:t> s</a:t>
            </a:r>
            <a:r>
              <a:rPr lang="ro-RO" dirty="0"/>
              <a:t>ă</a:t>
            </a:r>
            <a:r>
              <a:rPr lang="en-GB" dirty="0"/>
              <a:t> </a:t>
            </a:r>
            <a:r>
              <a:rPr lang="en-GB" dirty="0" err="1"/>
              <a:t>aib</a:t>
            </a:r>
            <a:r>
              <a:rPr lang="ro-RO" dirty="0"/>
              <a:t>ă</a:t>
            </a:r>
            <a:r>
              <a:rPr lang="en-GB" dirty="0"/>
              <a:t> o </a:t>
            </a:r>
            <a:r>
              <a:rPr lang="en-GB" dirty="0" err="1"/>
              <a:t>singur</a:t>
            </a:r>
            <a:r>
              <a:rPr lang="ro-RO" dirty="0"/>
              <a:t>ă</a:t>
            </a:r>
            <a:r>
              <a:rPr lang="en-GB" dirty="0"/>
              <a:t> </a:t>
            </a:r>
            <a:r>
              <a:rPr lang="en-GB" dirty="0" err="1"/>
              <a:t>responsabilitate</a:t>
            </a:r>
            <a:r>
              <a:rPr lang="en-GB" dirty="0"/>
              <a:t>, </a:t>
            </a:r>
            <a:r>
              <a:rPr lang="ro-RO" dirty="0"/>
              <a:t>ș</a:t>
            </a:r>
            <a:r>
              <a:rPr lang="en-GB" dirty="0" err="1"/>
              <a:t>i</a:t>
            </a:r>
            <a:r>
              <a:rPr lang="en-GB" dirty="0"/>
              <a:t> implicit un </a:t>
            </a:r>
            <a:r>
              <a:rPr lang="en-GB" dirty="0" err="1"/>
              <a:t>singur</a:t>
            </a:r>
            <a:r>
              <a:rPr lang="en-GB" dirty="0"/>
              <a:t> </a:t>
            </a:r>
            <a:r>
              <a:rPr lang="en-GB" dirty="0" err="1"/>
              <a:t>motiv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care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trebui</a:t>
            </a:r>
            <a:r>
              <a:rPr lang="en-GB" dirty="0"/>
              <a:t> </a:t>
            </a:r>
            <a:r>
              <a:rPr lang="en-GB" dirty="0" err="1"/>
              <a:t>schimbat</a:t>
            </a:r>
            <a:r>
              <a:rPr lang="ro-RO" dirty="0"/>
              <a:t>ă.</a:t>
            </a:r>
            <a:endParaRPr lang="en-GB" dirty="0"/>
          </a:p>
          <a:p>
            <a:r>
              <a:rPr lang="en-GB" dirty="0" err="1"/>
              <a:t>Semnatura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iei</a:t>
            </a:r>
            <a:r>
              <a:rPr lang="en-GB" dirty="0"/>
              <a:t> in GO</a:t>
            </a:r>
          </a:p>
          <a:p>
            <a:pPr marL="0" indent="0">
              <a:buNone/>
            </a:pPr>
            <a:r>
              <a:rPr lang="ro-RO" dirty="0"/>
              <a:t>Î</a:t>
            </a:r>
            <a:r>
              <a:rPr lang="en-GB" dirty="0" err="1"/>
              <a:t>ncepe</a:t>
            </a:r>
            <a:r>
              <a:rPr lang="en-GB" dirty="0"/>
              <a:t> cu keyword-ul </a:t>
            </a:r>
            <a:r>
              <a:rPr lang="en-GB" b="1" dirty="0" err="1"/>
              <a:t>func</a:t>
            </a:r>
            <a:r>
              <a:rPr lang="en-GB" dirty="0"/>
              <a:t>, </a:t>
            </a:r>
            <a:r>
              <a:rPr lang="en-GB" dirty="0" err="1"/>
              <a:t>urmat</a:t>
            </a:r>
            <a:r>
              <a:rPr lang="en-GB" dirty="0"/>
              <a:t> de </a:t>
            </a:r>
            <a:r>
              <a:rPr lang="en-GB" dirty="0" err="1"/>
              <a:t>numele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iei</a:t>
            </a:r>
            <a:r>
              <a:rPr lang="en-GB" dirty="0"/>
              <a:t> </a:t>
            </a:r>
            <a:r>
              <a:rPr lang="ro-RO" dirty="0"/>
              <a:t>ș</a:t>
            </a:r>
            <a:r>
              <a:rPr lang="en-GB" dirty="0" err="1"/>
              <a:t>i</a:t>
            </a:r>
            <a:r>
              <a:rPr lang="en-GB" dirty="0"/>
              <a:t> de </a:t>
            </a:r>
            <a:r>
              <a:rPr lang="en-GB" dirty="0" err="1"/>
              <a:t>parametrii</a:t>
            </a:r>
            <a:r>
              <a:rPr lang="en-GB" dirty="0"/>
              <a:t> de </a:t>
            </a:r>
            <a:r>
              <a:rPr lang="en-GB" dirty="0" err="1"/>
              <a:t>intrare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:  </a:t>
            </a:r>
            <a:r>
              <a:rPr lang="en-GB" b="1" dirty="0"/>
              <a:t>name </a:t>
            </a:r>
            <a:r>
              <a:rPr lang="en-GB" b="1" i="1" dirty="0"/>
              <a:t>type, </a:t>
            </a:r>
            <a:r>
              <a:rPr lang="en-GB" b="1" dirty="0"/>
              <a:t>name </a:t>
            </a:r>
            <a:r>
              <a:rPr lang="en-GB" b="1" i="1" dirty="0"/>
              <a:t>type</a:t>
            </a:r>
          </a:p>
          <a:p>
            <a:pPr marL="0" indent="0">
              <a:buNone/>
            </a:pP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b="1" dirty="0"/>
              <a:t>name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numele</a:t>
            </a:r>
            <a:r>
              <a:rPr lang="en-GB" dirty="0"/>
              <a:t> </a:t>
            </a:r>
            <a:r>
              <a:rPr lang="en-GB" dirty="0" err="1"/>
              <a:t>parametrului</a:t>
            </a:r>
            <a:r>
              <a:rPr lang="en-GB" dirty="0"/>
              <a:t>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b="1" i="1" dirty="0"/>
              <a:t>type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tipul</a:t>
            </a:r>
            <a:r>
              <a:rPr lang="en-GB" dirty="0"/>
              <a:t>.</a:t>
            </a:r>
          </a:p>
          <a:p>
            <a:r>
              <a:rPr lang="en-GB" dirty="0" err="1"/>
              <a:t>Corpul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iei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Aici</a:t>
            </a:r>
            <a:r>
              <a:rPr lang="en-GB" dirty="0"/>
              <a:t> </a:t>
            </a:r>
            <a:r>
              <a:rPr lang="en-GB" dirty="0" err="1"/>
              <a:t>avem</a:t>
            </a:r>
            <a:r>
              <a:rPr lang="en-GB" dirty="0"/>
              <a:t> pa</a:t>
            </a:r>
            <a:r>
              <a:rPr lang="ro-RO" dirty="0"/>
              <a:t>ș</a:t>
            </a:r>
            <a:r>
              <a:rPr lang="en-GB" dirty="0"/>
              <a:t>ii </a:t>
            </a:r>
            <a:r>
              <a:rPr lang="en-GB" dirty="0" err="1"/>
              <a:t>prin</a:t>
            </a:r>
            <a:r>
              <a:rPr lang="en-GB" dirty="0"/>
              <a:t> care </a:t>
            </a:r>
            <a:r>
              <a:rPr lang="en-GB" dirty="0" err="1"/>
              <a:t>construim</a:t>
            </a:r>
            <a:r>
              <a:rPr lang="en-GB" dirty="0"/>
              <a:t> mini </a:t>
            </a:r>
            <a:r>
              <a:rPr lang="en-GB" dirty="0" err="1"/>
              <a:t>programul</a:t>
            </a:r>
            <a:r>
              <a:rPr lang="en-GB" dirty="0"/>
              <a:t> </a:t>
            </a:r>
            <a:r>
              <a:rPr lang="en-GB" dirty="0" err="1"/>
              <a:t>nostru</a:t>
            </a:r>
            <a:r>
              <a:rPr lang="en-GB" dirty="0"/>
              <a:t> in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ie</a:t>
            </a:r>
            <a:r>
              <a:rPr lang="en-GB" dirty="0"/>
              <a:t> de </a:t>
            </a:r>
            <a:r>
              <a:rPr lang="en-GB" dirty="0" err="1"/>
              <a:t>necesitate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Keyword-ul </a:t>
            </a:r>
            <a:r>
              <a:rPr lang="en-GB" b="1" dirty="0"/>
              <a:t>panic </a:t>
            </a:r>
            <a:r>
              <a:rPr lang="en-GB" dirty="0" err="1"/>
              <a:t>cauzeaz</a:t>
            </a:r>
            <a:r>
              <a:rPr lang="ro-RO" dirty="0"/>
              <a:t>ă </a:t>
            </a:r>
            <a:r>
              <a:rPr lang="en-GB" dirty="0"/>
              <a:t>o </a:t>
            </a:r>
            <a:r>
              <a:rPr lang="en-GB" dirty="0" err="1"/>
              <a:t>eroare</a:t>
            </a:r>
            <a:r>
              <a:rPr lang="en-GB" dirty="0"/>
              <a:t> la run time.</a:t>
            </a:r>
          </a:p>
        </p:txBody>
      </p:sp>
    </p:spTree>
    <p:extLst>
      <p:ext uri="{BB962C8B-B14F-4D97-AF65-F5344CB8AC3E}">
        <p14:creationId xmlns:p14="http://schemas.microsoft.com/office/powerpoint/2010/main" val="414000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CEA2-5255-4550-AB26-F2C5F150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în Go</a:t>
            </a:r>
            <a:r>
              <a:rPr lang="en-GB" dirty="0"/>
              <a:t> – </a:t>
            </a:r>
            <a:r>
              <a:rPr lang="en-GB" dirty="0" err="1"/>
              <a:t>exeMplu</a:t>
            </a:r>
            <a:r>
              <a:rPr lang="en-GB" dirty="0"/>
              <a:t> de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CD33-724F-4375-AE08-5B37DB67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9" y="2466793"/>
            <a:ext cx="11029615" cy="3678303"/>
          </a:xfrm>
        </p:spPr>
        <p:txBody>
          <a:bodyPr/>
          <a:lstStyle/>
          <a:p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exemplu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ro-RO" dirty="0"/>
              <a:t>î</a:t>
            </a:r>
            <a:r>
              <a:rPr lang="en-GB" dirty="0" err="1"/>
              <a:t>ntelege</a:t>
            </a:r>
            <a:r>
              <a:rPr lang="en-GB" dirty="0"/>
              <a:t> </a:t>
            </a:r>
            <a:r>
              <a:rPr lang="ro-RO" dirty="0"/>
              <a:t>ș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aplica</a:t>
            </a:r>
            <a:r>
              <a:rPr lang="en-GB" dirty="0"/>
              <a:t> </a:t>
            </a:r>
            <a:r>
              <a:rPr lang="en-GB" dirty="0" err="1"/>
              <a:t>functiile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media </a:t>
            </a:r>
            <a:r>
              <a:rPr lang="en-GB" dirty="0" err="1"/>
              <a:t>aritmetica</a:t>
            </a:r>
            <a:r>
              <a:rPr lang="en-GB" dirty="0"/>
              <a:t> a n </a:t>
            </a:r>
            <a:r>
              <a:rPr lang="en-GB" dirty="0" err="1"/>
              <a:t>numere</a:t>
            </a:r>
            <a:r>
              <a:rPr lang="en-GB" dirty="0"/>
              <a:t> </a:t>
            </a:r>
            <a:r>
              <a:rPr lang="en-GB" dirty="0" err="1"/>
              <a:t>reale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return </a:t>
            </a:r>
            <a:r>
              <a:rPr lang="en-GB" dirty="0" err="1"/>
              <a:t>opre</a:t>
            </a:r>
            <a:r>
              <a:rPr lang="ro-RO" dirty="0"/>
              <a:t>ș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ro-RO" dirty="0"/>
              <a:t>și</a:t>
            </a:r>
            <a:r>
              <a:rPr lang="en-GB" dirty="0"/>
              <a:t> </a:t>
            </a:r>
            <a:r>
              <a:rPr lang="en-GB" dirty="0" err="1"/>
              <a:t>returneaz</a:t>
            </a:r>
            <a:r>
              <a:rPr lang="ro-RO" dirty="0"/>
              <a:t>ă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de </a:t>
            </a:r>
            <a:r>
              <a:rPr lang="en-GB" dirty="0" err="1"/>
              <a:t>dupa</a:t>
            </a:r>
            <a:r>
              <a:rPr lang="en-GB" dirty="0"/>
              <a:t> el;</a:t>
            </a:r>
          </a:p>
          <a:p>
            <a:r>
              <a:rPr lang="en-GB" dirty="0"/>
              <a:t>In </a:t>
            </a:r>
            <a:r>
              <a:rPr lang="en-GB" b="1" i="1" dirty="0"/>
              <a:t>main </a:t>
            </a:r>
            <a:r>
              <a:rPr lang="en-GB" dirty="0"/>
              <a:t>nu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respectate</a:t>
            </a:r>
            <a:r>
              <a:rPr lang="en-GB" dirty="0"/>
              <a:t> </a:t>
            </a:r>
            <a:r>
              <a:rPr lang="en-GB" dirty="0" err="1"/>
              <a:t>numele</a:t>
            </a:r>
            <a:r>
              <a:rPr lang="en-GB" dirty="0"/>
              <a:t> </a:t>
            </a:r>
            <a:r>
              <a:rPr lang="en-GB" dirty="0" err="1"/>
              <a:t>parametrilor</a:t>
            </a:r>
            <a:r>
              <a:rPr lang="en-GB" dirty="0"/>
              <a:t> da</a:t>
            </a:r>
            <a:r>
              <a:rPr lang="ro-RO" dirty="0"/>
              <a:t>ț</a:t>
            </a:r>
            <a:r>
              <a:rPr lang="en-GB" dirty="0" err="1"/>
              <a:t>i</a:t>
            </a:r>
            <a:r>
              <a:rPr lang="en-GB" dirty="0"/>
              <a:t> in </a:t>
            </a:r>
            <a:r>
              <a:rPr lang="en-GB" dirty="0" err="1"/>
              <a:t>semnatura</a:t>
            </a:r>
            <a:r>
              <a:rPr lang="en-GB" dirty="0"/>
              <a:t> </a:t>
            </a:r>
            <a:r>
              <a:rPr lang="en-GB" dirty="0" err="1"/>
              <a:t>fuc</a:t>
            </a:r>
            <a:r>
              <a:rPr lang="ro-RO" dirty="0"/>
              <a:t>ț</a:t>
            </a:r>
            <a:r>
              <a:rPr lang="en-GB" dirty="0" err="1"/>
              <a:t>iei</a:t>
            </a:r>
            <a:r>
              <a:rPr lang="en-GB" dirty="0"/>
              <a:t>, </a:t>
            </a:r>
            <a:r>
              <a:rPr lang="en-GB" dirty="0" err="1"/>
              <a:t>astfel</a:t>
            </a:r>
            <a:r>
              <a:rPr lang="en-GB" dirty="0"/>
              <a:t> </a:t>
            </a:r>
            <a:r>
              <a:rPr lang="en-GB" dirty="0" err="1"/>
              <a:t>avem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6A2A3-D6D9-4786-81F5-BB4BC120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15" y="2774525"/>
            <a:ext cx="3307367" cy="150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45768-B1D4-400D-9DC8-9275A8B0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15" y="5239743"/>
            <a:ext cx="3749365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862B-43FA-42F2-94D6-41CDB5D5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în Go</a:t>
            </a:r>
            <a:r>
              <a:rPr lang="en-GB" dirty="0"/>
              <a:t> – </a:t>
            </a:r>
            <a:r>
              <a:rPr lang="en-GB" dirty="0" err="1"/>
              <a:t>exemple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01E-A3CB-478E-AB7C-BE01FA67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functii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avem</a:t>
            </a:r>
            <a:r>
              <a:rPr lang="en-GB" dirty="0"/>
              <a:t> </a:t>
            </a:r>
            <a:r>
              <a:rPr lang="en-GB" dirty="0" err="1"/>
              <a:t>obligatoriu</a:t>
            </a:r>
            <a:r>
              <a:rPr lang="en-GB" dirty="0"/>
              <a:t> un </a:t>
            </a:r>
            <a:r>
              <a:rPr lang="en-GB" dirty="0" err="1"/>
              <a:t>parametru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o </a:t>
            </a:r>
            <a:r>
              <a:rPr lang="en-GB" dirty="0" err="1"/>
              <a:t>putea</a:t>
            </a:r>
            <a:r>
              <a:rPr lang="en-GB" dirty="0"/>
              <a:t> </a:t>
            </a:r>
            <a:r>
              <a:rPr lang="en-GB" dirty="0" err="1"/>
              <a:t>apela</a:t>
            </a:r>
            <a:r>
              <a:rPr lang="en-GB" dirty="0"/>
              <a:t> in body, in </a:t>
            </a:r>
            <a:r>
              <a:rPr lang="en-GB" dirty="0" err="1"/>
              <a:t>caz</a:t>
            </a:r>
            <a:r>
              <a:rPr lang="en-GB" dirty="0"/>
              <a:t> </a:t>
            </a:r>
            <a:r>
              <a:rPr lang="en-GB" dirty="0" err="1"/>
              <a:t>contrar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instantiata</a:t>
            </a:r>
            <a:r>
              <a:rPr lang="en-GB" dirty="0"/>
              <a:t> in </a:t>
            </a:r>
            <a:r>
              <a:rPr lang="en-GB" dirty="0" err="1"/>
              <a:t>afara</a:t>
            </a:r>
            <a:r>
              <a:rPr lang="en-GB" dirty="0"/>
              <a:t> </a:t>
            </a:r>
            <a:r>
              <a:rPr lang="en-GB" dirty="0" err="1"/>
              <a:t>functiei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4DD4-E8D8-41CF-AEA4-183709A7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91" y="3604848"/>
            <a:ext cx="2065199" cy="179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2FB36-4239-492C-A4B6-503CAA8BE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76" y="3604847"/>
            <a:ext cx="2110923" cy="17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AFAE84-008C-468E-96D4-7A1EFD3F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ro-RO" sz="4800" dirty="0"/>
              <a:t>Returnarea valorilor multiple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557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4F51-C541-4310-8D8C-01BB61D6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Returnarea valorilor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8FF4-BE5D-41E0-8AC2-702D03BF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ro-RO" dirty="0"/>
              <a:t>Pentru a returna mai multe valori dintr-o </a:t>
            </a:r>
            <a:r>
              <a:rPr lang="ro-RO" dirty="0" err="1"/>
              <a:t>functie</a:t>
            </a:r>
            <a:r>
              <a:rPr lang="ro-RO" dirty="0"/>
              <a:t> este necesar sa se </a:t>
            </a:r>
            <a:r>
              <a:rPr lang="ro-RO" dirty="0" err="1"/>
              <a:t>aduca</a:t>
            </a:r>
            <a:r>
              <a:rPr lang="ro-RO" dirty="0"/>
              <a:t> </a:t>
            </a:r>
            <a:r>
              <a:rPr lang="ro-RO" dirty="0" err="1"/>
              <a:t>urmatoarele</a:t>
            </a:r>
            <a:r>
              <a:rPr lang="ro-RO" dirty="0"/>
              <a:t> </a:t>
            </a:r>
            <a:r>
              <a:rPr lang="ro-RO" dirty="0" err="1"/>
              <a:t>modificari</a:t>
            </a:r>
            <a:r>
              <a:rPr lang="ro-RO" dirty="0"/>
              <a:t> in structura </a:t>
            </a:r>
            <a:r>
              <a:rPr lang="ro-RO" dirty="0" err="1"/>
              <a:t>functiei</a:t>
            </a:r>
            <a:r>
              <a:rPr lang="ro-RO" dirty="0"/>
              <a:t>: </a:t>
            </a:r>
          </a:p>
          <a:p>
            <a:pPr lvl="1"/>
            <a:r>
              <a:rPr lang="ro-RO" dirty="0" err="1"/>
              <a:t>adaugarea</a:t>
            </a:r>
            <a:r>
              <a:rPr lang="ro-RO" dirty="0"/>
              <a:t> la tipul returnat din </a:t>
            </a:r>
            <a:r>
              <a:rPr lang="ro-RO" dirty="0" err="1"/>
              <a:t>definitia</a:t>
            </a:r>
            <a:r>
              <a:rPr lang="ro-RO" dirty="0"/>
              <a:t> </a:t>
            </a:r>
            <a:r>
              <a:rPr lang="ro-RO" dirty="0" err="1"/>
              <a:t>functiei</a:t>
            </a:r>
            <a:r>
              <a:rPr lang="ro-RO" dirty="0"/>
              <a:t> a mai multor valori intre paranteze rotunde, separate prin virgula</a:t>
            </a:r>
          </a:p>
          <a:p>
            <a:pPr lvl="1"/>
            <a:r>
              <a:rPr lang="ro-RO" dirty="0"/>
              <a:t>Modificarea</a:t>
            </a:r>
            <a:r>
              <a:rPr lang="ro-RO" b="1" dirty="0"/>
              <a:t> </a:t>
            </a:r>
            <a:r>
              <a:rPr lang="ro-RO" dirty="0"/>
              <a:t>expresiei de </a:t>
            </a:r>
            <a:r>
              <a:rPr lang="ro-RO" dirty="0" err="1"/>
              <a:t>dupa</a:t>
            </a:r>
            <a:r>
              <a:rPr lang="ro-RO" dirty="0"/>
              <a:t> </a:t>
            </a:r>
            <a:r>
              <a:rPr lang="ro-RO" dirty="0" err="1"/>
              <a:t>cuvantul</a:t>
            </a:r>
            <a:r>
              <a:rPr lang="ro-RO" dirty="0"/>
              <a:t> rezervat </a:t>
            </a:r>
            <a:r>
              <a:rPr lang="ro-RO" i="1" dirty="0" err="1"/>
              <a:t>return</a:t>
            </a:r>
            <a:r>
              <a:rPr lang="ro-RO" i="1" dirty="0"/>
              <a:t> </a:t>
            </a:r>
            <a:r>
              <a:rPr lang="ro-RO" dirty="0"/>
              <a:t>din corpul </a:t>
            </a:r>
            <a:r>
              <a:rPr lang="ro-RO" dirty="0" err="1"/>
              <a:t>functiei</a:t>
            </a:r>
            <a:r>
              <a:rPr lang="ro-RO" dirty="0"/>
              <a:t> astfel </a:t>
            </a:r>
            <a:r>
              <a:rPr lang="ro-RO" dirty="0" err="1"/>
              <a:t>incat</a:t>
            </a:r>
            <a:r>
              <a:rPr lang="ro-RO" dirty="0"/>
              <a:t> sa </a:t>
            </a:r>
            <a:r>
              <a:rPr lang="ro-RO" dirty="0" err="1"/>
              <a:t>contina</a:t>
            </a:r>
            <a:r>
              <a:rPr lang="ro-RO" dirty="0"/>
              <a:t> mai multe expresii separate prin virgula</a:t>
            </a:r>
          </a:p>
          <a:p>
            <a:pPr lvl="1"/>
            <a:r>
              <a:rPr lang="ro-RO" dirty="0"/>
              <a:t>Modificarea atribuirii rezultatului </a:t>
            </a:r>
            <a:r>
              <a:rPr lang="ro-RO" dirty="0" err="1"/>
              <a:t>functiei</a:t>
            </a:r>
            <a:r>
              <a:rPr lang="ro-RO" dirty="0"/>
              <a:t> atunci </a:t>
            </a:r>
            <a:r>
              <a:rPr lang="ro-RO" dirty="0" err="1"/>
              <a:t>cand</a:t>
            </a:r>
            <a:r>
              <a:rPr lang="ro-RO" dirty="0"/>
              <a:t> este folosita astfel </a:t>
            </a:r>
            <a:r>
              <a:rPr lang="ro-RO" dirty="0" err="1"/>
              <a:t>incat</a:t>
            </a:r>
            <a:r>
              <a:rPr lang="ro-RO" dirty="0"/>
              <a:t> sa </a:t>
            </a:r>
            <a:r>
              <a:rPr lang="ro-RO" dirty="0" err="1"/>
              <a:t>contina</a:t>
            </a:r>
            <a:r>
              <a:rPr lang="ro-RO" dirty="0"/>
              <a:t> mai multe variabile in </a:t>
            </a:r>
            <a:r>
              <a:rPr lang="ro-RO" dirty="0" err="1"/>
              <a:t>stanga</a:t>
            </a:r>
            <a:r>
              <a:rPr lang="ro-RO" dirty="0"/>
              <a:t> operatorului := sau =. </a:t>
            </a:r>
            <a:r>
              <a:rPr lang="en-US" dirty="0"/>
              <a:t> </a:t>
            </a:r>
            <a:r>
              <a:rPr lang="ro-RO" dirty="0"/>
              <a:t>Daca </a:t>
            </a:r>
            <a:r>
              <a:rPr lang="ro-RO" dirty="0" err="1"/>
              <a:t>intr-o</a:t>
            </a:r>
            <a:r>
              <a:rPr lang="ro-RO" dirty="0"/>
              <a:t> anumita </a:t>
            </a:r>
            <a:r>
              <a:rPr lang="ro-RO" dirty="0" err="1"/>
              <a:t>situatie</a:t>
            </a:r>
            <a:r>
              <a:rPr lang="ro-RO" dirty="0"/>
              <a:t> nu sunt de interes toate valorile returnate, se poate folosi identificatorul _ pentru a le omite pe cele </a:t>
            </a:r>
            <a:r>
              <a:rPr lang="en-US" dirty="0" err="1"/>
              <a:t>nedorite</a:t>
            </a:r>
            <a:r>
              <a:rPr lang="en-US" dirty="0"/>
              <a:t>,</a:t>
            </a:r>
            <a:r>
              <a:rPr lang="ro-RO" dirty="0"/>
              <a:t> </a:t>
            </a:r>
          </a:p>
          <a:p>
            <a:pPr marL="324000" lvl="1" indent="0">
              <a:buNone/>
            </a:pPr>
            <a:endParaRPr lang="ro-RO" b="1" dirty="0"/>
          </a:p>
          <a:p>
            <a:endParaRPr lang="ro-RO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8F61C6-588E-408C-9122-E9B460ED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2024063"/>
            <a:ext cx="3028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3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0195-5E34-4602-9EBA-882D72BA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Returnarea valorilor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C42A-D6AA-4F5F-853B-B49AD3B8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ro-RO" dirty="0"/>
              <a:t>Un caz in care sunt folosite </a:t>
            </a:r>
            <a:r>
              <a:rPr lang="ro-RO" dirty="0" err="1"/>
              <a:t>functiile</a:t>
            </a:r>
            <a:r>
              <a:rPr lang="ro-RO" dirty="0"/>
              <a:t> care </a:t>
            </a:r>
            <a:r>
              <a:rPr lang="ro-RO" dirty="0" err="1"/>
              <a:t>returneaza</a:t>
            </a:r>
            <a:r>
              <a:rPr lang="ro-RO" dirty="0"/>
              <a:t> valori multiple este acela in care este necesara returnarea unei erori </a:t>
            </a:r>
            <a:r>
              <a:rPr lang="en-US" dirty="0"/>
              <a:t>(x, err := f())</a:t>
            </a:r>
            <a:r>
              <a:rPr lang="ro-RO" dirty="0"/>
              <a:t>, sau a unei valori booleene pentru a indica succesul </a:t>
            </a:r>
            <a:r>
              <a:rPr lang="ro-RO" dirty="0" err="1"/>
              <a:t>executiei</a:t>
            </a:r>
            <a:r>
              <a:rPr lang="ro-RO" dirty="0"/>
              <a:t> </a:t>
            </a:r>
            <a:r>
              <a:rPr lang="ro-RO" dirty="0" err="1"/>
              <a:t>functiei</a:t>
            </a:r>
            <a:r>
              <a:rPr lang="ro-RO" dirty="0"/>
              <a:t> </a:t>
            </a:r>
            <a:r>
              <a:rPr lang="en-US" dirty="0"/>
              <a:t>(x, ok := f())</a:t>
            </a:r>
            <a:endParaRPr lang="ro-RO" b="1" dirty="0"/>
          </a:p>
          <a:p>
            <a:endParaRPr lang="ro-RO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8F61C6-588E-408C-9122-E9B460ED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05" y="2180496"/>
            <a:ext cx="3028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54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72A152A12AF428ECC74462255EE0A" ma:contentTypeVersion="9" ma:contentTypeDescription="Create a new document." ma:contentTypeScope="" ma:versionID="f843d2d7a6f9e97bddef34bafc3632d2">
  <xsd:schema xmlns:xsd="http://www.w3.org/2001/XMLSchema" xmlns:xs="http://www.w3.org/2001/XMLSchema" xmlns:p="http://schemas.microsoft.com/office/2006/metadata/properties" xmlns:ns3="7b1bac0c-6c28-4502-aacd-98dc7111110f" xmlns:ns4="2ff53ca0-4c49-470d-8ef5-0ac10452d662" targetNamespace="http://schemas.microsoft.com/office/2006/metadata/properties" ma:root="true" ma:fieldsID="b8f610a402f16e19ccb1e77d2a1ff36c" ns3:_="" ns4:_="">
    <xsd:import namespace="7b1bac0c-6c28-4502-aacd-98dc7111110f"/>
    <xsd:import namespace="2ff53ca0-4c49-470d-8ef5-0ac10452d66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bac0c-6c28-4502-aacd-98dc711111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53ca0-4c49-470d-8ef5-0ac10452d6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7b1bac0c-6c28-4502-aacd-98dc7111110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ff53ca0-4c49-470d-8ef5-0ac10452d662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5965E8-8AAE-469A-9EC2-07FC98072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bac0c-6c28-4502-aacd-98dc7111110f"/>
    <ds:schemaRef ds:uri="2ff53ca0-4c49-470d-8ef5-0ac10452d6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Widescreen</PresentationFormat>
  <Paragraphs>161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Gill Sans MT</vt:lpstr>
      <vt:lpstr>Wingdings 2</vt:lpstr>
      <vt:lpstr>Dividend</vt:lpstr>
      <vt:lpstr>PROGRAMAREA În go</vt:lpstr>
      <vt:lpstr>AGENDA</vt:lpstr>
      <vt:lpstr>funcții în Go</vt:lpstr>
      <vt:lpstr>funcții în Go</vt:lpstr>
      <vt:lpstr>funcții în Go – exeMplu de funcȚie</vt:lpstr>
      <vt:lpstr>funcții în Go – exemple </vt:lpstr>
      <vt:lpstr>Returnarea valorilor multiple </vt:lpstr>
      <vt:lpstr>Returnarea valorilor multiple</vt:lpstr>
      <vt:lpstr>Returnarea valorilor multiple</vt:lpstr>
      <vt:lpstr>Funcții cu număr variabil de parametri</vt:lpstr>
      <vt:lpstr>Funcții cu număr variabil de parametri</vt:lpstr>
      <vt:lpstr>Funcții cu număr variabil de parametri - Exemple</vt:lpstr>
      <vt:lpstr>Funcții cu număr variabil de parametri – pro &amp; conTRA</vt:lpstr>
      <vt:lpstr>Closure </vt:lpstr>
      <vt:lpstr>Closure</vt:lpstr>
      <vt:lpstr>COSURE - EXEMPLU</vt:lpstr>
      <vt:lpstr>Closure - exemplu</vt:lpstr>
      <vt:lpstr>Recursivitate </vt:lpstr>
      <vt:lpstr>Recursivitate</vt:lpstr>
      <vt:lpstr>Recursivitate - exemple</vt:lpstr>
      <vt:lpstr>Tower OF Hanoi</vt:lpstr>
      <vt:lpstr>Tower of hanoi</vt:lpstr>
      <vt:lpstr>Defer, Panic &amp; Recover </vt:lpstr>
      <vt:lpstr>Defer</vt:lpstr>
      <vt:lpstr>Defer - exemple</vt:lpstr>
      <vt:lpstr>DEFER - exemple</vt:lpstr>
      <vt:lpstr>Panic &amp; recover</vt:lpstr>
      <vt:lpstr>Concluzii</vt:lpstr>
      <vt:lpstr>MULȚUMIM!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2020-03-16T08:17:26Z</dcterms:created>
  <dcterms:modified xsi:type="dcterms:W3CDTF">2020-03-16T08:54:20Z</dcterms:modified>
</cp:coreProperties>
</file>