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61" r:id="rId6"/>
    <p:sldId id="262" r:id="rId7"/>
    <p:sldId id="263" r:id="rId8"/>
    <p:sldId id="258" r:id="rId9"/>
    <p:sldId id="278" r:id="rId10"/>
    <p:sldId id="277" r:id="rId11"/>
    <p:sldId id="268" r:id="rId12"/>
    <p:sldId id="269" r:id="rId13"/>
    <p:sldId id="270" r:id="rId14"/>
    <p:sldId id="276" r:id="rId15"/>
    <p:sldId id="264" r:id="rId16"/>
    <p:sldId id="279" r:id="rId17"/>
    <p:sldId id="267" r:id="rId18"/>
    <p:sldId id="272" r:id="rId19"/>
    <p:sldId id="274" r:id="rId2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721" autoAdjust="0"/>
  </p:normalViewPr>
  <p:slideViewPr>
    <p:cSldViewPr snapToGrid="0" snapToObjects="1" showGuides="1">
      <p:cViewPr varScale="1">
        <p:scale>
          <a:sx n="54" d="100"/>
          <a:sy n="54" d="100"/>
        </p:scale>
        <p:origin x="138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 and </a:t>
            </a:r>
            <a:r>
              <a:rPr lang="en-IN" dirty="0" err="1"/>
              <a:t>kotlin</a:t>
            </a:r>
            <a:r>
              <a:rPr lang="en-IN"/>
              <a:t> in </a:t>
            </a:r>
            <a:r>
              <a:rPr lang="en-IN" dirty="0"/>
              <a:t>now in top 10 future</a:t>
            </a:r>
          </a:p>
          <a:p>
            <a:r>
              <a:rPr lang="en-IN" dirty="0"/>
              <a:t>C++ ,</a:t>
            </a:r>
            <a:r>
              <a:rPr lang="en-IN" dirty="0" err="1"/>
              <a:t>php</a:t>
            </a:r>
            <a:r>
              <a:rPr lang="en-IN" dirty="0"/>
              <a:t> is out</a:t>
            </a:r>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Elastisearch</a:t>
            </a:r>
            <a:r>
              <a:rPr lang="en-GB" dirty="0"/>
              <a:t> </a:t>
            </a:r>
            <a:r>
              <a:rPr lang="en-GB"/>
              <a:t>increased a lot</a:t>
            </a:r>
          </a:p>
          <a:p>
            <a:endParaRPr lang="en-GB"/>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3809143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Javascript</a:t>
            </a:r>
            <a:r>
              <a:rPr lang="en-GB" dirty="0"/>
              <a:t> skill number 1 language in demand</a:t>
            </a:r>
          </a:p>
          <a:p>
            <a:r>
              <a:rPr lang="en-GB" dirty="0"/>
              <a:t>Postgres has overtaken </a:t>
            </a:r>
            <a:r>
              <a:rPr lang="en-GB" dirty="0" err="1"/>
              <a:t>MySql</a:t>
            </a:r>
            <a:r>
              <a:rPr lang="en-GB" dirty="0"/>
              <a:t> but this could be because </a:t>
            </a:r>
            <a:r>
              <a:rPr lang="en-GB" dirty="0" err="1"/>
              <a:t>Mysql</a:t>
            </a:r>
            <a:r>
              <a:rPr lang="en-GB" dirty="0"/>
              <a:t> was their first entry to SQL</a:t>
            </a:r>
          </a:p>
          <a:p>
            <a:r>
              <a:rPr lang="en-GB" dirty="0" err="1"/>
              <a:t>Docker,Linus</a:t>
            </a:r>
            <a:r>
              <a:rPr lang="en-GB" dirty="0"/>
              <a:t> followed by AWS still in high demand</a:t>
            </a:r>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92837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72399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734819"/>
            <a:ext cx="5181600" cy="1825188"/>
          </a:xfrm>
        </p:spPr>
        <p:txBody>
          <a:bodyPr anchor="ctr">
            <a:normAutofit/>
          </a:bodyPr>
          <a:lstStyle/>
          <a:p>
            <a:r>
              <a:rPr lang="en-US" dirty="0">
                <a:solidFill>
                  <a:srgbClr val="0E659B"/>
                </a:solidFill>
              </a:rPr>
              <a:t>Software Developer Survey 2019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rcRect/>
          <a:stretch/>
        </p:blipFill>
        <p:spPr>
          <a:xfrm>
            <a:off x="185647" y="1998936"/>
            <a:ext cx="5905312" cy="4359696"/>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Andrew Hayes</a:t>
            </a:r>
          </a:p>
          <a:p>
            <a:pPr marL="0" indent="0">
              <a:buNone/>
            </a:pPr>
            <a:r>
              <a:rPr lang="en-US" dirty="0"/>
              <a:t>08/10/2023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In Demand Software</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descr="A close-up of a graph&#10;&#10;Description automatically generated">
            <a:extLst>
              <a:ext uri="{FF2B5EF4-FFF2-40B4-BE49-F238E27FC236}">
                <a16:creationId xmlns:a16="http://schemas.microsoft.com/office/drawing/2014/main" id="{ADA8DD5B-736E-76D6-BAE2-3D9DB943703A}"/>
              </a:ext>
            </a:extLst>
          </p:cNvPr>
          <p:cNvPicPr>
            <a:picLocks noChangeAspect="1"/>
          </p:cNvPicPr>
          <p:nvPr/>
        </p:nvPicPr>
        <p:blipFill>
          <a:blip r:embed="rId3"/>
          <a:stretch>
            <a:fillRect/>
          </a:stretch>
        </p:blipFill>
        <p:spPr>
          <a:xfrm>
            <a:off x="189675" y="1408176"/>
            <a:ext cx="11812649" cy="5316934"/>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63286" y="34168"/>
            <a:ext cx="10865428" cy="1325563"/>
          </a:xfrm>
        </p:spPr>
        <p:txBody>
          <a:bodyPr anchor="ctr">
            <a:normAutofit/>
          </a:bodyPr>
          <a:lstStyle/>
          <a:p>
            <a:r>
              <a:rPr lang="en-US" dirty="0"/>
              <a:t> Skills required in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postings.</a:t>
            </a:r>
          </a:p>
        </p:txBody>
      </p:sp>
      <p:pic>
        <p:nvPicPr>
          <p:cNvPr id="5" name="Picture 4" descr="A graph of blue bars with white text&#10;&#10;Description automatically generated with medium confidence">
            <a:extLst>
              <a:ext uri="{FF2B5EF4-FFF2-40B4-BE49-F238E27FC236}">
                <a16:creationId xmlns:a16="http://schemas.microsoft.com/office/drawing/2014/main" id="{1D55E30E-539C-AF2E-41DD-7124CF34D068}"/>
              </a:ext>
            </a:extLst>
          </p:cNvPr>
          <p:cNvPicPr>
            <a:picLocks noChangeAspect="1"/>
          </p:cNvPicPr>
          <p:nvPr/>
        </p:nvPicPr>
        <p:blipFill>
          <a:blip r:embed="rId2"/>
          <a:stretch>
            <a:fillRect/>
          </a:stretch>
        </p:blipFill>
        <p:spPr>
          <a:xfrm>
            <a:off x="788324" y="1005841"/>
            <a:ext cx="10320916" cy="5413248"/>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r>
              <a:rPr lang="en-US" dirty="0"/>
              <a:t>JavaScript, html and CSS have stayed at the top.</a:t>
            </a:r>
          </a:p>
          <a:p>
            <a:pPr marL="0" indent="0">
              <a:buNone/>
            </a:pPr>
            <a:r>
              <a:rPr lang="en-US" sz="2800" dirty="0"/>
              <a:t>Languages - C++ and replaced into 10 desired by go and </a:t>
            </a:r>
            <a:r>
              <a:rPr lang="en-US" sz="2800" dirty="0" err="1"/>
              <a:t>Koltin</a:t>
            </a:r>
            <a:r>
              <a:rPr lang="en-US" sz="2800" dirty="0"/>
              <a:t>.</a:t>
            </a:r>
          </a:p>
          <a:p>
            <a:pPr marL="0" indent="0">
              <a:buNone/>
            </a:pPr>
            <a:r>
              <a:rPr lang="en-US" sz="2800" dirty="0"/>
              <a:t>Databases - </a:t>
            </a:r>
            <a:r>
              <a:rPr lang="en-US" dirty="0" err="1"/>
              <a:t>D</a:t>
            </a:r>
            <a:r>
              <a:rPr lang="en-US" sz="2800" dirty="0" err="1"/>
              <a:t>ynamodb</a:t>
            </a:r>
            <a:r>
              <a:rPr lang="en-US" sz="2800" dirty="0"/>
              <a:t>  on the rise and oracle dropped from top 10,demand more Elasticsearch more than doubled in demand, showing there's an increase in demand for NoSQL databases.</a:t>
            </a:r>
          </a:p>
          <a:p>
            <a:pPr marL="0" indent="0">
              <a:buNone/>
            </a:pPr>
            <a:r>
              <a:rPr lang="en-US" sz="2800" dirty="0"/>
              <a:t>Iso has dropped from platforms and replaces by azure.</a:t>
            </a: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r>
              <a:rPr lang="en-US" dirty="0"/>
              <a:t>These Languages are still in high demand</a:t>
            </a:r>
          </a:p>
          <a:p>
            <a:r>
              <a:rPr lang="en-US" dirty="0"/>
              <a:t>Go has increased, possibly due to more demand for cloud services</a:t>
            </a:r>
          </a:p>
          <a:p>
            <a:r>
              <a:rPr lang="en-US" dirty="0"/>
              <a:t>Kotin is becoming a big player in mobile app development</a:t>
            </a:r>
          </a:p>
          <a:p>
            <a:r>
              <a:rPr lang="en-US" dirty="0"/>
              <a:t>C++ numbers dropping while Python increasing could indicate more data and general-purpose developers switching to python language</a:t>
            </a:r>
          </a:p>
        </p:txBody>
      </p:sp>
    </p:spTree>
    <p:extLst>
      <p:ext uri="{BB962C8B-B14F-4D97-AF65-F5344CB8AC3E}">
        <p14:creationId xmlns:p14="http://schemas.microsoft.com/office/powerpoint/2010/main" val="54556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1006475"/>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r>
              <a:rPr lang="en-US" sz="2800" dirty="0"/>
              <a:t>PostgreSQL is most in demand database language next year</a:t>
            </a:r>
            <a:endParaRPr lang="en-US" dirty="0"/>
          </a:p>
          <a:p>
            <a:pPr marL="0" indent="0">
              <a:buNone/>
            </a:pPr>
            <a:r>
              <a:rPr lang="en-US" sz="2800" dirty="0"/>
              <a:t>Databases - </a:t>
            </a:r>
            <a:r>
              <a:rPr lang="en-US" dirty="0"/>
              <a:t>DynamoDB</a:t>
            </a:r>
            <a:r>
              <a:rPr lang="en-US" sz="2800" dirty="0"/>
              <a:t> is on the rise while Oracle has dropped from top 10</a:t>
            </a:r>
            <a:r>
              <a:rPr lang="en-US" dirty="0"/>
              <a:t>. </a:t>
            </a:r>
            <a:r>
              <a:rPr lang="en-US"/>
              <a:t>D</a:t>
            </a:r>
            <a:r>
              <a:rPr lang="en-US" sz="2800"/>
              <a:t>emand </a:t>
            </a:r>
            <a:r>
              <a:rPr lang="en-US" sz="2800" dirty="0"/>
              <a:t>for Elasticsearch has more </a:t>
            </a:r>
            <a:r>
              <a:rPr lang="en-US" sz="2800"/>
              <a:t>than doubled.</a:t>
            </a:r>
            <a:endParaRPr lang="en-US" sz="2800" dirty="0"/>
          </a:p>
          <a:p>
            <a:pPr marL="0" indent="0">
              <a:buNone/>
            </a:pPr>
            <a:r>
              <a:rPr lang="en-US" sz="2800" dirty="0"/>
              <a:t>ISO has dropped from platforms and replaces by azure</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r>
              <a:rPr lang="en-US" sz="2800" dirty="0"/>
              <a:t>PostgreSQL</a:t>
            </a:r>
            <a:r>
              <a:rPr lang="en-US" dirty="0"/>
              <a:t> is either growing in popularity or after learning MySQL first, developers then move onto </a:t>
            </a:r>
            <a:r>
              <a:rPr lang="en-US" sz="2800" dirty="0"/>
              <a:t>PostgreSQL</a:t>
            </a:r>
            <a:endParaRPr lang="en-US" dirty="0"/>
          </a:p>
          <a:p>
            <a:pPr marL="0" indent="0">
              <a:buNone/>
            </a:pPr>
            <a:r>
              <a:rPr lang="en-US" sz="2800" dirty="0"/>
              <a:t>Indicating there is an increase in demand for NoSQL databases</a:t>
            </a:r>
          </a:p>
          <a:p>
            <a:pPr marL="0" indent="0">
              <a:buNone/>
            </a:pPr>
            <a:r>
              <a:rPr lang="en-US" dirty="0"/>
              <a:t>Azure popularity has grown</a:t>
            </a:r>
          </a:p>
        </p:txBody>
      </p:sp>
    </p:spTree>
    <p:extLst>
      <p:ext uri="{BB962C8B-B14F-4D97-AF65-F5344CB8AC3E}">
        <p14:creationId xmlns:p14="http://schemas.microsoft.com/office/powerpoint/2010/main" val="265960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Interactive Dashboard</a:t>
            </a:r>
          </a:p>
          <a:p>
            <a:pPr marL="0" indent="0">
              <a:buNone/>
            </a:pPr>
            <a:r>
              <a:rPr lang="en-US" sz="2200" dirty="0"/>
              <a:t>https://eu-de.dataplatform.cloud.ibm.com/dashboards/c6670be1-21fa-4c4a-8f92-9954d9a545b6/view/6721f5076ebe2df577edc8e407907d5074652d59e7bb830789807b490b347597f36e1194c82c4a5a8b165162a1b9470a9a</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JavaScript stands out by far as skill required in job postings, followed by java, oracle, python and MySQL</a:t>
            </a:r>
          </a:p>
          <a:p>
            <a:endParaRPr lang="en-US" dirty="0"/>
          </a:p>
          <a:p>
            <a:r>
              <a:rPr lang="en-US" dirty="0"/>
              <a:t>Although not in the top 10, swift is the highest paid of skills</a:t>
            </a:r>
          </a:p>
          <a:p>
            <a:r>
              <a:rPr lang="en-US" dirty="0"/>
              <a:t>C++, Python and JavaScript remain the highest paid languages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endParaRPr lang="en-US" dirty="0"/>
          </a:p>
          <a:p>
            <a:r>
              <a:rPr lang="en-US" dirty="0"/>
              <a:t>JavaScript has remained at the top of the software pile.</a:t>
            </a:r>
          </a:p>
          <a:p>
            <a:r>
              <a:rPr lang="en-US" dirty="0"/>
              <a:t>A trend of less structured and more NoSQL databases is happening.</a:t>
            </a:r>
          </a:p>
          <a:p>
            <a:r>
              <a:rPr lang="en-US" dirty="0"/>
              <a:t>Young males dominate the software market.</a:t>
            </a:r>
          </a:p>
          <a:p>
            <a:r>
              <a:rPr lang="en-US" dirty="0"/>
              <a:t>USA employes the most software developers.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report is an investigation on data given from over 90,000 individuals who are in software engineering, analysis the data to find in which software is increasing or declining in popularity. The data is taken from 2019 stack overflow developer survey, areas covered are.</a:t>
            </a:r>
          </a:p>
          <a:p>
            <a:r>
              <a:rPr lang="en-US" sz="2200" dirty="0"/>
              <a:t>Language</a:t>
            </a:r>
          </a:p>
          <a:p>
            <a:r>
              <a:rPr lang="en-US" sz="2200" dirty="0"/>
              <a:t>Database</a:t>
            </a:r>
          </a:p>
          <a:p>
            <a:r>
              <a:rPr lang="en-US" sz="2200" dirty="0"/>
              <a:t>Platform</a:t>
            </a:r>
          </a:p>
          <a:p>
            <a:r>
              <a:rPr lang="en-US" sz="2200" dirty="0"/>
              <a:t>Location</a:t>
            </a:r>
          </a:p>
          <a:p>
            <a:r>
              <a:rPr lang="en-US" sz="2200" dirty="0"/>
              <a:t>Gender</a:t>
            </a:r>
          </a:p>
          <a:p>
            <a:endParaRPr lang="en-US" sz="2200" dirty="0"/>
          </a:p>
          <a:p>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pPr marL="457200" lvl="1" indent="0">
              <a:buNone/>
            </a:pPr>
            <a:endParaRPr lang="en-US" sz="1800" dirty="0"/>
          </a:p>
          <a:p>
            <a:pPr marL="457200" lvl="1" indent="0">
              <a:buNone/>
            </a:pPr>
            <a:r>
              <a:rPr lang="en-US" sz="1800" dirty="0"/>
              <a:t>Data was downloaded via API using python requests and processed in python pandas library.</a:t>
            </a:r>
          </a:p>
          <a:p>
            <a:pPr marL="457200" lvl="1" indent="0">
              <a:buNone/>
            </a:pPr>
            <a:endParaRPr lang="en-US" sz="1800" dirty="0"/>
          </a:p>
          <a:p>
            <a:pPr marL="457200" lvl="1" indent="0">
              <a:buNone/>
            </a:pPr>
            <a:r>
              <a:rPr lang="en-US" sz="1800" dirty="0"/>
              <a:t>Data visualization was done in matplotlib and</a:t>
            </a:r>
          </a:p>
          <a:p>
            <a:pPr marL="457200" lvl="1" indent="0">
              <a:buNone/>
            </a:pPr>
            <a:r>
              <a:rPr lang="en-US" sz="1800" dirty="0"/>
              <a:t>IBM Cognos and Watson studio </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3589057"/>
          </a:xfrm>
        </p:spPr>
        <p:txBody>
          <a:bodyPr>
            <a:normAutofit lnSpcReduction="10000"/>
          </a:bodyPr>
          <a:lstStyle/>
          <a:p>
            <a:pPr marL="0" indent="0">
              <a:buNone/>
            </a:pPr>
            <a:r>
              <a:rPr lang="en-US" sz="1800" dirty="0"/>
              <a:t>Programming Languages Trends Charts  g.5</a:t>
            </a:r>
          </a:p>
          <a:p>
            <a:pPr marL="0" indent="0">
              <a:buNone/>
            </a:pPr>
            <a:r>
              <a:rPr lang="en-US" sz="1800" dirty="0"/>
              <a:t>Programming Languages Finding p.12</a:t>
            </a:r>
          </a:p>
          <a:p>
            <a:pPr marL="0" indent="0">
              <a:buNone/>
            </a:pPr>
            <a:r>
              <a:rPr lang="en-US" sz="1800" dirty="0"/>
              <a:t>Database Trends p.8</a:t>
            </a:r>
          </a:p>
          <a:p>
            <a:pPr marL="0" indent="0">
              <a:buNone/>
            </a:pPr>
            <a:r>
              <a:rPr lang="en-US" sz="1800" dirty="0"/>
              <a:t>Database Findings. p.13</a:t>
            </a:r>
          </a:p>
          <a:p>
            <a:pPr marL="0" indent="0">
              <a:buNone/>
            </a:pPr>
            <a:r>
              <a:rPr lang="en-US" sz="1800" dirty="0"/>
              <a:t>Popular Languages Salaries Chart p.7</a:t>
            </a:r>
          </a:p>
          <a:p>
            <a:pPr marL="0" indent="0">
              <a:buNone/>
            </a:pPr>
            <a:r>
              <a:rPr lang="en-US" sz="1800" dirty="0"/>
              <a:t>Demographics Chart p.8</a:t>
            </a:r>
          </a:p>
          <a:p>
            <a:pPr marL="0" indent="0">
              <a:buNone/>
            </a:pPr>
            <a:r>
              <a:rPr lang="en-US" sz="1800" dirty="0"/>
              <a:t>Current Software chart p.9</a:t>
            </a:r>
          </a:p>
          <a:p>
            <a:pPr marL="0" indent="0">
              <a:buNone/>
            </a:pPr>
            <a:r>
              <a:rPr lang="en-US" sz="1800" dirty="0"/>
              <a:t>Future in Demand Software 10.</a:t>
            </a:r>
          </a:p>
          <a:p>
            <a:pPr marL="0" indent="0">
              <a:buNone/>
            </a:pPr>
            <a:r>
              <a:rPr lang="en-US" sz="1800" dirty="0"/>
              <a:t>Skills required in jobs Posting Chart p.11</a:t>
            </a:r>
          </a:p>
          <a:p>
            <a:pPr marL="0" indent="0">
              <a:buNone/>
            </a:pPr>
            <a:r>
              <a:rPr lang="en-US" sz="1800" dirty="0"/>
              <a:t>Current v future trends p.6</a:t>
            </a:r>
          </a:p>
        </p:txBody>
      </p:sp>
    </p:spTree>
    <p:extLst>
      <p:ext uri="{BB962C8B-B14F-4D97-AF65-F5344CB8AC3E}">
        <p14:creationId xmlns:p14="http://schemas.microsoft.com/office/powerpoint/2010/main" val="146466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39496" y="1439718"/>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238744" y="1546322"/>
            <a:ext cx="1758142" cy="636876"/>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6" name="Picture 5" descr="A graph of a bar graph&#10;&#10;Description automatically generated">
            <a:extLst>
              <a:ext uri="{FF2B5EF4-FFF2-40B4-BE49-F238E27FC236}">
                <a16:creationId xmlns:a16="http://schemas.microsoft.com/office/drawing/2014/main" id="{41A2A66E-6665-43DD-3F6F-E77C43BA86E4}"/>
              </a:ext>
            </a:extLst>
          </p:cNvPr>
          <p:cNvPicPr>
            <a:picLocks noChangeAspect="1"/>
          </p:cNvPicPr>
          <p:nvPr/>
        </p:nvPicPr>
        <p:blipFill>
          <a:blip r:embed="rId3"/>
          <a:stretch>
            <a:fillRect/>
          </a:stretch>
        </p:blipFill>
        <p:spPr>
          <a:xfrm>
            <a:off x="201666" y="2506661"/>
            <a:ext cx="5897362" cy="3434287"/>
          </a:xfrm>
          <a:prstGeom prst="rect">
            <a:avLst/>
          </a:prstGeom>
        </p:spPr>
      </p:pic>
      <p:pic>
        <p:nvPicPr>
          <p:cNvPr id="9" name="Picture 8" descr="A graph of a number of languages&#10;&#10;Description automatically generated with medium confidence">
            <a:extLst>
              <a:ext uri="{FF2B5EF4-FFF2-40B4-BE49-F238E27FC236}">
                <a16:creationId xmlns:a16="http://schemas.microsoft.com/office/drawing/2014/main" id="{133ED44F-A3CB-A695-307F-8EED4CE31BE5}"/>
              </a:ext>
            </a:extLst>
          </p:cNvPr>
          <p:cNvPicPr>
            <a:picLocks noChangeAspect="1"/>
          </p:cNvPicPr>
          <p:nvPr/>
        </p:nvPicPr>
        <p:blipFill>
          <a:blip r:embed="rId4"/>
          <a:stretch>
            <a:fillRect/>
          </a:stretch>
        </p:blipFill>
        <p:spPr>
          <a:xfrm>
            <a:off x="5711816" y="2339904"/>
            <a:ext cx="6089229" cy="3601044"/>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13816" y="255518"/>
            <a:ext cx="10515600" cy="1073293"/>
          </a:xfrm>
        </p:spPr>
        <p:txBody>
          <a:bodyPr/>
          <a:lstStyle/>
          <a:p>
            <a:r>
              <a:rPr lang="en-US" dirty="0"/>
              <a:t>Current Database v Future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9" name="Picture 8" descr="A graph of blue bars&#10;&#10;Description automatically generated">
            <a:extLst>
              <a:ext uri="{FF2B5EF4-FFF2-40B4-BE49-F238E27FC236}">
                <a16:creationId xmlns:a16="http://schemas.microsoft.com/office/drawing/2014/main" id="{282143A2-A85C-9A46-D2A0-BC232CB9EE81}"/>
              </a:ext>
            </a:extLst>
          </p:cNvPr>
          <p:cNvPicPr>
            <a:picLocks noChangeAspect="1"/>
          </p:cNvPicPr>
          <p:nvPr/>
        </p:nvPicPr>
        <p:blipFill>
          <a:blip r:embed="rId3"/>
          <a:stretch>
            <a:fillRect/>
          </a:stretch>
        </p:blipFill>
        <p:spPr>
          <a:xfrm>
            <a:off x="5453148" y="1458992"/>
            <a:ext cx="5877745" cy="4835655"/>
          </a:xfrm>
          <a:prstGeom prst="rect">
            <a:avLst/>
          </a:prstGeom>
        </p:spPr>
      </p:pic>
      <p:pic>
        <p:nvPicPr>
          <p:cNvPr id="14" name="Picture 13" descr="A graph of blue bars with white text&#10;&#10;Description automatically generated">
            <a:extLst>
              <a:ext uri="{FF2B5EF4-FFF2-40B4-BE49-F238E27FC236}">
                <a16:creationId xmlns:a16="http://schemas.microsoft.com/office/drawing/2014/main" id="{1849C25F-D247-407D-65B0-D9A6AA156E64}"/>
              </a:ext>
            </a:extLst>
          </p:cNvPr>
          <p:cNvPicPr>
            <a:picLocks noChangeAspect="1"/>
          </p:cNvPicPr>
          <p:nvPr/>
        </p:nvPicPr>
        <p:blipFill>
          <a:blip r:embed="rId4"/>
          <a:stretch>
            <a:fillRect/>
          </a:stretch>
        </p:blipFill>
        <p:spPr>
          <a:xfrm>
            <a:off x="108341" y="1458992"/>
            <a:ext cx="5488618" cy="4717969"/>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02840" y="455929"/>
            <a:ext cx="10269960" cy="1325563"/>
          </a:xfrm>
        </p:spPr>
        <p:txBody>
          <a:bodyPr anchor="ctr">
            <a:normAutofit/>
          </a:bodyPr>
          <a:lstStyle/>
          <a:p>
            <a:r>
              <a:rPr lang="en-US" dirty="0"/>
              <a:t>POPULAR LANGUAGES Salaries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5" name="Picture 4" descr="A blue bar graph with white text&#10;&#10;Description automatically generated">
            <a:extLst>
              <a:ext uri="{FF2B5EF4-FFF2-40B4-BE49-F238E27FC236}">
                <a16:creationId xmlns:a16="http://schemas.microsoft.com/office/drawing/2014/main" id="{A6A0BED9-E7C7-A531-99D5-BA036290A6BC}"/>
              </a:ext>
            </a:extLst>
          </p:cNvPr>
          <p:cNvPicPr>
            <a:picLocks noChangeAspect="1"/>
          </p:cNvPicPr>
          <p:nvPr/>
        </p:nvPicPr>
        <p:blipFill>
          <a:blip r:embed="rId2"/>
          <a:stretch>
            <a:fillRect/>
          </a:stretch>
        </p:blipFill>
        <p:spPr>
          <a:xfrm>
            <a:off x="0" y="1371599"/>
            <a:ext cx="12192000" cy="5554115"/>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11" name="Picture 10" descr="A close-up of a graph&#10;&#10;Description automatically generated">
            <a:extLst>
              <a:ext uri="{FF2B5EF4-FFF2-40B4-BE49-F238E27FC236}">
                <a16:creationId xmlns:a16="http://schemas.microsoft.com/office/drawing/2014/main" id="{3617A23A-3071-89E0-6E55-3349A19EB377}"/>
              </a:ext>
            </a:extLst>
          </p:cNvPr>
          <p:cNvPicPr>
            <a:picLocks noChangeAspect="1"/>
          </p:cNvPicPr>
          <p:nvPr/>
        </p:nvPicPr>
        <p:blipFill>
          <a:blip r:embed="rId2"/>
          <a:stretch>
            <a:fillRect/>
          </a:stretch>
        </p:blipFill>
        <p:spPr>
          <a:xfrm>
            <a:off x="261123" y="1444752"/>
            <a:ext cx="11669754" cy="5261305"/>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Current Software</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descr="A close-up of a graph&#10;&#10;Description automatically generated">
            <a:extLst>
              <a:ext uri="{FF2B5EF4-FFF2-40B4-BE49-F238E27FC236}">
                <a16:creationId xmlns:a16="http://schemas.microsoft.com/office/drawing/2014/main" id="{3648E7BC-9FA0-B8BB-0E16-C49C51B9D240}"/>
              </a:ext>
            </a:extLst>
          </p:cNvPr>
          <p:cNvPicPr>
            <a:picLocks noChangeAspect="1"/>
          </p:cNvPicPr>
          <p:nvPr/>
        </p:nvPicPr>
        <p:blipFill>
          <a:blip r:embed="rId2"/>
          <a:stretch>
            <a:fillRect/>
          </a:stretch>
        </p:blipFill>
        <p:spPr>
          <a:xfrm>
            <a:off x="256360" y="1371600"/>
            <a:ext cx="11679280" cy="5320168"/>
          </a:xfrm>
          <a:prstGeom prst="rect">
            <a:avLst/>
          </a:prstGeom>
        </p:spPr>
      </p:pic>
    </p:spTree>
    <p:extLst>
      <p:ext uri="{BB962C8B-B14F-4D97-AF65-F5344CB8AC3E}">
        <p14:creationId xmlns:p14="http://schemas.microsoft.com/office/powerpoint/2010/main" val="326612713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1478</TotalTime>
  <Words>720</Words>
  <Application>Microsoft Office PowerPoint</Application>
  <PresentationFormat>Widescreen</PresentationFormat>
  <Paragraphs>98</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vt:lpstr>
      <vt:lpstr>IBM Plex Mono SemiBold</vt:lpstr>
      <vt:lpstr>IBM Plex Mono Text</vt:lpstr>
      <vt:lpstr>SLIDE_TEMPLATE_skill_network</vt:lpstr>
      <vt:lpstr>Software Developer Survey 2019  Analysis</vt:lpstr>
      <vt:lpstr>INTRODUCTION</vt:lpstr>
      <vt:lpstr>METHODOLOGY</vt:lpstr>
      <vt:lpstr>RESULTS</vt:lpstr>
      <vt:lpstr>PROGRAMMING LANGUAGE TRENDS</vt:lpstr>
      <vt:lpstr>Current Database v Future Trends</vt:lpstr>
      <vt:lpstr>POPULAR LANGUAGES Salaries</vt:lpstr>
      <vt:lpstr>Demographics</vt:lpstr>
      <vt:lpstr>Current Software</vt:lpstr>
      <vt:lpstr>Future In Demand Software</vt:lpstr>
      <vt:lpstr> Skills required in Job Postings</vt:lpstr>
      <vt:lpstr>PROGRAMMING LANGUAGE TRENDS - FINDINGS &amp; IMPLICATIONS</vt:lpstr>
      <vt:lpstr>DATABASE TRENDS - FINDINGS &amp; IMPLICATIONS</vt:lpstr>
      <vt:lpstr>DASHBOARD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Andy Hayes</cp:lastModifiedBy>
  <cp:revision>36</cp:revision>
  <dcterms:created xsi:type="dcterms:W3CDTF">2020-10-28T18:29:43Z</dcterms:created>
  <dcterms:modified xsi:type="dcterms:W3CDTF">2023-10-11T17:37:34Z</dcterms:modified>
</cp:coreProperties>
</file>