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55"/>
  </p:notesMasterIdLst>
  <p:handoutMasterIdLst>
    <p:handoutMasterId r:id="rId56"/>
  </p:handoutMasterIdLst>
  <p:sldIdLst>
    <p:sldId id="284" r:id="rId6"/>
    <p:sldId id="339" r:id="rId7"/>
    <p:sldId id="340" r:id="rId8"/>
    <p:sldId id="361" r:id="rId9"/>
    <p:sldId id="341" r:id="rId10"/>
    <p:sldId id="360" r:id="rId11"/>
    <p:sldId id="382" r:id="rId12"/>
    <p:sldId id="387" r:id="rId13"/>
    <p:sldId id="343" r:id="rId14"/>
    <p:sldId id="383" r:id="rId15"/>
    <p:sldId id="364" r:id="rId16"/>
    <p:sldId id="365" r:id="rId17"/>
    <p:sldId id="388" r:id="rId18"/>
    <p:sldId id="394" r:id="rId19"/>
    <p:sldId id="366" r:id="rId20"/>
    <p:sldId id="367" r:id="rId21"/>
    <p:sldId id="402" r:id="rId22"/>
    <p:sldId id="372" r:id="rId23"/>
    <p:sldId id="349" r:id="rId24"/>
    <p:sldId id="395" r:id="rId25"/>
    <p:sldId id="404" r:id="rId26"/>
    <p:sldId id="390" r:id="rId27"/>
    <p:sldId id="400" r:id="rId28"/>
    <p:sldId id="406" r:id="rId29"/>
    <p:sldId id="407" r:id="rId30"/>
    <p:sldId id="376" r:id="rId31"/>
    <p:sldId id="377" r:id="rId32"/>
    <p:sldId id="396" r:id="rId33"/>
    <p:sldId id="389" r:id="rId34"/>
    <p:sldId id="359" r:id="rId35"/>
    <p:sldId id="379" r:id="rId36"/>
    <p:sldId id="414" r:id="rId37"/>
    <p:sldId id="415" r:id="rId38"/>
    <p:sldId id="416" r:id="rId39"/>
    <p:sldId id="418" r:id="rId40"/>
    <p:sldId id="419" r:id="rId41"/>
    <p:sldId id="420" r:id="rId42"/>
    <p:sldId id="417" r:id="rId43"/>
    <p:sldId id="421" r:id="rId44"/>
    <p:sldId id="422" r:id="rId45"/>
    <p:sldId id="410" r:id="rId46"/>
    <p:sldId id="411" r:id="rId47"/>
    <p:sldId id="355" r:id="rId48"/>
    <p:sldId id="370" r:id="rId49"/>
    <p:sldId id="356" r:id="rId50"/>
    <p:sldId id="423" r:id="rId51"/>
    <p:sldId id="363" r:id="rId52"/>
    <p:sldId id="375" r:id="rId53"/>
    <p:sldId id="424" r:id="rId54"/>
  </p:sldIdLst>
  <p:sldSz cx="9144000" cy="6858000" type="screen4x3"/>
  <p:notesSz cx="6797675" cy="9928225"/>
  <p:defaultTextStyle>
    <a:defPPr>
      <a:defRPr lang="en-US"/>
    </a:defPPr>
    <a:lvl1pPr marL="0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5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4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0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4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0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4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17" algn="l" defTabSz="4570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00"/>
    <a:srgbClr val="002800"/>
    <a:srgbClr val="005000"/>
    <a:srgbClr val="B72EAB"/>
    <a:srgbClr val="5A5A5A"/>
    <a:srgbClr val="919191"/>
    <a:srgbClr val="393939"/>
    <a:srgbClr val="EBEBEB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5" autoAdjust="0"/>
    <p:restoredTop sz="82251" autoAdjust="0"/>
  </p:normalViewPr>
  <p:slideViewPr>
    <p:cSldViewPr snapToGrid="0" snapToObjects="1">
      <p:cViewPr varScale="1">
        <p:scale>
          <a:sx n="95" d="100"/>
          <a:sy n="95" d="100"/>
        </p:scale>
        <p:origin x="22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AA8B-CC92-0E4E-B3CF-949BDC7BB9E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FE780-AAF7-7A46-A02E-A889EBD7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1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EE06-2017-3541-A36B-456D4058C60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E179-A74B-CC4D-9329-517ACE47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438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878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1316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1756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2194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2634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3072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3512" algn="l" defTabSz="41043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Welcome!</a:t>
            </a:r>
          </a:p>
          <a:p>
            <a:r>
              <a:rPr lang="en-GB" dirty="0" smtClean="0"/>
              <a:t>I’m Andy</a:t>
            </a:r>
            <a:r>
              <a:rPr lang="en-GB" baseline="0" dirty="0" smtClean="0"/>
              <a:t> Brodie, Principal Design Engineer at </a:t>
            </a:r>
            <a:r>
              <a:rPr lang="en-GB" baseline="0" dirty="0" err="1" smtClean="0"/>
              <a:t>Worldpay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http://bugcharmer.blogspot.co.uk/2012/06/how-big-is-2128.html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2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 is now taking on</a:t>
            </a:r>
            <a:r>
              <a:rPr lang="en-GB" baseline="0" dirty="0" smtClean="0"/>
              <a:t> a large number of professional and academic cryptographers, as well as most major governments.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 chances of success are limited.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Image by Tom Brown, licensed under Creative Commons Attribution 2.0 Generic (CC by 2.0)</a:t>
            </a:r>
          </a:p>
          <a:p>
            <a:pPr marL="0" marR="0" indent="0" algn="l" defTabSz="410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See https://creativecommons.org/licenses/by/2.0/ for full license.</a:t>
            </a:r>
          </a:p>
          <a:p>
            <a:r>
              <a:rPr lang="en-GB" baseline="0" dirty="0" smtClean="0"/>
              <a:t>Original: https://flic.kr/p/edPJVt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0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Technical</a:t>
            </a:r>
            <a:r>
              <a:rPr lang="en-GB" baseline="0" dirty="0" smtClean="0"/>
              <a:t> stuff is hard.  Eve may have other skills that allow me to either obtain the key, or get the information he wants directly from Alice or Bob.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conversations between Alice and Bob can be recorded by Eve, who hopes that one day the secret key will be available to 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OilyBoy</a:t>
            </a:r>
            <a:r>
              <a:rPr lang="en-GB" dirty="0" smtClean="0"/>
              <a:t> is a Japanese magazine aimed at older</a:t>
            </a:r>
            <a:r>
              <a:rPr lang="en-GB" baseline="0" dirty="0" smtClean="0"/>
              <a:t> children.  For some reason, most people think it’s a magazine about something else.  http://www.thesartorialist.com/photos/i-kid-you-not-some-of-the-best-mens-magazines-in-japan/ (surprisingly SFW)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OilyBoy</a:t>
            </a:r>
            <a:r>
              <a:rPr lang="en-GB" dirty="0" smtClean="0"/>
              <a:t> is a Japanese magazine aimed at older</a:t>
            </a:r>
            <a:r>
              <a:rPr lang="en-GB" baseline="0" dirty="0" smtClean="0"/>
              <a:t> children.  For some reason, most people think it’s a magazine about something else.  http://www.thesartorialist.com/photos/i-kid-you-not-some-of-the-best-mens-magazines-in-japan/ (surprisingly SFW)</a:t>
            </a:r>
          </a:p>
          <a:p>
            <a:endParaRPr lang="en-GB" baseline="0" dirty="0" smtClean="0"/>
          </a:p>
          <a:p>
            <a:r>
              <a:rPr lang="en-GB" baseline="0" dirty="0" smtClean="0"/>
              <a:t>10 minutes in at this point.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Sessions tend</a:t>
            </a:r>
            <a:r>
              <a:rPr lang="en-GB" baseline="0" dirty="0" smtClean="0"/>
              <a:t> to last between 10 minutes to 10 hours, depending on the application and usage.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2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cryptographers,</a:t>
            </a:r>
            <a:r>
              <a:rPr lang="en-GB" baseline="0" dirty="0" smtClean="0"/>
              <a:t> such as Daniel Bernstein, </a:t>
            </a:r>
            <a:r>
              <a:rPr lang="en-GB" dirty="0" smtClean="0"/>
              <a:t>have suggested</a:t>
            </a:r>
            <a:r>
              <a:rPr lang="en-GB" baseline="0" dirty="0" smtClean="0"/>
              <a:t> that “perfect” incorrectly suggests that there are no possible flaws with PFS, so instead have recommended dropping “perfect” or renaming completed to “key erasure”.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8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Key Exchange</a:t>
            </a:r>
            <a:r>
              <a:rPr lang="en-GB" baseline="0" dirty="0" smtClean="0"/>
              <a:t> = How Bob and Alice agree on a symmetric key.</a:t>
            </a:r>
          </a:p>
          <a:p>
            <a:r>
              <a:rPr lang="en-GB" baseline="0" dirty="0" smtClean="0"/>
              <a:t>Authentication = How Alice is convinced it’s Bob she’s talking to (and optionally vice versa).</a:t>
            </a:r>
          </a:p>
          <a:p>
            <a:r>
              <a:rPr lang="en-GB" baseline="0" dirty="0" smtClean="0"/>
              <a:t>Bulk Encryption = How the symmetric key from “Key Exchange” is used to encrypt the conversation between Bob and Alice.</a:t>
            </a:r>
          </a:p>
          <a:p>
            <a:r>
              <a:rPr lang="en-GB" baseline="0" dirty="0" smtClean="0"/>
              <a:t>MAC = How tampering of messages between Alice and Bob is detectable.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often?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3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Premaster secret: xx bytes</a:t>
            </a:r>
          </a:p>
          <a:p>
            <a:r>
              <a:rPr lang="en-GB" dirty="0" smtClean="0"/>
              <a:t>Master Secret:  </a:t>
            </a:r>
            <a:r>
              <a:rPr lang="en-GB" dirty="0" err="1" smtClean="0"/>
              <a:t>yy</a:t>
            </a:r>
            <a:r>
              <a:rPr lang="en-GB" dirty="0" smtClean="0"/>
              <a:t> bytes</a:t>
            </a:r>
          </a:p>
          <a:p>
            <a:r>
              <a:rPr lang="en-GB" dirty="0" smtClean="0"/>
              <a:t>Key</a:t>
            </a:r>
            <a:r>
              <a:rPr lang="en-GB" baseline="0" dirty="0" smtClean="0"/>
              <a:t> Material: </a:t>
            </a:r>
            <a:r>
              <a:rPr lang="en-GB" baseline="0" dirty="0" err="1" smtClean="0"/>
              <a:t>zz</a:t>
            </a:r>
            <a:r>
              <a:rPr lang="en-GB" baseline="0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Client Write and Server Write symmetric keys</a:t>
            </a:r>
            <a:r>
              <a:rPr lang="en-GB" baseline="0" dirty="0" smtClean="0"/>
              <a:t> are created, ultimately, from a Pre-master Secret.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Without</a:t>
            </a:r>
            <a:r>
              <a:rPr lang="en-GB" baseline="0" dirty="0" smtClean="0"/>
              <a:t> Forward Secrecy </a:t>
            </a:r>
            <a:r>
              <a:rPr lang="en-GB" dirty="0" smtClean="0"/>
              <a:t>Alice creates the pre-master secret,</a:t>
            </a:r>
            <a:r>
              <a:rPr lang="en-GB" baseline="0" dirty="0" smtClean="0"/>
              <a:t> encrypts it with Bob’s Public Key (only Bob can decrypt this).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</a:t>
            </a:r>
            <a:r>
              <a:rPr lang="en-GB" baseline="0" dirty="0" smtClean="0"/>
              <a:t> Forward Secrecy Bob sends Alice a public key (or enough information to </a:t>
            </a:r>
            <a:r>
              <a:rPr lang="en-GB" i="0" baseline="0" dirty="0" smtClean="0"/>
              <a:t>create a public key) </a:t>
            </a:r>
            <a:r>
              <a:rPr lang="en-GB" i="0" dirty="0" smtClean="0"/>
              <a:t>Alice</a:t>
            </a:r>
            <a:r>
              <a:rPr lang="en-GB" dirty="0" smtClean="0"/>
              <a:t> creates the pre-master secret,</a:t>
            </a:r>
            <a:r>
              <a:rPr lang="en-GB" baseline="0" dirty="0" smtClean="0"/>
              <a:t> encrypts it with Bob’s Public Key (only Bob can decrypt this).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7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6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dirty="0" smtClean="0"/>
              <a:t>Each cipher is assigned a unique unsigned 16 bit number.</a:t>
            </a:r>
          </a:p>
          <a:p>
            <a:pPr lvl="1"/>
            <a:r>
              <a:rPr lang="en-GB" sz="1800" dirty="0" smtClean="0"/>
              <a:t>Full list specified here: http://www.iana.org/assignments/tls-parameters/tls-parameters.txt</a:t>
            </a:r>
          </a:p>
          <a:p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NULL, EXPORT or ANON </a:t>
            </a:r>
          </a:p>
          <a:p>
            <a:r>
              <a:rPr lang="en-GB" baseline="0" dirty="0" smtClean="0"/>
              <a:t>	</a:t>
            </a:r>
            <a:r>
              <a:rPr lang="en-GB" dirty="0" smtClean="0"/>
              <a:t>EXPORT means the strength of the algorithm is limited for (now defunct) export from US territories.</a:t>
            </a:r>
          </a:p>
          <a:p>
            <a:pPr lvl="1"/>
            <a:r>
              <a:rPr lang="en-GB" dirty="0" smtClean="0"/>
              <a:t>NULL/ANON means that that particular feature is not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7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dirty="0" smtClean="0"/>
              <a:t>Each cipher is assigned a unique unsigned 16 bit number.</a:t>
            </a:r>
          </a:p>
          <a:p>
            <a:pPr lvl="1"/>
            <a:r>
              <a:rPr lang="en-GB" sz="1800" dirty="0" smtClean="0"/>
              <a:t>Full list specified here: http://www.iana.org/assignments/tls-parameters/tls-parameters.txt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30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DH_anon</a:t>
            </a:r>
            <a:r>
              <a:rPr lang="en-GB" dirty="0" smtClean="0"/>
              <a:t> suites are also ephemeral,</a:t>
            </a:r>
            <a:r>
              <a:rPr lang="en-GB" baseline="0" dirty="0" smtClean="0"/>
              <a:t> but as the “anon” part means that there’s no authentication of the server or client, this is typically never used.  This is because there’s little point in Alice having a secure conversation with someone who could masquerading as Bob.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7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TLS is Ubiquitous on the web</a:t>
            </a:r>
          </a:p>
          <a:p>
            <a:r>
              <a:rPr lang="en-GB" baseline="0" dirty="0" smtClean="0"/>
              <a:t>SSL became TLS in Jan 1999 with TLS 1.0 (SSL 3.1).</a:t>
            </a:r>
          </a:p>
          <a:p>
            <a:r>
              <a:rPr lang="en-GB" baseline="0" dirty="0" smtClean="0"/>
              <a:t>TLS 1.2 is current – Aug 2008</a:t>
            </a:r>
          </a:p>
          <a:p>
            <a:r>
              <a:rPr lang="en-GB" baseline="0" dirty="0" smtClean="0"/>
              <a:t>TLS 1.3 is draft –Expires March 2016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0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Secure Sockets extensions build</a:t>
            </a:r>
            <a:r>
              <a:rPr lang="en-GB" baseline="0" dirty="0" smtClean="0"/>
              <a:t> on the Java Cryptography Architecture (JCA) to provide an implementation of SSL and TLS.  Unfortunately the classes were named before TLS came about, so most classes have an “SSL” prefix.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8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6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8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3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9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9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7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2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Client and Server use plain socket APIs to send the</a:t>
            </a:r>
            <a:r>
              <a:rPr lang="en-GB" baseline="0" dirty="0" smtClean="0"/>
              <a:t> current date and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Mathematic knowledge isn’t necessary to understand</a:t>
            </a:r>
            <a:r>
              <a:rPr lang="en-GB" baseline="0" dirty="0" smtClean="0"/>
              <a:t> how security works, as long as you’re prepared to accept assertions like “this is incredibly hard to work out, so trust it”, and so 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2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Logging output,</a:t>
            </a:r>
            <a:r>
              <a:rPr lang="en-GB" baseline="0" dirty="0" smtClean="0"/>
              <a:t> server in purple, client in red, common in white.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3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6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04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4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Unrestricted policy files: http://www.oracle.com/technetwork/java/javase/downloads/jce8-download-2133166.html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83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7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8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Alice and</a:t>
            </a:r>
            <a:r>
              <a:rPr lang="en-GB" baseline="0" dirty="0" smtClean="0"/>
              <a:t> Bob originate from a 1977 paper by Ron </a:t>
            </a:r>
            <a:r>
              <a:rPr lang="en-GB" baseline="0" dirty="0" err="1" smtClean="0"/>
              <a:t>Rivest</a:t>
            </a:r>
            <a:r>
              <a:rPr lang="en-GB" baseline="0" dirty="0" smtClean="0"/>
              <a:t> about RSA.  </a:t>
            </a:r>
            <a:r>
              <a:rPr lang="en-GB" baseline="0" smtClean="0"/>
              <a:t>Alice is Party A and Bob is Party 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9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8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9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conversations between Alice and Bob can be recorded by Eve, who hopes that one day the secret key will be available to 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E179-A74B-CC4D-9329-517ACE471C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Eve has all the conversations between Alice and Bob, she can turn her attention to discovered</a:t>
            </a:r>
            <a:r>
              <a:rPr lang="en-GB" baseline="0" dirty="0" smtClean="0"/>
              <a:t> the key that will unlock all the conversations.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4C27E-F109-4023-AD6E-C23676E721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73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5586" y="1199630"/>
            <a:ext cx="8462468" cy="2335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Your content goes here…</a:t>
            </a:r>
          </a:p>
          <a:p>
            <a:pPr lvl="0"/>
            <a:endParaRPr lang="en-GB" dirty="0" smtClean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8" name="Picture 17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Guidance for using this PowerPoint template:</a:t>
            </a:r>
            <a:br>
              <a:rPr lang="en-GB" dirty="0" smtClean="0"/>
            </a:br>
            <a:r>
              <a:rPr lang="en-GB" dirty="0" smtClean="0"/>
              <a:t>This title can be up to two lines long with adjustable font size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151467"/>
            <a:ext cx="4114814" cy="509128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6354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4117490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8" name="Picture 17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6354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718897"/>
            <a:ext cx="4593566" cy="18672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Image caption. This must be readable if being used over the top of the image. Preferably white text.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6" name="Picture 15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8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1431636"/>
            <a:ext cx="9143999" cy="49229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7" y="4775200"/>
            <a:ext cx="4117490" cy="1174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Image caption. This must be readable if being used over the top of the image. Preferably white text.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9" name="Picture 18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8261" y="1227667"/>
            <a:ext cx="8387805" cy="1803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" y="3132667"/>
            <a:ext cx="9143999" cy="32219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8" name="Picture 17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0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306523"/>
            <a:ext cx="9144000" cy="557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6" name="Picture 15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322234"/>
            <a:ext cx="8462468" cy="10288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5587" y="3133968"/>
            <a:ext cx="2510054" cy="1594339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Point 1</a:t>
            </a:r>
          </a:p>
          <a:p>
            <a:pPr lvl="0"/>
            <a:r>
              <a:rPr lang="en-GB" dirty="0" smtClean="0"/>
              <a:t>Point 2</a:t>
            </a:r>
          </a:p>
          <a:p>
            <a:pPr lvl="0"/>
            <a:r>
              <a:rPr lang="en-GB" dirty="0" smtClean="0"/>
              <a:t>Point 3</a:t>
            </a:r>
          </a:p>
          <a:p>
            <a:pPr lvl="0"/>
            <a:r>
              <a:rPr lang="en-GB" dirty="0" smtClean="0"/>
              <a:t>Point 4</a:t>
            </a:r>
          </a:p>
        </p:txBody>
      </p:sp>
    </p:spTree>
    <p:extLst>
      <p:ext uri="{BB962C8B-B14F-4D97-AF65-F5344CB8AC3E}">
        <p14:creationId xmlns:p14="http://schemas.microsoft.com/office/powerpoint/2010/main" val="385850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306523"/>
            <a:ext cx="9144000" cy="5576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6" name="Picture 15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7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4365837"/>
            <a:ext cx="8462468" cy="14809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8" name="Picture 17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6" name="Isosceles Triangle 25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2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 userDrawn="1"/>
        </p:nvCxnSpPr>
        <p:spPr>
          <a:xfrm>
            <a:off x="7117646" y="2765458"/>
            <a:ext cx="0" cy="662413"/>
          </a:xfrm>
          <a:prstGeom prst="line">
            <a:avLst/>
          </a:prstGeom>
          <a:ln w="12700">
            <a:solidFill>
              <a:srgbClr val="393939"/>
            </a:solidFill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8946" y="1891894"/>
            <a:ext cx="2057400" cy="10160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 userDrawn="1"/>
        </p:nvCxnSpPr>
        <p:spPr>
          <a:xfrm>
            <a:off x="4618957" y="2765458"/>
            <a:ext cx="0" cy="662413"/>
          </a:xfrm>
          <a:prstGeom prst="line">
            <a:avLst/>
          </a:prstGeom>
          <a:ln w="12700">
            <a:solidFill>
              <a:srgbClr val="393939"/>
            </a:solidFill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257" y="1891894"/>
            <a:ext cx="2057400" cy="10160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102513" y="2765458"/>
            <a:ext cx="0" cy="662413"/>
          </a:xfrm>
          <a:prstGeom prst="line">
            <a:avLst/>
          </a:prstGeom>
          <a:ln w="12700">
            <a:solidFill>
              <a:srgbClr val="393939"/>
            </a:solidFill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813" y="1889314"/>
            <a:ext cx="2057400" cy="1016000"/>
          </a:xfrm>
          <a:prstGeom prst="rect">
            <a:avLst/>
          </a:prstGeom>
        </p:spPr>
      </p:pic>
      <p:cxnSp>
        <p:nvCxnSpPr>
          <p:cNvPr id="60" name="Straight Connector 59"/>
          <p:cNvCxnSpPr/>
          <p:nvPr userDrawn="1"/>
        </p:nvCxnSpPr>
        <p:spPr>
          <a:xfrm>
            <a:off x="2102513" y="4273597"/>
            <a:ext cx="0" cy="757784"/>
          </a:xfrm>
          <a:prstGeom prst="line">
            <a:avLst/>
          </a:prstGeom>
          <a:ln w="12700">
            <a:solidFill>
              <a:srgbClr val="393939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4618957" y="4273597"/>
            <a:ext cx="0" cy="757784"/>
          </a:xfrm>
          <a:prstGeom prst="line">
            <a:avLst/>
          </a:prstGeom>
          <a:ln w="12700">
            <a:solidFill>
              <a:srgbClr val="393939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>
            <a:off x="7117646" y="4273597"/>
            <a:ext cx="0" cy="757784"/>
          </a:xfrm>
          <a:prstGeom prst="line">
            <a:avLst/>
          </a:prstGeom>
          <a:ln w="12700">
            <a:solidFill>
              <a:srgbClr val="393939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77050" y="1990211"/>
            <a:ext cx="2050926" cy="67428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Title 1</a:t>
            </a:r>
          </a:p>
          <a:p>
            <a:pPr lvl="0"/>
            <a:r>
              <a:rPr lang="en-GB" dirty="0" smtClean="0"/>
              <a:t>here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93494" y="1996054"/>
            <a:ext cx="2050926" cy="67428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Title 2</a:t>
            </a:r>
          </a:p>
          <a:p>
            <a:pPr lvl="0"/>
            <a:r>
              <a:rPr lang="en-GB" dirty="0" smtClean="0"/>
              <a:t>here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092183" y="1990211"/>
            <a:ext cx="2050926" cy="67428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Title 3</a:t>
            </a:r>
          </a:p>
          <a:p>
            <a:pPr lvl="0"/>
            <a:r>
              <a:rPr lang="en-GB" dirty="0" smtClean="0"/>
              <a:t>here</a:t>
            </a:r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3813" y="5330132"/>
            <a:ext cx="7005058" cy="457494"/>
          </a:xfrm>
          <a:prstGeom prst="rect">
            <a:avLst/>
          </a:prstGeom>
        </p:spPr>
        <p:txBody>
          <a:bodyPr vert="horz" lIns="82088" tIns="41044" rIns="82088" bIns="41044"/>
          <a:lstStyle>
            <a:lvl1pPr marL="0" indent="0" algn="ctr">
              <a:buFontTx/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Conclusion/takeaway sentence, what it has achieved…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7051" y="3615305"/>
            <a:ext cx="2050925" cy="4142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rgbClr val="39393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Supporting explanation, </a:t>
            </a:r>
            <a:br>
              <a:rPr lang="en-US" dirty="0" smtClean="0"/>
            </a:br>
            <a:r>
              <a:rPr lang="en-US" dirty="0" smtClean="0"/>
              <a:t>what it’s about…</a:t>
            </a:r>
            <a:endParaRPr lang="en-US" dirty="0"/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593495" y="3615305"/>
            <a:ext cx="2050925" cy="4142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rgbClr val="39393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Supporting explanation, </a:t>
            </a:r>
            <a:br>
              <a:rPr lang="en-US" dirty="0" smtClean="0"/>
            </a:br>
            <a:r>
              <a:rPr lang="en-US" dirty="0" smtClean="0"/>
              <a:t>what it’s about…</a:t>
            </a:r>
            <a:endParaRPr lang="en-US" dirty="0"/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92184" y="3615305"/>
            <a:ext cx="2050925" cy="4142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rgbClr val="393939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Supporting explanation, </a:t>
            </a:r>
            <a:br>
              <a:rPr lang="en-US" dirty="0" smtClean="0"/>
            </a:br>
            <a:r>
              <a:rPr lang="en-US" dirty="0" smtClean="0"/>
              <a:t>what it’s about…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39" name="Picture 38" descr="WorldPay LockUp Colour 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45" name="Isosceles Triangle 44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8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371483" y="2012301"/>
            <a:ext cx="3707389" cy="16501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73814" y="3885082"/>
            <a:ext cx="7005056" cy="12172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073814" y="2009778"/>
            <a:ext cx="3153712" cy="1650186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500" baseline="0">
                <a:solidFill>
                  <a:schemeClr val="tx2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75%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9" name="Picture 18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3" name="Isosceles Triangle 22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2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2232662"/>
            <a:ext cx="8448466" cy="1338732"/>
          </a:xfrm>
          <a:prstGeom prst="rect">
            <a:avLst/>
          </a:prstGeom>
        </p:spPr>
        <p:txBody>
          <a:bodyPr wrap="square" lIns="0" tIns="0" rIns="0" bIns="0"/>
          <a:lstStyle>
            <a:lvl1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0" i="0">
                <a:solidFill>
                  <a:schemeClr val="tx2"/>
                </a:solidFill>
                <a:latin typeface="+mn-lt"/>
                <a:cs typeface="Calibri Light"/>
              </a:defRPr>
            </a:lvl1pPr>
          </a:lstStyle>
          <a:p>
            <a:r>
              <a:rPr lang="en-GB" dirty="0" smtClean="0"/>
              <a:t>Sub section title</a:t>
            </a:r>
            <a:br>
              <a:rPr lang="en-GB" dirty="0" smtClean="0"/>
            </a:br>
            <a:r>
              <a:rPr lang="en-GB" dirty="0" smtClean="0"/>
              <a:t>goes here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3698537"/>
            <a:ext cx="8448466" cy="70920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chemeClr val="tx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pic>
        <p:nvPicPr>
          <p:cNvPr id="12" name="Picture 11" descr="WorldPay LockUp Colour 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87" y="1128595"/>
            <a:ext cx="2142425" cy="407316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55588" y="19537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55588" y="19537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err="1" smtClean="0">
                <a:solidFill>
                  <a:srgbClr val="393939"/>
                </a:solidFill>
              </a:rPr>
              <a:t>Worldpay</a:t>
            </a:r>
            <a:r>
              <a:rPr lang="en-US" sz="700" b="0" i="0" dirty="0" smtClean="0">
                <a:solidFill>
                  <a:srgbClr val="393939"/>
                </a:solidFill>
              </a:rPr>
              <a:t>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1" name="Picture 10" descr="WorldPay LockUp Colour 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87" y="1128595"/>
            <a:ext cx="2142425" cy="40731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2147997"/>
            <a:ext cx="8448466" cy="515156"/>
          </a:xfrm>
          <a:prstGeom prst="rect">
            <a:avLst/>
          </a:prstGeom>
        </p:spPr>
        <p:txBody>
          <a:bodyPr wrap="square" lIns="0" tIns="0" rIns="0" bIns="0"/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000" b="0" i="0">
                <a:solidFill>
                  <a:srgbClr val="393939"/>
                </a:solidFill>
                <a:latin typeface="+mn-lt"/>
                <a:cs typeface="Calibri Light"/>
              </a:defRPr>
            </a:lvl1pPr>
          </a:lstStyle>
          <a:p>
            <a:r>
              <a:rPr lang="en-GB" dirty="0" smtClean="0"/>
              <a:t>Presentation title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2732426"/>
            <a:ext cx="8448466" cy="4660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 baseline="0">
                <a:solidFill>
                  <a:schemeClr val="tx2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Sub header 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5586" y="3394366"/>
            <a:ext cx="8448466" cy="27708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524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55588" y="1988438"/>
            <a:ext cx="8435297" cy="929407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4900" b="0" i="0">
                <a:solidFill>
                  <a:schemeClr val="tx2"/>
                </a:solidFill>
                <a:latin typeface="+mn-lt"/>
                <a:cs typeface="Calibri Light"/>
              </a:defRPr>
            </a:lvl1pPr>
          </a:lstStyle>
          <a:p>
            <a:r>
              <a:rPr lang="en-GB" dirty="0" smtClean="0"/>
              <a:t>Any questions?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5588" y="3035081"/>
            <a:ext cx="2517958" cy="13214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r>
              <a:rPr lang="en-US" dirty="0" err="1" smtClean="0"/>
              <a:t>xxxx@worldpay.com</a:t>
            </a:r>
            <a:endParaRPr lang="en-US" dirty="0" smtClean="0"/>
          </a:p>
          <a:p>
            <a:r>
              <a:rPr lang="en-US" dirty="0" smtClean="0"/>
              <a:t>+44 (0) 207 000 0000</a:t>
            </a:r>
            <a:br>
              <a:rPr lang="en-US" dirty="0" smtClean="0"/>
            </a:br>
            <a:r>
              <a:rPr lang="en-US" dirty="0" smtClean="0"/>
              <a:t>+44 (0) 207 000 0000</a:t>
            </a:r>
          </a:p>
          <a:p>
            <a:endParaRPr lang="en-US" dirty="0" smtClean="0"/>
          </a:p>
          <a:p>
            <a:r>
              <a:rPr lang="en-US" dirty="0" err="1" smtClean="0"/>
              <a:t>worldpay.com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003921" y="3035082"/>
            <a:ext cx="2517958" cy="13214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Address line 1</a:t>
            </a:r>
          </a:p>
          <a:p>
            <a:pPr lvl="0"/>
            <a:r>
              <a:rPr lang="en-GB" dirty="0" smtClean="0"/>
              <a:t>Address line 2</a:t>
            </a:r>
          </a:p>
          <a:p>
            <a:pPr lvl="0"/>
            <a:r>
              <a:rPr lang="en-GB" dirty="0" smtClean="0"/>
              <a:t>Address line 3</a:t>
            </a:r>
          </a:p>
          <a:p>
            <a:pPr lvl="0"/>
            <a:r>
              <a:rPr lang="en-GB" dirty="0" smtClean="0"/>
              <a:t>Address line 4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55588" y="19537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8" name="Picture 7" descr="WorldPay LockUp Colour 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87" y="1128595"/>
            <a:ext cx="2142425" cy="4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5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BDEF-44B7-4330-86C1-FE6517438398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2D72-A81C-4FD9-BE0F-5F8237F3A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 Backgrounds Page 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5588" y="19537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err="1" smtClean="0">
                <a:solidFill>
                  <a:srgbClr val="393939"/>
                </a:solidFill>
              </a:rPr>
              <a:t>Worldpay</a:t>
            </a:r>
            <a:r>
              <a:rPr lang="en-US" sz="700" b="0" i="0" dirty="0" smtClean="0">
                <a:solidFill>
                  <a:srgbClr val="393939"/>
                </a:solidFill>
              </a:rPr>
              <a:t>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3" name="Picture 12" descr="WorldPay LockUp Colour RG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587" y="704857"/>
            <a:ext cx="2142425" cy="407316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3422650"/>
            <a:ext cx="9144000" cy="3435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1686178"/>
            <a:ext cx="5794293" cy="515156"/>
          </a:xfrm>
          <a:prstGeom prst="rect">
            <a:avLst/>
          </a:prstGeom>
        </p:spPr>
        <p:txBody>
          <a:bodyPr wrap="square" lIns="0" tIns="0" rIns="0" bIns="0"/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000" b="0" i="0">
                <a:solidFill>
                  <a:srgbClr val="393939"/>
                </a:solidFill>
                <a:latin typeface="+mn-lt"/>
                <a:cs typeface="Calibri Light"/>
              </a:defRPr>
            </a:lvl1pPr>
          </a:lstStyle>
          <a:p>
            <a:r>
              <a:rPr lang="en-GB" dirty="0" smtClean="0"/>
              <a:t>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2216729"/>
            <a:ext cx="5794293" cy="3925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 baseline="0">
                <a:solidFill>
                  <a:schemeClr val="tx2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Sub header 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5586" y="2932547"/>
            <a:ext cx="5794293" cy="27708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48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9" name="Picture 8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0" cy="63546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607630"/>
            <a:ext cx="3894681" cy="721571"/>
          </a:xfrm>
          <a:prstGeom prst="rect">
            <a:avLst/>
          </a:prstGeom>
          <a:ln>
            <a:noFill/>
          </a:ln>
        </p:spPr>
        <p:txBody>
          <a:bodyPr wrap="square" lIns="0" tIns="0" rIns="0" bIns="0"/>
          <a:lstStyle>
            <a:lvl1pPr algn="r">
              <a:lnSpc>
                <a:spcPct val="80000"/>
              </a:lnSpc>
              <a:defRPr sz="2200" b="0" i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Contents/Agenda title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1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797670"/>
            <a:ext cx="8462468" cy="3108338"/>
          </a:xfrm>
          <a:prstGeom prst="rect">
            <a:avLst/>
          </a:prstGeom>
        </p:spPr>
        <p:txBody>
          <a:bodyPr vert="horz" lIns="82088" tIns="41044" rIns="82088" bIns="41044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100">
                <a:solidFill>
                  <a:srgbClr val="393939"/>
                </a:solidFill>
                <a:latin typeface="+mn-lt"/>
              </a:defRPr>
            </a:lvl1pPr>
            <a:lvl2pPr marL="753338" indent="-34290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  <a:p>
            <a:pPr lvl="1"/>
            <a:r>
              <a:rPr lang="en-GB" dirty="0" smtClean="0"/>
              <a:t>Second line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9" name="Picture 18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Forward Secrecy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– 30 Sep 2015</a:t>
            </a:r>
            <a:endParaRPr lang="en-US" sz="700" b="0" i="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2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797670"/>
            <a:ext cx="8462468" cy="16501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5589" y="3803668"/>
            <a:ext cx="8462467" cy="12172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2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32" name="Picture 31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797670"/>
            <a:ext cx="8462468" cy="16501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07001" y="3803668"/>
            <a:ext cx="4011055" cy="1217272"/>
          </a:xfrm>
          <a:prstGeom prst="rect">
            <a:avLst/>
          </a:prstGeom>
        </p:spPr>
        <p:txBody>
          <a:bodyPr vert="horz" lIns="0" tIns="16159" rIns="0" bIns="0"/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55588" y="3803668"/>
            <a:ext cx="4095827" cy="12172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kern="1200" spc="0" baseline="0">
                <a:solidFill>
                  <a:schemeClr val="accent4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20" name="Picture 19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7" name="Isosceles Triangle 26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797670"/>
            <a:ext cx="8462468" cy="165018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5589" y="3761508"/>
            <a:ext cx="4003637" cy="1417458"/>
          </a:xfrm>
          <a:prstGeom prst="rect">
            <a:avLst/>
          </a:prstGeom>
        </p:spPr>
        <p:txBody>
          <a:bodyPr vert="horz" lIns="0" tIns="0" rIns="0" bIns="0"/>
          <a:lstStyle>
            <a:lvl1pPr marL="307829" indent="-307829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800" baseline="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Point 01</a:t>
            </a:r>
          </a:p>
          <a:p>
            <a:pPr lvl="0"/>
            <a:r>
              <a:rPr lang="en-GB" dirty="0" smtClean="0"/>
              <a:t>Point 02</a:t>
            </a:r>
          </a:p>
          <a:p>
            <a:pPr lvl="0"/>
            <a:r>
              <a:rPr lang="en-GB" dirty="0" smtClean="0"/>
              <a:t>Point 03</a:t>
            </a:r>
          </a:p>
          <a:p>
            <a:pPr lvl="0"/>
            <a:r>
              <a:rPr lang="en-GB" dirty="0" smtClean="0"/>
              <a:t>Point 04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18" name="Picture 17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7" name="Isosceles Triangle 26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5586" y="1388534"/>
            <a:ext cx="4114814" cy="48598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rgbClr val="393939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Click to edit master text style…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72000" y="1388532"/>
            <a:ext cx="4246054" cy="41204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5600967"/>
            <a:ext cx="2065867" cy="6474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41043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2pPr>
            <a:lvl3pPr marL="820878" indent="0">
              <a:spcBef>
                <a:spcPts val="0"/>
              </a:spcBef>
              <a:buFontTx/>
              <a:buNone/>
              <a:defRPr sz="1300">
                <a:latin typeface="Arial"/>
              </a:defRPr>
            </a:lvl3pPr>
            <a:lvl4pPr marL="123131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4pPr>
            <a:lvl5pPr marL="1641756" indent="0">
              <a:spcBef>
                <a:spcPts val="0"/>
              </a:spcBef>
              <a:buFontTx/>
              <a:buNone/>
              <a:defRPr sz="1300">
                <a:latin typeface="Arial"/>
              </a:defRPr>
            </a:lvl5pPr>
          </a:lstStyle>
          <a:p>
            <a:pPr lvl="0"/>
            <a:r>
              <a:rPr lang="en-GB" dirty="0" smtClean="0"/>
              <a:t>Photo caption if needed…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55586" y="328231"/>
            <a:ext cx="8462468" cy="47225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b" anchorCtr="0"/>
          <a:lstStyle>
            <a:lvl1pPr algn="l">
              <a:lnSpc>
                <a:spcPct val="80000"/>
              </a:lnSpc>
              <a:defRPr sz="20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GB" dirty="0" smtClean="0"/>
              <a:t>Page title</a:t>
            </a:r>
            <a:br>
              <a:rPr lang="en-GB" dirty="0" smtClean="0"/>
            </a:br>
            <a:r>
              <a:rPr lang="en-GB" dirty="0" smtClean="0"/>
              <a:t>up to two lines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" y="6400328"/>
            <a:ext cx="9144000" cy="463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26174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r>
              <a:rPr lang="en-US" sz="700" b="0" i="0" dirty="0" smtClean="0">
                <a:solidFill>
                  <a:srgbClr val="393939"/>
                </a:solidFill>
              </a:rPr>
              <a:t>©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</a:t>
            </a:r>
            <a:r>
              <a:rPr lang="en-US" sz="700" b="0" i="0" dirty="0" smtClean="0">
                <a:solidFill>
                  <a:srgbClr val="393939"/>
                </a:solidFill>
              </a:rPr>
              <a:t>Worldpay 2015. All rights reserved.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pic>
        <p:nvPicPr>
          <p:cNvPr id="22" name="Picture 21" descr="WorldPay LockUp Colour 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66" y="6525247"/>
            <a:ext cx="1031150" cy="196041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 flipV="1">
            <a:off x="1" y="6354609"/>
            <a:ext cx="9144000" cy="45719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spcCol="0"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527673" y="6519531"/>
            <a:ext cx="3290381" cy="190611"/>
          </a:xfrm>
          <a:prstGeom prst="rect">
            <a:avLst/>
          </a:prstGeom>
          <a:noFill/>
        </p:spPr>
        <p:txBody>
          <a:bodyPr wrap="square" lIns="82088" tIns="41044" rIns="82088" bIns="41044" rtlCol="0">
            <a:spAutoFit/>
          </a:bodyPr>
          <a:lstStyle/>
          <a:p>
            <a:pPr algn="r"/>
            <a:r>
              <a:rPr lang="en-US" sz="700" b="0" i="0" dirty="0" smtClean="0">
                <a:solidFill>
                  <a:srgbClr val="393939"/>
                </a:solidFill>
              </a:rPr>
              <a:t>Presentation</a:t>
            </a:r>
            <a:r>
              <a:rPr lang="en-US" sz="700" b="0" i="0" baseline="0" dirty="0" smtClean="0">
                <a:solidFill>
                  <a:srgbClr val="393939"/>
                </a:solidFill>
              </a:rPr>
              <a:t> title – Date</a:t>
            </a:r>
            <a:endParaRPr lang="en-US" sz="700" b="0" i="0" dirty="0">
              <a:solidFill>
                <a:srgbClr val="393939"/>
              </a:solidFill>
            </a:endParaRPr>
          </a:p>
        </p:txBody>
      </p:sp>
      <p:sp>
        <p:nvSpPr>
          <p:cNvPr id="29" name="Isosceles Triangle 28"/>
          <p:cNvSpPr/>
          <p:nvPr userDrawn="1"/>
        </p:nvSpPr>
        <p:spPr>
          <a:xfrm rot="10800000">
            <a:off x="4473077" y="6400328"/>
            <a:ext cx="204756" cy="10227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588" y="6537305"/>
            <a:ext cx="604726" cy="29357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 i="0">
                <a:solidFill>
                  <a:schemeClr val="tx2"/>
                </a:solidFill>
              </a:defRPr>
            </a:lvl1pPr>
          </a:lstStyle>
          <a:p>
            <a:fld id="{6DA47B26-0677-7149-B148-B4CE8FFA6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2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6" r:id="rId3"/>
    <p:sldLayoutId id="2147483670" r:id="rId4"/>
    <p:sldLayoutId id="2147483650" r:id="rId5"/>
    <p:sldLayoutId id="2147483651" r:id="rId6"/>
    <p:sldLayoutId id="2147483652" r:id="rId7"/>
    <p:sldLayoutId id="2147483653" r:id="rId8"/>
    <p:sldLayoutId id="2147483667" r:id="rId9"/>
    <p:sldLayoutId id="2147483672" r:id="rId10"/>
    <p:sldLayoutId id="2147483668" r:id="rId11"/>
    <p:sldLayoutId id="2147483671" r:id="rId12"/>
    <p:sldLayoutId id="2147483669" r:id="rId13"/>
    <p:sldLayoutId id="2147483662" r:id="rId14"/>
    <p:sldLayoutId id="2147483673" r:id="rId15"/>
    <p:sldLayoutId id="2147483660" r:id="rId16"/>
    <p:sldLayoutId id="2147483663" r:id="rId17"/>
    <p:sldLayoutId id="2147483654" r:id="rId18"/>
    <p:sldLayoutId id="2147483655" r:id="rId19"/>
    <p:sldLayoutId id="2147483656" r:id="rId20"/>
    <p:sldLayoutId id="2147483674" r:id="rId21"/>
  </p:sldLayoutIdLst>
  <p:hf hdr="0" ftr="0" dt="0"/>
  <p:txStyles>
    <p:titleStyle>
      <a:lvl1pPr algn="ctr" defTabSz="4570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9" indent="-342799" algn="l" defTabSz="45706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1" indent="-285666" algn="l" defTabSz="45706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2" indent="-228533" algn="l" defTabSz="45706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7" indent="-228533" algn="l" defTabSz="45706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93" indent="-228533" algn="l" defTabSz="45706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58" indent="-228533" algn="l" defTabSz="4570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1" indent="-228533" algn="l" defTabSz="4570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86" indent="-228533" algn="l" defTabSz="4570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1" indent="-228533" algn="l" defTabSz="4570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0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4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0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4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0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4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17" algn="l" defTabSz="457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kdiff3.sourceforge.net/" TargetMode="External"/><Relationship Id="rId5" Type="http://schemas.openxmlformats.org/officeDocument/2006/relationships/hyperlink" Target="https://gumroad.com/l/ocwC" TargetMode="External"/><Relationship Id="rId4" Type="http://schemas.openxmlformats.org/officeDocument/2006/relationships/hyperlink" Target="https://flic.kr/p/edPJVt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 Forward Secrecy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Andy Brodie – Principal Design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MeetUp</a:t>
            </a:r>
            <a:r>
              <a:rPr lang="en-GB" dirty="0"/>
              <a:t>: </a:t>
            </a:r>
            <a:r>
              <a:rPr lang="en-GB" dirty="0" err="1"/>
              <a:t>Worldpay</a:t>
            </a:r>
            <a:r>
              <a:rPr lang="en-GB" dirty="0"/>
              <a:t> - Developers, Testers and Engineers</a:t>
            </a:r>
            <a:r>
              <a:rPr lang="en-US" dirty="0"/>
              <a:t> - 30 September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Eve’s Attacks – Brute Force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52000" y="807111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98130" y="2793150"/>
            <a:ext cx="3747739" cy="1494965"/>
            <a:chOff x="2805745" y="2793150"/>
            <a:chExt cx="3747739" cy="1494965"/>
          </a:xfrm>
        </p:grpSpPr>
        <p:grpSp>
          <p:nvGrpSpPr>
            <p:cNvPr id="26" name="Group 25"/>
            <p:cNvGrpSpPr/>
            <p:nvPr/>
          </p:nvGrpSpPr>
          <p:grpSpPr>
            <a:xfrm>
              <a:off x="2805745" y="2793150"/>
              <a:ext cx="3747739" cy="369332"/>
              <a:chOff x="129546" y="3309520"/>
              <a:chExt cx="3747739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29546" y="3309520"/>
                <a:ext cx="132440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v4na97dmx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8647" y="3309520"/>
                <a:ext cx="64953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key</a:t>
                </a:r>
                <a:r>
                  <a:rPr lang="en-GB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GB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552883" y="3309520"/>
                <a:ext cx="132440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4vnfd38eu</a:t>
                </a:r>
                <a:endParaRPr lang="en-GB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9" idx="3"/>
                <a:endCxn id="10" idx="1"/>
              </p:cNvCxnSpPr>
              <p:nvPr/>
            </p:nvCxnSpPr>
            <p:spPr>
              <a:xfrm>
                <a:off x="1453948" y="3494186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328184" y="3482027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805745" y="3162482"/>
              <a:ext cx="3747739" cy="369332"/>
              <a:chOff x="129546" y="3309520"/>
              <a:chExt cx="3747739" cy="36933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29546" y="3309520"/>
                <a:ext cx="132440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v4na97dmx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78647" y="3309520"/>
                <a:ext cx="64953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key</a:t>
                </a:r>
                <a:r>
                  <a:rPr lang="en-GB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52883" y="3309520"/>
                <a:ext cx="132440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65tvfhyts</a:t>
                </a:r>
                <a:endParaRPr lang="en-GB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8" idx="3"/>
                <a:endCxn id="29" idx="1"/>
              </p:cNvCxnSpPr>
              <p:nvPr/>
            </p:nvCxnSpPr>
            <p:spPr>
              <a:xfrm>
                <a:off x="1453948" y="3494186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28184" y="3482027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805745" y="3531814"/>
              <a:ext cx="3747739" cy="369332"/>
              <a:chOff x="129546" y="3309520"/>
              <a:chExt cx="3747739" cy="3693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29546" y="3309520"/>
                <a:ext cx="132440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v4na97dmx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78647" y="3309520"/>
                <a:ext cx="64953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key</a:t>
                </a:r>
                <a:r>
                  <a:rPr lang="en-GB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52883" y="3309520"/>
                <a:ext cx="132440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j78mfdawe</a:t>
                </a:r>
                <a:endParaRPr lang="en-GB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7" name="Straight Arrow Connector 36"/>
              <p:cNvCxnSpPr>
                <a:stCxn id="34" idx="3"/>
                <a:endCxn id="35" idx="1"/>
              </p:cNvCxnSpPr>
              <p:nvPr/>
            </p:nvCxnSpPr>
            <p:spPr>
              <a:xfrm>
                <a:off x="1453948" y="3494186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328184" y="3482027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805745" y="3918783"/>
              <a:ext cx="3747739" cy="369332"/>
              <a:chOff x="129546" y="3309520"/>
              <a:chExt cx="3747739" cy="36933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29546" y="3309520"/>
                <a:ext cx="132440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v4na97dmx</a:t>
                </a:r>
                <a:endParaRPr lang="en-GB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78647" y="3309520"/>
                <a:ext cx="649537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key</a:t>
                </a:r>
                <a:r>
                  <a:rPr lang="en-GB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52883" y="3309520"/>
                <a:ext cx="132440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lotfdwt54</a:t>
                </a:r>
                <a:endParaRPr lang="en-GB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3" name="Straight Arrow Connector 42"/>
              <p:cNvCxnSpPr>
                <a:stCxn id="40" idx="3"/>
                <a:endCxn id="41" idx="1"/>
              </p:cNvCxnSpPr>
              <p:nvPr/>
            </p:nvCxnSpPr>
            <p:spPr>
              <a:xfrm>
                <a:off x="1453948" y="3494186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2328184" y="3482027"/>
                <a:ext cx="224699" cy="0"/>
              </a:xfrm>
              <a:prstGeom prst="straightConnector1">
                <a:avLst/>
              </a:prstGeom>
              <a:ln w="22225">
                <a:headEnd w="lg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2698130" y="5302185"/>
            <a:ext cx="3747739" cy="369332"/>
            <a:chOff x="129546" y="3309520"/>
            <a:chExt cx="3747739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129546" y="3309520"/>
              <a:ext cx="132440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v4na97dmx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8647" y="3309520"/>
              <a:ext cx="64953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r>
                <a:rPr lang="en-GB" baseline="-25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en-GB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52883" y="3309520"/>
              <a:ext cx="132440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Hello Bob</a:t>
              </a:r>
              <a:endParaRPr lang="en-GB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7" idx="1"/>
            </p:cNvCxnSpPr>
            <p:nvPr/>
          </p:nvCxnSpPr>
          <p:spPr>
            <a:xfrm>
              <a:off x="1453948" y="3494186"/>
              <a:ext cx="224699" cy="0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328184" y="3482027"/>
              <a:ext cx="224699" cy="0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924619" y="1464042"/>
            <a:ext cx="13244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v4na97dmx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679614" y="4421390"/>
            <a:ext cx="0" cy="774551"/>
          </a:xfrm>
          <a:prstGeom prst="line">
            <a:avLst/>
          </a:prstGeom>
          <a:ln w="22225">
            <a:solidFill>
              <a:schemeClr val="accent1"/>
            </a:solidFill>
            <a:prstDash val="sysDot"/>
            <a:headEnd w="lg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10346" y="4636541"/>
            <a:ext cx="6923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i="1" dirty="0" smtClean="0">
                <a:effectLst>
                  <a:glow rad="101600">
                    <a:schemeClr val="bg1"/>
                  </a:glow>
                </a:effectLst>
              </a:rPr>
              <a:t>Up to </a:t>
            </a:r>
            <a:r>
              <a:rPr lang="en-GB" i="1" dirty="0" smtClean="0">
                <a:solidFill>
                  <a:schemeClr val="tx2"/>
                </a:solidFill>
                <a:effectLst>
                  <a:glow rad="101600">
                    <a:schemeClr val="bg1"/>
                  </a:glow>
                </a:effectLst>
              </a:rPr>
              <a:t>340,282,366,920,938,463,463,374,607,431,768,211,456</a:t>
            </a:r>
            <a:r>
              <a:rPr lang="en-GB" i="1" dirty="0" smtClean="0">
                <a:effectLst>
                  <a:glow rad="101600">
                    <a:schemeClr val="bg1"/>
                  </a:glow>
                </a:effectLst>
              </a:rPr>
              <a:t> keys later….</a:t>
            </a:r>
            <a:endParaRPr lang="en-GB" sz="1600" i="1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8324" y="1912063"/>
            <a:ext cx="26129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4400" i="1" dirty="0" smtClean="0"/>
              <a:t>?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34621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Eve’s Attacks – Cracking the encryption mechanism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52000" y="118033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82962" y="4136444"/>
            <a:ext cx="132440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Bob</a:t>
            </a:r>
            <a:endParaRPr lang="en-GB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09799" y="1968333"/>
            <a:ext cx="13244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v4na97dmx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3" idx="3"/>
            <a:endCxn id="48" idx="1"/>
          </p:cNvCxnSpPr>
          <p:nvPr/>
        </p:nvCxnSpPr>
        <p:spPr>
          <a:xfrm flipV="1">
            <a:off x="5374161" y="4321110"/>
            <a:ext cx="508801" cy="1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7" y="2622138"/>
            <a:ext cx="5092674" cy="33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Eve’s Attacks – Social Engineering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852000" y="118033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18424" y="1968333"/>
            <a:ext cx="2086983" cy="3614196"/>
            <a:chOff x="1018424" y="1968333"/>
            <a:chExt cx="2086983" cy="3614196"/>
          </a:xfrm>
        </p:grpSpPr>
        <p:grpSp>
          <p:nvGrpSpPr>
            <p:cNvPr id="15" name="Group 14"/>
            <p:cNvGrpSpPr/>
            <p:nvPr/>
          </p:nvGrpSpPr>
          <p:grpSpPr>
            <a:xfrm>
              <a:off x="1018424" y="2729483"/>
              <a:ext cx="2086983" cy="2092902"/>
              <a:chOff x="6078071" y="2729483"/>
              <a:chExt cx="2086983" cy="20929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078071" y="2729483"/>
                <a:ext cx="2086983" cy="209290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78" name="Picture 6" descr="http://l.rgbimg.com/cache1pMWHi/users/g/gr/groningen/600/mPXsJba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45" t="8970" r="21862" b="16166"/>
              <a:stretch/>
            </p:blipFill>
            <p:spPr bwMode="auto">
              <a:xfrm>
                <a:off x="6567543" y="2915322"/>
                <a:ext cx="1108039" cy="1721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1387141" y="5213197"/>
              <a:ext cx="132440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Hello Bob</a:t>
              </a:r>
              <a:endParaRPr lang="en-GB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99714" y="1968333"/>
              <a:ext cx="132440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v4na97dmx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" idx="2"/>
              <a:endCxn id="31" idx="0"/>
            </p:cNvCxnSpPr>
            <p:nvPr/>
          </p:nvCxnSpPr>
          <p:spPr>
            <a:xfrm flipH="1">
              <a:off x="2049342" y="4822385"/>
              <a:ext cx="12574" cy="390812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2"/>
              <a:endCxn id="3" idx="0"/>
            </p:cNvCxnSpPr>
            <p:nvPr/>
          </p:nvCxnSpPr>
          <p:spPr>
            <a:xfrm>
              <a:off x="2061915" y="2337665"/>
              <a:ext cx="1" cy="391818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28508" y="1968333"/>
            <a:ext cx="2086983" cy="3614196"/>
            <a:chOff x="3550294" y="1968333"/>
            <a:chExt cx="2086983" cy="3614196"/>
          </a:xfrm>
        </p:grpSpPr>
        <p:sp>
          <p:nvSpPr>
            <p:cNvPr id="51" name="TextBox 50"/>
            <p:cNvSpPr txBox="1"/>
            <p:nvPr/>
          </p:nvSpPr>
          <p:spPr>
            <a:xfrm>
              <a:off x="3924848" y="1968333"/>
              <a:ext cx="132440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v4na97dmx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50294" y="2729483"/>
              <a:ext cx="2086983" cy="2092902"/>
              <a:chOff x="3553060" y="2812199"/>
              <a:chExt cx="2086983" cy="2092902"/>
            </a:xfrm>
          </p:grpSpPr>
          <p:pic>
            <p:nvPicPr>
              <p:cNvPr id="3076" name="Picture 4" descr="http://www.publicdomainpictures.net/download-picture.php?adresar=50000&amp;soubor=silhouette-heart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818" y="3128917"/>
                <a:ext cx="1459467" cy="1459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3553060" y="2812199"/>
                <a:ext cx="2086983" cy="209290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919011" y="5213197"/>
              <a:ext cx="132440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Hello Bob</a:t>
              </a:r>
              <a:endParaRPr lang="en-GB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13" idx="2"/>
              <a:endCxn id="29" idx="0"/>
            </p:cNvCxnSpPr>
            <p:nvPr/>
          </p:nvCxnSpPr>
          <p:spPr>
            <a:xfrm flipH="1">
              <a:off x="4581212" y="4822385"/>
              <a:ext cx="12574" cy="390812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1" idx="2"/>
              <a:endCxn id="13" idx="0"/>
            </p:cNvCxnSpPr>
            <p:nvPr/>
          </p:nvCxnSpPr>
          <p:spPr>
            <a:xfrm>
              <a:off x="4587049" y="2337665"/>
              <a:ext cx="6737" cy="391818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82165" y="1968333"/>
            <a:ext cx="2086983" cy="3614196"/>
            <a:chOff x="6082165" y="1968333"/>
            <a:chExt cx="2086983" cy="3614196"/>
          </a:xfrm>
        </p:grpSpPr>
        <p:sp>
          <p:nvSpPr>
            <p:cNvPr id="48" name="TextBox 47"/>
            <p:cNvSpPr txBox="1"/>
            <p:nvPr/>
          </p:nvSpPr>
          <p:spPr>
            <a:xfrm>
              <a:off x="6463455" y="5213197"/>
              <a:ext cx="132440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Hello Bob</a:t>
              </a:r>
              <a:endParaRPr lang="en-GB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082165" y="2729483"/>
              <a:ext cx="2086983" cy="2092902"/>
              <a:chOff x="1022517" y="2729483"/>
              <a:chExt cx="2086983" cy="209290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251291" y="2842782"/>
                <a:ext cx="1629435" cy="1866305"/>
                <a:chOff x="1124159" y="2956080"/>
                <a:chExt cx="1454519" cy="1665962"/>
              </a:xfrm>
            </p:grpSpPr>
            <p:pic>
              <p:nvPicPr>
                <p:cNvPr id="3080" name="Picture 8" descr="Channel lock pliers - Vector Graphic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644" r="25437" b="8505"/>
                <a:stretch/>
              </p:blipFill>
              <p:spPr bwMode="auto">
                <a:xfrm>
                  <a:off x="1124159" y="3154360"/>
                  <a:ext cx="679748" cy="12694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2" name="Picture 10" descr="https://d30y9cdsu7xlg0.cloudfront.net/png/15808-200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216" r="29690"/>
                <a:stretch/>
              </p:blipFill>
              <p:spPr bwMode="auto">
                <a:xfrm>
                  <a:off x="1910724" y="2956080"/>
                  <a:ext cx="667954" cy="16659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1022517" y="2729483"/>
                <a:ext cx="2086983" cy="209290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" name="Straight Arrow Connector 11"/>
            <p:cNvCxnSpPr>
              <a:stCxn id="14" idx="2"/>
              <a:endCxn id="48" idx="0"/>
            </p:cNvCxnSpPr>
            <p:nvPr/>
          </p:nvCxnSpPr>
          <p:spPr>
            <a:xfrm flipH="1">
              <a:off x="7125656" y="4822385"/>
              <a:ext cx="1" cy="390812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63455" y="1968333"/>
              <a:ext cx="132440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v4na97dmx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34" idx="2"/>
              <a:endCxn id="14" idx="0"/>
            </p:cNvCxnSpPr>
            <p:nvPr/>
          </p:nvCxnSpPr>
          <p:spPr>
            <a:xfrm>
              <a:off x="7125656" y="2337665"/>
              <a:ext cx="1" cy="391818"/>
            </a:xfrm>
            <a:prstGeom prst="straightConnector1">
              <a:avLst/>
            </a:prstGeom>
            <a:ln w="22225"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4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Golden Rule: Never say “</a:t>
            </a:r>
            <a:r>
              <a:rPr lang="en-GB" b="1" i="1" dirty="0" smtClean="0"/>
              <a:t>If </a:t>
            </a:r>
            <a:r>
              <a:rPr lang="en-GB" dirty="0" smtClean="0"/>
              <a:t>we get hacked”, it’s “</a:t>
            </a:r>
            <a:r>
              <a:rPr lang="en-GB" b="1" i="1" dirty="0" smtClean="0"/>
              <a:t>When</a:t>
            </a:r>
            <a:r>
              <a:rPr lang="en-GB" b="1" dirty="0" smtClean="0"/>
              <a:t> </a:t>
            </a:r>
            <a:r>
              <a:rPr lang="en-GB" dirty="0" smtClean="0"/>
              <a:t>we get hacked”.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2000" y="1590882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rot="5400000">
            <a:off x="3408384" y="578281"/>
            <a:ext cx="2327233" cy="6313351"/>
          </a:xfrm>
          <a:custGeom>
            <a:avLst/>
            <a:gdLst>
              <a:gd name="T0" fmla="*/ 286 w 572"/>
              <a:gd name="T1" fmla="*/ 0 h 1557"/>
              <a:gd name="T2" fmla="*/ 286 w 572"/>
              <a:gd name="T3" fmla="*/ 0 h 1557"/>
              <a:gd name="T4" fmla="*/ 286 w 572"/>
              <a:gd name="T5" fmla="*/ 0 h 1557"/>
              <a:gd name="T6" fmla="*/ 498 w 572"/>
              <a:gd name="T7" fmla="*/ 175 h 1557"/>
              <a:gd name="T8" fmla="*/ 410 w 572"/>
              <a:gd name="T9" fmla="*/ 93 h 1557"/>
              <a:gd name="T10" fmla="*/ 286 w 572"/>
              <a:gd name="T11" fmla="*/ 0 h 1557"/>
              <a:gd name="T12" fmla="*/ 162 w 572"/>
              <a:gd name="T13" fmla="*/ 93 h 1557"/>
              <a:gd name="T14" fmla="*/ 74 w 572"/>
              <a:gd name="T15" fmla="*/ 175 h 1557"/>
              <a:gd name="T16" fmla="*/ 0 w 572"/>
              <a:gd name="T17" fmla="*/ 350 h 1557"/>
              <a:gd name="T18" fmla="*/ 111 w 572"/>
              <a:gd name="T19" fmla="*/ 487 h 1557"/>
              <a:gd name="T20" fmla="*/ 151 w 572"/>
              <a:gd name="T21" fmla="*/ 528 h 1557"/>
              <a:gd name="T22" fmla="*/ 115 w 572"/>
              <a:gd name="T23" fmla="*/ 553 h 1557"/>
              <a:gd name="T24" fmla="*/ 125 w 572"/>
              <a:gd name="T25" fmla="*/ 613 h 1557"/>
              <a:gd name="T26" fmla="*/ 125 w 572"/>
              <a:gd name="T27" fmla="*/ 659 h 1557"/>
              <a:gd name="T28" fmla="*/ 181 w 572"/>
              <a:gd name="T29" fmla="*/ 659 h 1557"/>
              <a:gd name="T30" fmla="*/ 181 w 572"/>
              <a:gd name="T31" fmla="*/ 708 h 1557"/>
              <a:gd name="T32" fmla="*/ 181 w 572"/>
              <a:gd name="T33" fmla="*/ 711 h 1557"/>
              <a:gd name="T34" fmla="*/ 196 w 572"/>
              <a:gd name="T35" fmla="*/ 711 h 1557"/>
              <a:gd name="T36" fmla="*/ 198 w 572"/>
              <a:gd name="T37" fmla="*/ 826 h 1557"/>
              <a:gd name="T38" fmla="*/ 209 w 572"/>
              <a:gd name="T39" fmla="*/ 846 h 1557"/>
              <a:gd name="T40" fmla="*/ 258 w 572"/>
              <a:gd name="T41" fmla="*/ 889 h 1557"/>
              <a:gd name="T42" fmla="*/ 221 w 572"/>
              <a:gd name="T43" fmla="*/ 955 h 1557"/>
              <a:gd name="T44" fmla="*/ 258 w 572"/>
              <a:gd name="T45" fmla="*/ 1013 h 1557"/>
              <a:gd name="T46" fmla="*/ 257 w 572"/>
              <a:gd name="T47" fmla="*/ 1027 h 1557"/>
              <a:gd name="T48" fmla="*/ 219 w 572"/>
              <a:gd name="T49" fmla="*/ 1087 h 1557"/>
              <a:gd name="T50" fmla="*/ 221 w 572"/>
              <a:gd name="T51" fmla="*/ 1185 h 1557"/>
              <a:gd name="T52" fmla="*/ 227 w 572"/>
              <a:gd name="T53" fmla="*/ 1197 h 1557"/>
              <a:gd name="T54" fmla="*/ 270 w 572"/>
              <a:gd name="T55" fmla="*/ 1239 h 1557"/>
              <a:gd name="T56" fmla="*/ 239 w 572"/>
              <a:gd name="T57" fmla="*/ 1273 h 1557"/>
              <a:gd name="T58" fmla="*/ 263 w 572"/>
              <a:gd name="T59" fmla="*/ 1322 h 1557"/>
              <a:gd name="T60" fmla="*/ 223 w 572"/>
              <a:gd name="T61" fmla="*/ 1345 h 1557"/>
              <a:gd name="T62" fmla="*/ 207 w 572"/>
              <a:gd name="T63" fmla="*/ 1359 h 1557"/>
              <a:gd name="T64" fmla="*/ 207 w 572"/>
              <a:gd name="T65" fmla="*/ 1389 h 1557"/>
              <a:gd name="T66" fmla="*/ 215 w 572"/>
              <a:gd name="T67" fmla="*/ 1409 h 1557"/>
              <a:gd name="T68" fmla="*/ 302 w 572"/>
              <a:gd name="T69" fmla="*/ 1549 h 1557"/>
              <a:gd name="T70" fmla="*/ 317 w 572"/>
              <a:gd name="T71" fmla="*/ 1547 h 1557"/>
              <a:gd name="T72" fmla="*/ 388 w 572"/>
              <a:gd name="T73" fmla="*/ 1484 h 1557"/>
              <a:gd name="T74" fmla="*/ 391 w 572"/>
              <a:gd name="T75" fmla="*/ 1464 h 1557"/>
              <a:gd name="T76" fmla="*/ 391 w 572"/>
              <a:gd name="T77" fmla="*/ 711 h 1557"/>
              <a:gd name="T78" fmla="*/ 391 w 572"/>
              <a:gd name="T79" fmla="*/ 711 h 1557"/>
              <a:gd name="T80" fmla="*/ 391 w 572"/>
              <a:gd name="T81" fmla="*/ 708 h 1557"/>
              <a:gd name="T82" fmla="*/ 391 w 572"/>
              <a:gd name="T83" fmla="*/ 659 h 1557"/>
              <a:gd name="T84" fmla="*/ 447 w 572"/>
              <a:gd name="T85" fmla="*/ 659 h 1557"/>
              <a:gd name="T86" fmla="*/ 447 w 572"/>
              <a:gd name="T87" fmla="*/ 613 h 1557"/>
              <a:gd name="T88" fmla="*/ 456 w 572"/>
              <a:gd name="T89" fmla="*/ 553 h 1557"/>
              <a:gd name="T90" fmla="*/ 421 w 572"/>
              <a:gd name="T91" fmla="*/ 528 h 1557"/>
              <a:gd name="T92" fmla="*/ 460 w 572"/>
              <a:gd name="T93" fmla="*/ 487 h 1557"/>
              <a:gd name="T94" fmla="*/ 572 w 572"/>
              <a:gd name="T95" fmla="*/ 350 h 1557"/>
              <a:gd name="T96" fmla="*/ 498 w 572"/>
              <a:gd name="T97" fmla="*/ 175 h 1557"/>
              <a:gd name="T98" fmla="*/ 286 w 572"/>
              <a:gd name="T99" fmla="*/ 168 h 1557"/>
              <a:gd name="T100" fmla="*/ 229 w 572"/>
              <a:gd name="T101" fmla="*/ 111 h 1557"/>
              <a:gd name="T102" fmla="*/ 286 w 572"/>
              <a:gd name="T103" fmla="*/ 54 h 1557"/>
              <a:gd name="T104" fmla="*/ 343 w 572"/>
              <a:gd name="T105" fmla="*/ 111 h 1557"/>
              <a:gd name="T106" fmla="*/ 286 w 572"/>
              <a:gd name="T107" fmla="*/ 168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2" h="1557">
                <a:moveTo>
                  <a:pt x="286" y="0"/>
                </a:moveTo>
                <a:cubicBezTo>
                  <a:pt x="286" y="0"/>
                  <a:pt x="286" y="0"/>
                  <a:pt x="286" y="0"/>
                </a:cubicBezTo>
                <a:cubicBezTo>
                  <a:pt x="286" y="0"/>
                  <a:pt x="286" y="0"/>
                  <a:pt x="286" y="0"/>
                </a:cubicBezTo>
                <a:close/>
                <a:moveTo>
                  <a:pt x="498" y="175"/>
                </a:moveTo>
                <a:cubicBezTo>
                  <a:pt x="450" y="155"/>
                  <a:pt x="423" y="146"/>
                  <a:pt x="410" y="93"/>
                </a:cubicBezTo>
                <a:cubicBezTo>
                  <a:pt x="393" y="28"/>
                  <a:pt x="344" y="3"/>
                  <a:pt x="286" y="0"/>
                </a:cubicBezTo>
                <a:cubicBezTo>
                  <a:pt x="227" y="3"/>
                  <a:pt x="178" y="28"/>
                  <a:pt x="162" y="93"/>
                </a:cubicBezTo>
                <a:cubicBezTo>
                  <a:pt x="148" y="146"/>
                  <a:pt x="121" y="155"/>
                  <a:pt x="74" y="175"/>
                </a:cubicBezTo>
                <a:cubicBezTo>
                  <a:pt x="20" y="197"/>
                  <a:pt x="0" y="196"/>
                  <a:pt x="0" y="350"/>
                </a:cubicBezTo>
                <a:cubicBezTo>
                  <a:pt x="0" y="477"/>
                  <a:pt x="47" y="472"/>
                  <a:pt x="111" y="487"/>
                </a:cubicBezTo>
                <a:cubicBezTo>
                  <a:pt x="146" y="495"/>
                  <a:pt x="151" y="528"/>
                  <a:pt x="151" y="528"/>
                </a:cubicBezTo>
                <a:cubicBezTo>
                  <a:pt x="151" y="528"/>
                  <a:pt x="115" y="537"/>
                  <a:pt x="115" y="553"/>
                </a:cubicBezTo>
                <a:cubicBezTo>
                  <a:pt x="115" y="579"/>
                  <a:pt x="154" y="592"/>
                  <a:pt x="125" y="613"/>
                </a:cubicBezTo>
                <a:cubicBezTo>
                  <a:pt x="95" y="635"/>
                  <a:pt x="125" y="659"/>
                  <a:pt x="125" y="659"/>
                </a:cubicBezTo>
                <a:cubicBezTo>
                  <a:pt x="181" y="659"/>
                  <a:pt x="181" y="659"/>
                  <a:pt x="181" y="659"/>
                </a:cubicBezTo>
                <a:cubicBezTo>
                  <a:pt x="181" y="659"/>
                  <a:pt x="181" y="677"/>
                  <a:pt x="181" y="708"/>
                </a:cubicBezTo>
                <a:cubicBezTo>
                  <a:pt x="181" y="709"/>
                  <a:pt x="181" y="710"/>
                  <a:pt x="181" y="711"/>
                </a:cubicBezTo>
                <a:cubicBezTo>
                  <a:pt x="196" y="711"/>
                  <a:pt x="196" y="711"/>
                  <a:pt x="196" y="711"/>
                </a:cubicBezTo>
                <a:cubicBezTo>
                  <a:pt x="197" y="761"/>
                  <a:pt x="198" y="826"/>
                  <a:pt x="198" y="826"/>
                </a:cubicBezTo>
                <a:cubicBezTo>
                  <a:pt x="198" y="826"/>
                  <a:pt x="197" y="835"/>
                  <a:pt x="209" y="846"/>
                </a:cubicBezTo>
                <a:cubicBezTo>
                  <a:pt x="220" y="857"/>
                  <a:pt x="257" y="878"/>
                  <a:pt x="258" y="889"/>
                </a:cubicBezTo>
                <a:cubicBezTo>
                  <a:pt x="258" y="895"/>
                  <a:pt x="221" y="955"/>
                  <a:pt x="221" y="955"/>
                </a:cubicBezTo>
                <a:cubicBezTo>
                  <a:pt x="258" y="1013"/>
                  <a:pt x="258" y="1013"/>
                  <a:pt x="258" y="1013"/>
                </a:cubicBezTo>
                <a:cubicBezTo>
                  <a:pt x="258" y="1013"/>
                  <a:pt x="261" y="1022"/>
                  <a:pt x="257" y="1027"/>
                </a:cubicBezTo>
                <a:cubicBezTo>
                  <a:pt x="253" y="1031"/>
                  <a:pt x="219" y="1073"/>
                  <a:pt x="219" y="1087"/>
                </a:cubicBezTo>
                <a:cubicBezTo>
                  <a:pt x="218" y="1101"/>
                  <a:pt x="221" y="1185"/>
                  <a:pt x="221" y="1185"/>
                </a:cubicBezTo>
                <a:cubicBezTo>
                  <a:pt x="221" y="1185"/>
                  <a:pt x="221" y="1192"/>
                  <a:pt x="227" y="1197"/>
                </a:cubicBezTo>
                <a:cubicBezTo>
                  <a:pt x="233" y="1203"/>
                  <a:pt x="269" y="1227"/>
                  <a:pt x="270" y="1239"/>
                </a:cubicBezTo>
                <a:cubicBezTo>
                  <a:pt x="271" y="1250"/>
                  <a:pt x="239" y="1273"/>
                  <a:pt x="239" y="1273"/>
                </a:cubicBezTo>
                <a:cubicBezTo>
                  <a:pt x="239" y="1273"/>
                  <a:pt x="274" y="1319"/>
                  <a:pt x="263" y="1322"/>
                </a:cubicBezTo>
                <a:cubicBezTo>
                  <a:pt x="253" y="1325"/>
                  <a:pt x="223" y="1345"/>
                  <a:pt x="223" y="1345"/>
                </a:cubicBezTo>
                <a:cubicBezTo>
                  <a:pt x="223" y="1345"/>
                  <a:pt x="208" y="1349"/>
                  <a:pt x="207" y="1359"/>
                </a:cubicBezTo>
                <a:cubicBezTo>
                  <a:pt x="207" y="1369"/>
                  <a:pt x="207" y="1389"/>
                  <a:pt x="207" y="1389"/>
                </a:cubicBezTo>
                <a:cubicBezTo>
                  <a:pt x="207" y="1389"/>
                  <a:pt x="206" y="1399"/>
                  <a:pt x="215" y="1409"/>
                </a:cubicBezTo>
                <a:cubicBezTo>
                  <a:pt x="223" y="1419"/>
                  <a:pt x="302" y="1549"/>
                  <a:pt x="302" y="1549"/>
                </a:cubicBezTo>
                <a:cubicBezTo>
                  <a:pt x="302" y="1549"/>
                  <a:pt x="307" y="1557"/>
                  <a:pt x="317" y="1547"/>
                </a:cubicBezTo>
                <a:cubicBezTo>
                  <a:pt x="388" y="1484"/>
                  <a:pt x="388" y="1484"/>
                  <a:pt x="388" y="1484"/>
                </a:cubicBezTo>
                <a:cubicBezTo>
                  <a:pt x="388" y="1484"/>
                  <a:pt x="392" y="1484"/>
                  <a:pt x="391" y="1464"/>
                </a:cubicBezTo>
                <a:cubicBezTo>
                  <a:pt x="390" y="1448"/>
                  <a:pt x="390" y="889"/>
                  <a:pt x="391" y="711"/>
                </a:cubicBezTo>
                <a:cubicBezTo>
                  <a:pt x="391" y="711"/>
                  <a:pt x="391" y="711"/>
                  <a:pt x="391" y="711"/>
                </a:cubicBezTo>
                <a:cubicBezTo>
                  <a:pt x="391" y="710"/>
                  <a:pt x="391" y="709"/>
                  <a:pt x="391" y="708"/>
                </a:cubicBezTo>
                <a:cubicBezTo>
                  <a:pt x="391" y="677"/>
                  <a:pt x="391" y="659"/>
                  <a:pt x="391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76" y="635"/>
                  <a:pt x="447" y="613"/>
                </a:cubicBezTo>
                <a:cubicBezTo>
                  <a:pt x="417" y="592"/>
                  <a:pt x="456" y="579"/>
                  <a:pt x="456" y="553"/>
                </a:cubicBezTo>
                <a:cubicBezTo>
                  <a:pt x="456" y="537"/>
                  <a:pt x="421" y="528"/>
                  <a:pt x="421" y="528"/>
                </a:cubicBezTo>
                <a:cubicBezTo>
                  <a:pt x="421" y="528"/>
                  <a:pt x="425" y="495"/>
                  <a:pt x="460" y="487"/>
                </a:cubicBezTo>
                <a:cubicBezTo>
                  <a:pt x="524" y="472"/>
                  <a:pt x="572" y="477"/>
                  <a:pt x="572" y="350"/>
                </a:cubicBezTo>
                <a:cubicBezTo>
                  <a:pt x="572" y="196"/>
                  <a:pt x="551" y="197"/>
                  <a:pt x="498" y="175"/>
                </a:cubicBezTo>
                <a:close/>
                <a:moveTo>
                  <a:pt x="286" y="168"/>
                </a:moveTo>
                <a:cubicBezTo>
                  <a:pt x="254" y="168"/>
                  <a:pt x="229" y="143"/>
                  <a:pt x="229" y="111"/>
                </a:cubicBezTo>
                <a:cubicBezTo>
                  <a:pt x="229" y="80"/>
                  <a:pt x="254" y="54"/>
                  <a:pt x="286" y="54"/>
                </a:cubicBezTo>
                <a:cubicBezTo>
                  <a:pt x="317" y="54"/>
                  <a:pt x="343" y="80"/>
                  <a:pt x="343" y="111"/>
                </a:cubicBezTo>
                <a:cubicBezTo>
                  <a:pt x="343" y="143"/>
                  <a:pt x="317" y="168"/>
                  <a:pt x="286" y="168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glow rad="19050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/>
          <p:cNvSpPr/>
          <p:nvPr/>
        </p:nvSpPr>
        <p:spPr>
          <a:xfrm>
            <a:off x="960314" y="1918506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twt4wynvw9sytrwaryws87yrjlw8tyl9ytwlyr4wejdrtrwrte5y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if Eve gets the key?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41695" y="4906008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njkylbuyjbkghmsefx3uri4u5y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86399" y="3289559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Wauthaiufshneug5uury4i7y.awey5iu4v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40247" y="3399669"/>
            <a:ext cx="2151529" cy="1223321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atvw4tluiwh4kitaucenrowy4ircwynaiufhsadasd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07280" y="4668446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lruitylsieutvl4ot5y4lovutlinrfsdtvoimcoshnoilsjgh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293224" y="1617203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tvo4eithesilutvhnky4wiuevjrhfj5ire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26769" y="1448109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wmojlofijlvofijmwelo48utw8rwrnr4aacrynawrynciwurncikr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When Eve manages to obtain the </a:t>
            </a:r>
            <a:r>
              <a:rPr lang="en-GB" dirty="0" smtClean="0"/>
              <a:t>key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41695" y="4906008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Hey Bob, here’s my Ashley Madison account handle….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399" y="3289559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Alice, I’ve refunded £100.00 to your card.</a:t>
            </a:r>
            <a:endParaRPr lang="en-GB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40247" y="3399669"/>
            <a:ext cx="2151529" cy="1223321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Bob, my CVV number is 452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07280" y="4668446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Alice, your order of the latest </a:t>
            </a:r>
            <a:r>
              <a:rPr lang="en-GB" i="1" dirty="0" err="1" smtClean="0"/>
              <a:t>OilyBoy</a:t>
            </a:r>
            <a:r>
              <a:rPr lang="en-GB" i="1" dirty="0" smtClean="0"/>
              <a:t> </a:t>
            </a:r>
            <a:r>
              <a:rPr lang="en-GB" dirty="0" smtClean="0"/>
              <a:t>magazine  is on it’s way.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293224" y="1617203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Bob, my CVV number is 452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626769" y="1448109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postal address is 270 Milton Road, Cambridge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60314" y="1918506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credit card is an American Express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4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When Eve manages to obtain the key with Forward Secrecy enabled.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41695" y="4906008"/>
            <a:ext cx="2151529" cy="1215093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njkylbuyjbkghmsefx3uri4u5y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86399" y="3289559"/>
            <a:ext cx="2151529" cy="1215093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Wauthaiufshneug5uury4i7y.awey5iu4v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40247" y="3399669"/>
            <a:ext cx="2151529" cy="1223321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atvw4tluiwh4kitaucenrowy4ircwynaiufhsadasd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07280" y="4668446"/>
            <a:ext cx="2151529" cy="1215093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lruitylsieutvl4ot5y4lovutlinrfsdtvoimcoshnoilsjgh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293224" y="1617203"/>
            <a:ext cx="2151529" cy="1215093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tvo4eithesilutvhnky4wiuevjrhfj5ire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26769" y="1448109"/>
            <a:ext cx="2151529" cy="1215093"/>
          </a:xfrm>
          <a:prstGeom prst="wedgeRoundRectCallout">
            <a:avLst/>
          </a:prstGeom>
          <a:solidFill>
            <a:schemeClr val="tx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wmojlofijlvofijmwelo48utw8rwrnr4aacrynawrynciwurncikr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960314" y="1918506"/>
            <a:ext cx="2151529" cy="1215093"/>
          </a:xfrm>
          <a:prstGeom prst="wedgeRoundRect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 credit card is an American Express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Forward </a:t>
            </a:r>
            <a:r>
              <a:rPr lang="en-GB" dirty="0" smtClean="0">
                <a:solidFill>
                  <a:srgbClr val="FF0000"/>
                </a:solidFill>
              </a:rPr>
              <a:t>Secrecy</a:t>
            </a:r>
            <a:r>
              <a:rPr lang="en-GB" dirty="0" smtClean="0"/>
              <a:t> limits the amount of data exposed, by the compromise of a private key, to a single session.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Forward Secrecy</a:t>
            </a:r>
            <a:r>
              <a:rPr lang="en-GB" dirty="0" smtClean="0"/>
              <a:t> </a:t>
            </a:r>
            <a:r>
              <a:rPr lang="en-GB" dirty="0"/>
              <a:t>accomplishes this </a:t>
            </a:r>
            <a:r>
              <a:rPr lang="en-GB" dirty="0" smtClean="0"/>
              <a:t>using an ephemeral key pair to protect the pre-master secret that is used to generate session keys.</a:t>
            </a:r>
            <a:endParaRPr lang="en-GB" dirty="0"/>
          </a:p>
          <a:p>
            <a:pPr marL="41043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Forward Secrecy in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55586" y="2232662"/>
            <a:ext cx="5733242" cy="1338732"/>
          </a:xfrm>
        </p:spPr>
        <p:txBody>
          <a:bodyPr/>
          <a:lstStyle/>
          <a:p>
            <a:r>
              <a:rPr lang="en-US" dirty="0" smtClean="0"/>
              <a:t>TLS and Forward Secrecy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586" y="3698537"/>
            <a:ext cx="8448466" cy="709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55586" y="1797670"/>
            <a:ext cx="8462468" cy="431172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TLS is a </a:t>
            </a:r>
            <a:r>
              <a:rPr lang="en-GB" dirty="0" smtClean="0">
                <a:solidFill>
                  <a:srgbClr val="FF0000"/>
                </a:solidFill>
              </a:rPr>
              <a:t>framework</a:t>
            </a:r>
            <a:r>
              <a:rPr lang="en-GB" dirty="0" smtClean="0"/>
              <a:t> protocol to provide Alice &amp; Bob with: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Privacy</a:t>
            </a:r>
          </a:p>
          <a:p>
            <a:pPr lvl="1"/>
            <a:r>
              <a:rPr lang="en-GB" dirty="0" smtClean="0"/>
              <a:t>Integrity</a:t>
            </a:r>
          </a:p>
          <a:p>
            <a:endParaRPr lang="en-GB" dirty="0" smtClean="0"/>
          </a:p>
          <a:p>
            <a:r>
              <a:rPr lang="en-GB" dirty="0" smtClean="0"/>
              <a:t>TLS supports </a:t>
            </a:r>
            <a:r>
              <a:rPr lang="en-GB" dirty="0" smtClean="0">
                <a:solidFill>
                  <a:srgbClr val="FF0000"/>
                </a:solidFill>
              </a:rPr>
              <a:t>cipher suites </a:t>
            </a:r>
            <a:r>
              <a:rPr lang="en-GB" dirty="0" smtClean="0"/>
              <a:t>which plug in to the framework.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Cipher </a:t>
            </a:r>
            <a:r>
              <a:rPr lang="en-GB" dirty="0"/>
              <a:t>Suites are </a:t>
            </a:r>
            <a:r>
              <a:rPr lang="en-GB" dirty="0" smtClean="0"/>
              <a:t>combinations of algorithms </a:t>
            </a:r>
            <a:r>
              <a:rPr lang="en-GB" dirty="0"/>
              <a:t>for:</a:t>
            </a:r>
          </a:p>
          <a:p>
            <a:pPr lvl="1"/>
            <a:r>
              <a:rPr lang="en-GB" dirty="0"/>
              <a:t>Authentication </a:t>
            </a:r>
          </a:p>
          <a:p>
            <a:pPr lvl="1"/>
            <a:r>
              <a:rPr lang="en-GB" dirty="0"/>
              <a:t>Bulk Encryption</a:t>
            </a:r>
          </a:p>
          <a:p>
            <a:pPr lvl="1"/>
            <a:r>
              <a:rPr lang="en-GB" dirty="0"/>
              <a:t>Message Authentication Code Generation</a:t>
            </a:r>
          </a:p>
          <a:p>
            <a:pPr lvl="1"/>
            <a:r>
              <a:rPr lang="en-GB" dirty="0"/>
              <a:t>Key </a:t>
            </a:r>
            <a:r>
              <a:rPr lang="en-GB" dirty="0" smtClean="0"/>
              <a:t>Exchange</a:t>
            </a:r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What TLS does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8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/>
              <a:t>Perfect</a:t>
            </a:r>
            <a:r>
              <a:rPr lang="en-US" dirty="0" smtClean="0"/>
              <a:t> Forward Secrecy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Andy Brodie – Principal Design Engineer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MeetUp</a:t>
            </a:r>
            <a:r>
              <a:rPr lang="en-GB" dirty="0"/>
              <a:t>: </a:t>
            </a:r>
            <a:r>
              <a:rPr lang="en-GB" dirty="0" err="1"/>
              <a:t>Worldpay</a:t>
            </a:r>
            <a:r>
              <a:rPr lang="en-GB" dirty="0"/>
              <a:t> - Developers, Testers and </a:t>
            </a:r>
            <a:r>
              <a:rPr lang="en-GB" dirty="0" smtClean="0"/>
              <a:t>Engineers</a:t>
            </a:r>
            <a:r>
              <a:rPr lang="en-US" dirty="0" smtClean="0"/>
              <a:t> - 30 September 2015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TLS </a:t>
            </a:r>
            <a:r>
              <a:rPr lang="en-GB" dirty="0" smtClean="0"/>
              <a:t>v1.2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37</a:t>
            </a:r>
            <a:r>
              <a:rPr lang="en-GB" dirty="0" smtClean="0"/>
              <a:t> Different Cipher Suites</a:t>
            </a:r>
          </a:p>
          <a:p>
            <a:pPr lvl="1"/>
            <a:r>
              <a:rPr lang="en-GB" dirty="0" smtClean="0"/>
              <a:t>Different </a:t>
            </a:r>
            <a:r>
              <a:rPr lang="en-GB" dirty="0">
                <a:solidFill>
                  <a:schemeClr val="tx2"/>
                </a:solidFill>
              </a:rPr>
              <a:t>types</a:t>
            </a:r>
            <a:r>
              <a:rPr lang="en-GB" dirty="0"/>
              <a:t> of algorithm</a:t>
            </a:r>
          </a:p>
          <a:p>
            <a:pPr lvl="1"/>
            <a:r>
              <a:rPr lang="en-GB" dirty="0"/>
              <a:t>Different </a:t>
            </a:r>
            <a:r>
              <a:rPr lang="en-GB" dirty="0">
                <a:solidFill>
                  <a:schemeClr val="tx2"/>
                </a:solidFill>
              </a:rPr>
              <a:t>strengths </a:t>
            </a:r>
            <a:r>
              <a:rPr lang="en-GB" dirty="0"/>
              <a:t>of algorithm</a:t>
            </a:r>
          </a:p>
          <a:p>
            <a:pPr lvl="1"/>
            <a:r>
              <a:rPr lang="en-GB" dirty="0"/>
              <a:t>Different </a:t>
            </a:r>
            <a:r>
              <a:rPr lang="en-GB" dirty="0">
                <a:solidFill>
                  <a:schemeClr val="tx2"/>
                </a:solidFill>
              </a:rPr>
              <a:t>combinations</a:t>
            </a:r>
            <a:r>
              <a:rPr lang="en-GB" dirty="0"/>
              <a:t> of algorithms</a:t>
            </a:r>
          </a:p>
          <a:p>
            <a:pPr marL="410438" lvl="1" indent="0">
              <a:buNone/>
            </a:pPr>
            <a:endParaRPr lang="en-GB" dirty="0" smtClean="0"/>
          </a:p>
          <a:p>
            <a:pPr indent="-342900"/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is comprised of Cipher Suites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Part 1: The Handshake</a:t>
            </a:r>
          </a:p>
          <a:p>
            <a:pPr lvl="1"/>
            <a:r>
              <a:rPr lang="en-GB" dirty="0" smtClean="0"/>
              <a:t>Negotiating a secure connection between Alice &amp; Bob.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Part 2: Data Exchange</a:t>
            </a:r>
          </a:p>
          <a:p>
            <a:pPr lvl="1"/>
            <a:r>
              <a:rPr lang="en-GB" dirty="0" smtClean="0"/>
              <a:t>The conversation between Alice and Bob.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consists of two parts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55586" y="1797670"/>
            <a:ext cx="8462468" cy="4229906"/>
          </a:xfrm>
        </p:spPr>
        <p:txBody>
          <a:bodyPr>
            <a:normAutofit/>
          </a:bodyPr>
          <a:lstStyle/>
          <a:p>
            <a:r>
              <a:rPr lang="en-GB" dirty="0" smtClean="0"/>
              <a:t>Privacy between </a:t>
            </a:r>
            <a:r>
              <a:rPr lang="en-GB" dirty="0" smtClean="0"/>
              <a:t>Alice and Bob.</a:t>
            </a:r>
          </a:p>
          <a:p>
            <a:pPr lvl="1"/>
            <a:r>
              <a:rPr lang="en-GB" dirty="0" smtClean="0"/>
              <a:t>Changes regularly.</a:t>
            </a:r>
          </a:p>
          <a:p>
            <a:pPr lvl="1"/>
            <a:r>
              <a:rPr lang="en-GB" dirty="0" smtClean="0"/>
              <a:t>Generated on the fly by Alice &amp; Bob.</a:t>
            </a:r>
          </a:p>
          <a:p>
            <a:pPr lvl="1"/>
            <a:r>
              <a:rPr lang="en-GB" dirty="0" smtClean="0"/>
              <a:t>Never stored, so very difficult to obtain.</a:t>
            </a:r>
          </a:p>
          <a:p>
            <a:pPr lvl="1"/>
            <a:r>
              <a:rPr lang="en-GB" dirty="0" smtClean="0"/>
              <a:t>Uses a symmetric key for performance.</a:t>
            </a:r>
          </a:p>
          <a:p>
            <a:endParaRPr lang="en-GB" dirty="0" smtClean="0"/>
          </a:p>
          <a:p>
            <a:r>
              <a:rPr lang="en-GB" dirty="0" smtClean="0"/>
              <a:t>These are </a:t>
            </a:r>
            <a:r>
              <a:rPr lang="en-GB" dirty="0" smtClean="0">
                <a:solidFill>
                  <a:schemeClr val="tx2"/>
                </a:solidFill>
              </a:rPr>
              <a:t>not </a:t>
            </a:r>
            <a:r>
              <a:rPr lang="en-GB" dirty="0" smtClean="0"/>
              <a:t>the keys Eve will attack.</a:t>
            </a:r>
          </a:p>
          <a:p>
            <a:pPr lvl="1"/>
            <a:r>
              <a:rPr lang="en-GB" dirty="0" smtClean="0"/>
              <a:t>Although, if compromised will give Eve what she wants.</a:t>
            </a:r>
          </a:p>
          <a:p>
            <a:pPr lvl="1"/>
            <a:r>
              <a:rPr lang="en-GB" dirty="0" smtClean="0"/>
              <a:t>Huge amount of effort spent in ensuring this remains secret.</a:t>
            </a:r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Features: </a:t>
            </a:r>
            <a:r>
              <a:rPr lang="en-GB" dirty="0" smtClean="0"/>
              <a:t>Data Exchange Bulk </a:t>
            </a:r>
            <a:r>
              <a:rPr lang="en-GB" dirty="0" smtClean="0"/>
              <a:t>Encryption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Features: Key Exchange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16659" y="3476788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Pre-master Secret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25292" y="3476788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Master Secret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33925" y="3476788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 Material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2559" y="3904895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Write Key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942559" y="3048682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Write Key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42559" y="4761108"/>
            <a:ext cx="1884783" cy="5197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Write IV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942559" y="5617319"/>
            <a:ext cx="1884783" cy="5197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Write IV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42559" y="2192469"/>
            <a:ext cx="1884783" cy="5197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MAC Key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942558" y="1336256"/>
            <a:ext cx="1884783" cy="5197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MAC Key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3" idx="3"/>
            <a:endCxn id="6" idx="1"/>
          </p:cNvCxnSpPr>
          <p:nvPr/>
        </p:nvCxnSpPr>
        <p:spPr>
          <a:xfrm>
            <a:off x="2201442" y="3736686"/>
            <a:ext cx="323850" cy="0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4410075" y="3736686"/>
            <a:ext cx="323850" cy="0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13" idx="1"/>
          </p:cNvCxnSpPr>
          <p:nvPr/>
        </p:nvCxnSpPr>
        <p:spPr>
          <a:xfrm flipV="1">
            <a:off x="6618708" y="1596154"/>
            <a:ext cx="323850" cy="2140532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2" idx="1"/>
          </p:cNvCxnSpPr>
          <p:nvPr/>
        </p:nvCxnSpPr>
        <p:spPr>
          <a:xfrm flipV="1">
            <a:off x="6618708" y="2452367"/>
            <a:ext cx="323851" cy="1284319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9" idx="1"/>
          </p:cNvCxnSpPr>
          <p:nvPr/>
        </p:nvCxnSpPr>
        <p:spPr>
          <a:xfrm flipV="1">
            <a:off x="6618708" y="3308580"/>
            <a:ext cx="323851" cy="428106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8" idx="1"/>
          </p:cNvCxnSpPr>
          <p:nvPr/>
        </p:nvCxnSpPr>
        <p:spPr>
          <a:xfrm>
            <a:off x="6618708" y="3736686"/>
            <a:ext cx="323851" cy="428107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10" idx="1"/>
          </p:cNvCxnSpPr>
          <p:nvPr/>
        </p:nvCxnSpPr>
        <p:spPr>
          <a:xfrm>
            <a:off x="6618708" y="3736686"/>
            <a:ext cx="323851" cy="1284320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1" idx="1"/>
          </p:cNvCxnSpPr>
          <p:nvPr/>
        </p:nvCxnSpPr>
        <p:spPr>
          <a:xfrm>
            <a:off x="6618708" y="3736686"/>
            <a:ext cx="323851" cy="2140531"/>
          </a:xfrm>
          <a:prstGeom prst="bentConnector3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Exchange without Forward Secrecy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3020" y="2318614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Pre-master Secret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05411" y="1338717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Alice’s </a:t>
            </a:r>
            <a:r>
              <a:rPr lang="en-GB" dirty="0" smtClean="0">
                <a:solidFill>
                  <a:schemeClr val="tx1"/>
                </a:solidFill>
              </a:rPr>
              <a:t>Client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5411" y="1878717"/>
            <a:ext cx="0" cy="43989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25411" y="2838410"/>
            <a:ext cx="1" cy="474138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56093" y="3358206"/>
            <a:ext cx="1338636" cy="634612"/>
            <a:chOff x="1056093" y="3358206"/>
            <a:chExt cx="1338636" cy="634612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 rot="5400000">
              <a:off x="1564937" y="3083343"/>
              <a:ext cx="320949" cy="870675"/>
            </a:xfrm>
            <a:custGeom>
              <a:avLst/>
              <a:gdLst>
                <a:gd name="T0" fmla="*/ 286 w 572"/>
                <a:gd name="T1" fmla="*/ 0 h 1557"/>
                <a:gd name="T2" fmla="*/ 286 w 572"/>
                <a:gd name="T3" fmla="*/ 0 h 1557"/>
                <a:gd name="T4" fmla="*/ 286 w 572"/>
                <a:gd name="T5" fmla="*/ 0 h 1557"/>
                <a:gd name="T6" fmla="*/ 498 w 572"/>
                <a:gd name="T7" fmla="*/ 175 h 1557"/>
                <a:gd name="T8" fmla="*/ 410 w 572"/>
                <a:gd name="T9" fmla="*/ 93 h 1557"/>
                <a:gd name="T10" fmla="*/ 286 w 572"/>
                <a:gd name="T11" fmla="*/ 0 h 1557"/>
                <a:gd name="T12" fmla="*/ 162 w 572"/>
                <a:gd name="T13" fmla="*/ 93 h 1557"/>
                <a:gd name="T14" fmla="*/ 74 w 572"/>
                <a:gd name="T15" fmla="*/ 175 h 1557"/>
                <a:gd name="T16" fmla="*/ 0 w 572"/>
                <a:gd name="T17" fmla="*/ 350 h 1557"/>
                <a:gd name="T18" fmla="*/ 111 w 572"/>
                <a:gd name="T19" fmla="*/ 487 h 1557"/>
                <a:gd name="T20" fmla="*/ 151 w 572"/>
                <a:gd name="T21" fmla="*/ 528 h 1557"/>
                <a:gd name="T22" fmla="*/ 115 w 572"/>
                <a:gd name="T23" fmla="*/ 553 h 1557"/>
                <a:gd name="T24" fmla="*/ 125 w 572"/>
                <a:gd name="T25" fmla="*/ 613 h 1557"/>
                <a:gd name="T26" fmla="*/ 125 w 572"/>
                <a:gd name="T27" fmla="*/ 659 h 1557"/>
                <a:gd name="T28" fmla="*/ 181 w 572"/>
                <a:gd name="T29" fmla="*/ 659 h 1557"/>
                <a:gd name="T30" fmla="*/ 181 w 572"/>
                <a:gd name="T31" fmla="*/ 708 h 1557"/>
                <a:gd name="T32" fmla="*/ 181 w 572"/>
                <a:gd name="T33" fmla="*/ 711 h 1557"/>
                <a:gd name="T34" fmla="*/ 196 w 572"/>
                <a:gd name="T35" fmla="*/ 711 h 1557"/>
                <a:gd name="T36" fmla="*/ 198 w 572"/>
                <a:gd name="T37" fmla="*/ 826 h 1557"/>
                <a:gd name="T38" fmla="*/ 209 w 572"/>
                <a:gd name="T39" fmla="*/ 846 h 1557"/>
                <a:gd name="T40" fmla="*/ 258 w 572"/>
                <a:gd name="T41" fmla="*/ 889 h 1557"/>
                <a:gd name="T42" fmla="*/ 221 w 572"/>
                <a:gd name="T43" fmla="*/ 955 h 1557"/>
                <a:gd name="T44" fmla="*/ 258 w 572"/>
                <a:gd name="T45" fmla="*/ 1013 h 1557"/>
                <a:gd name="T46" fmla="*/ 257 w 572"/>
                <a:gd name="T47" fmla="*/ 1027 h 1557"/>
                <a:gd name="T48" fmla="*/ 219 w 572"/>
                <a:gd name="T49" fmla="*/ 1087 h 1557"/>
                <a:gd name="T50" fmla="*/ 221 w 572"/>
                <a:gd name="T51" fmla="*/ 1185 h 1557"/>
                <a:gd name="T52" fmla="*/ 227 w 572"/>
                <a:gd name="T53" fmla="*/ 1197 h 1557"/>
                <a:gd name="T54" fmla="*/ 270 w 572"/>
                <a:gd name="T55" fmla="*/ 1239 h 1557"/>
                <a:gd name="T56" fmla="*/ 239 w 572"/>
                <a:gd name="T57" fmla="*/ 1273 h 1557"/>
                <a:gd name="T58" fmla="*/ 263 w 572"/>
                <a:gd name="T59" fmla="*/ 1322 h 1557"/>
                <a:gd name="T60" fmla="*/ 223 w 572"/>
                <a:gd name="T61" fmla="*/ 1345 h 1557"/>
                <a:gd name="T62" fmla="*/ 207 w 572"/>
                <a:gd name="T63" fmla="*/ 1359 h 1557"/>
                <a:gd name="T64" fmla="*/ 207 w 572"/>
                <a:gd name="T65" fmla="*/ 1389 h 1557"/>
                <a:gd name="T66" fmla="*/ 215 w 572"/>
                <a:gd name="T67" fmla="*/ 1409 h 1557"/>
                <a:gd name="T68" fmla="*/ 302 w 572"/>
                <a:gd name="T69" fmla="*/ 1549 h 1557"/>
                <a:gd name="T70" fmla="*/ 317 w 572"/>
                <a:gd name="T71" fmla="*/ 1547 h 1557"/>
                <a:gd name="T72" fmla="*/ 388 w 572"/>
                <a:gd name="T73" fmla="*/ 1484 h 1557"/>
                <a:gd name="T74" fmla="*/ 391 w 572"/>
                <a:gd name="T75" fmla="*/ 1464 h 1557"/>
                <a:gd name="T76" fmla="*/ 391 w 572"/>
                <a:gd name="T77" fmla="*/ 711 h 1557"/>
                <a:gd name="T78" fmla="*/ 391 w 572"/>
                <a:gd name="T79" fmla="*/ 711 h 1557"/>
                <a:gd name="T80" fmla="*/ 391 w 572"/>
                <a:gd name="T81" fmla="*/ 708 h 1557"/>
                <a:gd name="T82" fmla="*/ 391 w 572"/>
                <a:gd name="T83" fmla="*/ 659 h 1557"/>
                <a:gd name="T84" fmla="*/ 447 w 572"/>
                <a:gd name="T85" fmla="*/ 659 h 1557"/>
                <a:gd name="T86" fmla="*/ 447 w 572"/>
                <a:gd name="T87" fmla="*/ 613 h 1557"/>
                <a:gd name="T88" fmla="*/ 456 w 572"/>
                <a:gd name="T89" fmla="*/ 553 h 1557"/>
                <a:gd name="T90" fmla="*/ 421 w 572"/>
                <a:gd name="T91" fmla="*/ 528 h 1557"/>
                <a:gd name="T92" fmla="*/ 460 w 572"/>
                <a:gd name="T93" fmla="*/ 487 h 1557"/>
                <a:gd name="T94" fmla="*/ 572 w 572"/>
                <a:gd name="T95" fmla="*/ 350 h 1557"/>
                <a:gd name="T96" fmla="*/ 498 w 572"/>
                <a:gd name="T97" fmla="*/ 175 h 1557"/>
                <a:gd name="T98" fmla="*/ 286 w 572"/>
                <a:gd name="T99" fmla="*/ 168 h 1557"/>
                <a:gd name="T100" fmla="*/ 229 w 572"/>
                <a:gd name="T101" fmla="*/ 111 h 1557"/>
                <a:gd name="T102" fmla="*/ 286 w 572"/>
                <a:gd name="T103" fmla="*/ 54 h 1557"/>
                <a:gd name="T104" fmla="*/ 343 w 572"/>
                <a:gd name="T105" fmla="*/ 111 h 1557"/>
                <a:gd name="T106" fmla="*/ 286 w 572"/>
                <a:gd name="T107" fmla="*/ 16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2" h="1557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498" y="175"/>
                  </a:moveTo>
                  <a:cubicBezTo>
                    <a:pt x="450" y="155"/>
                    <a:pt x="423" y="146"/>
                    <a:pt x="410" y="93"/>
                  </a:cubicBezTo>
                  <a:cubicBezTo>
                    <a:pt x="393" y="28"/>
                    <a:pt x="344" y="3"/>
                    <a:pt x="286" y="0"/>
                  </a:cubicBezTo>
                  <a:cubicBezTo>
                    <a:pt x="227" y="3"/>
                    <a:pt x="178" y="28"/>
                    <a:pt x="162" y="93"/>
                  </a:cubicBezTo>
                  <a:cubicBezTo>
                    <a:pt x="148" y="146"/>
                    <a:pt x="121" y="155"/>
                    <a:pt x="74" y="175"/>
                  </a:cubicBezTo>
                  <a:cubicBezTo>
                    <a:pt x="20" y="197"/>
                    <a:pt x="0" y="196"/>
                    <a:pt x="0" y="350"/>
                  </a:cubicBezTo>
                  <a:cubicBezTo>
                    <a:pt x="0" y="477"/>
                    <a:pt x="47" y="472"/>
                    <a:pt x="111" y="487"/>
                  </a:cubicBezTo>
                  <a:cubicBezTo>
                    <a:pt x="146" y="495"/>
                    <a:pt x="151" y="528"/>
                    <a:pt x="151" y="528"/>
                  </a:cubicBezTo>
                  <a:cubicBezTo>
                    <a:pt x="151" y="528"/>
                    <a:pt x="115" y="537"/>
                    <a:pt x="115" y="553"/>
                  </a:cubicBezTo>
                  <a:cubicBezTo>
                    <a:pt x="115" y="579"/>
                    <a:pt x="154" y="592"/>
                    <a:pt x="125" y="613"/>
                  </a:cubicBezTo>
                  <a:cubicBezTo>
                    <a:pt x="95" y="635"/>
                    <a:pt x="125" y="659"/>
                    <a:pt x="125" y="659"/>
                  </a:cubicBezTo>
                  <a:cubicBezTo>
                    <a:pt x="181" y="659"/>
                    <a:pt x="181" y="659"/>
                    <a:pt x="181" y="659"/>
                  </a:cubicBezTo>
                  <a:cubicBezTo>
                    <a:pt x="181" y="659"/>
                    <a:pt x="181" y="677"/>
                    <a:pt x="181" y="708"/>
                  </a:cubicBezTo>
                  <a:cubicBezTo>
                    <a:pt x="181" y="709"/>
                    <a:pt x="181" y="710"/>
                    <a:pt x="181" y="711"/>
                  </a:cubicBezTo>
                  <a:cubicBezTo>
                    <a:pt x="196" y="711"/>
                    <a:pt x="196" y="711"/>
                    <a:pt x="196" y="711"/>
                  </a:cubicBezTo>
                  <a:cubicBezTo>
                    <a:pt x="197" y="761"/>
                    <a:pt x="198" y="826"/>
                    <a:pt x="198" y="826"/>
                  </a:cubicBezTo>
                  <a:cubicBezTo>
                    <a:pt x="198" y="826"/>
                    <a:pt x="197" y="835"/>
                    <a:pt x="209" y="846"/>
                  </a:cubicBezTo>
                  <a:cubicBezTo>
                    <a:pt x="220" y="857"/>
                    <a:pt x="257" y="878"/>
                    <a:pt x="258" y="889"/>
                  </a:cubicBezTo>
                  <a:cubicBezTo>
                    <a:pt x="258" y="895"/>
                    <a:pt x="221" y="955"/>
                    <a:pt x="221" y="955"/>
                  </a:cubicBezTo>
                  <a:cubicBezTo>
                    <a:pt x="258" y="1013"/>
                    <a:pt x="258" y="1013"/>
                    <a:pt x="258" y="1013"/>
                  </a:cubicBezTo>
                  <a:cubicBezTo>
                    <a:pt x="258" y="1013"/>
                    <a:pt x="261" y="1022"/>
                    <a:pt x="257" y="1027"/>
                  </a:cubicBezTo>
                  <a:cubicBezTo>
                    <a:pt x="253" y="1031"/>
                    <a:pt x="219" y="1073"/>
                    <a:pt x="219" y="1087"/>
                  </a:cubicBezTo>
                  <a:cubicBezTo>
                    <a:pt x="218" y="1101"/>
                    <a:pt x="221" y="1185"/>
                    <a:pt x="221" y="1185"/>
                  </a:cubicBezTo>
                  <a:cubicBezTo>
                    <a:pt x="221" y="1185"/>
                    <a:pt x="221" y="1192"/>
                    <a:pt x="227" y="1197"/>
                  </a:cubicBezTo>
                  <a:cubicBezTo>
                    <a:pt x="233" y="1203"/>
                    <a:pt x="269" y="1227"/>
                    <a:pt x="270" y="1239"/>
                  </a:cubicBezTo>
                  <a:cubicBezTo>
                    <a:pt x="271" y="1250"/>
                    <a:pt x="239" y="1273"/>
                    <a:pt x="239" y="1273"/>
                  </a:cubicBezTo>
                  <a:cubicBezTo>
                    <a:pt x="239" y="1273"/>
                    <a:pt x="274" y="1319"/>
                    <a:pt x="263" y="1322"/>
                  </a:cubicBezTo>
                  <a:cubicBezTo>
                    <a:pt x="253" y="1325"/>
                    <a:pt x="223" y="1345"/>
                    <a:pt x="223" y="1345"/>
                  </a:cubicBezTo>
                  <a:cubicBezTo>
                    <a:pt x="223" y="1345"/>
                    <a:pt x="208" y="1349"/>
                    <a:pt x="207" y="1359"/>
                  </a:cubicBezTo>
                  <a:cubicBezTo>
                    <a:pt x="207" y="1369"/>
                    <a:pt x="207" y="1389"/>
                    <a:pt x="207" y="1389"/>
                  </a:cubicBezTo>
                  <a:cubicBezTo>
                    <a:pt x="207" y="1389"/>
                    <a:pt x="206" y="1399"/>
                    <a:pt x="215" y="1409"/>
                  </a:cubicBezTo>
                  <a:cubicBezTo>
                    <a:pt x="223" y="1419"/>
                    <a:pt x="302" y="1549"/>
                    <a:pt x="302" y="1549"/>
                  </a:cubicBezTo>
                  <a:cubicBezTo>
                    <a:pt x="302" y="1549"/>
                    <a:pt x="307" y="1557"/>
                    <a:pt x="317" y="1547"/>
                  </a:cubicBezTo>
                  <a:cubicBezTo>
                    <a:pt x="388" y="1484"/>
                    <a:pt x="388" y="1484"/>
                    <a:pt x="388" y="1484"/>
                  </a:cubicBezTo>
                  <a:cubicBezTo>
                    <a:pt x="388" y="1484"/>
                    <a:pt x="392" y="1484"/>
                    <a:pt x="391" y="1464"/>
                  </a:cubicBezTo>
                  <a:cubicBezTo>
                    <a:pt x="390" y="1448"/>
                    <a:pt x="390" y="889"/>
                    <a:pt x="391" y="711"/>
                  </a:cubicBezTo>
                  <a:cubicBezTo>
                    <a:pt x="391" y="711"/>
                    <a:pt x="391" y="711"/>
                    <a:pt x="391" y="711"/>
                  </a:cubicBezTo>
                  <a:cubicBezTo>
                    <a:pt x="391" y="710"/>
                    <a:pt x="391" y="709"/>
                    <a:pt x="391" y="708"/>
                  </a:cubicBezTo>
                  <a:cubicBezTo>
                    <a:pt x="391" y="677"/>
                    <a:pt x="391" y="659"/>
                    <a:pt x="391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76" y="635"/>
                    <a:pt x="447" y="613"/>
                  </a:cubicBezTo>
                  <a:cubicBezTo>
                    <a:pt x="417" y="592"/>
                    <a:pt x="456" y="579"/>
                    <a:pt x="456" y="553"/>
                  </a:cubicBezTo>
                  <a:cubicBezTo>
                    <a:pt x="456" y="537"/>
                    <a:pt x="421" y="528"/>
                    <a:pt x="421" y="528"/>
                  </a:cubicBezTo>
                  <a:cubicBezTo>
                    <a:pt x="421" y="528"/>
                    <a:pt x="425" y="495"/>
                    <a:pt x="460" y="487"/>
                  </a:cubicBezTo>
                  <a:cubicBezTo>
                    <a:pt x="524" y="472"/>
                    <a:pt x="572" y="477"/>
                    <a:pt x="572" y="350"/>
                  </a:cubicBezTo>
                  <a:cubicBezTo>
                    <a:pt x="572" y="196"/>
                    <a:pt x="551" y="197"/>
                    <a:pt x="498" y="175"/>
                  </a:cubicBezTo>
                  <a:close/>
                  <a:moveTo>
                    <a:pt x="286" y="168"/>
                  </a:moveTo>
                  <a:cubicBezTo>
                    <a:pt x="254" y="168"/>
                    <a:pt x="229" y="143"/>
                    <a:pt x="229" y="111"/>
                  </a:cubicBezTo>
                  <a:cubicBezTo>
                    <a:pt x="229" y="80"/>
                    <a:pt x="254" y="54"/>
                    <a:pt x="286" y="54"/>
                  </a:cubicBezTo>
                  <a:cubicBezTo>
                    <a:pt x="317" y="54"/>
                    <a:pt x="343" y="80"/>
                    <a:pt x="343" y="111"/>
                  </a:cubicBezTo>
                  <a:cubicBezTo>
                    <a:pt x="343" y="143"/>
                    <a:pt x="317" y="168"/>
                    <a:pt x="286" y="1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6093" y="3746597"/>
              <a:ext cx="13386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 dirty="0" smtClean="0"/>
                <a:t>Bob’s Public Key</a:t>
              </a:r>
              <a:endParaRPr lang="en-GB" sz="16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99001" y="2318614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Pre-master Secret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721392" y="1338717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Bob’s Server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H="1" flipV="1">
            <a:off x="7441392" y="1878717"/>
            <a:ext cx="1" cy="43989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7441393" y="2838410"/>
            <a:ext cx="0" cy="474138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3"/>
            <a:endCxn id="49" idx="1"/>
          </p:cNvCxnSpPr>
          <p:nvPr/>
        </p:nvCxnSpPr>
        <p:spPr>
          <a:xfrm>
            <a:off x="2667803" y="4812601"/>
            <a:ext cx="3831198" cy="0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52000" y="340915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38" idx="2"/>
          </p:cNvCxnSpPr>
          <p:nvPr/>
        </p:nvCxnSpPr>
        <p:spPr>
          <a:xfrm flipV="1">
            <a:off x="4572000" y="3949155"/>
            <a:ext cx="0" cy="863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3020" y="4552703"/>
            <a:ext cx="1884783" cy="519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aw49v8rnawih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99001" y="4552703"/>
            <a:ext cx="1884783" cy="519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aw49v8rnawih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20" idx="2"/>
            <a:endCxn id="48" idx="0"/>
          </p:cNvCxnSpPr>
          <p:nvPr/>
        </p:nvCxnSpPr>
        <p:spPr>
          <a:xfrm>
            <a:off x="1725411" y="3992818"/>
            <a:ext cx="1" cy="559885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441392" y="4078566"/>
            <a:ext cx="1" cy="47413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32353" y="3358206"/>
            <a:ext cx="1418082" cy="634612"/>
            <a:chOff x="1016371" y="3358206"/>
            <a:chExt cx="1418082" cy="634612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 rot="16200000">
              <a:off x="1564937" y="3083343"/>
              <a:ext cx="320949" cy="870675"/>
            </a:xfrm>
            <a:custGeom>
              <a:avLst/>
              <a:gdLst>
                <a:gd name="T0" fmla="*/ 286 w 572"/>
                <a:gd name="T1" fmla="*/ 0 h 1557"/>
                <a:gd name="T2" fmla="*/ 286 w 572"/>
                <a:gd name="T3" fmla="*/ 0 h 1557"/>
                <a:gd name="T4" fmla="*/ 286 w 572"/>
                <a:gd name="T5" fmla="*/ 0 h 1557"/>
                <a:gd name="T6" fmla="*/ 498 w 572"/>
                <a:gd name="T7" fmla="*/ 175 h 1557"/>
                <a:gd name="T8" fmla="*/ 410 w 572"/>
                <a:gd name="T9" fmla="*/ 93 h 1557"/>
                <a:gd name="T10" fmla="*/ 286 w 572"/>
                <a:gd name="T11" fmla="*/ 0 h 1557"/>
                <a:gd name="T12" fmla="*/ 162 w 572"/>
                <a:gd name="T13" fmla="*/ 93 h 1557"/>
                <a:gd name="T14" fmla="*/ 74 w 572"/>
                <a:gd name="T15" fmla="*/ 175 h 1557"/>
                <a:gd name="T16" fmla="*/ 0 w 572"/>
                <a:gd name="T17" fmla="*/ 350 h 1557"/>
                <a:gd name="T18" fmla="*/ 111 w 572"/>
                <a:gd name="T19" fmla="*/ 487 h 1557"/>
                <a:gd name="T20" fmla="*/ 151 w 572"/>
                <a:gd name="T21" fmla="*/ 528 h 1557"/>
                <a:gd name="T22" fmla="*/ 115 w 572"/>
                <a:gd name="T23" fmla="*/ 553 h 1557"/>
                <a:gd name="T24" fmla="*/ 125 w 572"/>
                <a:gd name="T25" fmla="*/ 613 h 1557"/>
                <a:gd name="T26" fmla="*/ 125 w 572"/>
                <a:gd name="T27" fmla="*/ 659 h 1557"/>
                <a:gd name="T28" fmla="*/ 181 w 572"/>
                <a:gd name="T29" fmla="*/ 659 h 1557"/>
                <a:gd name="T30" fmla="*/ 181 w 572"/>
                <a:gd name="T31" fmla="*/ 708 h 1557"/>
                <a:gd name="T32" fmla="*/ 181 w 572"/>
                <a:gd name="T33" fmla="*/ 711 h 1557"/>
                <a:gd name="T34" fmla="*/ 196 w 572"/>
                <a:gd name="T35" fmla="*/ 711 h 1557"/>
                <a:gd name="T36" fmla="*/ 198 w 572"/>
                <a:gd name="T37" fmla="*/ 826 h 1557"/>
                <a:gd name="T38" fmla="*/ 209 w 572"/>
                <a:gd name="T39" fmla="*/ 846 h 1557"/>
                <a:gd name="T40" fmla="*/ 258 w 572"/>
                <a:gd name="T41" fmla="*/ 889 h 1557"/>
                <a:gd name="T42" fmla="*/ 221 w 572"/>
                <a:gd name="T43" fmla="*/ 955 h 1557"/>
                <a:gd name="T44" fmla="*/ 258 w 572"/>
                <a:gd name="T45" fmla="*/ 1013 h 1557"/>
                <a:gd name="T46" fmla="*/ 257 w 572"/>
                <a:gd name="T47" fmla="*/ 1027 h 1557"/>
                <a:gd name="T48" fmla="*/ 219 w 572"/>
                <a:gd name="T49" fmla="*/ 1087 h 1557"/>
                <a:gd name="T50" fmla="*/ 221 w 572"/>
                <a:gd name="T51" fmla="*/ 1185 h 1557"/>
                <a:gd name="T52" fmla="*/ 227 w 572"/>
                <a:gd name="T53" fmla="*/ 1197 h 1557"/>
                <a:gd name="T54" fmla="*/ 270 w 572"/>
                <a:gd name="T55" fmla="*/ 1239 h 1557"/>
                <a:gd name="T56" fmla="*/ 239 w 572"/>
                <a:gd name="T57" fmla="*/ 1273 h 1557"/>
                <a:gd name="T58" fmla="*/ 263 w 572"/>
                <a:gd name="T59" fmla="*/ 1322 h 1557"/>
                <a:gd name="T60" fmla="*/ 223 w 572"/>
                <a:gd name="T61" fmla="*/ 1345 h 1557"/>
                <a:gd name="T62" fmla="*/ 207 w 572"/>
                <a:gd name="T63" fmla="*/ 1359 h 1557"/>
                <a:gd name="T64" fmla="*/ 207 w 572"/>
                <a:gd name="T65" fmla="*/ 1389 h 1557"/>
                <a:gd name="T66" fmla="*/ 215 w 572"/>
                <a:gd name="T67" fmla="*/ 1409 h 1557"/>
                <a:gd name="T68" fmla="*/ 302 w 572"/>
                <a:gd name="T69" fmla="*/ 1549 h 1557"/>
                <a:gd name="T70" fmla="*/ 317 w 572"/>
                <a:gd name="T71" fmla="*/ 1547 h 1557"/>
                <a:gd name="T72" fmla="*/ 388 w 572"/>
                <a:gd name="T73" fmla="*/ 1484 h 1557"/>
                <a:gd name="T74" fmla="*/ 391 w 572"/>
                <a:gd name="T75" fmla="*/ 1464 h 1557"/>
                <a:gd name="T76" fmla="*/ 391 w 572"/>
                <a:gd name="T77" fmla="*/ 711 h 1557"/>
                <a:gd name="T78" fmla="*/ 391 w 572"/>
                <a:gd name="T79" fmla="*/ 711 h 1557"/>
                <a:gd name="T80" fmla="*/ 391 w 572"/>
                <a:gd name="T81" fmla="*/ 708 h 1557"/>
                <a:gd name="T82" fmla="*/ 391 w 572"/>
                <a:gd name="T83" fmla="*/ 659 h 1557"/>
                <a:gd name="T84" fmla="*/ 447 w 572"/>
                <a:gd name="T85" fmla="*/ 659 h 1557"/>
                <a:gd name="T86" fmla="*/ 447 w 572"/>
                <a:gd name="T87" fmla="*/ 613 h 1557"/>
                <a:gd name="T88" fmla="*/ 456 w 572"/>
                <a:gd name="T89" fmla="*/ 553 h 1557"/>
                <a:gd name="T90" fmla="*/ 421 w 572"/>
                <a:gd name="T91" fmla="*/ 528 h 1557"/>
                <a:gd name="T92" fmla="*/ 460 w 572"/>
                <a:gd name="T93" fmla="*/ 487 h 1557"/>
                <a:gd name="T94" fmla="*/ 572 w 572"/>
                <a:gd name="T95" fmla="*/ 350 h 1557"/>
                <a:gd name="T96" fmla="*/ 498 w 572"/>
                <a:gd name="T97" fmla="*/ 175 h 1557"/>
                <a:gd name="T98" fmla="*/ 286 w 572"/>
                <a:gd name="T99" fmla="*/ 168 h 1557"/>
                <a:gd name="T100" fmla="*/ 229 w 572"/>
                <a:gd name="T101" fmla="*/ 111 h 1557"/>
                <a:gd name="T102" fmla="*/ 286 w 572"/>
                <a:gd name="T103" fmla="*/ 54 h 1557"/>
                <a:gd name="T104" fmla="*/ 343 w 572"/>
                <a:gd name="T105" fmla="*/ 111 h 1557"/>
                <a:gd name="T106" fmla="*/ 286 w 572"/>
                <a:gd name="T107" fmla="*/ 16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2" h="1557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498" y="175"/>
                  </a:moveTo>
                  <a:cubicBezTo>
                    <a:pt x="450" y="155"/>
                    <a:pt x="423" y="146"/>
                    <a:pt x="410" y="93"/>
                  </a:cubicBezTo>
                  <a:cubicBezTo>
                    <a:pt x="393" y="28"/>
                    <a:pt x="344" y="3"/>
                    <a:pt x="286" y="0"/>
                  </a:cubicBezTo>
                  <a:cubicBezTo>
                    <a:pt x="227" y="3"/>
                    <a:pt x="178" y="28"/>
                    <a:pt x="162" y="93"/>
                  </a:cubicBezTo>
                  <a:cubicBezTo>
                    <a:pt x="148" y="146"/>
                    <a:pt x="121" y="155"/>
                    <a:pt x="74" y="175"/>
                  </a:cubicBezTo>
                  <a:cubicBezTo>
                    <a:pt x="20" y="197"/>
                    <a:pt x="0" y="196"/>
                    <a:pt x="0" y="350"/>
                  </a:cubicBezTo>
                  <a:cubicBezTo>
                    <a:pt x="0" y="477"/>
                    <a:pt x="47" y="472"/>
                    <a:pt x="111" y="487"/>
                  </a:cubicBezTo>
                  <a:cubicBezTo>
                    <a:pt x="146" y="495"/>
                    <a:pt x="151" y="528"/>
                    <a:pt x="151" y="528"/>
                  </a:cubicBezTo>
                  <a:cubicBezTo>
                    <a:pt x="151" y="528"/>
                    <a:pt x="115" y="537"/>
                    <a:pt x="115" y="553"/>
                  </a:cubicBezTo>
                  <a:cubicBezTo>
                    <a:pt x="115" y="579"/>
                    <a:pt x="154" y="592"/>
                    <a:pt x="125" y="613"/>
                  </a:cubicBezTo>
                  <a:cubicBezTo>
                    <a:pt x="95" y="635"/>
                    <a:pt x="125" y="659"/>
                    <a:pt x="125" y="659"/>
                  </a:cubicBezTo>
                  <a:cubicBezTo>
                    <a:pt x="181" y="659"/>
                    <a:pt x="181" y="659"/>
                    <a:pt x="181" y="659"/>
                  </a:cubicBezTo>
                  <a:cubicBezTo>
                    <a:pt x="181" y="659"/>
                    <a:pt x="181" y="677"/>
                    <a:pt x="181" y="708"/>
                  </a:cubicBezTo>
                  <a:cubicBezTo>
                    <a:pt x="181" y="709"/>
                    <a:pt x="181" y="710"/>
                    <a:pt x="181" y="711"/>
                  </a:cubicBezTo>
                  <a:cubicBezTo>
                    <a:pt x="196" y="711"/>
                    <a:pt x="196" y="711"/>
                    <a:pt x="196" y="711"/>
                  </a:cubicBezTo>
                  <a:cubicBezTo>
                    <a:pt x="197" y="761"/>
                    <a:pt x="198" y="826"/>
                    <a:pt x="198" y="826"/>
                  </a:cubicBezTo>
                  <a:cubicBezTo>
                    <a:pt x="198" y="826"/>
                    <a:pt x="197" y="835"/>
                    <a:pt x="209" y="846"/>
                  </a:cubicBezTo>
                  <a:cubicBezTo>
                    <a:pt x="220" y="857"/>
                    <a:pt x="257" y="878"/>
                    <a:pt x="258" y="889"/>
                  </a:cubicBezTo>
                  <a:cubicBezTo>
                    <a:pt x="258" y="895"/>
                    <a:pt x="221" y="955"/>
                    <a:pt x="221" y="955"/>
                  </a:cubicBezTo>
                  <a:cubicBezTo>
                    <a:pt x="258" y="1013"/>
                    <a:pt x="258" y="1013"/>
                    <a:pt x="258" y="1013"/>
                  </a:cubicBezTo>
                  <a:cubicBezTo>
                    <a:pt x="258" y="1013"/>
                    <a:pt x="261" y="1022"/>
                    <a:pt x="257" y="1027"/>
                  </a:cubicBezTo>
                  <a:cubicBezTo>
                    <a:pt x="253" y="1031"/>
                    <a:pt x="219" y="1073"/>
                    <a:pt x="219" y="1087"/>
                  </a:cubicBezTo>
                  <a:cubicBezTo>
                    <a:pt x="218" y="1101"/>
                    <a:pt x="221" y="1185"/>
                    <a:pt x="221" y="1185"/>
                  </a:cubicBezTo>
                  <a:cubicBezTo>
                    <a:pt x="221" y="1185"/>
                    <a:pt x="221" y="1192"/>
                    <a:pt x="227" y="1197"/>
                  </a:cubicBezTo>
                  <a:cubicBezTo>
                    <a:pt x="233" y="1203"/>
                    <a:pt x="269" y="1227"/>
                    <a:pt x="270" y="1239"/>
                  </a:cubicBezTo>
                  <a:cubicBezTo>
                    <a:pt x="271" y="1250"/>
                    <a:pt x="239" y="1273"/>
                    <a:pt x="239" y="1273"/>
                  </a:cubicBezTo>
                  <a:cubicBezTo>
                    <a:pt x="239" y="1273"/>
                    <a:pt x="274" y="1319"/>
                    <a:pt x="263" y="1322"/>
                  </a:cubicBezTo>
                  <a:cubicBezTo>
                    <a:pt x="253" y="1325"/>
                    <a:pt x="223" y="1345"/>
                    <a:pt x="223" y="1345"/>
                  </a:cubicBezTo>
                  <a:cubicBezTo>
                    <a:pt x="223" y="1345"/>
                    <a:pt x="208" y="1349"/>
                    <a:pt x="207" y="1359"/>
                  </a:cubicBezTo>
                  <a:cubicBezTo>
                    <a:pt x="207" y="1369"/>
                    <a:pt x="207" y="1389"/>
                    <a:pt x="207" y="1389"/>
                  </a:cubicBezTo>
                  <a:cubicBezTo>
                    <a:pt x="207" y="1389"/>
                    <a:pt x="206" y="1399"/>
                    <a:pt x="215" y="1409"/>
                  </a:cubicBezTo>
                  <a:cubicBezTo>
                    <a:pt x="223" y="1419"/>
                    <a:pt x="302" y="1549"/>
                    <a:pt x="302" y="1549"/>
                  </a:cubicBezTo>
                  <a:cubicBezTo>
                    <a:pt x="302" y="1549"/>
                    <a:pt x="307" y="1557"/>
                    <a:pt x="317" y="1547"/>
                  </a:cubicBezTo>
                  <a:cubicBezTo>
                    <a:pt x="388" y="1484"/>
                    <a:pt x="388" y="1484"/>
                    <a:pt x="388" y="1484"/>
                  </a:cubicBezTo>
                  <a:cubicBezTo>
                    <a:pt x="388" y="1484"/>
                    <a:pt x="392" y="1484"/>
                    <a:pt x="391" y="1464"/>
                  </a:cubicBezTo>
                  <a:cubicBezTo>
                    <a:pt x="390" y="1448"/>
                    <a:pt x="390" y="889"/>
                    <a:pt x="391" y="711"/>
                  </a:cubicBezTo>
                  <a:cubicBezTo>
                    <a:pt x="391" y="711"/>
                    <a:pt x="391" y="711"/>
                    <a:pt x="391" y="711"/>
                  </a:cubicBezTo>
                  <a:cubicBezTo>
                    <a:pt x="391" y="710"/>
                    <a:pt x="391" y="709"/>
                    <a:pt x="391" y="708"/>
                  </a:cubicBezTo>
                  <a:cubicBezTo>
                    <a:pt x="391" y="677"/>
                    <a:pt x="391" y="659"/>
                    <a:pt x="391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76" y="635"/>
                    <a:pt x="447" y="613"/>
                  </a:cubicBezTo>
                  <a:cubicBezTo>
                    <a:pt x="417" y="592"/>
                    <a:pt x="456" y="579"/>
                    <a:pt x="456" y="553"/>
                  </a:cubicBezTo>
                  <a:cubicBezTo>
                    <a:pt x="456" y="537"/>
                    <a:pt x="421" y="528"/>
                    <a:pt x="421" y="528"/>
                  </a:cubicBezTo>
                  <a:cubicBezTo>
                    <a:pt x="421" y="528"/>
                    <a:pt x="425" y="495"/>
                    <a:pt x="460" y="487"/>
                  </a:cubicBezTo>
                  <a:cubicBezTo>
                    <a:pt x="524" y="472"/>
                    <a:pt x="572" y="477"/>
                    <a:pt x="572" y="350"/>
                  </a:cubicBezTo>
                  <a:cubicBezTo>
                    <a:pt x="572" y="196"/>
                    <a:pt x="551" y="197"/>
                    <a:pt x="498" y="175"/>
                  </a:cubicBezTo>
                  <a:close/>
                  <a:moveTo>
                    <a:pt x="286" y="168"/>
                  </a:moveTo>
                  <a:cubicBezTo>
                    <a:pt x="254" y="168"/>
                    <a:pt x="229" y="143"/>
                    <a:pt x="229" y="111"/>
                  </a:cubicBezTo>
                  <a:cubicBezTo>
                    <a:pt x="229" y="80"/>
                    <a:pt x="254" y="54"/>
                    <a:pt x="286" y="54"/>
                  </a:cubicBezTo>
                  <a:cubicBezTo>
                    <a:pt x="317" y="54"/>
                    <a:pt x="343" y="80"/>
                    <a:pt x="343" y="111"/>
                  </a:cubicBezTo>
                  <a:cubicBezTo>
                    <a:pt x="343" y="143"/>
                    <a:pt x="317" y="168"/>
                    <a:pt x="286" y="1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6371" y="3746597"/>
              <a:ext cx="1418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 dirty="0" smtClean="0"/>
                <a:t>Bob’s Private Key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9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Exchange with Forward Secrecy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3020" y="2318614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Pre-master Secret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05411" y="1338717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Alice’s </a:t>
            </a:r>
            <a:r>
              <a:rPr lang="en-GB" dirty="0" smtClean="0">
                <a:solidFill>
                  <a:schemeClr val="tx1"/>
                </a:solidFill>
              </a:rPr>
              <a:t>Client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5411" y="1878717"/>
            <a:ext cx="0" cy="43989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25411" y="2838410"/>
            <a:ext cx="1" cy="474138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31546" y="3358206"/>
            <a:ext cx="1787733" cy="634612"/>
            <a:chOff x="831546" y="3358206"/>
            <a:chExt cx="1787733" cy="634612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 rot="5400000">
              <a:off x="1564937" y="3083343"/>
              <a:ext cx="320949" cy="870675"/>
            </a:xfrm>
            <a:custGeom>
              <a:avLst/>
              <a:gdLst>
                <a:gd name="T0" fmla="*/ 286 w 572"/>
                <a:gd name="T1" fmla="*/ 0 h 1557"/>
                <a:gd name="T2" fmla="*/ 286 w 572"/>
                <a:gd name="T3" fmla="*/ 0 h 1557"/>
                <a:gd name="T4" fmla="*/ 286 w 572"/>
                <a:gd name="T5" fmla="*/ 0 h 1557"/>
                <a:gd name="T6" fmla="*/ 498 w 572"/>
                <a:gd name="T7" fmla="*/ 175 h 1557"/>
                <a:gd name="T8" fmla="*/ 410 w 572"/>
                <a:gd name="T9" fmla="*/ 93 h 1557"/>
                <a:gd name="T10" fmla="*/ 286 w 572"/>
                <a:gd name="T11" fmla="*/ 0 h 1557"/>
                <a:gd name="T12" fmla="*/ 162 w 572"/>
                <a:gd name="T13" fmla="*/ 93 h 1557"/>
                <a:gd name="T14" fmla="*/ 74 w 572"/>
                <a:gd name="T15" fmla="*/ 175 h 1557"/>
                <a:gd name="T16" fmla="*/ 0 w 572"/>
                <a:gd name="T17" fmla="*/ 350 h 1557"/>
                <a:gd name="T18" fmla="*/ 111 w 572"/>
                <a:gd name="T19" fmla="*/ 487 h 1557"/>
                <a:gd name="T20" fmla="*/ 151 w 572"/>
                <a:gd name="T21" fmla="*/ 528 h 1557"/>
                <a:gd name="T22" fmla="*/ 115 w 572"/>
                <a:gd name="T23" fmla="*/ 553 h 1557"/>
                <a:gd name="T24" fmla="*/ 125 w 572"/>
                <a:gd name="T25" fmla="*/ 613 h 1557"/>
                <a:gd name="T26" fmla="*/ 125 w 572"/>
                <a:gd name="T27" fmla="*/ 659 h 1557"/>
                <a:gd name="T28" fmla="*/ 181 w 572"/>
                <a:gd name="T29" fmla="*/ 659 h 1557"/>
                <a:gd name="T30" fmla="*/ 181 w 572"/>
                <a:gd name="T31" fmla="*/ 708 h 1557"/>
                <a:gd name="T32" fmla="*/ 181 w 572"/>
                <a:gd name="T33" fmla="*/ 711 h 1557"/>
                <a:gd name="T34" fmla="*/ 196 w 572"/>
                <a:gd name="T35" fmla="*/ 711 h 1557"/>
                <a:gd name="T36" fmla="*/ 198 w 572"/>
                <a:gd name="T37" fmla="*/ 826 h 1557"/>
                <a:gd name="T38" fmla="*/ 209 w 572"/>
                <a:gd name="T39" fmla="*/ 846 h 1557"/>
                <a:gd name="T40" fmla="*/ 258 w 572"/>
                <a:gd name="T41" fmla="*/ 889 h 1557"/>
                <a:gd name="T42" fmla="*/ 221 w 572"/>
                <a:gd name="T43" fmla="*/ 955 h 1557"/>
                <a:gd name="T44" fmla="*/ 258 w 572"/>
                <a:gd name="T45" fmla="*/ 1013 h 1557"/>
                <a:gd name="T46" fmla="*/ 257 w 572"/>
                <a:gd name="T47" fmla="*/ 1027 h 1557"/>
                <a:gd name="T48" fmla="*/ 219 w 572"/>
                <a:gd name="T49" fmla="*/ 1087 h 1557"/>
                <a:gd name="T50" fmla="*/ 221 w 572"/>
                <a:gd name="T51" fmla="*/ 1185 h 1557"/>
                <a:gd name="T52" fmla="*/ 227 w 572"/>
                <a:gd name="T53" fmla="*/ 1197 h 1557"/>
                <a:gd name="T54" fmla="*/ 270 w 572"/>
                <a:gd name="T55" fmla="*/ 1239 h 1557"/>
                <a:gd name="T56" fmla="*/ 239 w 572"/>
                <a:gd name="T57" fmla="*/ 1273 h 1557"/>
                <a:gd name="T58" fmla="*/ 263 w 572"/>
                <a:gd name="T59" fmla="*/ 1322 h 1557"/>
                <a:gd name="T60" fmla="*/ 223 w 572"/>
                <a:gd name="T61" fmla="*/ 1345 h 1557"/>
                <a:gd name="T62" fmla="*/ 207 w 572"/>
                <a:gd name="T63" fmla="*/ 1359 h 1557"/>
                <a:gd name="T64" fmla="*/ 207 w 572"/>
                <a:gd name="T65" fmla="*/ 1389 h 1557"/>
                <a:gd name="T66" fmla="*/ 215 w 572"/>
                <a:gd name="T67" fmla="*/ 1409 h 1557"/>
                <a:gd name="T68" fmla="*/ 302 w 572"/>
                <a:gd name="T69" fmla="*/ 1549 h 1557"/>
                <a:gd name="T70" fmla="*/ 317 w 572"/>
                <a:gd name="T71" fmla="*/ 1547 h 1557"/>
                <a:gd name="T72" fmla="*/ 388 w 572"/>
                <a:gd name="T73" fmla="*/ 1484 h 1557"/>
                <a:gd name="T74" fmla="*/ 391 w 572"/>
                <a:gd name="T75" fmla="*/ 1464 h 1557"/>
                <a:gd name="T76" fmla="*/ 391 w 572"/>
                <a:gd name="T77" fmla="*/ 711 h 1557"/>
                <a:gd name="T78" fmla="*/ 391 w 572"/>
                <a:gd name="T79" fmla="*/ 711 h 1557"/>
                <a:gd name="T80" fmla="*/ 391 w 572"/>
                <a:gd name="T81" fmla="*/ 708 h 1557"/>
                <a:gd name="T82" fmla="*/ 391 w 572"/>
                <a:gd name="T83" fmla="*/ 659 h 1557"/>
                <a:gd name="T84" fmla="*/ 447 w 572"/>
                <a:gd name="T85" fmla="*/ 659 h 1557"/>
                <a:gd name="T86" fmla="*/ 447 w 572"/>
                <a:gd name="T87" fmla="*/ 613 h 1557"/>
                <a:gd name="T88" fmla="*/ 456 w 572"/>
                <a:gd name="T89" fmla="*/ 553 h 1557"/>
                <a:gd name="T90" fmla="*/ 421 w 572"/>
                <a:gd name="T91" fmla="*/ 528 h 1557"/>
                <a:gd name="T92" fmla="*/ 460 w 572"/>
                <a:gd name="T93" fmla="*/ 487 h 1557"/>
                <a:gd name="T94" fmla="*/ 572 w 572"/>
                <a:gd name="T95" fmla="*/ 350 h 1557"/>
                <a:gd name="T96" fmla="*/ 498 w 572"/>
                <a:gd name="T97" fmla="*/ 175 h 1557"/>
                <a:gd name="T98" fmla="*/ 286 w 572"/>
                <a:gd name="T99" fmla="*/ 168 h 1557"/>
                <a:gd name="T100" fmla="*/ 229 w 572"/>
                <a:gd name="T101" fmla="*/ 111 h 1557"/>
                <a:gd name="T102" fmla="*/ 286 w 572"/>
                <a:gd name="T103" fmla="*/ 54 h 1557"/>
                <a:gd name="T104" fmla="*/ 343 w 572"/>
                <a:gd name="T105" fmla="*/ 111 h 1557"/>
                <a:gd name="T106" fmla="*/ 286 w 572"/>
                <a:gd name="T107" fmla="*/ 16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2" h="1557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498" y="175"/>
                  </a:moveTo>
                  <a:cubicBezTo>
                    <a:pt x="450" y="155"/>
                    <a:pt x="423" y="146"/>
                    <a:pt x="410" y="93"/>
                  </a:cubicBezTo>
                  <a:cubicBezTo>
                    <a:pt x="393" y="28"/>
                    <a:pt x="344" y="3"/>
                    <a:pt x="286" y="0"/>
                  </a:cubicBezTo>
                  <a:cubicBezTo>
                    <a:pt x="227" y="3"/>
                    <a:pt x="178" y="28"/>
                    <a:pt x="162" y="93"/>
                  </a:cubicBezTo>
                  <a:cubicBezTo>
                    <a:pt x="148" y="146"/>
                    <a:pt x="121" y="155"/>
                    <a:pt x="74" y="175"/>
                  </a:cubicBezTo>
                  <a:cubicBezTo>
                    <a:pt x="20" y="197"/>
                    <a:pt x="0" y="196"/>
                    <a:pt x="0" y="350"/>
                  </a:cubicBezTo>
                  <a:cubicBezTo>
                    <a:pt x="0" y="477"/>
                    <a:pt x="47" y="472"/>
                    <a:pt x="111" y="487"/>
                  </a:cubicBezTo>
                  <a:cubicBezTo>
                    <a:pt x="146" y="495"/>
                    <a:pt x="151" y="528"/>
                    <a:pt x="151" y="528"/>
                  </a:cubicBezTo>
                  <a:cubicBezTo>
                    <a:pt x="151" y="528"/>
                    <a:pt x="115" y="537"/>
                    <a:pt x="115" y="553"/>
                  </a:cubicBezTo>
                  <a:cubicBezTo>
                    <a:pt x="115" y="579"/>
                    <a:pt x="154" y="592"/>
                    <a:pt x="125" y="613"/>
                  </a:cubicBezTo>
                  <a:cubicBezTo>
                    <a:pt x="95" y="635"/>
                    <a:pt x="125" y="659"/>
                    <a:pt x="125" y="659"/>
                  </a:cubicBezTo>
                  <a:cubicBezTo>
                    <a:pt x="181" y="659"/>
                    <a:pt x="181" y="659"/>
                    <a:pt x="181" y="659"/>
                  </a:cubicBezTo>
                  <a:cubicBezTo>
                    <a:pt x="181" y="659"/>
                    <a:pt x="181" y="677"/>
                    <a:pt x="181" y="708"/>
                  </a:cubicBezTo>
                  <a:cubicBezTo>
                    <a:pt x="181" y="709"/>
                    <a:pt x="181" y="710"/>
                    <a:pt x="181" y="711"/>
                  </a:cubicBezTo>
                  <a:cubicBezTo>
                    <a:pt x="196" y="711"/>
                    <a:pt x="196" y="711"/>
                    <a:pt x="196" y="711"/>
                  </a:cubicBezTo>
                  <a:cubicBezTo>
                    <a:pt x="197" y="761"/>
                    <a:pt x="198" y="826"/>
                    <a:pt x="198" y="826"/>
                  </a:cubicBezTo>
                  <a:cubicBezTo>
                    <a:pt x="198" y="826"/>
                    <a:pt x="197" y="835"/>
                    <a:pt x="209" y="846"/>
                  </a:cubicBezTo>
                  <a:cubicBezTo>
                    <a:pt x="220" y="857"/>
                    <a:pt x="257" y="878"/>
                    <a:pt x="258" y="889"/>
                  </a:cubicBezTo>
                  <a:cubicBezTo>
                    <a:pt x="258" y="895"/>
                    <a:pt x="221" y="955"/>
                    <a:pt x="221" y="955"/>
                  </a:cubicBezTo>
                  <a:cubicBezTo>
                    <a:pt x="258" y="1013"/>
                    <a:pt x="258" y="1013"/>
                    <a:pt x="258" y="1013"/>
                  </a:cubicBezTo>
                  <a:cubicBezTo>
                    <a:pt x="258" y="1013"/>
                    <a:pt x="261" y="1022"/>
                    <a:pt x="257" y="1027"/>
                  </a:cubicBezTo>
                  <a:cubicBezTo>
                    <a:pt x="253" y="1031"/>
                    <a:pt x="219" y="1073"/>
                    <a:pt x="219" y="1087"/>
                  </a:cubicBezTo>
                  <a:cubicBezTo>
                    <a:pt x="218" y="1101"/>
                    <a:pt x="221" y="1185"/>
                    <a:pt x="221" y="1185"/>
                  </a:cubicBezTo>
                  <a:cubicBezTo>
                    <a:pt x="221" y="1185"/>
                    <a:pt x="221" y="1192"/>
                    <a:pt x="227" y="1197"/>
                  </a:cubicBezTo>
                  <a:cubicBezTo>
                    <a:pt x="233" y="1203"/>
                    <a:pt x="269" y="1227"/>
                    <a:pt x="270" y="1239"/>
                  </a:cubicBezTo>
                  <a:cubicBezTo>
                    <a:pt x="271" y="1250"/>
                    <a:pt x="239" y="1273"/>
                    <a:pt x="239" y="1273"/>
                  </a:cubicBezTo>
                  <a:cubicBezTo>
                    <a:pt x="239" y="1273"/>
                    <a:pt x="274" y="1319"/>
                    <a:pt x="263" y="1322"/>
                  </a:cubicBezTo>
                  <a:cubicBezTo>
                    <a:pt x="253" y="1325"/>
                    <a:pt x="223" y="1345"/>
                    <a:pt x="223" y="1345"/>
                  </a:cubicBezTo>
                  <a:cubicBezTo>
                    <a:pt x="223" y="1345"/>
                    <a:pt x="208" y="1349"/>
                    <a:pt x="207" y="1359"/>
                  </a:cubicBezTo>
                  <a:cubicBezTo>
                    <a:pt x="207" y="1369"/>
                    <a:pt x="207" y="1389"/>
                    <a:pt x="207" y="1389"/>
                  </a:cubicBezTo>
                  <a:cubicBezTo>
                    <a:pt x="207" y="1389"/>
                    <a:pt x="206" y="1399"/>
                    <a:pt x="215" y="1409"/>
                  </a:cubicBezTo>
                  <a:cubicBezTo>
                    <a:pt x="223" y="1419"/>
                    <a:pt x="302" y="1549"/>
                    <a:pt x="302" y="1549"/>
                  </a:cubicBezTo>
                  <a:cubicBezTo>
                    <a:pt x="302" y="1549"/>
                    <a:pt x="307" y="1557"/>
                    <a:pt x="317" y="1547"/>
                  </a:cubicBezTo>
                  <a:cubicBezTo>
                    <a:pt x="388" y="1484"/>
                    <a:pt x="388" y="1484"/>
                    <a:pt x="388" y="1484"/>
                  </a:cubicBezTo>
                  <a:cubicBezTo>
                    <a:pt x="388" y="1484"/>
                    <a:pt x="392" y="1484"/>
                    <a:pt x="391" y="1464"/>
                  </a:cubicBezTo>
                  <a:cubicBezTo>
                    <a:pt x="390" y="1448"/>
                    <a:pt x="390" y="889"/>
                    <a:pt x="391" y="711"/>
                  </a:cubicBezTo>
                  <a:cubicBezTo>
                    <a:pt x="391" y="711"/>
                    <a:pt x="391" y="711"/>
                    <a:pt x="391" y="711"/>
                  </a:cubicBezTo>
                  <a:cubicBezTo>
                    <a:pt x="391" y="710"/>
                    <a:pt x="391" y="709"/>
                    <a:pt x="391" y="708"/>
                  </a:cubicBezTo>
                  <a:cubicBezTo>
                    <a:pt x="391" y="677"/>
                    <a:pt x="391" y="659"/>
                    <a:pt x="391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76" y="635"/>
                    <a:pt x="447" y="613"/>
                  </a:cubicBezTo>
                  <a:cubicBezTo>
                    <a:pt x="417" y="592"/>
                    <a:pt x="456" y="579"/>
                    <a:pt x="456" y="553"/>
                  </a:cubicBezTo>
                  <a:cubicBezTo>
                    <a:pt x="456" y="537"/>
                    <a:pt x="421" y="528"/>
                    <a:pt x="421" y="528"/>
                  </a:cubicBezTo>
                  <a:cubicBezTo>
                    <a:pt x="421" y="528"/>
                    <a:pt x="425" y="495"/>
                    <a:pt x="460" y="487"/>
                  </a:cubicBezTo>
                  <a:cubicBezTo>
                    <a:pt x="524" y="472"/>
                    <a:pt x="572" y="477"/>
                    <a:pt x="572" y="350"/>
                  </a:cubicBezTo>
                  <a:cubicBezTo>
                    <a:pt x="572" y="196"/>
                    <a:pt x="551" y="197"/>
                    <a:pt x="498" y="175"/>
                  </a:cubicBezTo>
                  <a:close/>
                  <a:moveTo>
                    <a:pt x="286" y="168"/>
                  </a:moveTo>
                  <a:cubicBezTo>
                    <a:pt x="254" y="168"/>
                    <a:pt x="229" y="143"/>
                    <a:pt x="229" y="111"/>
                  </a:cubicBezTo>
                  <a:cubicBezTo>
                    <a:pt x="229" y="80"/>
                    <a:pt x="254" y="54"/>
                    <a:pt x="286" y="54"/>
                  </a:cubicBezTo>
                  <a:cubicBezTo>
                    <a:pt x="317" y="54"/>
                    <a:pt x="343" y="80"/>
                    <a:pt x="343" y="111"/>
                  </a:cubicBezTo>
                  <a:cubicBezTo>
                    <a:pt x="343" y="143"/>
                    <a:pt x="317" y="168"/>
                    <a:pt x="286" y="1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546" y="3746597"/>
              <a:ext cx="1787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 dirty="0" smtClean="0"/>
                <a:t>Ephemeral Public Key</a:t>
              </a:r>
              <a:endParaRPr lang="en-GB" sz="16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99001" y="2318614"/>
            <a:ext cx="1884783" cy="5197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Pre-master Secret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721392" y="1338717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Bob’s Server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23" idx="2"/>
          </p:cNvCxnSpPr>
          <p:nvPr/>
        </p:nvCxnSpPr>
        <p:spPr>
          <a:xfrm flipH="1" flipV="1">
            <a:off x="7441392" y="1878717"/>
            <a:ext cx="1" cy="43989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7441393" y="2838410"/>
            <a:ext cx="0" cy="474138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3"/>
            <a:endCxn id="49" idx="1"/>
          </p:cNvCxnSpPr>
          <p:nvPr/>
        </p:nvCxnSpPr>
        <p:spPr>
          <a:xfrm>
            <a:off x="2667803" y="4812601"/>
            <a:ext cx="3831198" cy="0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52000" y="340915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38" idx="2"/>
          </p:cNvCxnSpPr>
          <p:nvPr/>
        </p:nvCxnSpPr>
        <p:spPr>
          <a:xfrm flipV="1">
            <a:off x="4572000" y="3949155"/>
            <a:ext cx="0" cy="8634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3020" y="4552703"/>
            <a:ext cx="1884783" cy="519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ry5ebyseyet4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99001" y="4552703"/>
            <a:ext cx="1884783" cy="5197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ry5ebyseyet4</a:t>
            </a:r>
          </a:p>
        </p:txBody>
      </p:sp>
      <p:cxnSp>
        <p:nvCxnSpPr>
          <p:cNvPr id="50" name="Straight Arrow Connector 49"/>
          <p:cNvCxnSpPr>
            <a:stCxn id="20" idx="2"/>
            <a:endCxn id="48" idx="0"/>
          </p:cNvCxnSpPr>
          <p:nvPr/>
        </p:nvCxnSpPr>
        <p:spPr>
          <a:xfrm>
            <a:off x="1725411" y="3992818"/>
            <a:ext cx="1" cy="559885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441392" y="4078566"/>
            <a:ext cx="1" cy="474137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507806" y="3358206"/>
            <a:ext cx="1867179" cy="634612"/>
            <a:chOff x="791824" y="3358206"/>
            <a:chExt cx="1867179" cy="634612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 rot="16200000">
              <a:off x="1564937" y="3083343"/>
              <a:ext cx="320949" cy="870675"/>
            </a:xfrm>
            <a:custGeom>
              <a:avLst/>
              <a:gdLst>
                <a:gd name="T0" fmla="*/ 286 w 572"/>
                <a:gd name="T1" fmla="*/ 0 h 1557"/>
                <a:gd name="T2" fmla="*/ 286 w 572"/>
                <a:gd name="T3" fmla="*/ 0 h 1557"/>
                <a:gd name="T4" fmla="*/ 286 w 572"/>
                <a:gd name="T5" fmla="*/ 0 h 1557"/>
                <a:gd name="T6" fmla="*/ 498 w 572"/>
                <a:gd name="T7" fmla="*/ 175 h 1557"/>
                <a:gd name="T8" fmla="*/ 410 w 572"/>
                <a:gd name="T9" fmla="*/ 93 h 1557"/>
                <a:gd name="T10" fmla="*/ 286 w 572"/>
                <a:gd name="T11" fmla="*/ 0 h 1557"/>
                <a:gd name="T12" fmla="*/ 162 w 572"/>
                <a:gd name="T13" fmla="*/ 93 h 1557"/>
                <a:gd name="T14" fmla="*/ 74 w 572"/>
                <a:gd name="T15" fmla="*/ 175 h 1557"/>
                <a:gd name="T16" fmla="*/ 0 w 572"/>
                <a:gd name="T17" fmla="*/ 350 h 1557"/>
                <a:gd name="T18" fmla="*/ 111 w 572"/>
                <a:gd name="T19" fmla="*/ 487 h 1557"/>
                <a:gd name="T20" fmla="*/ 151 w 572"/>
                <a:gd name="T21" fmla="*/ 528 h 1557"/>
                <a:gd name="T22" fmla="*/ 115 w 572"/>
                <a:gd name="T23" fmla="*/ 553 h 1557"/>
                <a:gd name="T24" fmla="*/ 125 w 572"/>
                <a:gd name="T25" fmla="*/ 613 h 1557"/>
                <a:gd name="T26" fmla="*/ 125 w 572"/>
                <a:gd name="T27" fmla="*/ 659 h 1557"/>
                <a:gd name="T28" fmla="*/ 181 w 572"/>
                <a:gd name="T29" fmla="*/ 659 h 1557"/>
                <a:gd name="T30" fmla="*/ 181 w 572"/>
                <a:gd name="T31" fmla="*/ 708 h 1557"/>
                <a:gd name="T32" fmla="*/ 181 w 572"/>
                <a:gd name="T33" fmla="*/ 711 h 1557"/>
                <a:gd name="T34" fmla="*/ 196 w 572"/>
                <a:gd name="T35" fmla="*/ 711 h 1557"/>
                <a:gd name="T36" fmla="*/ 198 w 572"/>
                <a:gd name="T37" fmla="*/ 826 h 1557"/>
                <a:gd name="T38" fmla="*/ 209 w 572"/>
                <a:gd name="T39" fmla="*/ 846 h 1557"/>
                <a:gd name="T40" fmla="*/ 258 w 572"/>
                <a:gd name="T41" fmla="*/ 889 h 1557"/>
                <a:gd name="T42" fmla="*/ 221 w 572"/>
                <a:gd name="T43" fmla="*/ 955 h 1557"/>
                <a:gd name="T44" fmla="*/ 258 w 572"/>
                <a:gd name="T45" fmla="*/ 1013 h 1557"/>
                <a:gd name="T46" fmla="*/ 257 w 572"/>
                <a:gd name="T47" fmla="*/ 1027 h 1557"/>
                <a:gd name="T48" fmla="*/ 219 w 572"/>
                <a:gd name="T49" fmla="*/ 1087 h 1557"/>
                <a:gd name="T50" fmla="*/ 221 w 572"/>
                <a:gd name="T51" fmla="*/ 1185 h 1557"/>
                <a:gd name="T52" fmla="*/ 227 w 572"/>
                <a:gd name="T53" fmla="*/ 1197 h 1557"/>
                <a:gd name="T54" fmla="*/ 270 w 572"/>
                <a:gd name="T55" fmla="*/ 1239 h 1557"/>
                <a:gd name="T56" fmla="*/ 239 w 572"/>
                <a:gd name="T57" fmla="*/ 1273 h 1557"/>
                <a:gd name="T58" fmla="*/ 263 w 572"/>
                <a:gd name="T59" fmla="*/ 1322 h 1557"/>
                <a:gd name="T60" fmla="*/ 223 w 572"/>
                <a:gd name="T61" fmla="*/ 1345 h 1557"/>
                <a:gd name="T62" fmla="*/ 207 w 572"/>
                <a:gd name="T63" fmla="*/ 1359 h 1557"/>
                <a:gd name="T64" fmla="*/ 207 w 572"/>
                <a:gd name="T65" fmla="*/ 1389 h 1557"/>
                <a:gd name="T66" fmla="*/ 215 w 572"/>
                <a:gd name="T67" fmla="*/ 1409 h 1557"/>
                <a:gd name="T68" fmla="*/ 302 w 572"/>
                <a:gd name="T69" fmla="*/ 1549 h 1557"/>
                <a:gd name="T70" fmla="*/ 317 w 572"/>
                <a:gd name="T71" fmla="*/ 1547 h 1557"/>
                <a:gd name="T72" fmla="*/ 388 w 572"/>
                <a:gd name="T73" fmla="*/ 1484 h 1557"/>
                <a:gd name="T74" fmla="*/ 391 w 572"/>
                <a:gd name="T75" fmla="*/ 1464 h 1557"/>
                <a:gd name="T76" fmla="*/ 391 w 572"/>
                <a:gd name="T77" fmla="*/ 711 h 1557"/>
                <a:gd name="T78" fmla="*/ 391 w 572"/>
                <a:gd name="T79" fmla="*/ 711 h 1557"/>
                <a:gd name="T80" fmla="*/ 391 w 572"/>
                <a:gd name="T81" fmla="*/ 708 h 1557"/>
                <a:gd name="T82" fmla="*/ 391 w 572"/>
                <a:gd name="T83" fmla="*/ 659 h 1557"/>
                <a:gd name="T84" fmla="*/ 447 w 572"/>
                <a:gd name="T85" fmla="*/ 659 h 1557"/>
                <a:gd name="T86" fmla="*/ 447 w 572"/>
                <a:gd name="T87" fmla="*/ 613 h 1557"/>
                <a:gd name="T88" fmla="*/ 456 w 572"/>
                <a:gd name="T89" fmla="*/ 553 h 1557"/>
                <a:gd name="T90" fmla="*/ 421 w 572"/>
                <a:gd name="T91" fmla="*/ 528 h 1557"/>
                <a:gd name="T92" fmla="*/ 460 w 572"/>
                <a:gd name="T93" fmla="*/ 487 h 1557"/>
                <a:gd name="T94" fmla="*/ 572 w 572"/>
                <a:gd name="T95" fmla="*/ 350 h 1557"/>
                <a:gd name="T96" fmla="*/ 498 w 572"/>
                <a:gd name="T97" fmla="*/ 175 h 1557"/>
                <a:gd name="T98" fmla="*/ 286 w 572"/>
                <a:gd name="T99" fmla="*/ 168 h 1557"/>
                <a:gd name="T100" fmla="*/ 229 w 572"/>
                <a:gd name="T101" fmla="*/ 111 h 1557"/>
                <a:gd name="T102" fmla="*/ 286 w 572"/>
                <a:gd name="T103" fmla="*/ 54 h 1557"/>
                <a:gd name="T104" fmla="*/ 343 w 572"/>
                <a:gd name="T105" fmla="*/ 111 h 1557"/>
                <a:gd name="T106" fmla="*/ 286 w 572"/>
                <a:gd name="T107" fmla="*/ 16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2" h="1557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498" y="175"/>
                  </a:moveTo>
                  <a:cubicBezTo>
                    <a:pt x="450" y="155"/>
                    <a:pt x="423" y="146"/>
                    <a:pt x="410" y="93"/>
                  </a:cubicBezTo>
                  <a:cubicBezTo>
                    <a:pt x="393" y="28"/>
                    <a:pt x="344" y="3"/>
                    <a:pt x="286" y="0"/>
                  </a:cubicBezTo>
                  <a:cubicBezTo>
                    <a:pt x="227" y="3"/>
                    <a:pt x="178" y="28"/>
                    <a:pt x="162" y="93"/>
                  </a:cubicBezTo>
                  <a:cubicBezTo>
                    <a:pt x="148" y="146"/>
                    <a:pt x="121" y="155"/>
                    <a:pt x="74" y="175"/>
                  </a:cubicBezTo>
                  <a:cubicBezTo>
                    <a:pt x="20" y="197"/>
                    <a:pt x="0" y="196"/>
                    <a:pt x="0" y="350"/>
                  </a:cubicBezTo>
                  <a:cubicBezTo>
                    <a:pt x="0" y="477"/>
                    <a:pt x="47" y="472"/>
                    <a:pt x="111" y="487"/>
                  </a:cubicBezTo>
                  <a:cubicBezTo>
                    <a:pt x="146" y="495"/>
                    <a:pt x="151" y="528"/>
                    <a:pt x="151" y="528"/>
                  </a:cubicBezTo>
                  <a:cubicBezTo>
                    <a:pt x="151" y="528"/>
                    <a:pt x="115" y="537"/>
                    <a:pt x="115" y="553"/>
                  </a:cubicBezTo>
                  <a:cubicBezTo>
                    <a:pt x="115" y="579"/>
                    <a:pt x="154" y="592"/>
                    <a:pt x="125" y="613"/>
                  </a:cubicBezTo>
                  <a:cubicBezTo>
                    <a:pt x="95" y="635"/>
                    <a:pt x="125" y="659"/>
                    <a:pt x="125" y="659"/>
                  </a:cubicBezTo>
                  <a:cubicBezTo>
                    <a:pt x="181" y="659"/>
                    <a:pt x="181" y="659"/>
                    <a:pt x="181" y="659"/>
                  </a:cubicBezTo>
                  <a:cubicBezTo>
                    <a:pt x="181" y="659"/>
                    <a:pt x="181" y="677"/>
                    <a:pt x="181" y="708"/>
                  </a:cubicBezTo>
                  <a:cubicBezTo>
                    <a:pt x="181" y="709"/>
                    <a:pt x="181" y="710"/>
                    <a:pt x="181" y="711"/>
                  </a:cubicBezTo>
                  <a:cubicBezTo>
                    <a:pt x="196" y="711"/>
                    <a:pt x="196" y="711"/>
                    <a:pt x="196" y="711"/>
                  </a:cubicBezTo>
                  <a:cubicBezTo>
                    <a:pt x="197" y="761"/>
                    <a:pt x="198" y="826"/>
                    <a:pt x="198" y="826"/>
                  </a:cubicBezTo>
                  <a:cubicBezTo>
                    <a:pt x="198" y="826"/>
                    <a:pt x="197" y="835"/>
                    <a:pt x="209" y="846"/>
                  </a:cubicBezTo>
                  <a:cubicBezTo>
                    <a:pt x="220" y="857"/>
                    <a:pt x="257" y="878"/>
                    <a:pt x="258" y="889"/>
                  </a:cubicBezTo>
                  <a:cubicBezTo>
                    <a:pt x="258" y="895"/>
                    <a:pt x="221" y="955"/>
                    <a:pt x="221" y="955"/>
                  </a:cubicBezTo>
                  <a:cubicBezTo>
                    <a:pt x="258" y="1013"/>
                    <a:pt x="258" y="1013"/>
                    <a:pt x="258" y="1013"/>
                  </a:cubicBezTo>
                  <a:cubicBezTo>
                    <a:pt x="258" y="1013"/>
                    <a:pt x="261" y="1022"/>
                    <a:pt x="257" y="1027"/>
                  </a:cubicBezTo>
                  <a:cubicBezTo>
                    <a:pt x="253" y="1031"/>
                    <a:pt x="219" y="1073"/>
                    <a:pt x="219" y="1087"/>
                  </a:cubicBezTo>
                  <a:cubicBezTo>
                    <a:pt x="218" y="1101"/>
                    <a:pt x="221" y="1185"/>
                    <a:pt x="221" y="1185"/>
                  </a:cubicBezTo>
                  <a:cubicBezTo>
                    <a:pt x="221" y="1185"/>
                    <a:pt x="221" y="1192"/>
                    <a:pt x="227" y="1197"/>
                  </a:cubicBezTo>
                  <a:cubicBezTo>
                    <a:pt x="233" y="1203"/>
                    <a:pt x="269" y="1227"/>
                    <a:pt x="270" y="1239"/>
                  </a:cubicBezTo>
                  <a:cubicBezTo>
                    <a:pt x="271" y="1250"/>
                    <a:pt x="239" y="1273"/>
                    <a:pt x="239" y="1273"/>
                  </a:cubicBezTo>
                  <a:cubicBezTo>
                    <a:pt x="239" y="1273"/>
                    <a:pt x="274" y="1319"/>
                    <a:pt x="263" y="1322"/>
                  </a:cubicBezTo>
                  <a:cubicBezTo>
                    <a:pt x="253" y="1325"/>
                    <a:pt x="223" y="1345"/>
                    <a:pt x="223" y="1345"/>
                  </a:cubicBezTo>
                  <a:cubicBezTo>
                    <a:pt x="223" y="1345"/>
                    <a:pt x="208" y="1349"/>
                    <a:pt x="207" y="1359"/>
                  </a:cubicBezTo>
                  <a:cubicBezTo>
                    <a:pt x="207" y="1369"/>
                    <a:pt x="207" y="1389"/>
                    <a:pt x="207" y="1389"/>
                  </a:cubicBezTo>
                  <a:cubicBezTo>
                    <a:pt x="207" y="1389"/>
                    <a:pt x="206" y="1399"/>
                    <a:pt x="215" y="1409"/>
                  </a:cubicBezTo>
                  <a:cubicBezTo>
                    <a:pt x="223" y="1419"/>
                    <a:pt x="302" y="1549"/>
                    <a:pt x="302" y="1549"/>
                  </a:cubicBezTo>
                  <a:cubicBezTo>
                    <a:pt x="302" y="1549"/>
                    <a:pt x="307" y="1557"/>
                    <a:pt x="317" y="1547"/>
                  </a:cubicBezTo>
                  <a:cubicBezTo>
                    <a:pt x="388" y="1484"/>
                    <a:pt x="388" y="1484"/>
                    <a:pt x="388" y="1484"/>
                  </a:cubicBezTo>
                  <a:cubicBezTo>
                    <a:pt x="388" y="1484"/>
                    <a:pt x="392" y="1484"/>
                    <a:pt x="391" y="1464"/>
                  </a:cubicBezTo>
                  <a:cubicBezTo>
                    <a:pt x="390" y="1448"/>
                    <a:pt x="390" y="889"/>
                    <a:pt x="391" y="711"/>
                  </a:cubicBezTo>
                  <a:cubicBezTo>
                    <a:pt x="391" y="711"/>
                    <a:pt x="391" y="711"/>
                    <a:pt x="391" y="711"/>
                  </a:cubicBezTo>
                  <a:cubicBezTo>
                    <a:pt x="391" y="710"/>
                    <a:pt x="391" y="709"/>
                    <a:pt x="391" y="708"/>
                  </a:cubicBezTo>
                  <a:cubicBezTo>
                    <a:pt x="391" y="677"/>
                    <a:pt x="391" y="659"/>
                    <a:pt x="391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76" y="635"/>
                    <a:pt x="447" y="613"/>
                  </a:cubicBezTo>
                  <a:cubicBezTo>
                    <a:pt x="417" y="592"/>
                    <a:pt x="456" y="579"/>
                    <a:pt x="456" y="553"/>
                  </a:cubicBezTo>
                  <a:cubicBezTo>
                    <a:pt x="456" y="537"/>
                    <a:pt x="421" y="528"/>
                    <a:pt x="421" y="528"/>
                  </a:cubicBezTo>
                  <a:cubicBezTo>
                    <a:pt x="421" y="528"/>
                    <a:pt x="425" y="495"/>
                    <a:pt x="460" y="487"/>
                  </a:cubicBezTo>
                  <a:cubicBezTo>
                    <a:pt x="524" y="472"/>
                    <a:pt x="572" y="477"/>
                    <a:pt x="572" y="350"/>
                  </a:cubicBezTo>
                  <a:cubicBezTo>
                    <a:pt x="572" y="196"/>
                    <a:pt x="551" y="197"/>
                    <a:pt x="498" y="175"/>
                  </a:cubicBezTo>
                  <a:close/>
                  <a:moveTo>
                    <a:pt x="286" y="168"/>
                  </a:moveTo>
                  <a:cubicBezTo>
                    <a:pt x="254" y="168"/>
                    <a:pt x="229" y="143"/>
                    <a:pt x="229" y="111"/>
                  </a:cubicBezTo>
                  <a:cubicBezTo>
                    <a:pt x="229" y="80"/>
                    <a:pt x="254" y="54"/>
                    <a:pt x="286" y="54"/>
                  </a:cubicBezTo>
                  <a:cubicBezTo>
                    <a:pt x="317" y="54"/>
                    <a:pt x="343" y="80"/>
                    <a:pt x="343" y="111"/>
                  </a:cubicBezTo>
                  <a:cubicBezTo>
                    <a:pt x="343" y="143"/>
                    <a:pt x="317" y="168"/>
                    <a:pt x="286" y="1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824" y="3746597"/>
              <a:ext cx="186717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 dirty="0" smtClean="0"/>
                <a:t>Ephemeral Private Key</a:t>
              </a:r>
              <a:endParaRPr lang="en-GB" sz="1600" dirty="0"/>
            </a:p>
          </p:txBody>
        </p:sp>
      </p:grpSp>
      <p:cxnSp>
        <p:nvCxnSpPr>
          <p:cNvPr id="26" name="Straight Arrow Connector 25"/>
          <p:cNvCxnSpPr>
            <a:stCxn id="23" idx="1"/>
            <a:endCxn id="6" idx="3"/>
          </p:cNvCxnSpPr>
          <p:nvPr/>
        </p:nvCxnSpPr>
        <p:spPr>
          <a:xfrm flipH="1">
            <a:off x="2445411" y="1608717"/>
            <a:ext cx="4275981" cy="0"/>
          </a:xfrm>
          <a:prstGeom prst="straightConnector1">
            <a:avLst/>
          </a:prstGeom>
          <a:ln w="22225"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768892" y="1235807"/>
            <a:ext cx="1787733" cy="634612"/>
            <a:chOff x="831547" y="3358206"/>
            <a:chExt cx="1787733" cy="634612"/>
          </a:xfrm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 rot="5400000">
              <a:off x="1564937" y="3083343"/>
              <a:ext cx="320949" cy="870675"/>
            </a:xfrm>
            <a:custGeom>
              <a:avLst/>
              <a:gdLst>
                <a:gd name="T0" fmla="*/ 286 w 572"/>
                <a:gd name="T1" fmla="*/ 0 h 1557"/>
                <a:gd name="T2" fmla="*/ 286 w 572"/>
                <a:gd name="T3" fmla="*/ 0 h 1557"/>
                <a:gd name="T4" fmla="*/ 286 w 572"/>
                <a:gd name="T5" fmla="*/ 0 h 1557"/>
                <a:gd name="T6" fmla="*/ 498 w 572"/>
                <a:gd name="T7" fmla="*/ 175 h 1557"/>
                <a:gd name="T8" fmla="*/ 410 w 572"/>
                <a:gd name="T9" fmla="*/ 93 h 1557"/>
                <a:gd name="T10" fmla="*/ 286 w 572"/>
                <a:gd name="T11" fmla="*/ 0 h 1557"/>
                <a:gd name="T12" fmla="*/ 162 w 572"/>
                <a:gd name="T13" fmla="*/ 93 h 1557"/>
                <a:gd name="T14" fmla="*/ 74 w 572"/>
                <a:gd name="T15" fmla="*/ 175 h 1557"/>
                <a:gd name="T16" fmla="*/ 0 w 572"/>
                <a:gd name="T17" fmla="*/ 350 h 1557"/>
                <a:gd name="T18" fmla="*/ 111 w 572"/>
                <a:gd name="T19" fmla="*/ 487 h 1557"/>
                <a:gd name="T20" fmla="*/ 151 w 572"/>
                <a:gd name="T21" fmla="*/ 528 h 1557"/>
                <a:gd name="T22" fmla="*/ 115 w 572"/>
                <a:gd name="T23" fmla="*/ 553 h 1557"/>
                <a:gd name="T24" fmla="*/ 125 w 572"/>
                <a:gd name="T25" fmla="*/ 613 h 1557"/>
                <a:gd name="T26" fmla="*/ 125 w 572"/>
                <a:gd name="T27" fmla="*/ 659 h 1557"/>
                <a:gd name="T28" fmla="*/ 181 w 572"/>
                <a:gd name="T29" fmla="*/ 659 h 1557"/>
                <a:gd name="T30" fmla="*/ 181 w 572"/>
                <a:gd name="T31" fmla="*/ 708 h 1557"/>
                <a:gd name="T32" fmla="*/ 181 w 572"/>
                <a:gd name="T33" fmla="*/ 711 h 1557"/>
                <a:gd name="T34" fmla="*/ 196 w 572"/>
                <a:gd name="T35" fmla="*/ 711 h 1557"/>
                <a:gd name="T36" fmla="*/ 198 w 572"/>
                <a:gd name="T37" fmla="*/ 826 h 1557"/>
                <a:gd name="T38" fmla="*/ 209 w 572"/>
                <a:gd name="T39" fmla="*/ 846 h 1557"/>
                <a:gd name="T40" fmla="*/ 258 w 572"/>
                <a:gd name="T41" fmla="*/ 889 h 1557"/>
                <a:gd name="T42" fmla="*/ 221 w 572"/>
                <a:gd name="T43" fmla="*/ 955 h 1557"/>
                <a:gd name="T44" fmla="*/ 258 w 572"/>
                <a:gd name="T45" fmla="*/ 1013 h 1557"/>
                <a:gd name="T46" fmla="*/ 257 w 572"/>
                <a:gd name="T47" fmla="*/ 1027 h 1557"/>
                <a:gd name="T48" fmla="*/ 219 w 572"/>
                <a:gd name="T49" fmla="*/ 1087 h 1557"/>
                <a:gd name="T50" fmla="*/ 221 w 572"/>
                <a:gd name="T51" fmla="*/ 1185 h 1557"/>
                <a:gd name="T52" fmla="*/ 227 w 572"/>
                <a:gd name="T53" fmla="*/ 1197 h 1557"/>
                <a:gd name="T54" fmla="*/ 270 w 572"/>
                <a:gd name="T55" fmla="*/ 1239 h 1557"/>
                <a:gd name="T56" fmla="*/ 239 w 572"/>
                <a:gd name="T57" fmla="*/ 1273 h 1557"/>
                <a:gd name="T58" fmla="*/ 263 w 572"/>
                <a:gd name="T59" fmla="*/ 1322 h 1557"/>
                <a:gd name="T60" fmla="*/ 223 w 572"/>
                <a:gd name="T61" fmla="*/ 1345 h 1557"/>
                <a:gd name="T62" fmla="*/ 207 w 572"/>
                <a:gd name="T63" fmla="*/ 1359 h 1557"/>
                <a:gd name="T64" fmla="*/ 207 w 572"/>
                <a:gd name="T65" fmla="*/ 1389 h 1557"/>
                <a:gd name="T66" fmla="*/ 215 w 572"/>
                <a:gd name="T67" fmla="*/ 1409 h 1557"/>
                <a:gd name="T68" fmla="*/ 302 w 572"/>
                <a:gd name="T69" fmla="*/ 1549 h 1557"/>
                <a:gd name="T70" fmla="*/ 317 w 572"/>
                <a:gd name="T71" fmla="*/ 1547 h 1557"/>
                <a:gd name="T72" fmla="*/ 388 w 572"/>
                <a:gd name="T73" fmla="*/ 1484 h 1557"/>
                <a:gd name="T74" fmla="*/ 391 w 572"/>
                <a:gd name="T75" fmla="*/ 1464 h 1557"/>
                <a:gd name="T76" fmla="*/ 391 w 572"/>
                <a:gd name="T77" fmla="*/ 711 h 1557"/>
                <a:gd name="T78" fmla="*/ 391 w 572"/>
                <a:gd name="T79" fmla="*/ 711 h 1557"/>
                <a:gd name="T80" fmla="*/ 391 w 572"/>
                <a:gd name="T81" fmla="*/ 708 h 1557"/>
                <a:gd name="T82" fmla="*/ 391 w 572"/>
                <a:gd name="T83" fmla="*/ 659 h 1557"/>
                <a:gd name="T84" fmla="*/ 447 w 572"/>
                <a:gd name="T85" fmla="*/ 659 h 1557"/>
                <a:gd name="T86" fmla="*/ 447 w 572"/>
                <a:gd name="T87" fmla="*/ 613 h 1557"/>
                <a:gd name="T88" fmla="*/ 456 w 572"/>
                <a:gd name="T89" fmla="*/ 553 h 1557"/>
                <a:gd name="T90" fmla="*/ 421 w 572"/>
                <a:gd name="T91" fmla="*/ 528 h 1557"/>
                <a:gd name="T92" fmla="*/ 460 w 572"/>
                <a:gd name="T93" fmla="*/ 487 h 1557"/>
                <a:gd name="T94" fmla="*/ 572 w 572"/>
                <a:gd name="T95" fmla="*/ 350 h 1557"/>
                <a:gd name="T96" fmla="*/ 498 w 572"/>
                <a:gd name="T97" fmla="*/ 175 h 1557"/>
                <a:gd name="T98" fmla="*/ 286 w 572"/>
                <a:gd name="T99" fmla="*/ 168 h 1557"/>
                <a:gd name="T100" fmla="*/ 229 w 572"/>
                <a:gd name="T101" fmla="*/ 111 h 1557"/>
                <a:gd name="T102" fmla="*/ 286 w 572"/>
                <a:gd name="T103" fmla="*/ 54 h 1557"/>
                <a:gd name="T104" fmla="*/ 343 w 572"/>
                <a:gd name="T105" fmla="*/ 111 h 1557"/>
                <a:gd name="T106" fmla="*/ 286 w 572"/>
                <a:gd name="T107" fmla="*/ 168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2" h="1557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498" y="175"/>
                  </a:moveTo>
                  <a:cubicBezTo>
                    <a:pt x="450" y="155"/>
                    <a:pt x="423" y="146"/>
                    <a:pt x="410" y="93"/>
                  </a:cubicBezTo>
                  <a:cubicBezTo>
                    <a:pt x="393" y="28"/>
                    <a:pt x="344" y="3"/>
                    <a:pt x="286" y="0"/>
                  </a:cubicBezTo>
                  <a:cubicBezTo>
                    <a:pt x="227" y="3"/>
                    <a:pt x="178" y="28"/>
                    <a:pt x="162" y="93"/>
                  </a:cubicBezTo>
                  <a:cubicBezTo>
                    <a:pt x="148" y="146"/>
                    <a:pt x="121" y="155"/>
                    <a:pt x="74" y="175"/>
                  </a:cubicBezTo>
                  <a:cubicBezTo>
                    <a:pt x="20" y="197"/>
                    <a:pt x="0" y="196"/>
                    <a:pt x="0" y="350"/>
                  </a:cubicBezTo>
                  <a:cubicBezTo>
                    <a:pt x="0" y="477"/>
                    <a:pt x="47" y="472"/>
                    <a:pt x="111" y="487"/>
                  </a:cubicBezTo>
                  <a:cubicBezTo>
                    <a:pt x="146" y="495"/>
                    <a:pt x="151" y="528"/>
                    <a:pt x="151" y="528"/>
                  </a:cubicBezTo>
                  <a:cubicBezTo>
                    <a:pt x="151" y="528"/>
                    <a:pt x="115" y="537"/>
                    <a:pt x="115" y="553"/>
                  </a:cubicBezTo>
                  <a:cubicBezTo>
                    <a:pt x="115" y="579"/>
                    <a:pt x="154" y="592"/>
                    <a:pt x="125" y="613"/>
                  </a:cubicBezTo>
                  <a:cubicBezTo>
                    <a:pt x="95" y="635"/>
                    <a:pt x="125" y="659"/>
                    <a:pt x="125" y="659"/>
                  </a:cubicBezTo>
                  <a:cubicBezTo>
                    <a:pt x="181" y="659"/>
                    <a:pt x="181" y="659"/>
                    <a:pt x="181" y="659"/>
                  </a:cubicBezTo>
                  <a:cubicBezTo>
                    <a:pt x="181" y="659"/>
                    <a:pt x="181" y="677"/>
                    <a:pt x="181" y="708"/>
                  </a:cubicBezTo>
                  <a:cubicBezTo>
                    <a:pt x="181" y="709"/>
                    <a:pt x="181" y="710"/>
                    <a:pt x="181" y="711"/>
                  </a:cubicBezTo>
                  <a:cubicBezTo>
                    <a:pt x="196" y="711"/>
                    <a:pt x="196" y="711"/>
                    <a:pt x="196" y="711"/>
                  </a:cubicBezTo>
                  <a:cubicBezTo>
                    <a:pt x="197" y="761"/>
                    <a:pt x="198" y="826"/>
                    <a:pt x="198" y="826"/>
                  </a:cubicBezTo>
                  <a:cubicBezTo>
                    <a:pt x="198" y="826"/>
                    <a:pt x="197" y="835"/>
                    <a:pt x="209" y="846"/>
                  </a:cubicBezTo>
                  <a:cubicBezTo>
                    <a:pt x="220" y="857"/>
                    <a:pt x="257" y="878"/>
                    <a:pt x="258" y="889"/>
                  </a:cubicBezTo>
                  <a:cubicBezTo>
                    <a:pt x="258" y="895"/>
                    <a:pt x="221" y="955"/>
                    <a:pt x="221" y="955"/>
                  </a:cubicBezTo>
                  <a:cubicBezTo>
                    <a:pt x="258" y="1013"/>
                    <a:pt x="258" y="1013"/>
                    <a:pt x="258" y="1013"/>
                  </a:cubicBezTo>
                  <a:cubicBezTo>
                    <a:pt x="258" y="1013"/>
                    <a:pt x="261" y="1022"/>
                    <a:pt x="257" y="1027"/>
                  </a:cubicBezTo>
                  <a:cubicBezTo>
                    <a:pt x="253" y="1031"/>
                    <a:pt x="219" y="1073"/>
                    <a:pt x="219" y="1087"/>
                  </a:cubicBezTo>
                  <a:cubicBezTo>
                    <a:pt x="218" y="1101"/>
                    <a:pt x="221" y="1185"/>
                    <a:pt x="221" y="1185"/>
                  </a:cubicBezTo>
                  <a:cubicBezTo>
                    <a:pt x="221" y="1185"/>
                    <a:pt x="221" y="1192"/>
                    <a:pt x="227" y="1197"/>
                  </a:cubicBezTo>
                  <a:cubicBezTo>
                    <a:pt x="233" y="1203"/>
                    <a:pt x="269" y="1227"/>
                    <a:pt x="270" y="1239"/>
                  </a:cubicBezTo>
                  <a:cubicBezTo>
                    <a:pt x="271" y="1250"/>
                    <a:pt x="239" y="1273"/>
                    <a:pt x="239" y="1273"/>
                  </a:cubicBezTo>
                  <a:cubicBezTo>
                    <a:pt x="239" y="1273"/>
                    <a:pt x="274" y="1319"/>
                    <a:pt x="263" y="1322"/>
                  </a:cubicBezTo>
                  <a:cubicBezTo>
                    <a:pt x="253" y="1325"/>
                    <a:pt x="223" y="1345"/>
                    <a:pt x="223" y="1345"/>
                  </a:cubicBezTo>
                  <a:cubicBezTo>
                    <a:pt x="223" y="1345"/>
                    <a:pt x="208" y="1349"/>
                    <a:pt x="207" y="1359"/>
                  </a:cubicBezTo>
                  <a:cubicBezTo>
                    <a:pt x="207" y="1369"/>
                    <a:pt x="207" y="1389"/>
                    <a:pt x="207" y="1389"/>
                  </a:cubicBezTo>
                  <a:cubicBezTo>
                    <a:pt x="207" y="1389"/>
                    <a:pt x="206" y="1399"/>
                    <a:pt x="215" y="1409"/>
                  </a:cubicBezTo>
                  <a:cubicBezTo>
                    <a:pt x="223" y="1419"/>
                    <a:pt x="302" y="1549"/>
                    <a:pt x="302" y="1549"/>
                  </a:cubicBezTo>
                  <a:cubicBezTo>
                    <a:pt x="302" y="1549"/>
                    <a:pt x="307" y="1557"/>
                    <a:pt x="317" y="1547"/>
                  </a:cubicBezTo>
                  <a:cubicBezTo>
                    <a:pt x="388" y="1484"/>
                    <a:pt x="388" y="1484"/>
                    <a:pt x="388" y="1484"/>
                  </a:cubicBezTo>
                  <a:cubicBezTo>
                    <a:pt x="388" y="1484"/>
                    <a:pt x="392" y="1484"/>
                    <a:pt x="391" y="1464"/>
                  </a:cubicBezTo>
                  <a:cubicBezTo>
                    <a:pt x="390" y="1448"/>
                    <a:pt x="390" y="889"/>
                    <a:pt x="391" y="711"/>
                  </a:cubicBezTo>
                  <a:cubicBezTo>
                    <a:pt x="391" y="711"/>
                    <a:pt x="391" y="711"/>
                    <a:pt x="391" y="711"/>
                  </a:cubicBezTo>
                  <a:cubicBezTo>
                    <a:pt x="391" y="710"/>
                    <a:pt x="391" y="709"/>
                    <a:pt x="391" y="708"/>
                  </a:cubicBezTo>
                  <a:cubicBezTo>
                    <a:pt x="391" y="677"/>
                    <a:pt x="391" y="659"/>
                    <a:pt x="391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76" y="635"/>
                    <a:pt x="447" y="613"/>
                  </a:cubicBezTo>
                  <a:cubicBezTo>
                    <a:pt x="417" y="592"/>
                    <a:pt x="456" y="579"/>
                    <a:pt x="456" y="553"/>
                  </a:cubicBezTo>
                  <a:cubicBezTo>
                    <a:pt x="456" y="537"/>
                    <a:pt x="421" y="528"/>
                    <a:pt x="421" y="528"/>
                  </a:cubicBezTo>
                  <a:cubicBezTo>
                    <a:pt x="421" y="528"/>
                    <a:pt x="425" y="495"/>
                    <a:pt x="460" y="487"/>
                  </a:cubicBezTo>
                  <a:cubicBezTo>
                    <a:pt x="524" y="472"/>
                    <a:pt x="572" y="477"/>
                    <a:pt x="572" y="350"/>
                  </a:cubicBezTo>
                  <a:cubicBezTo>
                    <a:pt x="572" y="196"/>
                    <a:pt x="551" y="197"/>
                    <a:pt x="498" y="175"/>
                  </a:cubicBezTo>
                  <a:close/>
                  <a:moveTo>
                    <a:pt x="286" y="168"/>
                  </a:moveTo>
                  <a:cubicBezTo>
                    <a:pt x="254" y="168"/>
                    <a:pt x="229" y="143"/>
                    <a:pt x="229" y="111"/>
                  </a:cubicBezTo>
                  <a:cubicBezTo>
                    <a:pt x="229" y="80"/>
                    <a:pt x="254" y="54"/>
                    <a:pt x="286" y="54"/>
                  </a:cubicBezTo>
                  <a:cubicBezTo>
                    <a:pt x="317" y="54"/>
                    <a:pt x="343" y="80"/>
                    <a:pt x="343" y="111"/>
                  </a:cubicBezTo>
                  <a:cubicBezTo>
                    <a:pt x="343" y="143"/>
                    <a:pt x="317" y="168"/>
                    <a:pt x="286" y="16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1547" y="3746597"/>
              <a:ext cx="1787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 dirty="0" smtClean="0"/>
                <a:t>Ephemeral Public Key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5586" y="1994046"/>
            <a:ext cx="3960000" cy="1440000"/>
          </a:xfrm>
          <a:solidFill>
            <a:schemeClr val="accent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 lnSpcReduction="10000"/>
          </a:bodyPr>
          <a:lstStyle/>
          <a:p>
            <a:r>
              <a:rPr lang="en-GB" dirty="0" smtClean="0"/>
              <a:t>Use the public key in Bob’s certificate and corresponding private key encrypt secrets that create the symmetric key.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Forward Secrecy is established during “Key Exchange”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8054" y="1994046"/>
            <a:ext cx="3960000" cy="1440000"/>
          </a:xfr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/>
          </a:bodyPr>
          <a:lstStyle/>
          <a:p>
            <a:r>
              <a:rPr lang="en-GB" dirty="0" smtClean="0"/>
              <a:t>Create a new public / private key pair to encrypt secrets that create the symmetric key.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5586" y="3508768"/>
            <a:ext cx="3960000" cy="426646"/>
          </a:xfrm>
          <a:solidFill>
            <a:schemeClr val="accent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spAutoFit/>
          </a:bodyPr>
          <a:lstStyle/>
          <a:p>
            <a:r>
              <a:rPr lang="en-GB" b="1" dirty="0" smtClean="0"/>
              <a:t>Which means that…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8054" y="3508768"/>
            <a:ext cx="3960000" cy="426646"/>
          </a:xfr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spAutoFit/>
          </a:bodyPr>
          <a:lstStyle/>
          <a:p>
            <a:r>
              <a:rPr lang="en-GB" b="1" dirty="0" smtClean="0"/>
              <a:t>Which means that…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5586" y="4010137"/>
            <a:ext cx="3960000" cy="1980116"/>
          </a:xfrm>
          <a:solidFill>
            <a:schemeClr val="accent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/>
          </a:bodyPr>
          <a:lstStyle/>
          <a:p>
            <a:r>
              <a:rPr lang="en-GB" dirty="0" smtClean="0"/>
              <a:t>Obtain Bob’s private key and all conversations can be decrypted.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8054" y="4010137"/>
            <a:ext cx="3960000" cy="1980116"/>
          </a:xfr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 fontScale="92500" lnSpcReduction="20000"/>
          </a:bodyPr>
          <a:lstStyle/>
          <a:p>
            <a:r>
              <a:rPr lang="en-GB" dirty="0" smtClean="0"/>
              <a:t>Obtain Bob’s private key and only no conversations can be decrypted.</a:t>
            </a:r>
          </a:p>
          <a:p>
            <a:endParaRPr lang="en-GB" dirty="0"/>
          </a:p>
          <a:p>
            <a:r>
              <a:rPr lang="en-GB" dirty="0" smtClean="0"/>
              <a:t>Obtain an ephemeral key and only one conversation can be decrypted.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5586" y="1419975"/>
            <a:ext cx="3960000" cy="499349"/>
          </a:xfrm>
          <a:solidFill>
            <a:schemeClr val="accent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 fontScale="92500"/>
          </a:bodyPr>
          <a:lstStyle/>
          <a:p>
            <a:r>
              <a:rPr lang="en-GB" b="1" dirty="0" smtClean="0"/>
              <a:t>Suites </a:t>
            </a:r>
            <a:r>
              <a:rPr lang="en-GB" b="1" dirty="0" smtClean="0">
                <a:solidFill>
                  <a:schemeClr val="tx2"/>
                </a:solidFill>
              </a:rPr>
              <a:t>without</a:t>
            </a:r>
            <a:r>
              <a:rPr lang="en-GB" b="1" dirty="0" smtClean="0"/>
              <a:t> Forward Secrecy: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8054" y="1419975"/>
            <a:ext cx="3960000" cy="499349"/>
          </a:xfr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>
            <a:normAutofit/>
          </a:bodyPr>
          <a:lstStyle/>
          <a:p>
            <a:r>
              <a:rPr lang="en-GB" b="1" dirty="0" smtClean="0"/>
              <a:t>Suites </a:t>
            </a:r>
            <a:r>
              <a:rPr lang="en-GB" b="1" dirty="0" smtClean="0">
                <a:solidFill>
                  <a:schemeClr val="tx2"/>
                </a:solidFill>
              </a:rPr>
              <a:t>with</a:t>
            </a:r>
            <a:r>
              <a:rPr lang="en-GB" b="1" dirty="0" smtClean="0"/>
              <a:t> Forward Secrecy: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9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5586" y="3746540"/>
            <a:ext cx="8462468" cy="2383307"/>
          </a:xfrm>
        </p:spPr>
        <p:txBody>
          <a:bodyPr>
            <a:normAutofit/>
          </a:bodyPr>
          <a:lstStyle/>
          <a:p>
            <a:r>
              <a:rPr lang="en-GB" dirty="0" smtClean="0"/>
              <a:t>Look out for:</a:t>
            </a:r>
          </a:p>
          <a:p>
            <a:pPr lvl="1"/>
            <a:r>
              <a:rPr lang="en-GB" dirty="0" smtClean="0"/>
              <a:t>Combined </a:t>
            </a:r>
            <a:r>
              <a:rPr lang="en-GB" dirty="0" smtClean="0">
                <a:solidFill>
                  <a:srgbClr val="FF0000"/>
                </a:solidFill>
              </a:rPr>
              <a:t>Key Exchange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Authentication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NULL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ANON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EXPORT</a:t>
            </a:r>
            <a:r>
              <a:rPr lang="en-GB" dirty="0" smtClean="0"/>
              <a:t> in the cipher name.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in a </a:t>
            </a:r>
            <a:r>
              <a:rPr lang="en-GB" dirty="0" smtClean="0"/>
              <a:t>Cipher Suite? 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2944" y="1657871"/>
            <a:ext cx="7731323" cy="1837124"/>
            <a:chOff x="602944" y="1079373"/>
            <a:chExt cx="7731323" cy="1837124"/>
          </a:xfrm>
        </p:grpSpPr>
        <p:sp>
          <p:nvSpPr>
            <p:cNvPr id="5" name="TextBox 4"/>
            <p:cNvSpPr txBox="1"/>
            <p:nvPr/>
          </p:nvSpPr>
          <p:spPr>
            <a:xfrm>
              <a:off x="602944" y="1079373"/>
              <a:ext cx="76458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TLS</a:t>
              </a:r>
              <a:r>
                <a:rPr lang="en-GB" sz="2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GB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ECDHE</a:t>
              </a:r>
              <a:r>
                <a:rPr lang="en-GB" sz="2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GB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ECDSA</a:t>
              </a:r>
              <a:r>
                <a:rPr lang="en-GB" sz="2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_WITH_</a:t>
              </a:r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AES_128_CBC</a:t>
              </a:r>
              <a:r>
                <a:rPr lang="en-GB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GB" sz="2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SHA256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385" y="1795995"/>
              <a:ext cx="12406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B050"/>
                  </a:solidFill>
                </a:rPr>
                <a:t>Protocol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23257" y="2547165"/>
              <a:ext cx="189842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Key Exchange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8972" y="2434980"/>
              <a:ext cx="21070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Bulk Encryption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16825" y="1695015"/>
              <a:ext cx="201744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3">
                      <a:lumMod val="75000"/>
                    </a:schemeClr>
                  </a:solidFill>
                </a:rPr>
                <a:t>Message Authentication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3067" y="1795995"/>
              <a:ext cx="209901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70C0"/>
                  </a:solidFill>
                </a:rPr>
                <a:t>Authentication</a:t>
              </a:r>
              <a:endParaRPr lang="en-GB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10" idx="0"/>
            </p:cNvCxnSpPr>
            <p:nvPr/>
          </p:nvCxnSpPr>
          <p:spPr>
            <a:xfrm flipV="1">
              <a:off x="7325546" y="1448707"/>
              <a:ext cx="2450" cy="2463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</p:cNvCxnSpPr>
            <p:nvPr/>
          </p:nvCxnSpPr>
          <p:spPr>
            <a:xfrm flipH="1" flipV="1">
              <a:off x="5677995" y="1405948"/>
              <a:ext cx="14508" cy="10290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0"/>
            </p:cNvCxnSpPr>
            <p:nvPr/>
          </p:nvCxnSpPr>
          <p:spPr>
            <a:xfrm flipH="1" flipV="1">
              <a:off x="3239243" y="1422304"/>
              <a:ext cx="3332" cy="3643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</p:cNvCxnSpPr>
            <p:nvPr/>
          </p:nvCxnSpPr>
          <p:spPr>
            <a:xfrm flipV="1">
              <a:off x="2172467" y="1422304"/>
              <a:ext cx="0" cy="112486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</p:cNvCxnSpPr>
            <p:nvPr/>
          </p:nvCxnSpPr>
          <p:spPr>
            <a:xfrm flipV="1">
              <a:off x="1441724" y="1422304"/>
              <a:ext cx="0" cy="3643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7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in a Cipher Suite? 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2944" y="1659600"/>
            <a:ext cx="7645878" cy="1763206"/>
            <a:chOff x="602944" y="1079373"/>
            <a:chExt cx="7645878" cy="1763206"/>
          </a:xfrm>
        </p:grpSpPr>
        <p:sp>
          <p:nvSpPr>
            <p:cNvPr id="5" name="TextBox 4"/>
            <p:cNvSpPr txBox="1"/>
            <p:nvPr/>
          </p:nvSpPr>
          <p:spPr>
            <a:xfrm>
              <a:off x="602944" y="1079373"/>
              <a:ext cx="76458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TLS</a:t>
              </a:r>
              <a:r>
                <a:rPr lang="en-GB" sz="2400" dirty="0" smtClean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GB" sz="2400" dirty="0" smtClean="0">
                  <a:gradFill>
                    <a:gsLst>
                      <a:gs pos="0">
                        <a:srgbClr val="0070C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RSA</a:t>
              </a:r>
              <a:r>
                <a:rPr lang="en-GB" sz="2400" dirty="0" smtClean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_WITH_</a:t>
              </a:r>
              <a:r>
                <a:rPr lang="en-GB" sz="2400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AES_128_CBC</a:t>
              </a:r>
              <a:r>
                <a:rPr lang="en-GB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r>
                <a:rPr lang="en-GB" sz="2400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SHA256</a:t>
              </a:r>
              <a:endParaRPr lang="en-GB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4566" y="1786664"/>
              <a:ext cx="12406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B050"/>
                  </a:solidFill>
                </a:rPr>
                <a:t>Protocol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0478" y="2434980"/>
              <a:ext cx="21070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Bulk Encryption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8331" y="1695015"/>
              <a:ext cx="201744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3">
                      <a:lumMod val="75000"/>
                    </a:schemeClr>
                  </a:solidFill>
                </a:rPr>
                <a:t>Message Authentication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33231" y="2103915"/>
              <a:ext cx="209901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70C0"/>
                  </a:solidFill>
                </a:rPr>
                <a:t>Authentication </a:t>
              </a:r>
              <a:r>
                <a:rPr lang="en-GB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&amp; Key Exchange</a:t>
              </a:r>
              <a:endPara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>
              <a:stCxn id="10" idx="0"/>
            </p:cNvCxnSpPr>
            <p:nvPr/>
          </p:nvCxnSpPr>
          <p:spPr>
            <a:xfrm flipV="1">
              <a:off x="6747052" y="1448707"/>
              <a:ext cx="2450" cy="2463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</p:cNvCxnSpPr>
            <p:nvPr/>
          </p:nvCxnSpPr>
          <p:spPr>
            <a:xfrm flipH="1" flipV="1">
              <a:off x="5099501" y="1405948"/>
              <a:ext cx="14508" cy="10290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0"/>
            </p:cNvCxnSpPr>
            <p:nvPr/>
          </p:nvCxnSpPr>
          <p:spPr>
            <a:xfrm flipV="1">
              <a:off x="2682739" y="1448705"/>
              <a:ext cx="0" cy="6552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0"/>
            </p:cNvCxnSpPr>
            <p:nvPr/>
          </p:nvCxnSpPr>
          <p:spPr>
            <a:xfrm flipV="1">
              <a:off x="1954905" y="1412973"/>
              <a:ext cx="0" cy="3643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586" y="3747601"/>
            <a:ext cx="8462468" cy="2311556"/>
          </a:xfrm>
        </p:spPr>
        <p:txBody>
          <a:bodyPr/>
          <a:lstStyle/>
          <a:p>
            <a:r>
              <a:rPr lang="en-GB" dirty="0"/>
              <a:t>Look out for:</a:t>
            </a:r>
          </a:p>
          <a:p>
            <a:pPr lvl="1"/>
            <a:r>
              <a:rPr lang="en-GB" dirty="0"/>
              <a:t>Combined </a:t>
            </a:r>
            <a:r>
              <a:rPr lang="en-GB" dirty="0">
                <a:solidFill>
                  <a:srgbClr val="FF0000"/>
                </a:solidFill>
              </a:rPr>
              <a:t>Key Exchange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Authentication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NULL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ANON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EXPORT</a:t>
            </a:r>
            <a:r>
              <a:rPr lang="en-GB" dirty="0"/>
              <a:t> in the cipher name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0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Key Exchanges that support </a:t>
            </a:r>
            <a:r>
              <a:rPr lang="en-GB" dirty="0" smtClean="0"/>
              <a:t>Forward Secrecy: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DHE</a:t>
            </a:r>
            <a:r>
              <a:rPr lang="en-GB" dirty="0" smtClean="0"/>
              <a:t> 		- </a:t>
            </a:r>
            <a:r>
              <a:rPr lang="en-GB" dirty="0" err="1" smtClean="0">
                <a:solidFill>
                  <a:schemeClr val="accent6"/>
                </a:solidFill>
              </a:rPr>
              <a:t>D</a:t>
            </a:r>
            <a:r>
              <a:rPr lang="en-GB" dirty="0" err="1" smtClean="0"/>
              <a:t>iffie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accent6"/>
                </a:solidFill>
              </a:rPr>
              <a:t>H</a:t>
            </a:r>
            <a:r>
              <a:rPr lang="en-GB" dirty="0" smtClean="0"/>
              <a:t>ellman </a:t>
            </a:r>
            <a:r>
              <a:rPr lang="en-GB" dirty="0" smtClean="0">
                <a:solidFill>
                  <a:schemeClr val="accent6"/>
                </a:solidFill>
              </a:rPr>
              <a:t>E</a:t>
            </a:r>
            <a:r>
              <a:rPr lang="en-GB" dirty="0" smtClean="0"/>
              <a:t>phemeral</a:t>
            </a:r>
          </a:p>
          <a:p>
            <a:pPr lvl="1"/>
            <a:r>
              <a:rPr lang="en-GB" dirty="0" smtClean="0">
                <a:solidFill>
                  <a:schemeClr val="accent6"/>
                </a:solidFill>
              </a:rPr>
              <a:t>ECDHE</a:t>
            </a:r>
            <a:r>
              <a:rPr lang="en-GB" dirty="0" smtClean="0"/>
              <a:t>		- </a:t>
            </a:r>
            <a:r>
              <a:rPr lang="en-GB" dirty="0" smtClean="0">
                <a:solidFill>
                  <a:schemeClr val="accent6"/>
                </a:solidFill>
              </a:rPr>
              <a:t>E</a:t>
            </a:r>
            <a:r>
              <a:rPr lang="en-GB" dirty="0" smtClean="0"/>
              <a:t>lliptic </a:t>
            </a:r>
            <a:r>
              <a:rPr lang="en-GB" dirty="0" smtClean="0">
                <a:solidFill>
                  <a:schemeClr val="accent6"/>
                </a:solidFill>
              </a:rPr>
              <a:t>C</a:t>
            </a:r>
            <a:r>
              <a:rPr lang="en-GB" dirty="0" smtClean="0"/>
              <a:t>urve </a:t>
            </a:r>
            <a:r>
              <a:rPr lang="en-GB" dirty="0" err="1" smtClean="0">
                <a:solidFill>
                  <a:schemeClr val="accent6"/>
                </a:solidFill>
              </a:rPr>
              <a:t>D</a:t>
            </a:r>
            <a:r>
              <a:rPr lang="en-GB" dirty="0" err="1" smtClean="0"/>
              <a:t>iffie</a:t>
            </a:r>
            <a:r>
              <a:rPr lang="en-GB" dirty="0" smtClean="0"/>
              <a:t>-</a:t>
            </a:r>
            <a:r>
              <a:rPr lang="en-GB" dirty="0" smtClean="0">
                <a:solidFill>
                  <a:schemeClr val="accent6"/>
                </a:solidFill>
              </a:rPr>
              <a:t>H</a:t>
            </a:r>
            <a:r>
              <a:rPr lang="en-GB" dirty="0" smtClean="0"/>
              <a:t>ellman </a:t>
            </a:r>
            <a:r>
              <a:rPr lang="en-GB" dirty="0" smtClean="0">
                <a:solidFill>
                  <a:schemeClr val="accent6"/>
                </a:solidFill>
              </a:rPr>
              <a:t>E</a:t>
            </a:r>
            <a:r>
              <a:rPr lang="en-GB" dirty="0" smtClean="0"/>
              <a:t>phemeral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</a:rPr>
              <a:t>DH_anon</a:t>
            </a:r>
            <a:r>
              <a:rPr lang="en-GB" dirty="0" smtClean="0">
                <a:solidFill>
                  <a:schemeClr val="accent1"/>
                </a:solidFill>
              </a:rPr>
              <a:t>	- Anonymous </a:t>
            </a:r>
            <a:r>
              <a:rPr lang="en-GB" dirty="0" err="1" smtClean="0">
                <a:solidFill>
                  <a:schemeClr val="accent1"/>
                </a:solidFill>
              </a:rPr>
              <a:t>Diffie</a:t>
            </a:r>
            <a:r>
              <a:rPr lang="en-GB" dirty="0" smtClean="0">
                <a:solidFill>
                  <a:schemeClr val="accent1"/>
                </a:solidFill>
              </a:rPr>
              <a:t>-Hellman</a:t>
            </a:r>
          </a:p>
          <a:p>
            <a:pPr lvl="1"/>
            <a:endParaRPr lang="en-GB" dirty="0"/>
          </a:p>
          <a:p>
            <a:r>
              <a:rPr lang="en-GB" dirty="0" smtClean="0"/>
              <a:t>Example:</a:t>
            </a:r>
            <a:endParaRPr lang="en-GB" dirty="0"/>
          </a:p>
          <a:p>
            <a:pPr lvl="1"/>
            <a:r>
              <a:rPr lang="en-GB" dirty="0"/>
              <a:t>TLS_</a:t>
            </a:r>
            <a:r>
              <a:rPr lang="en-GB" dirty="0">
                <a:solidFill>
                  <a:schemeClr val="accent4"/>
                </a:solidFill>
              </a:rPr>
              <a:t>ECDH</a:t>
            </a:r>
            <a:r>
              <a:rPr lang="en-GB" dirty="0"/>
              <a:t>_ECDSA_WITH_AES_128_GCM_SHA256</a:t>
            </a:r>
          </a:p>
          <a:p>
            <a:pPr lvl="1"/>
            <a:r>
              <a:rPr lang="en-GB" dirty="0"/>
              <a:t>TLS_</a:t>
            </a:r>
            <a:r>
              <a:rPr lang="en-GB" dirty="0">
                <a:solidFill>
                  <a:schemeClr val="accent4"/>
                </a:solidFill>
              </a:rPr>
              <a:t>ECDH</a:t>
            </a:r>
            <a:r>
              <a:rPr lang="en-GB" dirty="0">
                <a:solidFill>
                  <a:schemeClr val="tx2"/>
                </a:solidFill>
              </a:rPr>
              <a:t>E</a:t>
            </a:r>
            <a:r>
              <a:rPr lang="en-GB" dirty="0"/>
              <a:t>_ECDSA_WITH_AES_128_GCM_SHA256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FS Compatible Cipher Suites use Ephemeral 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4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we talking about?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929064" y="952856"/>
            <a:ext cx="5285873" cy="4989220"/>
            <a:chOff x="2544914" y="2160270"/>
            <a:chExt cx="3558540" cy="33588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44914" y="2160270"/>
              <a:ext cx="3558540" cy="3358828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160643" y="2445026"/>
              <a:ext cx="641075" cy="3312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3160644" y="4504911"/>
              <a:ext cx="2497207" cy="9023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632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55586" y="2232662"/>
            <a:ext cx="8448466" cy="1338732"/>
          </a:xfrm>
        </p:spPr>
        <p:txBody>
          <a:bodyPr/>
          <a:lstStyle/>
          <a:p>
            <a:r>
              <a:rPr lang="en-US" dirty="0" smtClean="0"/>
              <a:t>Forward Secrecy in Java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586" y="3698537"/>
            <a:ext cx="8448466" cy="709209"/>
          </a:xfrm>
        </p:spPr>
        <p:txBody>
          <a:bodyPr/>
          <a:lstStyle/>
          <a:p>
            <a:r>
              <a:rPr lang="en-US" dirty="0" smtClean="0"/>
              <a:t>Using TLS in your Java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Java Cryptography Architecture</a:t>
            </a:r>
            <a:r>
              <a:rPr lang="en-GB" dirty="0" smtClean="0"/>
              <a:t> (JCA) is the “provider” architecture for security-related algorithms.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Java Secure Socket Extension </a:t>
            </a:r>
            <a:r>
              <a:rPr lang="en-GB" dirty="0" smtClean="0"/>
              <a:t>is a layer over the JCA to provide an SSL and TLS implementation.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Secure Sockets Extensions (JSSE)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04334"/>
            <a:ext cx="8462468" cy="5185934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rmAutofit/>
          </a:bodyPr>
          <a:lstStyle/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go()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Exception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</a:t>
            </a:r>
            <a:r>
              <a:rPr lang="en-GB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SSLServerSocketFactory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configured Key Store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SSLServerSocketFactory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socketFac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i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createSSLServerSocketFactory</a:t>
            </a:r>
            <a:r>
              <a:rPr lang="en-GB" sz="1600" i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600" i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server socket to use</a:t>
            </a:r>
          </a:p>
          <a:p>
            <a:r>
              <a:rPr lang="sv-SE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SSLServerSocket </a:t>
            </a:r>
            <a:r>
              <a:rPr lang="sv-SE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serverSocket = (SSLServerSocket) </a:t>
            </a:r>
          </a:p>
          <a:p>
            <a:r>
              <a:rPr lang="sv-SE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socketFac.createServerSocket(0</a:t>
            </a:r>
            <a:r>
              <a:rPr lang="sv-SE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 the server socket with a cipher suite (optional)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serverSocket.setEnabledCipherSuites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{ </a:t>
            </a:r>
            <a:endParaRPr lang="en-GB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TLS_ECDHE_RSA_WITH_AES_128_GCM_SHA256" });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for a connection from a client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serverSocket.accept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in JSSE – Server Step 1 – High Level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094286"/>
            <a:ext cx="8462468" cy="5185934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Autofit/>
          </a:bodyPr>
          <a:lstStyle/>
          <a:p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SSLServerSocketFactory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createSSLServerSocketFactory</a:t>
            </a:r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{</a:t>
            </a:r>
          </a:p>
          <a:p>
            <a:endParaRPr lang="en-GB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</a:t>
            </a:r>
            <a:r>
              <a:rPr lang="en-GB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configured for TLS only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serverContext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SSLContext.</a:t>
            </a:r>
            <a:r>
              <a:rPr lang="en-GB" sz="1600" i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getInstance</a:t>
            </a:r>
            <a:r>
              <a:rPr lang="en-GB" sz="16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("TLS");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Initialise with a set of private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 (and corresponding certs)</a:t>
            </a:r>
            <a:endParaRPr lang="en-GB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serverContext.init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i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loadServerKeys</a:t>
            </a:r>
            <a:r>
              <a:rPr lang="en-GB" sz="16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sz="1600" b="1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null, null);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the server socket factory</a:t>
            </a:r>
          </a:p>
          <a:p>
            <a:r>
              <a:rPr lang="en-GB" sz="16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16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serverContext.getServerSocketFactory</a:t>
            </a:r>
            <a:r>
              <a:rPr lang="en-GB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TLS in JSSE – </a:t>
            </a:r>
            <a:r>
              <a:rPr lang="en-GB" dirty="0" smtClean="0"/>
              <a:t>Server Step 2 </a:t>
            </a:r>
            <a:r>
              <a:rPr lang="en-GB" dirty="0"/>
              <a:t>– </a:t>
            </a:r>
            <a:r>
              <a:rPr lang="en-GB" dirty="0" smtClean="0"/>
              <a:t>Configuring the Socket Factory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65609"/>
            <a:ext cx="8462468" cy="5124659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KeyManager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loadServerKeys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throws Exception {</a:t>
            </a: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key store in memory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defaultKeyStoreType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KeyStore.getDefaultType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ksKeys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KeyStore.getInstance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defaultKeyStoreType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 from the prepared </a:t>
            </a:r>
            <a:r>
              <a:rPr lang="en-GB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disk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storeInput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endParaRPr lang="en-GB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ServerPrivateKeyStore.jks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ksKeys.load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storeInput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storepass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up a default Key Manager Factory (works with PKCS)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kmfAlg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KeyManagerFactory.getDefaultAlgorithm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KeyManagerFactory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kmf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KeyManagerFactory.getInstance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kmfAlg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 a password to the keys we want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kmf.init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ksKeys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keypass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kmf.getKeyManagers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TLS in JSSE – </a:t>
            </a:r>
            <a:r>
              <a:rPr lang="en-GB" dirty="0" smtClean="0"/>
              <a:t>Server Step 3 </a:t>
            </a:r>
            <a:r>
              <a:rPr lang="en-GB" dirty="0"/>
              <a:t>– </a:t>
            </a:r>
            <a:r>
              <a:rPr lang="en-GB" dirty="0" smtClean="0"/>
              <a:t>Loading Keys for </a:t>
            </a:r>
            <a:r>
              <a:rPr lang="en-GB" dirty="0" err="1" smtClean="0"/>
              <a:t>SSLContext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04334"/>
            <a:ext cx="8462468" cy="5185934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rmAutofit/>
          </a:bodyPr>
          <a:lstStyle/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go() throws Exception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</a:t>
            </a:r>
            <a:r>
              <a:rPr lang="en-GB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SSLServerSocketFactory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certificates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trust</a:t>
            </a: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SSLSocketFactory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socketFac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createSSLSocketFactory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socket, but don't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 yet as we…</a:t>
            </a:r>
            <a:endParaRPr lang="en-GB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SSLSocket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 = (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SSLSocket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socketFac.createSocket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 the socket with a cipher suite (optional)</a:t>
            </a: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socket.setEnabledCipherSuites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{ </a:t>
            </a:r>
            <a:endParaRPr lang="en-GB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"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TLS_ECDHE_RSA_WITH_AES_128_GCM_SHA256" });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 to a listening server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socket.connect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("hostname", 10000));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in JSSE – Client Step 1 – High Level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04334"/>
            <a:ext cx="8462468" cy="5185934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rmAutofit/>
          </a:bodyPr>
          <a:lstStyle/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SSLSocketFactory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createSSLSocketFactory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throws Exception {</a:t>
            </a:r>
          </a:p>
          <a:p>
            <a:endParaRPr lang="en-GB" sz="160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</a:t>
            </a:r>
            <a:r>
              <a:rPr lang="en-GB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configured for TLS v1.2 only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clientContext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SSLContext.getInstance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("TLSv1.2");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Initialise with a set of certificates that we will trust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clientContext.init</a:t>
            </a:r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loadServerCertificates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null);</a:t>
            </a:r>
          </a:p>
          <a:p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clientContext.getSocketFactory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TLS in JSSE – Client Step 2 – Configuring the Socket Factory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65609"/>
            <a:ext cx="8462468" cy="5124659"/>
          </a:xfrm>
          <a:solidFill>
            <a:srgbClr val="002800"/>
          </a:solidFill>
          <a:ln w="12700">
            <a:noFill/>
          </a:ln>
        </p:spPr>
        <p:txBody>
          <a:bodyPr tIns="82800" bIns="82800">
            <a:no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TrustManager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loadServerCertificates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throws Exception 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empty key store in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trustStoreIS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ServerPublicCertificateKeystore.jks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trustStore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KeyStore.getInstance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KeyStore.getDefaultType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GB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 from the prepared </a:t>
            </a:r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certificate store on disk</a:t>
            </a:r>
            <a:endParaRPr lang="en-GB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trustStore.load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trustStoreIS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storepass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Create trust manager that is used to check server certificates</a:t>
            </a:r>
            <a:endParaRPr lang="en-GB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defaultTrustManagerAlgorithm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GB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TrustManagerFactory.getDefaultAlgorithm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TrustManagerFactory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tmf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GB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TrustManagerFactory.getInstance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defaultTrustManagerAlgorithm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tmf.init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trustStore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tmf.getTrustManagers</a:t>
            </a:r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TLS in JSSE – </a:t>
            </a:r>
            <a:r>
              <a:rPr lang="en-GB" dirty="0" smtClean="0"/>
              <a:t>Client Step 3 </a:t>
            </a:r>
            <a:r>
              <a:rPr lang="en-GB" dirty="0"/>
              <a:t>– </a:t>
            </a:r>
            <a:r>
              <a:rPr lang="en-GB" dirty="0" smtClean="0"/>
              <a:t>Loading Certificates for </a:t>
            </a:r>
            <a:r>
              <a:rPr lang="en-GB" dirty="0" err="1" smtClean="0"/>
              <a:t>SSLContext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And because it’s Java…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40294"/>
              </p:ext>
            </p:extLst>
          </p:nvPr>
        </p:nvGraphicFramePr>
        <p:xfrm>
          <a:off x="1813474" y="1296516"/>
          <a:ext cx="5546691" cy="4471236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5546691">
                  <a:extLst>
                    <a:ext uri="{9D8B030D-6E8A-4147-A177-3AD203B41FA5}">
                      <a16:colId xmlns:a16="http://schemas.microsoft.com/office/drawing/2014/main" val="2745057162"/>
                    </a:ext>
                  </a:extLst>
                </a:gridCol>
              </a:tblGrid>
              <a:tr h="63874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Exception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05720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 err="1" smtClean="0"/>
                        <a:t>KeyStoreException</a:t>
                      </a:r>
                      <a:endParaRPr lang="en-GB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506445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 err="1" smtClean="0"/>
                        <a:t>NoSuchAlgorithmException</a:t>
                      </a:r>
                      <a:endParaRPr lang="en-GB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297413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 err="1" smtClean="0"/>
                        <a:t>CertificateException</a:t>
                      </a:r>
                      <a:endParaRPr lang="en-GB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717758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u="none" kern="1200" dirty="0" err="1" smtClean="0"/>
                        <a:t>IOException</a:t>
                      </a:r>
                      <a:endParaRPr lang="en-GB" sz="2400" u="none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159930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 err="1" smtClean="0"/>
                        <a:t>UnrecoverableKeyException</a:t>
                      </a:r>
                      <a:endParaRPr lang="en-GB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600270"/>
                  </a:ext>
                </a:extLst>
              </a:tr>
              <a:tr h="638748">
                <a:tc>
                  <a:txBody>
                    <a:bodyPr/>
                    <a:lstStyle/>
                    <a:p>
                      <a:pPr algn="l"/>
                      <a:r>
                        <a:rPr lang="en-GB" sz="2400" kern="1200" dirty="0" err="1" smtClean="0"/>
                        <a:t>KeyManagementException</a:t>
                      </a:r>
                      <a:endParaRPr lang="en-GB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0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1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Simple Client/Server Application	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78831" y="1835069"/>
            <a:ext cx="1864519" cy="357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0650" y="1840428"/>
            <a:ext cx="1864519" cy="357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Server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3011091" y="2192257"/>
            <a:ext cx="17859" cy="260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32909" y="2197616"/>
            <a:ext cx="17859" cy="2600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12889" y="3178094"/>
            <a:ext cx="295215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12888" y="3828176"/>
            <a:ext cx="3020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5044" y="3078082"/>
            <a:ext cx="150019" cy="83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4"/>
          <p:cNvSpPr txBox="1"/>
          <p:nvPr/>
        </p:nvSpPr>
        <p:spPr>
          <a:xfrm>
            <a:off x="3493767" y="3611898"/>
            <a:ext cx="2249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n-NO" sz="1050" dirty="0">
                <a:latin typeface="Consolas" panose="020B0609020204030204" pitchFamily="49" charset="0"/>
                <a:cs typeface="Consolas" panose="020B0609020204030204" pitchFamily="49" charset="0"/>
              </a:rPr>
              <a:t>Fri Aug 28 13:25:31 BST 2015</a:t>
            </a: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3940" y="3078082"/>
            <a:ext cx="150019" cy="83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4597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55586" y="2232662"/>
            <a:ext cx="8448466" cy="1338732"/>
          </a:xfrm>
        </p:spPr>
        <p:txBody>
          <a:bodyPr/>
          <a:lstStyle/>
          <a:p>
            <a:r>
              <a:rPr lang="en-US" dirty="0" smtClean="0"/>
              <a:t>Forward Secrecy Theory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586" y="3698537"/>
            <a:ext cx="8448466" cy="709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8" y="1104334"/>
            <a:ext cx="8462468" cy="4876199"/>
          </a:xfrm>
          <a:solidFill>
            <a:srgbClr val="002800"/>
          </a:solidFill>
          <a:ln w="12700">
            <a:noFill/>
          </a:ln>
        </p:spPr>
        <p:txBody>
          <a:bodyPr tIns="82800" bIns="8280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[main] INFO - Running demo with plain sockets</a:t>
            </a:r>
          </a:p>
          <a:p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[Server] INFO - </a:t>
            </a:r>
            <a:r>
              <a:rPr lang="en-GB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TimeServer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ready to accept connections</a:t>
            </a:r>
          </a:p>
          <a:p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 [Server] INFO - Waiting for connection on port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29047</a:t>
            </a:r>
          </a:p>
          <a:p>
            <a:endParaRPr lang="en-GB" sz="18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 [Client] INFO - Creating socket to localhost:29047</a:t>
            </a: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[Client] INFO – Using </a:t>
            </a:r>
            <a:r>
              <a:rPr lang="en-GB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 sockets</a:t>
            </a:r>
            <a:endParaRPr lang="en-GB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 [Client] INFO - Reading data from server</a:t>
            </a:r>
          </a:p>
          <a:p>
            <a:endParaRPr lang="en-GB" sz="18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 [Server] INFO - Accepted client, writing data</a:t>
            </a: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[Server] INFO - Sent "Tue Sep 22 15:53:51 BST 2015"</a:t>
            </a: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[Server] INFO – Closing socket</a:t>
            </a:r>
          </a:p>
          <a:p>
            <a:endParaRPr lang="en-GB" sz="1800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[Client] INFO - Received: "Tue Sep 22 15:53:51 BST 2015"</a:t>
            </a: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 [Client] INFO – Closing socket</a:t>
            </a:r>
          </a:p>
          <a:p>
            <a:endParaRPr lang="en-GB" sz="18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49 [main] INFO - Completed demo with plain sockets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Output from </a:t>
            </a:r>
            <a:r>
              <a:rPr lang="en-GB" dirty="0" err="1" smtClean="0"/>
              <a:t>CombinedServerAndClient</a:t>
            </a:r>
            <a:r>
              <a:rPr lang="en-GB" dirty="0" smtClean="0"/>
              <a:t> – no TLS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Output from </a:t>
            </a:r>
            <a:r>
              <a:rPr lang="en-GB" dirty="0" err="1"/>
              <a:t>CombinedServerAndClient</a:t>
            </a:r>
            <a:r>
              <a:rPr lang="en-GB" dirty="0"/>
              <a:t> </a:t>
            </a:r>
            <a:r>
              <a:rPr lang="en-GB" dirty="0" smtClean="0"/>
              <a:t>– TLS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586" y="1107109"/>
            <a:ext cx="8462468" cy="4876199"/>
          </a:xfrm>
          <a:solidFill>
            <a:srgbClr val="002800"/>
          </a:solidFill>
          <a:ln w="12700">
            <a:noFill/>
          </a:ln>
        </p:spPr>
        <p:txBody>
          <a:bodyPr tIns="82800" bIns="8280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[main] INFO </a:t>
            </a:r>
            <a:r>
              <a:rPr lang="en-GB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demo with </a:t>
            </a:r>
            <a:r>
              <a:rPr lang="en-GB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</a:p>
          <a:p>
            <a:endParaRPr lang="en-GB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384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[Server] INFO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TimeServer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ready to accept connections</a:t>
            </a:r>
          </a:p>
          <a:p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526 [Server] INFO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Waiting for connection on port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40886</a:t>
            </a:r>
          </a:p>
          <a:p>
            <a:endParaRPr lang="en-GB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528 [Client] INFO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Creating socket to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localhost:40886</a:t>
            </a:r>
          </a:p>
          <a:p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679 [Client] INFO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Using </a:t>
            </a:r>
            <a:r>
              <a:rPr lang="en-GB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TLS_ECDHE_ECDSA_WITH_AES_128_CBC_SHA256</a:t>
            </a:r>
          </a:p>
          <a:p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538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[Client] INFO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data from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  <a:p>
            <a:endParaRPr lang="en-GB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538 [Server] INFO - Accepted client, writing data</a:t>
            </a:r>
          </a:p>
          <a:p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605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[Server] INFO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 "Wed Sep 23 09:08:28 BST 2015"</a:t>
            </a:r>
          </a:p>
          <a:p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605 [Server] INFO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Closing </a:t>
            </a:r>
            <a:r>
              <a:rPr lang="en-GB" sz="1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</a:p>
          <a:p>
            <a:endParaRPr lang="en-GB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605 [Client] INFO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Received: "Wed Sep 23 09:08:28 BST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2015“</a:t>
            </a:r>
            <a:endParaRPr lang="en-GB" sz="18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605 [Client] INFO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Closing </a:t>
            </a:r>
            <a:r>
              <a:rPr lang="en-GB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</a:p>
          <a:p>
            <a:endParaRPr lang="en-GB" sz="1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605 [main] INFO - Completed demo with TLS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5586" y="1797670"/>
            <a:ext cx="8462468" cy="2603508"/>
          </a:xfrm>
        </p:spPr>
        <p:txBody>
          <a:bodyPr>
            <a:normAutofit/>
          </a:bodyPr>
          <a:lstStyle/>
          <a:p>
            <a:r>
              <a:rPr lang="en-GB" dirty="0" smtClean="0"/>
              <a:t>Enable JSSE Debug using JVM property:</a:t>
            </a:r>
          </a:p>
          <a:p>
            <a:endParaRPr lang="en-GB" dirty="0" smtClean="0"/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Djavax.net.debug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to debug everything</a:t>
            </a:r>
            <a:endParaRPr lang="en-GB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Djavax.net.debug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GB" dirty="0" smtClean="0">
                <a:cs typeface="Consolas" panose="020B0609020204030204" pitchFamily="49" charset="0"/>
              </a:rPr>
              <a:t>  to show all options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Debugging TLS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Seeing ephemeral key generation in action from Java debugging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939800"/>
            <a:ext cx="9144000" cy="49545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93419" y="2943224"/>
            <a:ext cx="3493294" cy="607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8" y="3878664"/>
            <a:ext cx="8891692" cy="1929330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4517284" y="3550444"/>
            <a:ext cx="1722782" cy="328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438" y="2943224"/>
            <a:ext cx="3493294" cy="60722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709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show that the ephemeral key is not re-used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61296"/>
          <a:stretch/>
        </p:blipFill>
        <p:spPr>
          <a:xfrm>
            <a:off x="221671" y="1736224"/>
            <a:ext cx="8766079" cy="1392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448" r="7390"/>
          <a:stretch/>
        </p:blipFill>
        <p:spPr>
          <a:xfrm>
            <a:off x="183431" y="3943529"/>
            <a:ext cx="8869561" cy="13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55586" y="1797669"/>
            <a:ext cx="8462468" cy="422129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 unrestricted policy files.</a:t>
            </a:r>
          </a:p>
          <a:p>
            <a:endParaRPr lang="en-GB" dirty="0" smtClean="0"/>
          </a:p>
          <a:p>
            <a:r>
              <a:rPr lang="en-GB" dirty="0" smtClean="0"/>
              <a:t>Enable large DH ephemeral keys:</a:t>
            </a:r>
          </a:p>
          <a:p>
            <a:pPr lvl="1"/>
            <a:r>
              <a:rPr lang="en-GB" dirty="0" smtClean="0"/>
              <a:t>-</a:t>
            </a:r>
            <a:r>
              <a:rPr lang="en-GB" dirty="0" err="1" smtClean="0"/>
              <a:t>D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jdk.tls.ephemeralDHKeySize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Disable all weak ciphers:</a:t>
            </a:r>
          </a:p>
          <a:p>
            <a:pPr lvl="1"/>
            <a:r>
              <a:rPr lang="en-GB" dirty="0" smtClean="0"/>
              <a:t>Any suites with </a:t>
            </a:r>
            <a:r>
              <a:rPr lang="en-GB" dirty="0" smtClean="0">
                <a:solidFill>
                  <a:schemeClr val="tx2"/>
                </a:solidFill>
              </a:rPr>
              <a:t>ANON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tx2"/>
                </a:solidFill>
              </a:rPr>
              <a:t>NULL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tx2"/>
                </a:solidFill>
              </a:rPr>
              <a:t>EXPORT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Use Apache and OpenSSL.</a:t>
            </a:r>
          </a:p>
          <a:p>
            <a:pPr lvl="1"/>
            <a:r>
              <a:rPr lang="en-GB" dirty="0" smtClean="0"/>
              <a:t>Java often lags behind.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things even more secure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5586" y="1797670"/>
            <a:ext cx="8462468" cy="1518286"/>
          </a:xfrm>
        </p:spPr>
        <p:txBody>
          <a:bodyPr>
            <a:normAutofit/>
          </a:bodyPr>
          <a:lstStyle/>
          <a:p>
            <a:r>
              <a:rPr lang="en-GB" dirty="0" smtClean="0"/>
              <a:t>All code is available:</a:t>
            </a:r>
          </a:p>
          <a:p>
            <a:pPr lvl="1"/>
            <a:r>
              <a:rPr lang="en-GB" dirty="0" smtClean="0"/>
              <a:t>Published on GitHub.</a:t>
            </a:r>
          </a:p>
          <a:p>
            <a:pPr lvl="1"/>
            <a:r>
              <a:rPr lang="en-GB" dirty="0" smtClean="0"/>
              <a:t>MIT Licensed</a:t>
            </a:r>
            <a:r>
              <a:rPr lang="en-GB" dirty="0"/>
              <a:t>.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Where’s the code?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5588" y="3595633"/>
            <a:ext cx="8462465" cy="52096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github.com/andybrodie/fsdemoapp.git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355586" y="4396274"/>
            <a:ext cx="8462468" cy="1518286"/>
          </a:xfrm>
          <a:prstGeom prst="rect">
            <a:avLst/>
          </a:prstGeom>
        </p:spPr>
        <p:txBody>
          <a:bodyPr vert="horz" lIns="82088" tIns="41044" rIns="82088" bIns="41044">
            <a:normAutofit lnSpcReduction="10000"/>
          </a:bodyPr>
          <a:lstStyle>
            <a:lvl1pPr marL="0" indent="0" algn="l" defTabSz="457065" rtl="0" eaLnBrk="1" latinLnBrk="0" hangingPunct="1">
              <a:spcBef>
                <a:spcPts val="0"/>
              </a:spcBef>
              <a:buFontTx/>
              <a:buNone/>
              <a:defRPr sz="3100" kern="1200">
                <a:solidFill>
                  <a:srgbClr val="393939"/>
                </a:solidFill>
                <a:latin typeface="+mn-lt"/>
                <a:ea typeface="+mn-ea"/>
                <a:cs typeface="+mn-cs"/>
              </a:defRPr>
            </a:lvl1pPr>
            <a:lvl2pPr marL="753338" indent="-342900" algn="l" defTabSz="457065" rtl="0" eaLnBrk="1" latinLnBrk="0" hangingPunct="1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820878" indent="0" algn="l" defTabSz="457065" rtl="0" eaLnBrk="1" latinLnBrk="0" hangingPunct="1">
              <a:spcBef>
                <a:spcPts val="0"/>
              </a:spcBef>
              <a:buFontTx/>
              <a:buNone/>
              <a:defRPr sz="13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231316" indent="0" algn="l" defTabSz="457065" rtl="0" eaLnBrk="1" latinLnBrk="0" hangingPunct="1">
              <a:spcBef>
                <a:spcPts val="0"/>
              </a:spcBef>
              <a:buFontTx/>
              <a:buNone/>
              <a:defRPr sz="13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641756" indent="0" algn="l" defTabSz="457065" rtl="0" eaLnBrk="1" latinLnBrk="0" hangingPunct="1">
              <a:spcBef>
                <a:spcPts val="0"/>
              </a:spcBef>
              <a:buFontTx/>
              <a:buNone/>
              <a:defRPr sz="13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3858" indent="-228533" algn="l" defTabSz="45706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1" indent="-228533" algn="l" defTabSz="45706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86" indent="-228533" algn="l" defTabSz="45706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1" indent="-228533" algn="l" defTabSz="45706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Built and Run using:</a:t>
            </a:r>
          </a:p>
          <a:p>
            <a:pPr lvl="1"/>
            <a:r>
              <a:rPr lang="en-GB" dirty="0" smtClean="0"/>
              <a:t>Java </a:t>
            </a:r>
            <a:r>
              <a:rPr lang="en-GB" dirty="0"/>
              <a:t>8 build </a:t>
            </a:r>
            <a:r>
              <a:rPr lang="en-GB" dirty="0" smtClean="0"/>
              <a:t>1.8.0_60-b27.</a:t>
            </a:r>
          </a:p>
          <a:p>
            <a:pPr lvl="1"/>
            <a:r>
              <a:rPr lang="en-GB" dirty="0" smtClean="0"/>
              <a:t>Maven 3.3.3.</a:t>
            </a:r>
          </a:p>
          <a:p>
            <a:pPr lvl="1"/>
            <a:r>
              <a:rPr lang="en-GB" dirty="0" smtClean="0"/>
              <a:t>Eclipse Mars.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256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Andy Brodie</a:t>
            </a:r>
          </a:p>
          <a:p>
            <a:r>
              <a:rPr lang="en-US" dirty="0" smtClean="0"/>
              <a:t>Principal Design Engineer</a:t>
            </a:r>
          </a:p>
          <a:p>
            <a:r>
              <a:rPr lang="en-US" dirty="0" smtClean="0"/>
              <a:t>andy.brodie@worldpay.com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worldpay.com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270-289 The Science Park</a:t>
            </a:r>
          </a:p>
          <a:p>
            <a:r>
              <a:rPr lang="en-US" dirty="0" smtClean="0"/>
              <a:t>Milton Road</a:t>
            </a:r>
          </a:p>
          <a:p>
            <a:r>
              <a:rPr lang="en-US" dirty="0" smtClean="0"/>
              <a:t>Cambridge</a:t>
            </a:r>
          </a:p>
          <a:p>
            <a:r>
              <a:rPr lang="en-US" dirty="0" smtClean="0"/>
              <a:t>CB3 0WE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Attributions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01429"/>
              </p:ext>
            </p:extLst>
          </p:nvPr>
        </p:nvGraphicFramePr>
        <p:xfrm>
          <a:off x="303650" y="1397000"/>
          <a:ext cx="85367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71">
                  <a:extLst>
                    <a:ext uri="{9D8B030D-6E8A-4147-A177-3AD203B41FA5}">
                      <a16:colId xmlns:a16="http://schemas.microsoft.com/office/drawing/2014/main" val="1028535055"/>
                    </a:ext>
                  </a:extLst>
                </a:gridCol>
                <a:gridCol w="6026530">
                  <a:extLst>
                    <a:ext uri="{9D8B030D-6E8A-4147-A177-3AD203B41FA5}">
                      <a16:colId xmlns:a16="http://schemas.microsoft.com/office/drawing/2014/main" val="7539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Attribution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63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Complex Maths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Image by Tom Brown, licensed under Creative Commons Attribution 2.0 Generic (CC by 2.0)</a:t>
                      </a:r>
                    </a:p>
                    <a:p>
                      <a:pPr marL="0" marR="0" indent="0" algn="l" defTabSz="4104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See </a:t>
                      </a:r>
                      <a:r>
                        <a:rPr lang="en-GB" baseline="0" dirty="0" smtClean="0">
                          <a:hlinkClick r:id="rId3"/>
                        </a:rPr>
                        <a:t>https://creativecommons.org/licenses/by/2.0/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Original: </a:t>
                      </a:r>
                      <a:r>
                        <a:rPr lang="en-GB" baseline="0" dirty="0" smtClean="0">
                          <a:hlinkClick r:id="rId4"/>
                        </a:rPr>
                        <a:t>https://flic.kr/p/edPJVt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Key Vector</a:t>
                      </a:r>
                      <a:r>
                        <a:rPr lang="en-GB" baseline="0" dirty="0" smtClean="0"/>
                        <a:t> Image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Images</a:t>
                      </a:r>
                      <a:r>
                        <a:rPr lang="en-GB" baseline="0" dirty="0" smtClean="0"/>
                        <a:t> by </a:t>
                      </a:r>
                      <a:r>
                        <a:rPr lang="en-GB" baseline="0" dirty="0" err="1" smtClean="0"/>
                        <a:t>Geetesh</a:t>
                      </a:r>
                      <a:r>
                        <a:rPr lang="en-GB" baseline="0" dirty="0" smtClean="0"/>
                        <a:t> Bajaj, © Indezine.com.</a:t>
                      </a:r>
                    </a:p>
                    <a:p>
                      <a:r>
                        <a:rPr lang="en-GB" dirty="0" smtClean="0"/>
                        <a:t>Original: </a:t>
                      </a:r>
                      <a:r>
                        <a:rPr lang="en-GB" dirty="0" smtClean="0">
                          <a:hlinkClick r:id="rId5"/>
                        </a:rPr>
                        <a:t>https://gumroad.com/l/ocwC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KDiff</a:t>
                      </a:r>
                      <a:r>
                        <a:rPr lang="en-GB" baseline="0" dirty="0" smtClean="0"/>
                        <a:t>3 Screenshot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Images captured from KDiff3</a:t>
                      </a:r>
                    </a:p>
                    <a:p>
                      <a:r>
                        <a:rPr lang="en-GB" dirty="0" smtClean="0"/>
                        <a:t>Licensed under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GPL</a:t>
                      </a:r>
                    </a:p>
                    <a:p>
                      <a:r>
                        <a:rPr lang="en-GB" dirty="0" smtClean="0"/>
                        <a:t>Homepage: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>
                          <a:hlinkClick r:id="rId6"/>
                        </a:rPr>
                        <a:t>http://kdiff3.sourceforge.net/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1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1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55586" y="1797670"/>
            <a:ext cx="8462468" cy="4442356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altLang="en-US" dirty="0" smtClean="0"/>
              <a:t>Alfred J. Menezes, P. C. (2011, July 8). Handbook of Applied Cryptography. Retrieved from Centre for Applied Cryptographic Research: http://cacr.uwaterloo.ca/hac/</a:t>
            </a:r>
          </a:p>
          <a:p>
            <a:pPr lvl="0"/>
            <a:r>
              <a:rPr lang="en-GB" altLang="en-US" dirty="0" err="1" smtClean="0"/>
              <a:t>Bernat</a:t>
            </a:r>
            <a:r>
              <a:rPr lang="en-GB" altLang="en-US" dirty="0" smtClean="0"/>
              <a:t>, V. (2011). SSL/TLS &amp; Perfect Forward Secrecy | Vincent </a:t>
            </a:r>
            <a:r>
              <a:rPr lang="en-GB" altLang="en-US" dirty="0" err="1" smtClean="0"/>
              <a:t>Bernat</a:t>
            </a:r>
            <a:r>
              <a:rPr lang="en-GB" altLang="en-US" dirty="0" smtClean="0"/>
              <a:t>. Retrieved from Disruptive Ninja: http://vincent.bernat.im/en/blog/2011-ssl-perfect-forward-secrecy.html</a:t>
            </a:r>
          </a:p>
          <a:p>
            <a:pPr lvl="0"/>
            <a:r>
              <a:rPr lang="en-GB" altLang="en-US" dirty="0" smtClean="0"/>
              <a:t>Dictionary.com. (</a:t>
            </a:r>
            <a:r>
              <a:rPr lang="en-GB" altLang="en-US" dirty="0" err="1" smtClean="0"/>
              <a:t>n.d.</a:t>
            </a:r>
            <a:r>
              <a:rPr lang="en-GB" altLang="en-US" dirty="0" smtClean="0"/>
              <a:t>). Ephemeral Definition. Retrieved from Dictionary.com: http://dictionary.reference.com/browse/ephemeral?s=t</a:t>
            </a:r>
          </a:p>
          <a:p>
            <a:pPr lvl="0"/>
            <a:r>
              <a:rPr lang="en-GB" altLang="en-US" dirty="0" err="1" smtClean="0"/>
              <a:t>Dierks</a:t>
            </a:r>
            <a:r>
              <a:rPr lang="en-GB" altLang="en-US" dirty="0" smtClean="0"/>
              <a:t>, T. (2014, May 23). Tim </a:t>
            </a:r>
            <a:r>
              <a:rPr lang="en-GB" altLang="en-US" dirty="0" err="1" smtClean="0"/>
              <a:t>Dierks</a:t>
            </a:r>
            <a:r>
              <a:rPr lang="en-GB" altLang="en-US" dirty="0" smtClean="0"/>
              <a:t>: Security Standards and Name Changes in the Browser Wars. Retrieved from Tim </a:t>
            </a:r>
            <a:r>
              <a:rPr lang="en-GB" altLang="en-US" dirty="0" err="1" smtClean="0"/>
              <a:t>Dierks</a:t>
            </a:r>
            <a:r>
              <a:rPr lang="en-GB" altLang="en-US" dirty="0" smtClean="0"/>
              <a:t> : http://tim.dierks.org/2014/05/security-standards-and-name-changes-in.html</a:t>
            </a:r>
          </a:p>
          <a:p>
            <a:pPr lvl="0"/>
            <a:r>
              <a:rPr lang="en-GB" altLang="en-US" dirty="0" smtClean="0"/>
              <a:t>Hellman, W. D. (1976, November 6). New Directions in Cryptography. Retrieved from Stanford University: http://www-ee.stanford.edu/~hellman/publications/24.pdf</a:t>
            </a:r>
          </a:p>
          <a:p>
            <a:pPr lvl="0"/>
            <a:r>
              <a:rPr lang="en-GB" altLang="en-US" dirty="0" err="1" smtClean="0"/>
              <a:t>Helme</a:t>
            </a:r>
            <a:r>
              <a:rPr lang="en-GB" altLang="en-US" dirty="0" smtClean="0"/>
              <a:t>, S. (2014, May 10). Perfect Forward Secrecy - An Introduction. Retrieved from Scott </a:t>
            </a:r>
            <a:r>
              <a:rPr lang="en-GB" altLang="en-US" dirty="0" err="1" smtClean="0"/>
              <a:t>Helme</a:t>
            </a:r>
            <a:r>
              <a:rPr lang="en-GB" altLang="en-US" dirty="0" smtClean="0"/>
              <a:t>: https://scotthelme.co.uk/perfect-forward-secrecy/</a:t>
            </a:r>
          </a:p>
          <a:p>
            <a:pPr lvl="0"/>
            <a:r>
              <a:rPr lang="en-GB" altLang="en-US" dirty="0" smtClean="0"/>
              <a:t>Lu, S. (2013, June 30). Can someone explain a little better what exactly is accomplished by generation of DH parameters? Retrieved from Information Security Stack Exchange: http://security.stackexchange.com/questions/38206/can-someone-explain-a-little-better-what-exactly-is-accomplished-by-generation-o/38252#38252</a:t>
            </a:r>
          </a:p>
          <a:p>
            <a:pPr lvl="0"/>
            <a:r>
              <a:rPr lang="en-GB" altLang="en-US" dirty="0" err="1" smtClean="0"/>
              <a:t>Mortier</a:t>
            </a:r>
            <a:r>
              <a:rPr lang="en-GB" altLang="en-US" dirty="0" smtClean="0"/>
              <a:t>, R. (2013, 12 2). Explaining perfect forward secrecy. Retrieved from Phys.org: http://phys.org/news/2013-12-secrecy.html</a:t>
            </a:r>
          </a:p>
          <a:p>
            <a:pPr lvl="0"/>
            <a:r>
              <a:rPr lang="en-GB" altLang="en-US" dirty="0" smtClean="0"/>
              <a:t>Moser, J. (2009, June 10). The First Few Milliseconds of an HTTPS Connection. Retrieved from Moserware.com: http://www.moserware.com/2009/06/first-few-milliseconds-of-https.html</a:t>
            </a:r>
          </a:p>
          <a:p>
            <a:pPr lvl="0"/>
            <a:r>
              <a:rPr lang="en-GB" altLang="en-US" dirty="0" smtClean="0"/>
              <a:t>Moser, J. (2009, June 10). The First Few Milliseconds of an HTTPS Connection. Retrieved from </a:t>
            </a:r>
            <a:r>
              <a:rPr lang="en-GB" altLang="en-US" dirty="0" err="1" smtClean="0"/>
              <a:t>Moserware</a:t>
            </a:r>
            <a:r>
              <a:rPr lang="en-GB" altLang="en-US" dirty="0" smtClean="0"/>
              <a:t>: http://www.moserware.com/2009/06/first-few-milliseconds-of-https.html</a:t>
            </a:r>
          </a:p>
          <a:p>
            <a:pPr lvl="0"/>
            <a:r>
              <a:rPr lang="en-GB" altLang="en-US" dirty="0" smtClean="0"/>
              <a:t>Mozilla. (2015, Aug 28). Security/Server Side TLS. Retrieved from Security/Server Side TLS / </a:t>
            </a:r>
            <a:r>
              <a:rPr lang="en-GB" altLang="en-US" dirty="0" err="1" smtClean="0"/>
              <a:t>MozillaWiki</a:t>
            </a:r>
            <a:r>
              <a:rPr lang="en-GB" altLang="en-US" dirty="0" smtClean="0"/>
              <a:t>: https://wiki.mozilla.org/Security/Server_Side_TLS</a:t>
            </a:r>
          </a:p>
          <a:p>
            <a:pPr lvl="0"/>
            <a:r>
              <a:rPr lang="en-GB" altLang="en-US" dirty="0" smtClean="0"/>
              <a:t>Oracle. (2015). Java Cryptography Architecture (JCA) Reference Architecture. Retrieved from Java Documentation: http://docs.oracle.com/javase/8/docs/technotes/guides/security/crypto/CryptoSpec.html</a:t>
            </a:r>
          </a:p>
          <a:p>
            <a:pPr lvl="0"/>
            <a:r>
              <a:rPr lang="en-GB" altLang="en-US" dirty="0" smtClean="0"/>
              <a:t>Oracle. (2015). Java Cryptography Architecture (JCA) Reference Guide. Retrieved from Oracle Documentation: http://docs.oracle.com/javase/8/docs/technotes/guides/security/crypto/CryptoSpec.html#Provider</a:t>
            </a:r>
          </a:p>
          <a:p>
            <a:pPr lvl="0"/>
            <a:r>
              <a:rPr lang="en-GB" altLang="en-US" dirty="0" smtClean="0"/>
              <a:t>Oracle. (2015). Java Secure Socket Extension (JSSE) Reference Guide. Retrieved from Java Documentation: https://docs.oracle.com/javase/8/docs/technotes/guides/security/jsse/JSSERefGuide.html</a:t>
            </a:r>
          </a:p>
          <a:p>
            <a:pPr lvl="0"/>
            <a:r>
              <a:rPr lang="en-GB" altLang="en-US" dirty="0" smtClean="0"/>
              <a:t>Oracle. (2015). Standard Algorithm Name Documentation. Retrieved from Java Documentation: https://docs.oracle.com/javase/8/docs/technotes/guides/security/StandardNames.html</a:t>
            </a:r>
          </a:p>
          <a:p>
            <a:pPr lvl="0"/>
            <a:r>
              <a:rPr lang="en-GB" altLang="en-US" dirty="0" err="1" smtClean="0"/>
              <a:t>Palmgren</a:t>
            </a:r>
            <a:r>
              <a:rPr lang="en-GB" altLang="en-US" dirty="0" smtClean="0"/>
              <a:t>, K. (2000, July). Diffie-Hellman Key Exchange – A Non-Mathematician’s Explanation. Retrieved from SecurityPortal.com: https://docs.google.com/viewer?a=v&amp;pid=sites&amp;srcid=bmV0aXAuY29tfGhvbWV8Z3g6NTA2NTM0YmNhZjRhZDYzZQ</a:t>
            </a:r>
          </a:p>
          <a:p>
            <a:pPr lvl="0"/>
            <a:r>
              <a:rPr lang="en-GB" altLang="en-US" dirty="0" smtClean="0"/>
              <a:t>Pillai, S. (2013, 12 14). What is Perfect Forward Secrecy and its impact on SSL (HTTPS). Retrieved from /Root.in: http://www.slashroot.in/what-perfect-forward-secrecy-and-its-impact-ssl-https</a:t>
            </a:r>
          </a:p>
          <a:p>
            <a:pPr lvl="0"/>
            <a:r>
              <a:rPr lang="en-GB" altLang="en-US" dirty="0" err="1" smtClean="0"/>
              <a:t>Pornin</a:t>
            </a:r>
            <a:r>
              <a:rPr lang="en-GB" altLang="en-US" dirty="0" smtClean="0"/>
              <a:t>, T. (2011, November 7). What is the purpose of four different secrets shared by client and server in SSL/TLS? Retrieved from Cryptography Stack Exchange: http://crypto.stackexchange.com/questions/1139/what-is-the-purpose-of-four-different-secrets-shared-by-client-and-server-in-ssl</a:t>
            </a:r>
          </a:p>
          <a:p>
            <a:pPr lvl="0"/>
            <a:r>
              <a:rPr lang="en-GB" altLang="en-US" dirty="0" err="1" smtClean="0"/>
              <a:t>Pornin</a:t>
            </a:r>
            <a:r>
              <a:rPr lang="en-GB" altLang="en-US" dirty="0" smtClean="0"/>
              <a:t>, T. (2012, 09 29). How does SSL/TLS work? Retrieved from Security Stack Exchange: http://security.stackexchange.com/questions/20803/how-does-ssl-tls-work</a:t>
            </a:r>
          </a:p>
          <a:p>
            <a:pPr lvl="0"/>
            <a:r>
              <a:rPr lang="en-GB" altLang="en-US" dirty="0" err="1" smtClean="0"/>
              <a:t>Pornin</a:t>
            </a:r>
            <a:r>
              <a:rPr lang="en-GB" altLang="en-US" dirty="0" smtClean="0"/>
              <a:t>, T. (2012, September 29). How does SSL/TLS Work? Retrieved from Information Security Stack Exchange: http://security.stackexchange.com/questions/20803/how-does-ssl-tls-work</a:t>
            </a:r>
          </a:p>
          <a:p>
            <a:pPr lvl="0"/>
            <a:r>
              <a:rPr lang="en-GB" altLang="en-US" dirty="0" err="1" smtClean="0"/>
              <a:t>Pornin</a:t>
            </a:r>
            <a:r>
              <a:rPr lang="en-GB" altLang="en-US" dirty="0" smtClean="0"/>
              <a:t>, T. (2013, May 8). Is there any particular reason to use Diffie-Hellman over RSA for key exchange? Retrieved from </a:t>
            </a:r>
            <a:r>
              <a:rPr lang="en-GB" altLang="en-US" dirty="0" err="1" smtClean="0"/>
              <a:t>Stackexchange</a:t>
            </a:r>
            <a:r>
              <a:rPr lang="en-GB" altLang="en-US" dirty="0" smtClean="0"/>
              <a:t>: http://security.stackexchange.com/questions/35471/is-there-any-particular-reason-to-use-diffie-hellman-over-rsa-for-key-exchange</a:t>
            </a:r>
          </a:p>
          <a:p>
            <a:pPr lvl="0"/>
            <a:r>
              <a:rPr lang="en-GB" altLang="en-US" dirty="0" err="1" smtClean="0"/>
              <a:t>Pornin</a:t>
            </a:r>
            <a:r>
              <a:rPr lang="en-GB" altLang="en-US" dirty="0" smtClean="0"/>
              <a:t>, T. (2013, May 8). Is there any particular reason to use Diffie-Hellman over RSA for key exchange? Retrieved from Information Security Stack Exchange: http://security.stackexchange.com/questions/35471/is-there-any-particular-reason-to-use-diffie-hellman-over-rsa-for-key-exchange</a:t>
            </a:r>
          </a:p>
          <a:p>
            <a:pPr lvl="0"/>
            <a:r>
              <a:rPr lang="en-GB" altLang="en-US" dirty="0" smtClean="0"/>
              <a:t>R.L. </a:t>
            </a:r>
            <a:r>
              <a:rPr lang="en-GB" altLang="en-US" dirty="0" err="1" smtClean="0"/>
              <a:t>Rivest</a:t>
            </a:r>
            <a:r>
              <a:rPr lang="en-GB" altLang="en-US" dirty="0" smtClean="0"/>
              <a:t>, A. S. (1977, September 1). A Method for Obtaining Digital Signatures and Public Key Cryptosystems. Retrieved from MIT: https://people.csail.mit.edu/rivest/Rsapaper.pdf</a:t>
            </a:r>
          </a:p>
          <a:p>
            <a:pPr lvl="0"/>
            <a:r>
              <a:rPr lang="en-GB" altLang="en-US" dirty="0" err="1" smtClean="0"/>
              <a:t>Ristić</a:t>
            </a:r>
            <a:r>
              <a:rPr lang="en-GB" altLang="en-US" dirty="0" smtClean="0"/>
              <a:t>, I. (2014, March 11). Ivan </a:t>
            </a:r>
            <a:r>
              <a:rPr lang="en-GB" altLang="en-US" dirty="0" err="1" smtClean="0"/>
              <a:t>Ristić</a:t>
            </a:r>
            <a:r>
              <a:rPr lang="en-GB" altLang="en-US" dirty="0" smtClean="0"/>
              <a:t>: Significant SSL/TLS Improvements in Java 8. Retrieved from Blog: Ivan </a:t>
            </a:r>
            <a:r>
              <a:rPr lang="en-GB" altLang="en-US" dirty="0" err="1" smtClean="0"/>
              <a:t>Ristić</a:t>
            </a:r>
            <a:r>
              <a:rPr lang="en-GB" altLang="en-US" dirty="0" smtClean="0"/>
              <a:t>: http://blog.ivanristic.com/2014/03/ssl-tls-improvements-in-java-8.html</a:t>
            </a:r>
          </a:p>
          <a:p>
            <a:pPr lvl="0"/>
            <a:r>
              <a:rPr lang="en-GB" altLang="en-US" dirty="0" smtClean="0"/>
              <a:t>T. </a:t>
            </a:r>
            <a:r>
              <a:rPr lang="en-GB" altLang="en-US" dirty="0" err="1" smtClean="0"/>
              <a:t>Dierks</a:t>
            </a:r>
            <a:r>
              <a:rPr lang="en-GB" altLang="en-US" dirty="0" smtClean="0"/>
              <a:t>, E. R. (2014, April 17). The Transport Layer Security (TLS) Protocol Version 1.3. Retrieved from tools.ietf.org: https://tools.ietf.org/html/draft-ietf-tls-rfc5246-bis-00</a:t>
            </a:r>
          </a:p>
          <a:p>
            <a:pPr lvl="0"/>
            <a:r>
              <a:rPr lang="en-GB" altLang="en-US" dirty="0" smtClean="0"/>
              <a:t>Various. (2015, 09 12). Forward Secrecy - Wikipedia, the free </a:t>
            </a:r>
            <a:r>
              <a:rPr lang="en-GB" altLang="en-US" dirty="0" err="1" smtClean="0"/>
              <a:t>encyclopedia</a:t>
            </a:r>
            <a:r>
              <a:rPr lang="en-GB" altLang="en-US" dirty="0" smtClean="0"/>
              <a:t>. Retrieved from Wikipedia: https://en.wikipedia.org/wiki/Forward_secrecy</a:t>
            </a:r>
          </a:p>
          <a:p>
            <a:pPr lvl="0"/>
            <a:endParaRPr lang="en-GB" alt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7B26-0677-7149-B148-B4CE8FFA692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Introducing Alice and Bob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95868" y="333800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Alice’s </a:t>
            </a:r>
            <a:r>
              <a:rPr lang="en-GB" dirty="0" smtClean="0">
                <a:solidFill>
                  <a:schemeClr val="tx1"/>
                </a:solidFill>
              </a:rPr>
              <a:t>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8132" y="333800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Bob’s </a:t>
            </a:r>
            <a:r>
              <a:rPr lang="en-GB" dirty="0" smtClean="0">
                <a:solidFill>
                  <a:schemeClr val="tx1"/>
                </a:solidFill>
              </a:rPr>
              <a:t>Server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335868" y="3608005"/>
            <a:ext cx="2472264" cy="0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9799" y="360848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Bob</a:t>
            </a:r>
          </a:p>
        </p:txBody>
      </p:sp>
    </p:spTree>
    <p:extLst>
      <p:ext uri="{BB962C8B-B14F-4D97-AF65-F5344CB8AC3E}">
        <p14:creationId xmlns:p14="http://schemas.microsoft.com/office/powerpoint/2010/main" val="13957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Introducing Alice and Bob… and Eve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95868" y="2425893"/>
            <a:ext cx="5352264" cy="1551925"/>
            <a:chOff x="1592199" y="2019263"/>
            <a:chExt cx="5352264" cy="1551925"/>
          </a:xfrm>
        </p:grpSpPr>
        <p:sp>
          <p:nvSpPr>
            <p:cNvPr id="4" name="Rectangle 3"/>
            <p:cNvSpPr/>
            <p:nvPr/>
          </p:nvSpPr>
          <p:spPr>
            <a:xfrm>
              <a:off x="1592199" y="2931375"/>
              <a:ext cx="1440000" cy="5400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Alice’s </a:t>
              </a:r>
              <a:r>
                <a:rPr lang="en-GB" dirty="0" smtClean="0">
                  <a:solidFill>
                    <a:schemeClr val="tx1"/>
                  </a:solidFill>
                </a:rPr>
                <a:t>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04463" y="2931375"/>
              <a:ext cx="1440000" cy="5400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Bob’s Server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8331" y="2019263"/>
              <a:ext cx="1440000" cy="54000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12" name="Straight Arrow Connector 11"/>
            <p:cNvCxnSpPr>
              <a:stCxn id="4" idx="3"/>
              <a:endCxn id="5" idx="1"/>
            </p:cNvCxnSpPr>
            <p:nvPr/>
          </p:nvCxnSpPr>
          <p:spPr>
            <a:xfrm>
              <a:off x="3032199" y="3201375"/>
              <a:ext cx="2472264" cy="0"/>
            </a:xfrm>
            <a:prstGeom prst="straightConnector1">
              <a:avLst/>
            </a:prstGeom>
            <a:ln w="22225"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06130" y="320185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Hello Bob</a:t>
              </a:r>
            </a:p>
          </p:txBody>
        </p:sp>
        <p:cxnSp>
          <p:nvCxnSpPr>
            <p:cNvPr id="17" name="Straight Arrow Connector 16"/>
            <p:cNvCxnSpPr>
              <a:stCxn id="15" idx="0"/>
              <a:endCxn id="8" idx="2"/>
            </p:cNvCxnSpPr>
            <p:nvPr/>
          </p:nvCxnSpPr>
          <p:spPr>
            <a:xfrm flipV="1">
              <a:off x="4268331" y="2559263"/>
              <a:ext cx="0" cy="6425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smtClean="0">
                <a:latin typeface="+mj-lt"/>
              </a:rPr>
              <a:t>Encryption</a:t>
            </a:r>
            <a:r>
              <a:rPr lang="en-GB" dirty="0" smtClean="0"/>
              <a:t> to lock Eve out of the conversation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948299" y="5176150"/>
            <a:ext cx="13244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v4na97dmx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0500" y="333800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Alice’s </a:t>
            </a:r>
            <a:r>
              <a:rPr lang="en-GB" dirty="0" smtClean="0">
                <a:solidFill>
                  <a:schemeClr val="tx1"/>
                </a:solidFill>
              </a:rPr>
              <a:t>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0684" y="3338005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Bob’s </a:t>
            </a:r>
            <a:r>
              <a:rPr lang="en-GB" dirty="0" smtClean="0">
                <a:solidFill>
                  <a:schemeClr val="tx1"/>
                </a:solidFill>
              </a:rPr>
              <a:t>Server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2000" y="2425893"/>
            <a:ext cx="1440000" cy="5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335868" y="3608005"/>
            <a:ext cx="2472264" cy="0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8" idx="2"/>
          </p:cNvCxnSpPr>
          <p:nvPr/>
        </p:nvCxnSpPr>
        <p:spPr>
          <a:xfrm flipV="1">
            <a:off x="4572000" y="2965893"/>
            <a:ext cx="0" cy="6425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6784" y="4155298"/>
            <a:ext cx="1367432" cy="36576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Bob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4177" y="3618409"/>
            <a:ext cx="13244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v4na97dmx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8483" y="4155298"/>
            <a:ext cx="13244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v4na97dmx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46684" y="5176150"/>
            <a:ext cx="1367432" cy="36576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Bob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>
            <a:off x="6540684" y="3878005"/>
            <a:ext cx="0" cy="277293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 flipH="1">
            <a:off x="6530400" y="4524630"/>
            <a:ext cx="10284" cy="651520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5"/>
          <p:cNvSpPr>
            <a:spLocks noEditPoints="1"/>
          </p:cNvSpPr>
          <p:nvPr/>
        </p:nvSpPr>
        <p:spPr bwMode="auto">
          <a:xfrm rot="5400000">
            <a:off x="6402782" y="4462519"/>
            <a:ext cx="275804" cy="748205"/>
          </a:xfrm>
          <a:custGeom>
            <a:avLst/>
            <a:gdLst>
              <a:gd name="T0" fmla="*/ 286 w 572"/>
              <a:gd name="T1" fmla="*/ 0 h 1557"/>
              <a:gd name="T2" fmla="*/ 286 w 572"/>
              <a:gd name="T3" fmla="*/ 0 h 1557"/>
              <a:gd name="T4" fmla="*/ 286 w 572"/>
              <a:gd name="T5" fmla="*/ 0 h 1557"/>
              <a:gd name="T6" fmla="*/ 498 w 572"/>
              <a:gd name="T7" fmla="*/ 175 h 1557"/>
              <a:gd name="T8" fmla="*/ 410 w 572"/>
              <a:gd name="T9" fmla="*/ 93 h 1557"/>
              <a:gd name="T10" fmla="*/ 286 w 572"/>
              <a:gd name="T11" fmla="*/ 0 h 1557"/>
              <a:gd name="T12" fmla="*/ 162 w 572"/>
              <a:gd name="T13" fmla="*/ 93 h 1557"/>
              <a:gd name="T14" fmla="*/ 74 w 572"/>
              <a:gd name="T15" fmla="*/ 175 h 1557"/>
              <a:gd name="T16" fmla="*/ 0 w 572"/>
              <a:gd name="T17" fmla="*/ 350 h 1557"/>
              <a:gd name="T18" fmla="*/ 111 w 572"/>
              <a:gd name="T19" fmla="*/ 487 h 1557"/>
              <a:gd name="T20" fmla="*/ 151 w 572"/>
              <a:gd name="T21" fmla="*/ 528 h 1557"/>
              <a:gd name="T22" fmla="*/ 115 w 572"/>
              <a:gd name="T23" fmla="*/ 553 h 1557"/>
              <a:gd name="T24" fmla="*/ 125 w 572"/>
              <a:gd name="T25" fmla="*/ 613 h 1557"/>
              <a:gd name="T26" fmla="*/ 125 w 572"/>
              <a:gd name="T27" fmla="*/ 659 h 1557"/>
              <a:gd name="T28" fmla="*/ 181 w 572"/>
              <a:gd name="T29" fmla="*/ 659 h 1557"/>
              <a:gd name="T30" fmla="*/ 181 w 572"/>
              <a:gd name="T31" fmla="*/ 708 h 1557"/>
              <a:gd name="T32" fmla="*/ 181 w 572"/>
              <a:gd name="T33" fmla="*/ 711 h 1557"/>
              <a:gd name="T34" fmla="*/ 196 w 572"/>
              <a:gd name="T35" fmla="*/ 711 h 1557"/>
              <a:gd name="T36" fmla="*/ 198 w 572"/>
              <a:gd name="T37" fmla="*/ 826 h 1557"/>
              <a:gd name="T38" fmla="*/ 209 w 572"/>
              <a:gd name="T39" fmla="*/ 846 h 1557"/>
              <a:gd name="T40" fmla="*/ 258 w 572"/>
              <a:gd name="T41" fmla="*/ 889 h 1557"/>
              <a:gd name="T42" fmla="*/ 221 w 572"/>
              <a:gd name="T43" fmla="*/ 955 h 1557"/>
              <a:gd name="T44" fmla="*/ 258 w 572"/>
              <a:gd name="T45" fmla="*/ 1013 h 1557"/>
              <a:gd name="T46" fmla="*/ 257 w 572"/>
              <a:gd name="T47" fmla="*/ 1027 h 1557"/>
              <a:gd name="T48" fmla="*/ 219 w 572"/>
              <a:gd name="T49" fmla="*/ 1087 h 1557"/>
              <a:gd name="T50" fmla="*/ 221 w 572"/>
              <a:gd name="T51" fmla="*/ 1185 h 1557"/>
              <a:gd name="T52" fmla="*/ 227 w 572"/>
              <a:gd name="T53" fmla="*/ 1197 h 1557"/>
              <a:gd name="T54" fmla="*/ 270 w 572"/>
              <a:gd name="T55" fmla="*/ 1239 h 1557"/>
              <a:gd name="T56" fmla="*/ 239 w 572"/>
              <a:gd name="T57" fmla="*/ 1273 h 1557"/>
              <a:gd name="T58" fmla="*/ 263 w 572"/>
              <a:gd name="T59" fmla="*/ 1322 h 1557"/>
              <a:gd name="T60" fmla="*/ 223 w 572"/>
              <a:gd name="T61" fmla="*/ 1345 h 1557"/>
              <a:gd name="T62" fmla="*/ 207 w 572"/>
              <a:gd name="T63" fmla="*/ 1359 h 1557"/>
              <a:gd name="T64" fmla="*/ 207 w 572"/>
              <a:gd name="T65" fmla="*/ 1389 h 1557"/>
              <a:gd name="T66" fmla="*/ 215 w 572"/>
              <a:gd name="T67" fmla="*/ 1409 h 1557"/>
              <a:gd name="T68" fmla="*/ 302 w 572"/>
              <a:gd name="T69" fmla="*/ 1549 h 1557"/>
              <a:gd name="T70" fmla="*/ 317 w 572"/>
              <a:gd name="T71" fmla="*/ 1547 h 1557"/>
              <a:gd name="T72" fmla="*/ 388 w 572"/>
              <a:gd name="T73" fmla="*/ 1484 h 1557"/>
              <a:gd name="T74" fmla="*/ 391 w 572"/>
              <a:gd name="T75" fmla="*/ 1464 h 1557"/>
              <a:gd name="T76" fmla="*/ 391 w 572"/>
              <a:gd name="T77" fmla="*/ 711 h 1557"/>
              <a:gd name="T78" fmla="*/ 391 w 572"/>
              <a:gd name="T79" fmla="*/ 711 h 1557"/>
              <a:gd name="T80" fmla="*/ 391 w 572"/>
              <a:gd name="T81" fmla="*/ 708 h 1557"/>
              <a:gd name="T82" fmla="*/ 391 w 572"/>
              <a:gd name="T83" fmla="*/ 659 h 1557"/>
              <a:gd name="T84" fmla="*/ 447 w 572"/>
              <a:gd name="T85" fmla="*/ 659 h 1557"/>
              <a:gd name="T86" fmla="*/ 447 w 572"/>
              <a:gd name="T87" fmla="*/ 613 h 1557"/>
              <a:gd name="T88" fmla="*/ 456 w 572"/>
              <a:gd name="T89" fmla="*/ 553 h 1557"/>
              <a:gd name="T90" fmla="*/ 421 w 572"/>
              <a:gd name="T91" fmla="*/ 528 h 1557"/>
              <a:gd name="T92" fmla="*/ 460 w 572"/>
              <a:gd name="T93" fmla="*/ 487 h 1557"/>
              <a:gd name="T94" fmla="*/ 572 w 572"/>
              <a:gd name="T95" fmla="*/ 350 h 1557"/>
              <a:gd name="T96" fmla="*/ 498 w 572"/>
              <a:gd name="T97" fmla="*/ 175 h 1557"/>
              <a:gd name="T98" fmla="*/ 286 w 572"/>
              <a:gd name="T99" fmla="*/ 168 h 1557"/>
              <a:gd name="T100" fmla="*/ 229 w 572"/>
              <a:gd name="T101" fmla="*/ 111 h 1557"/>
              <a:gd name="T102" fmla="*/ 286 w 572"/>
              <a:gd name="T103" fmla="*/ 54 h 1557"/>
              <a:gd name="T104" fmla="*/ 343 w 572"/>
              <a:gd name="T105" fmla="*/ 111 h 1557"/>
              <a:gd name="T106" fmla="*/ 286 w 572"/>
              <a:gd name="T107" fmla="*/ 168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2" h="1557">
                <a:moveTo>
                  <a:pt x="286" y="0"/>
                </a:moveTo>
                <a:cubicBezTo>
                  <a:pt x="286" y="0"/>
                  <a:pt x="286" y="0"/>
                  <a:pt x="286" y="0"/>
                </a:cubicBezTo>
                <a:cubicBezTo>
                  <a:pt x="286" y="0"/>
                  <a:pt x="286" y="0"/>
                  <a:pt x="286" y="0"/>
                </a:cubicBezTo>
                <a:close/>
                <a:moveTo>
                  <a:pt x="498" y="175"/>
                </a:moveTo>
                <a:cubicBezTo>
                  <a:pt x="450" y="155"/>
                  <a:pt x="423" y="146"/>
                  <a:pt x="410" y="93"/>
                </a:cubicBezTo>
                <a:cubicBezTo>
                  <a:pt x="393" y="28"/>
                  <a:pt x="344" y="3"/>
                  <a:pt x="286" y="0"/>
                </a:cubicBezTo>
                <a:cubicBezTo>
                  <a:pt x="227" y="3"/>
                  <a:pt x="178" y="28"/>
                  <a:pt x="162" y="93"/>
                </a:cubicBezTo>
                <a:cubicBezTo>
                  <a:pt x="148" y="146"/>
                  <a:pt x="121" y="155"/>
                  <a:pt x="74" y="175"/>
                </a:cubicBezTo>
                <a:cubicBezTo>
                  <a:pt x="20" y="197"/>
                  <a:pt x="0" y="196"/>
                  <a:pt x="0" y="350"/>
                </a:cubicBezTo>
                <a:cubicBezTo>
                  <a:pt x="0" y="477"/>
                  <a:pt x="47" y="472"/>
                  <a:pt x="111" y="487"/>
                </a:cubicBezTo>
                <a:cubicBezTo>
                  <a:pt x="146" y="495"/>
                  <a:pt x="151" y="528"/>
                  <a:pt x="151" y="528"/>
                </a:cubicBezTo>
                <a:cubicBezTo>
                  <a:pt x="151" y="528"/>
                  <a:pt x="115" y="537"/>
                  <a:pt x="115" y="553"/>
                </a:cubicBezTo>
                <a:cubicBezTo>
                  <a:pt x="115" y="579"/>
                  <a:pt x="154" y="592"/>
                  <a:pt x="125" y="613"/>
                </a:cubicBezTo>
                <a:cubicBezTo>
                  <a:pt x="95" y="635"/>
                  <a:pt x="125" y="659"/>
                  <a:pt x="125" y="659"/>
                </a:cubicBezTo>
                <a:cubicBezTo>
                  <a:pt x="181" y="659"/>
                  <a:pt x="181" y="659"/>
                  <a:pt x="181" y="659"/>
                </a:cubicBezTo>
                <a:cubicBezTo>
                  <a:pt x="181" y="659"/>
                  <a:pt x="181" y="677"/>
                  <a:pt x="181" y="708"/>
                </a:cubicBezTo>
                <a:cubicBezTo>
                  <a:pt x="181" y="709"/>
                  <a:pt x="181" y="710"/>
                  <a:pt x="181" y="711"/>
                </a:cubicBezTo>
                <a:cubicBezTo>
                  <a:pt x="196" y="711"/>
                  <a:pt x="196" y="711"/>
                  <a:pt x="196" y="711"/>
                </a:cubicBezTo>
                <a:cubicBezTo>
                  <a:pt x="197" y="761"/>
                  <a:pt x="198" y="826"/>
                  <a:pt x="198" y="826"/>
                </a:cubicBezTo>
                <a:cubicBezTo>
                  <a:pt x="198" y="826"/>
                  <a:pt x="197" y="835"/>
                  <a:pt x="209" y="846"/>
                </a:cubicBezTo>
                <a:cubicBezTo>
                  <a:pt x="220" y="857"/>
                  <a:pt x="257" y="878"/>
                  <a:pt x="258" y="889"/>
                </a:cubicBezTo>
                <a:cubicBezTo>
                  <a:pt x="258" y="895"/>
                  <a:pt x="221" y="955"/>
                  <a:pt x="221" y="955"/>
                </a:cubicBezTo>
                <a:cubicBezTo>
                  <a:pt x="258" y="1013"/>
                  <a:pt x="258" y="1013"/>
                  <a:pt x="258" y="1013"/>
                </a:cubicBezTo>
                <a:cubicBezTo>
                  <a:pt x="258" y="1013"/>
                  <a:pt x="261" y="1022"/>
                  <a:pt x="257" y="1027"/>
                </a:cubicBezTo>
                <a:cubicBezTo>
                  <a:pt x="253" y="1031"/>
                  <a:pt x="219" y="1073"/>
                  <a:pt x="219" y="1087"/>
                </a:cubicBezTo>
                <a:cubicBezTo>
                  <a:pt x="218" y="1101"/>
                  <a:pt x="221" y="1185"/>
                  <a:pt x="221" y="1185"/>
                </a:cubicBezTo>
                <a:cubicBezTo>
                  <a:pt x="221" y="1185"/>
                  <a:pt x="221" y="1192"/>
                  <a:pt x="227" y="1197"/>
                </a:cubicBezTo>
                <a:cubicBezTo>
                  <a:pt x="233" y="1203"/>
                  <a:pt x="269" y="1227"/>
                  <a:pt x="270" y="1239"/>
                </a:cubicBezTo>
                <a:cubicBezTo>
                  <a:pt x="271" y="1250"/>
                  <a:pt x="239" y="1273"/>
                  <a:pt x="239" y="1273"/>
                </a:cubicBezTo>
                <a:cubicBezTo>
                  <a:pt x="239" y="1273"/>
                  <a:pt x="274" y="1319"/>
                  <a:pt x="263" y="1322"/>
                </a:cubicBezTo>
                <a:cubicBezTo>
                  <a:pt x="253" y="1325"/>
                  <a:pt x="223" y="1345"/>
                  <a:pt x="223" y="1345"/>
                </a:cubicBezTo>
                <a:cubicBezTo>
                  <a:pt x="223" y="1345"/>
                  <a:pt x="208" y="1349"/>
                  <a:pt x="207" y="1359"/>
                </a:cubicBezTo>
                <a:cubicBezTo>
                  <a:pt x="207" y="1369"/>
                  <a:pt x="207" y="1389"/>
                  <a:pt x="207" y="1389"/>
                </a:cubicBezTo>
                <a:cubicBezTo>
                  <a:pt x="207" y="1389"/>
                  <a:pt x="206" y="1399"/>
                  <a:pt x="215" y="1409"/>
                </a:cubicBezTo>
                <a:cubicBezTo>
                  <a:pt x="223" y="1419"/>
                  <a:pt x="302" y="1549"/>
                  <a:pt x="302" y="1549"/>
                </a:cubicBezTo>
                <a:cubicBezTo>
                  <a:pt x="302" y="1549"/>
                  <a:pt x="307" y="1557"/>
                  <a:pt x="317" y="1547"/>
                </a:cubicBezTo>
                <a:cubicBezTo>
                  <a:pt x="388" y="1484"/>
                  <a:pt x="388" y="1484"/>
                  <a:pt x="388" y="1484"/>
                </a:cubicBezTo>
                <a:cubicBezTo>
                  <a:pt x="388" y="1484"/>
                  <a:pt x="392" y="1484"/>
                  <a:pt x="391" y="1464"/>
                </a:cubicBezTo>
                <a:cubicBezTo>
                  <a:pt x="390" y="1448"/>
                  <a:pt x="390" y="889"/>
                  <a:pt x="391" y="711"/>
                </a:cubicBezTo>
                <a:cubicBezTo>
                  <a:pt x="391" y="711"/>
                  <a:pt x="391" y="711"/>
                  <a:pt x="391" y="711"/>
                </a:cubicBezTo>
                <a:cubicBezTo>
                  <a:pt x="391" y="710"/>
                  <a:pt x="391" y="709"/>
                  <a:pt x="391" y="708"/>
                </a:cubicBezTo>
                <a:cubicBezTo>
                  <a:pt x="391" y="677"/>
                  <a:pt x="391" y="659"/>
                  <a:pt x="391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76" y="635"/>
                  <a:pt x="447" y="613"/>
                </a:cubicBezTo>
                <a:cubicBezTo>
                  <a:pt x="417" y="592"/>
                  <a:pt x="456" y="579"/>
                  <a:pt x="456" y="553"/>
                </a:cubicBezTo>
                <a:cubicBezTo>
                  <a:pt x="456" y="537"/>
                  <a:pt x="421" y="528"/>
                  <a:pt x="421" y="528"/>
                </a:cubicBezTo>
                <a:cubicBezTo>
                  <a:pt x="421" y="528"/>
                  <a:pt x="425" y="495"/>
                  <a:pt x="460" y="487"/>
                </a:cubicBezTo>
                <a:cubicBezTo>
                  <a:pt x="524" y="472"/>
                  <a:pt x="572" y="477"/>
                  <a:pt x="572" y="350"/>
                </a:cubicBezTo>
                <a:cubicBezTo>
                  <a:pt x="572" y="196"/>
                  <a:pt x="551" y="197"/>
                  <a:pt x="498" y="175"/>
                </a:cubicBezTo>
                <a:close/>
                <a:moveTo>
                  <a:pt x="286" y="168"/>
                </a:moveTo>
                <a:cubicBezTo>
                  <a:pt x="254" y="168"/>
                  <a:pt x="229" y="143"/>
                  <a:pt x="229" y="111"/>
                </a:cubicBezTo>
                <a:cubicBezTo>
                  <a:pt x="229" y="80"/>
                  <a:pt x="254" y="54"/>
                  <a:pt x="286" y="54"/>
                </a:cubicBezTo>
                <a:cubicBezTo>
                  <a:pt x="317" y="54"/>
                  <a:pt x="343" y="80"/>
                  <a:pt x="343" y="111"/>
                </a:cubicBezTo>
                <a:cubicBezTo>
                  <a:pt x="343" y="143"/>
                  <a:pt x="317" y="168"/>
                  <a:pt x="286" y="168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3" idx="0"/>
          </p:cNvCxnSpPr>
          <p:nvPr/>
        </p:nvCxnSpPr>
        <p:spPr>
          <a:xfrm>
            <a:off x="2610500" y="3878005"/>
            <a:ext cx="0" cy="277293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15" idx="0"/>
          </p:cNvCxnSpPr>
          <p:nvPr/>
        </p:nvCxnSpPr>
        <p:spPr>
          <a:xfrm>
            <a:off x="2610500" y="4521058"/>
            <a:ext cx="0" cy="655092"/>
          </a:xfrm>
          <a:prstGeom prst="straightConnector1">
            <a:avLst/>
          </a:prstGeom>
          <a:ln w="22225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5"/>
          <p:cNvSpPr>
            <a:spLocks noEditPoints="1"/>
          </p:cNvSpPr>
          <p:nvPr/>
        </p:nvSpPr>
        <p:spPr bwMode="auto">
          <a:xfrm rot="5400000">
            <a:off x="2472598" y="4462519"/>
            <a:ext cx="275804" cy="748205"/>
          </a:xfrm>
          <a:custGeom>
            <a:avLst/>
            <a:gdLst>
              <a:gd name="T0" fmla="*/ 286 w 572"/>
              <a:gd name="T1" fmla="*/ 0 h 1557"/>
              <a:gd name="T2" fmla="*/ 286 w 572"/>
              <a:gd name="T3" fmla="*/ 0 h 1557"/>
              <a:gd name="T4" fmla="*/ 286 w 572"/>
              <a:gd name="T5" fmla="*/ 0 h 1557"/>
              <a:gd name="T6" fmla="*/ 498 w 572"/>
              <a:gd name="T7" fmla="*/ 175 h 1557"/>
              <a:gd name="T8" fmla="*/ 410 w 572"/>
              <a:gd name="T9" fmla="*/ 93 h 1557"/>
              <a:gd name="T10" fmla="*/ 286 w 572"/>
              <a:gd name="T11" fmla="*/ 0 h 1557"/>
              <a:gd name="T12" fmla="*/ 162 w 572"/>
              <a:gd name="T13" fmla="*/ 93 h 1557"/>
              <a:gd name="T14" fmla="*/ 74 w 572"/>
              <a:gd name="T15" fmla="*/ 175 h 1557"/>
              <a:gd name="T16" fmla="*/ 0 w 572"/>
              <a:gd name="T17" fmla="*/ 350 h 1557"/>
              <a:gd name="T18" fmla="*/ 111 w 572"/>
              <a:gd name="T19" fmla="*/ 487 h 1557"/>
              <a:gd name="T20" fmla="*/ 151 w 572"/>
              <a:gd name="T21" fmla="*/ 528 h 1557"/>
              <a:gd name="T22" fmla="*/ 115 w 572"/>
              <a:gd name="T23" fmla="*/ 553 h 1557"/>
              <a:gd name="T24" fmla="*/ 125 w 572"/>
              <a:gd name="T25" fmla="*/ 613 h 1557"/>
              <a:gd name="T26" fmla="*/ 125 w 572"/>
              <a:gd name="T27" fmla="*/ 659 h 1557"/>
              <a:gd name="T28" fmla="*/ 181 w 572"/>
              <a:gd name="T29" fmla="*/ 659 h 1557"/>
              <a:gd name="T30" fmla="*/ 181 w 572"/>
              <a:gd name="T31" fmla="*/ 708 h 1557"/>
              <a:gd name="T32" fmla="*/ 181 w 572"/>
              <a:gd name="T33" fmla="*/ 711 h 1557"/>
              <a:gd name="T34" fmla="*/ 196 w 572"/>
              <a:gd name="T35" fmla="*/ 711 h 1557"/>
              <a:gd name="T36" fmla="*/ 198 w 572"/>
              <a:gd name="T37" fmla="*/ 826 h 1557"/>
              <a:gd name="T38" fmla="*/ 209 w 572"/>
              <a:gd name="T39" fmla="*/ 846 h 1557"/>
              <a:gd name="T40" fmla="*/ 258 w 572"/>
              <a:gd name="T41" fmla="*/ 889 h 1557"/>
              <a:gd name="T42" fmla="*/ 221 w 572"/>
              <a:gd name="T43" fmla="*/ 955 h 1557"/>
              <a:gd name="T44" fmla="*/ 258 w 572"/>
              <a:gd name="T45" fmla="*/ 1013 h 1557"/>
              <a:gd name="T46" fmla="*/ 257 w 572"/>
              <a:gd name="T47" fmla="*/ 1027 h 1557"/>
              <a:gd name="T48" fmla="*/ 219 w 572"/>
              <a:gd name="T49" fmla="*/ 1087 h 1557"/>
              <a:gd name="T50" fmla="*/ 221 w 572"/>
              <a:gd name="T51" fmla="*/ 1185 h 1557"/>
              <a:gd name="T52" fmla="*/ 227 w 572"/>
              <a:gd name="T53" fmla="*/ 1197 h 1557"/>
              <a:gd name="T54" fmla="*/ 270 w 572"/>
              <a:gd name="T55" fmla="*/ 1239 h 1557"/>
              <a:gd name="T56" fmla="*/ 239 w 572"/>
              <a:gd name="T57" fmla="*/ 1273 h 1557"/>
              <a:gd name="T58" fmla="*/ 263 w 572"/>
              <a:gd name="T59" fmla="*/ 1322 h 1557"/>
              <a:gd name="T60" fmla="*/ 223 w 572"/>
              <a:gd name="T61" fmla="*/ 1345 h 1557"/>
              <a:gd name="T62" fmla="*/ 207 w 572"/>
              <a:gd name="T63" fmla="*/ 1359 h 1557"/>
              <a:gd name="T64" fmla="*/ 207 w 572"/>
              <a:gd name="T65" fmla="*/ 1389 h 1557"/>
              <a:gd name="T66" fmla="*/ 215 w 572"/>
              <a:gd name="T67" fmla="*/ 1409 h 1557"/>
              <a:gd name="T68" fmla="*/ 302 w 572"/>
              <a:gd name="T69" fmla="*/ 1549 h 1557"/>
              <a:gd name="T70" fmla="*/ 317 w 572"/>
              <a:gd name="T71" fmla="*/ 1547 h 1557"/>
              <a:gd name="T72" fmla="*/ 388 w 572"/>
              <a:gd name="T73" fmla="*/ 1484 h 1557"/>
              <a:gd name="T74" fmla="*/ 391 w 572"/>
              <a:gd name="T75" fmla="*/ 1464 h 1557"/>
              <a:gd name="T76" fmla="*/ 391 w 572"/>
              <a:gd name="T77" fmla="*/ 711 h 1557"/>
              <a:gd name="T78" fmla="*/ 391 w 572"/>
              <a:gd name="T79" fmla="*/ 711 h 1557"/>
              <a:gd name="T80" fmla="*/ 391 w 572"/>
              <a:gd name="T81" fmla="*/ 708 h 1557"/>
              <a:gd name="T82" fmla="*/ 391 w 572"/>
              <a:gd name="T83" fmla="*/ 659 h 1557"/>
              <a:gd name="T84" fmla="*/ 447 w 572"/>
              <a:gd name="T85" fmla="*/ 659 h 1557"/>
              <a:gd name="T86" fmla="*/ 447 w 572"/>
              <a:gd name="T87" fmla="*/ 613 h 1557"/>
              <a:gd name="T88" fmla="*/ 456 w 572"/>
              <a:gd name="T89" fmla="*/ 553 h 1557"/>
              <a:gd name="T90" fmla="*/ 421 w 572"/>
              <a:gd name="T91" fmla="*/ 528 h 1557"/>
              <a:gd name="T92" fmla="*/ 460 w 572"/>
              <a:gd name="T93" fmla="*/ 487 h 1557"/>
              <a:gd name="T94" fmla="*/ 572 w 572"/>
              <a:gd name="T95" fmla="*/ 350 h 1557"/>
              <a:gd name="T96" fmla="*/ 498 w 572"/>
              <a:gd name="T97" fmla="*/ 175 h 1557"/>
              <a:gd name="T98" fmla="*/ 286 w 572"/>
              <a:gd name="T99" fmla="*/ 168 h 1557"/>
              <a:gd name="T100" fmla="*/ 229 w 572"/>
              <a:gd name="T101" fmla="*/ 111 h 1557"/>
              <a:gd name="T102" fmla="*/ 286 w 572"/>
              <a:gd name="T103" fmla="*/ 54 h 1557"/>
              <a:gd name="T104" fmla="*/ 343 w 572"/>
              <a:gd name="T105" fmla="*/ 111 h 1557"/>
              <a:gd name="T106" fmla="*/ 286 w 572"/>
              <a:gd name="T107" fmla="*/ 168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2" h="1557">
                <a:moveTo>
                  <a:pt x="286" y="0"/>
                </a:moveTo>
                <a:cubicBezTo>
                  <a:pt x="286" y="0"/>
                  <a:pt x="286" y="0"/>
                  <a:pt x="286" y="0"/>
                </a:cubicBezTo>
                <a:cubicBezTo>
                  <a:pt x="286" y="0"/>
                  <a:pt x="286" y="0"/>
                  <a:pt x="286" y="0"/>
                </a:cubicBezTo>
                <a:close/>
                <a:moveTo>
                  <a:pt x="498" y="175"/>
                </a:moveTo>
                <a:cubicBezTo>
                  <a:pt x="450" y="155"/>
                  <a:pt x="423" y="146"/>
                  <a:pt x="410" y="93"/>
                </a:cubicBezTo>
                <a:cubicBezTo>
                  <a:pt x="393" y="28"/>
                  <a:pt x="344" y="3"/>
                  <a:pt x="286" y="0"/>
                </a:cubicBezTo>
                <a:cubicBezTo>
                  <a:pt x="227" y="3"/>
                  <a:pt x="178" y="28"/>
                  <a:pt x="162" y="93"/>
                </a:cubicBezTo>
                <a:cubicBezTo>
                  <a:pt x="148" y="146"/>
                  <a:pt x="121" y="155"/>
                  <a:pt x="74" y="175"/>
                </a:cubicBezTo>
                <a:cubicBezTo>
                  <a:pt x="20" y="197"/>
                  <a:pt x="0" y="196"/>
                  <a:pt x="0" y="350"/>
                </a:cubicBezTo>
                <a:cubicBezTo>
                  <a:pt x="0" y="477"/>
                  <a:pt x="47" y="472"/>
                  <a:pt x="111" y="487"/>
                </a:cubicBezTo>
                <a:cubicBezTo>
                  <a:pt x="146" y="495"/>
                  <a:pt x="151" y="528"/>
                  <a:pt x="151" y="528"/>
                </a:cubicBezTo>
                <a:cubicBezTo>
                  <a:pt x="151" y="528"/>
                  <a:pt x="115" y="537"/>
                  <a:pt x="115" y="553"/>
                </a:cubicBezTo>
                <a:cubicBezTo>
                  <a:pt x="115" y="579"/>
                  <a:pt x="154" y="592"/>
                  <a:pt x="125" y="613"/>
                </a:cubicBezTo>
                <a:cubicBezTo>
                  <a:pt x="95" y="635"/>
                  <a:pt x="125" y="659"/>
                  <a:pt x="125" y="659"/>
                </a:cubicBezTo>
                <a:cubicBezTo>
                  <a:pt x="181" y="659"/>
                  <a:pt x="181" y="659"/>
                  <a:pt x="181" y="659"/>
                </a:cubicBezTo>
                <a:cubicBezTo>
                  <a:pt x="181" y="659"/>
                  <a:pt x="181" y="677"/>
                  <a:pt x="181" y="708"/>
                </a:cubicBezTo>
                <a:cubicBezTo>
                  <a:pt x="181" y="709"/>
                  <a:pt x="181" y="710"/>
                  <a:pt x="181" y="711"/>
                </a:cubicBezTo>
                <a:cubicBezTo>
                  <a:pt x="196" y="711"/>
                  <a:pt x="196" y="711"/>
                  <a:pt x="196" y="711"/>
                </a:cubicBezTo>
                <a:cubicBezTo>
                  <a:pt x="197" y="761"/>
                  <a:pt x="198" y="826"/>
                  <a:pt x="198" y="826"/>
                </a:cubicBezTo>
                <a:cubicBezTo>
                  <a:pt x="198" y="826"/>
                  <a:pt x="197" y="835"/>
                  <a:pt x="209" y="846"/>
                </a:cubicBezTo>
                <a:cubicBezTo>
                  <a:pt x="220" y="857"/>
                  <a:pt x="257" y="878"/>
                  <a:pt x="258" y="889"/>
                </a:cubicBezTo>
                <a:cubicBezTo>
                  <a:pt x="258" y="895"/>
                  <a:pt x="221" y="955"/>
                  <a:pt x="221" y="955"/>
                </a:cubicBezTo>
                <a:cubicBezTo>
                  <a:pt x="258" y="1013"/>
                  <a:pt x="258" y="1013"/>
                  <a:pt x="258" y="1013"/>
                </a:cubicBezTo>
                <a:cubicBezTo>
                  <a:pt x="258" y="1013"/>
                  <a:pt x="261" y="1022"/>
                  <a:pt x="257" y="1027"/>
                </a:cubicBezTo>
                <a:cubicBezTo>
                  <a:pt x="253" y="1031"/>
                  <a:pt x="219" y="1073"/>
                  <a:pt x="219" y="1087"/>
                </a:cubicBezTo>
                <a:cubicBezTo>
                  <a:pt x="218" y="1101"/>
                  <a:pt x="221" y="1185"/>
                  <a:pt x="221" y="1185"/>
                </a:cubicBezTo>
                <a:cubicBezTo>
                  <a:pt x="221" y="1185"/>
                  <a:pt x="221" y="1192"/>
                  <a:pt x="227" y="1197"/>
                </a:cubicBezTo>
                <a:cubicBezTo>
                  <a:pt x="233" y="1203"/>
                  <a:pt x="269" y="1227"/>
                  <a:pt x="270" y="1239"/>
                </a:cubicBezTo>
                <a:cubicBezTo>
                  <a:pt x="271" y="1250"/>
                  <a:pt x="239" y="1273"/>
                  <a:pt x="239" y="1273"/>
                </a:cubicBezTo>
                <a:cubicBezTo>
                  <a:pt x="239" y="1273"/>
                  <a:pt x="274" y="1319"/>
                  <a:pt x="263" y="1322"/>
                </a:cubicBezTo>
                <a:cubicBezTo>
                  <a:pt x="253" y="1325"/>
                  <a:pt x="223" y="1345"/>
                  <a:pt x="223" y="1345"/>
                </a:cubicBezTo>
                <a:cubicBezTo>
                  <a:pt x="223" y="1345"/>
                  <a:pt x="208" y="1349"/>
                  <a:pt x="207" y="1359"/>
                </a:cubicBezTo>
                <a:cubicBezTo>
                  <a:pt x="207" y="1369"/>
                  <a:pt x="207" y="1389"/>
                  <a:pt x="207" y="1389"/>
                </a:cubicBezTo>
                <a:cubicBezTo>
                  <a:pt x="207" y="1389"/>
                  <a:pt x="206" y="1399"/>
                  <a:pt x="215" y="1409"/>
                </a:cubicBezTo>
                <a:cubicBezTo>
                  <a:pt x="223" y="1419"/>
                  <a:pt x="302" y="1549"/>
                  <a:pt x="302" y="1549"/>
                </a:cubicBezTo>
                <a:cubicBezTo>
                  <a:pt x="302" y="1549"/>
                  <a:pt x="307" y="1557"/>
                  <a:pt x="317" y="1547"/>
                </a:cubicBezTo>
                <a:cubicBezTo>
                  <a:pt x="388" y="1484"/>
                  <a:pt x="388" y="1484"/>
                  <a:pt x="388" y="1484"/>
                </a:cubicBezTo>
                <a:cubicBezTo>
                  <a:pt x="388" y="1484"/>
                  <a:pt x="392" y="1484"/>
                  <a:pt x="391" y="1464"/>
                </a:cubicBezTo>
                <a:cubicBezTo>
                  <a:pt x="390" y="1448"/>
                  <a:pt x="390" y="889"/>
                  <a:pt x="391" y="711"/>
                </a:cubicBezTo>
                <a:cubicBezTo>
                  <a:pt x="391" y="711"/>
                  <a:pt x="391" y="711"/>
                  <a:pt x="391" y="711"/>
                </a:cubicBezTo>
                <a:cubicBezTo>
                  <a:pt x="391" y="710"/>
                  <a:pt x="391" y="709"/>
                  <a:pt x="391" y="708"/>
                </a:cubicBezTo>
                <a:cubicBezTo>
                  <a:pt x="391" y="677"/>
                  <a:pt x="391" y="659"/>
                  <a:pt x="391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76" y="635"/>
                  <a:pt x="447" y="613"/>
                </a:cubicBezTo>
                <a:cubicBezTo>
                  <a:pt x="417" y="592"/>
                  <a:pt x="456" y="579"/>
                  <a:pt x="456" y="553"/>
                </a:cubicBezTo>
                <a:cubicBezTo>
                  <a:pt x="456" y="537"/>
                  <a:pt x="421" y="528"/>
                  <a:pt x="421" y="528"/>
                </a:cubicBezTo>
                <a:cubicBezTo>
                  <a:pt x="421" y="528"/>
                  <a:pt x="425" y="495"/>
                  <a:pt x="460" y="487"/>
                </a:cubicBezTo>
                <a:cubicBezTo>
                  <a:pt x="524" y="472"/>
                  <a:pt x="572" y="477"/>
                  <a:pt x="572" y="350"/>
                </a:cubicBezTo>
                <a:cubicBezTo>
                  <a:pt x="572" y="196"/>
                  <a:pt x="551" y="197"/>
                  <a:pt x="498" y="175"/>
                </a:cubicBezTo>
                <a:close/>
                <a:moveTo>
                  <a:pt x="286" y="168"/>
                </a:moveTo>
                <a:cubicBezTo>
                  <a:pt x="254" y="168"/>
                  <a:pt x="229" y="143"/>
                  <a:pt x="229" y="111"/>
                </a:cubicBezTo>
                <a:cubicBezTo>
                  <a:pt x="229" y="80"/>
                  <a:pt x="254" y="54"/>
                  <a:pt x="286" y="54"/>
                </a:cubicBezTo>
                <a:cubicBezTo>
                  <a:pt x="317" y="54"/>
                  <a:pt x="343" y="80"/>
                  <a:pt x="343" y="111"/>
                </a:cubicBezTo>
                <a:cubicBezTo>
                  <a:pt x="343" y="143"/>
                  <a:pt x="317" y="168"/>
                  <a:pt x="286" y="168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/>
          <p:cNvSpPr/>
          <p:nvPr/>
        </p:nvSpPr>
        <p:spPr>
          <a:xfrm>
            <a:off x="960314" y="1918506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twt4wynvw9sytrwaryws87yrjlw8tyl9ytwlyr4wejdrtrwrte5y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 doesn’t have the key … yet!</a:t>
            </a:r>
            <a:endParaRPr lang="en-GB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141695" y="4906008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njkylbuyjbkghmsefx3uri4u5y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486399" y="3289559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Wauthaiufshneug5uury4i7y.awey5iu4v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40247" y="3399669"/>
            <a:ext cx="2151529" cy="1223321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atvw4tluiwh4kitaucenrowy4ircwynaiufhsadasd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07280" y="4668446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lruitylsieutvl4ot5y4lovutlinrfsdtvoimcoshnoilsjgh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293224" y="1617203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tvo4eithesilutvhnky4wiuevjrhfj5ire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26769" y="1448109"/>
            <a:ext cx="2151529" cy="1215093"/>
          </a:xfrm>
          <a:prstGeom prst="wedgeRoundRectCallout">
            <a:avLst/>
          </a:prstGeom>
          <a:solidFill>
            <a:schemeClr val="bg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wmojlofijlvofijmwelo48utw8rwrnr4aacrynawrynciwurncikr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280" y="1448109"/>
            <a:ext cx="8237473" cy="4672992"/>
            <a:chOff x="207280" y="1448109"/>
            <a:chExt cx="8237473" cy="4672992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960314" y="1918506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twt4wynvw9sytrwaryws87yrjlw8tyl9ytwlyr4wejdrtrwrte5y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4141695" y="4906008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njkylbuyjbkghmsefx3uri4u5y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486399" y="3289559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Wauthaiufshneug5uury4i7y.awey5iu4v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2540247" y="3399669"/>
              <a:ext cx="2151529" cy="1223321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atvw4tluiwh4kitaucenrowy4ircwynaiufhsadasd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207280" y="4668446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lruitylsieutvl4ot5y4lovutlinrfsdtvoimcoshnoilsjgh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293224" y="1617203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tvo4eithesilutvhnky4wiuevjrhfj5ire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3626769" y="1448109"/>
              <a:ext cx="2151529" cy="1215093"/>
            </a:xfrm>
            <a:prstGeom prst="wedgeRoundRectCallout">
              <a:avLst/>
            </a:prstGeom>
            <a:solidFill>
              <a:schemeClr val="bg2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wmojlofijlvofijmwelo48utw8rwrnr4aacrynawrynciwurncikr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80387" y="1356527"/>
            <a:ext cx="8882743" cy="4903596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"/>
          <p:cNvSpPr>
            <a:spLocks noEditPoints="1"/>
          </p:cNvSpPr>
          <p:nvPr/>
        </p:nvSpPr>
        <p:spPr bwMode="auto">
          <a:xfrm rot="5400000">
            <a:off x="3408384" y="578281"/>
            <a:ext cx="2327233" cy="6313351"/>
          </a:xfrm>
          <a:custGeom>
            <a:avLst/>
            <a:gdLst>
              <a:gd name="T0" fmla="*/ 286 w 572"/>
              <a:gd name="T1" fmla="*/ 0 h 1557"/>
              <a:gd name="T2" fmla="*/ 286 w 572"/>
              <a:gd name="T3" fmla="*/ 0 h 1557"/>
              <a:gd name="T4" fmla="*/ 286 w 572"/>
              <a:gd name="T5" fmla="*/ 0 h 1557"/>
              <a:gd name="T6" fmla="*/ 498 w 572"/>
              <a:gd name="T7" fmla="*/ 175 h 1557"/>
              <a:gd name="T8" fmla="*/ 410 w 572"/>
              <a:gd name="T9" fmla="*/ 93 h 1557"/>
              <a:gd name="T10" fmla="*/ 286 w 572"/>
              <a:gd name="T11" fmla="*/ 0 h 1557"/>
              <a:gd name="T12" fmla="*/ 162 w 572"/>
              <a:gd name="T13" fmla="*/ 93 h 1557"/>
              <a:gd name="T14" fmla="*/ 74 w 572"/>
              <a:gd name="T15" fmla="*/ 175 h 1557"/>
              <a:gd name="T16" fmla="*/ 0 w 572"/>
              <a:gd name="T17" fmla="*/ 350 h 1557"/>
              <a:gd name="T18" fmla="*/ 111 w 572"/>
              <a:gd name="T19" fmla="*/ 487 h 1557"/>
              <a:gd name="T20" fmla="*/ 151 w 572"/>
              <a:gd name="T21" fmla="*/ 528 h 1557"/>
              <a:gd name="T22" fmla="*/ 115 w 572"/>
              <a:gd name="T23" fmla="*/ 553 h 1557"/>
              <a:gd name="T24" fmla="*/ 125 w 572"/>
              <a:gd name="T25" fmla="*/ 613 h 1557"/>
              <a:gd name="T26" fmla="*/ 125 w 572"/>
              <a:gd name="T27" fmla="*/ 659 h 1557"/>
              <a:gd name="T28" fmla="*/ 181 w 572"/>
              <a:gd name="T29" fmla="*/ 659 h 1557"/>
              <a:gd name="T30" fmla="*/ 181 w 572"/>
              <a:gd name="T31" fmla="*/ 708 h 1557"/>
              <a:gd name="T32" fmla="*/ 181 w 572"/>
              <a:gd name="T33" fmla="*/ 711 h 1557"/>
              <a:gd name="T34" fmla="*/ 196 w 572"/>
              <a:gd name="T35" fmla="*/ 711 h 1557"/>
              <a:gd name="T36" fmla="*/ 198 w 572"/>
              <a:gd name="T37" fmla="*/ 826 h 1557"/>
              <a:gd name="T38" fmla="*/ 209 w 572"/>
              <a:gd name="T39" fmla="*/ 846 h 1557"/>
              <a:gd name="T40" fmla="*/ 258 w 572"/>
              <a:gd name="T41" fmla="*/ 889 h 1557"/>
              <a:gd name="T42" fmla="*/ 221 w 572"/>
              <a:gd name="T43" fmla="*/ 955 h 1557"/>
              <a:gd name="T44" fmla="*/ 258 w 572"/>
              <a:gd name="T45" fmla="*/ 1013 h 1557"/>
              <a:gd name="T46" fmla="*/ 257 w 572"/>
              <a:gd name="T47" fmla="*/ 1027 h 1557"/>
              <a:gd name="T48" fmla="*/ 219 w 572"/>
              <a:gd name="T49" fmla="*/ 1087 h 1557"/>
              <a:gd name="T50" fmla="*/ 221 w 572"/>
              <a:gd name="T51" fmla="*/ 1185 h 1557"/>
              <a:gd name="T52" fmla="*/ 227 w 572"/>
              <a:gd name="T53" fmla="*/ 1197 h 1557"/>
              <a:gd name="T54" fmla="*/ 270 w 572"/>
              <a:gd name="T55" fmla="*/ 1239 h 1557"/>
              <a:gd name="T56" fmla="*/ 239 w 572"/>
              <a:gd name="T57" fmla="*/ 1273 h 1557"/>
              <a:gd name="T58" fmla="*/ 263 w 572"/>
              <a:gd name="T59" fmla="*/ 1322 h 1557"/>
              <a:gd name="T60" fmla="*/ 223 w 572"/>
              <a:gd name="T61" fmla="*/ 1345 h 1557"/>
              <a:gd name="T62" fmla="*/ 207 w 572"/>
              <a:gd name="T63" fmla="*/ 1359 h 1557"/>
              <a:gd name="T64" fmla="*/ 207 w 572"/>
              <a:gd name="T65" fmla="*/ 1389 h 1557"/>
              <a:gd name="T66" fmla="*/ 215 w 572"/>
              <a:gd name="T67" fmla="*/ 1409 h 1557"/>
              <a:gd name="T68" fmla="*/ 302 w 572"/>
              <a:gd name="T69" fmla="*/ 1549 h 1557"/>
              <a:gd name="T70" fmla="*/ 317 w 572"/>
              <a:gd name="T71" fmla="*/ 1547 h 1557"/>
              <a:gd name="T72" fmla="*/ 388 w 572"/>
              <a:gd name="T73" fmla="*/ 1484 h 1557"/>
              <a:gd name="T74" fmla="*/ 391 w 572"/>
              <a:gd name="T75" fmla="*/ 1464 h 1557"/>
              <a:gd name="T76" fmla="*/ 391 w 572"/>
              <a:gd name="T77" fmla="*/ 711 h 1557"/>
              <a:gd name="T78" fmla="*/ 391 w 572"/>
              <a:gd name="T79" fmla="*/ 711 h 1557"/>
              <a:gd name="T80" fmla="*/ 391 w 572"/>
              <a:gd name="T81" fmla="*/ 708 h 1557"/>
              <a:gd name="T82" fmla="*/ 391 w 572"/>
              <a:gd name="T83" fmla="*/ 659 h 1557"/>
              <a:gd name="T84" fmla="*/ 447 w 572"/>
              <a:gd name="T85" fmla="*/ 659 h 1557"/>
              <a:gd name="T86" fmla="*/ 447 w 572"/>
              <a:gd name="T87" fmla="*/ 613 h 1557"/>
              <a:gd name="T88" fmla="*/ 456 w 572"/>
              <a:gd name="T89" fmla="*/ 553 h 1557"/>
              <a:gd name="T90" fmla="*/ 421 w 572"/>
              <a:gd name="T91" fmla="*/ 528 h 1557"/>
              <a:gd name="T92" fmla="*/ 460 w 572"/>
              <a:gd name="T93" fmla="*/ 487 h 1557"/>
              <a:gd name="T94" fmla="*/ 572 w 572"/>
              <a:gd name="T95" fmla="*/ 350 h 1557"/>
              <a:gd name="T96" fmla="*/ 498 w 572"/>
              <a:gd name="T97" fmla="*/ 175 h 1557"/>
              <a:gd name="T98" fmla="*/ 286 w 572"/>
              <a:gd name="T99" fmla="*/ 168 h 1557"/>
              <a:gd name="T100" fmla="*/ 229 w 572"/>
              <a:gd name="T101" fmla="*/ 111 h 1557"/>
              <a:gd name="T102" fmla="*/ 286 w 572"/>
              <a:gd name="T103" fmla="*/ 54 h 1557"/>
              <a:gd name="T104" fmla="*/ 343 w 572"/>
              <a:gd name="T105" fmla="*/ 111 h 1557"/>
              <a:gd name="T106" fmla="*/ 286 w 572"/>
              <a:gd name="T107" fmla="*/ 168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2" h="1557">
                <a:moveTo>
                  <a:pt x="286" y="0"/>
                </a:moveTo>
                <a:cubicBezTo>
                  <a:pt x="286" y="0"/>
                  <a:pt x="286" y="0"/>
                  <a:pt x="286" y="0"/>
                </a:cubicBezTo>
                <a:cubicBezTo>
                  <a:pt x="286" y="0"/>
                  <a:pt x="286" y="0"/>
                  <a:pt x="286" y="0"/>
                </a:cubicBezTo>
                <a:close/>
                <a:moveTo>
                  <a:pt x="498" y="175"/>
                </a:moveTo>
                <a:cubicBezTo>
                  <a:pt x="450" y="155"/>
                  <a:pt x="423" y="146"/>
                  <a:pt x="410" y="93"/>
                </a:cubicBezTo>
                <a:cubicBezTo>
                  <a:pt x="393" y="28"/>
                  <a:pt x="344" y="3"/>
                  <a:pt x="286" y="0"/>
                </a:cubicBezTo>
                <a:cubicBezTo>
                  <a:pt x="227" y="3"/>
                  <a:pt x="178" y="28"/>
                  <a:pt x="162" y="93"/>
                </a:cubicBezTo>
                <a:cubicBezTo>
                  <a:pt x="148" y="146"/>
                  <a:pt x="121" y="155"/>
                  <a:pt x="74" y="175"/>
                </a:cubicBezTo>
                <a:cubicBezTo>
                  <a:pt x="20" y="197"/>
                  <a:pt x="0" y="196"/>
                  <a:pt x="0" y="350"/>
                </a:cubicBezTo>
                <a:cubicBezTo>
                  <a:pt x="0" y="477"/>
                  <a:pt x="47" y="472"/>
                  <a:pt x="111" y="487"/>
                </a:cubicBezTo>
                <a:cubicBezTo>
                  <a:pt x="146" y="495"/>
                  <a:pt x="151" y="528"/>
                  <a:pt x="151" y="528"/>
                </a:cubicBezTo>
                <a:cubicBezTo>
                  <a:pt x="151" y="528"/>
                  <a:pt x="115" y="537"/>
                  <a:pt x="115" y="553"/>
                </a:cubicBezTo>
                <a:cubicBezTo>
                  <a:pt x="115" y="579"/>
                  <a:pt x="154" y="592"/>
                  <a:pt x="125" y="613"/>
                </a:cubicBezTo>
                <a:cubicBezTo>
                  <a:pt x="95" y="635"/>
                  <a:pt x="125" y="659"/>
                  <a:pt x="125" y="659"/>
                </a:cubicBezTo>
                <a:cubicBezTo>
                  <a:pt x="181" y="659"/>
                  <a:pt x="181" y="659"/>
                  <a:pt x="181" y="659"/>
                </a:cubicBezTo>
                <a:cubicBezTo>
                  <a:pt x="181" y="659"/>
                  <a:pt x="181" y="677"/>
                  <a:pt x="181" y="708"/>
                </a:cubicBezTo>
                <a:cubicBezTo>
                  <a:pt x="181" y="709"/>
                  <a:pt x="181" y="710"/>
                  <a:pt x="181" y="711"/>
                </a:cubicBezTo>
                <a:cubicBezTo>
                  <a:pt x="196" y="711"/>
                  <a:pt x="196" y="711"/>
                  <a:pt x="196" y="711"/>
                </a:cubicBezTo>
                <a:cubicBezTo>
                  <a:pt x="197" y="761"/>
                  <a:pt x="198" y="826"/>
                  <a:pt x="198" y="826"/>
                </a:cubicBezTo>
                <a:cubicBezTo>
                  <a:pt x="198" y="826"/>
                  <a:pt x="197" y="835"/>
                  <a:pt x="209" y="846"/>
                </a:cubicBezTo>
                <a:cubicBezTo>
                  <a:pt x="220" y="857"/>
                  <a:pt x="257" y="878"/>
                  <a:pt x="258" y="889"/>
                </a:cubicBezTo>
                <a:cubicBezTo>
                  <a:pt x="258" y="895"/>
                  <a:pt x="221" y="955"/>
                  <a:pt x="221" y="955"/>
                </a:cubicBezTo>
                <a:cubicBezTo>
                  <a:pt x="258" y="1013"/>
                  <a:pt x="258" y="1013"/>
                  <a:pt x="258" y="1013"/>
                </a:cubicBezTo>
                <a:cubicBezTo>
                  <a:pt x="258" y="1013"/>
                  <a:pt x="261" y="1022"/>
                  <a:pt x="257" y="1027"/>
                </a:cubicBezTo>
                <a:cubicBezTo>
                  <a:pt x="253" y="1031"/>
                  <a:pt x="219" y="1073"/>
                  <a:pt x="219" y="1087"/>
                </a:cubicBezTo>
                <a:cubicBezTo>
                  <a:pt x="218" y="1101"/>
                  <a:pt x="221" y="1185"/>
                  <a:pt x="221" y="1185"/>
                </a:cubicBezTo>
                <a:cubicBezTo>
                  <a:pt x="221" y="1185"/>
                  <a:pt x="221" y="1192"/>
                  <a:pt x="227" y="1197"/>
                </a:cubicBezTo>
                <a:cubicBezTo>
                  <a:pt x="233" y="1203"/>
                  <a:pt x="269" y="1227"/>
                  <a:pt x="270" y="1239"/>
                </a:cubicBezTo>
                <a:cubicBezTo>
                  <a:pt x="271" y="1250"/>
                  <a:pt x="239" y="1273"/>
                  <a:pt x="239" y="1273"/>
                </a:cubicBezTo>
                <a:cubicBezTo>
                  <a:pt x="239" y="1273"/>
                  <a:pt x="274" y="1319"/>
                  <a:pt x="263" y="1322"/>
                </a:cubicBezTo>
                <a:cubicBezTo>
                  <a:pt x="253" y="1325"/>
                  <a:pt x="223" y="1345"/>
                  <a:pt x="223" y="1345"/>
                </a:cubicBezTo>
                <a:cubicBezTo>
                  <a:pt x="223" y="1345"/>
                  <a:pt x="208" y="1349"/>
                  <a:pt x="207" y="1359"/>
                </a:cubicBezTo>
                <a:cubicBezTo>
                  <a:pt x="207" y="1369"/>
                  <a:pt x="207" y="1389"/>
                  <a:pt x="207" y="1389"/>
                </a:cubicBezTo>
                <a:cubicBezTo>
                  <a:pt x="207" y="1389"/>
                  <a:pt x="206" y="1399"/>
                  <a:pt x="215" y="1409"/>
                </a:cubicBezTo>
                <a:cubicBezTo>
                  <a:pt x="223" y="1419"/>
                  <a:pt x="302" y="1549"/>
                  <a:pt x="302" y="1549"/>
                </a:cubicBezTo>
                <a:cubicBezTo>
                  <a:pt x="302" y="1549"/>
                  <a:pt x="307" y="1557"/>
                  <a:pt x="317" y="1547"/>
                </a:cubicBezTo>
                <a:cubicBezTo>
                  <a:pt x="388" y="1484"/>
                  <a:pt x="388" y="1484"/>
                  <a:pt x="388" y="1484"/>
                </a:cubicBezTo>
                <a:cubicBezTo>
                  <a:pt x="388" y="1484"/>
                  <a:pt x="392" y="1484"/>
                  <a:pt x="391" y="1464"/>
                </a:cubicBezTo>
                <a:cubicBezTo>
                  <a:pt x="390" y="1448"/>
                  <a:pt x="390" y="889"/>
                  <a:pt x="391" y="711"/>
                </a:cubicBezTo>
                <a:cubicBezTo>
                  <a:pt x="391" y="711"/>
                  <a:pt x="391" y="711"/>
                  <a:pt x="391" y="711"/>
                </a:cubicBezTo>
                <a:cubicBezTo>
                  <a:pt x="391" y="710"/>
                  <a:pt x="391" y="709"/>
                  <a:pt x="391" y="708"/>
                </a:cubicBezTo>
                <a:cubicBezTo>
                  <a:pt x="391" y="677"/>
                  <a:pt x="391" y="659"/>
                  <a:pt x="391" y="659"/>
                </a:cubicBezTo>
                <a:cubicBezTo>
                  <a:pt x="447" y="659"/>
                  <a:pt x="447" y="659"/>
                  <a:pt x="447" y="659"/>
                </a:cubicBezTo>
                <a:cubicBezTo>
                  <a:pt x="447" y="659"/>
                  <a:pt x="476" y="635"/>
                  <a:pt x="447" y="613"/>
                </a:cubicBezTo>
                <a:cubicBezTo>
                  <a:pt x="417" y="592"/>
                  <a:pt x="456" y="579"/>
                  <a:pt x="456" y="553"/>
                </a:cubicBezTo>
                <a:cubicBezTo>
                  <a:pt x="456" y="537"/>
                  <a:pt x="421" y="528"/>
                  <a:pt x="421" y="528"/>
                </a:cubicBezTo>
                <a:cubicBezTo>
                  <a:pt x="421" y="528"/>
                  <a:pt x="425" y="495"/>
                  <a:pt x="460" y="487"/>
                </a:cubicBezTo>
                <a:cubicBezTo>
                  <a:pt x="524" y="472"/>
                  <a:pt x="572" y="477"/>
                  <a:pt x="572" y="350"/>
                </a:cubicBezTo>
                <a:cubicBezTo>
                  <a:pt x="572" y="196"/>
                  <a:pt x="551" y="197"/>
                  <a:pt x="498" y="175"/>
                </a:cubicBezTo>
                <a:close/>
                <a:moveTo>
                  <a:pt x="286" y="168"/>
                </a:moveTo>
                <a:cubicBezTo>
                  <a:pt x="254" y="168"/>
                  <a:pt x="229" y="143"/>
                  <a:pt x="229" y="111"/>
                </a:cubicBezTo>
                <a:cubicBezTo>
                  <a:pt x="229" y="80"/>
                  <a:pt x="254" y="54"/>
                  <a:pt x="286" y="54"/>
                </a:cubicBezTo>
                <a:cubicBezTo>
                  <a:pt x="317" y="54"/>
                  <a:pt x="343" y="80"/>
                  <a:pt x="343" y="111"/>
                </a:cubicBezTo>
                <a:cubicBezTo>
                  <a:pt x="343" y="143"/>
                  <a:pt x="317" y="168"/>
                  <a:pt x="286" y="168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 wants the key…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63111" y="2354628"/>
            <a:ext cx="3217779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9900" i="1" dirty="0" smtClean="0">
                <a:effectLst>
                  <a:glow rad="127000">
                    <a:schemeClr val="bg1"/>
                  </a:glow>
                </a:effectLst>
              </a:rPr>
              <a:t>?</a:t>
            </a:r>
            <a:endParaRPr lang="en-GB" sz="19900" i="1" dirty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0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7">
      <a:dk1>
        <a:srgbClr val="393939"/>
      </a:dk1>
      <a:lt1>
        <a:srgbClr val="FFFFFF"/>
      </a:lt1>
      <a:dk2>
        <a:srgbClr val="F01E14"/>
      </a:dk2>
      <a:lt2>
        <a:srgbClr val="EBEBEB"/>
      </a:lt2>
      <a:accent1>
        <a:srgbClr val="BEBEBE"/>
      </a:accent1>
      <a:accent2>
        <a:srgbClr val="DCDCDC"/>
      </a:accent2>
      <a:accent3>
        <a:srgbClr val="FFB900"/>
      </a:accent3>
      <a:accent4>
        <a:srgbClr val="69197D"/>
      </a:accent4>
      <a:accent5>
        <a:srgbClr val="B0122F"/>
      </a:accent5>
      <a:accent6>
        <a:srgbClr val="FF2E3A"/>
      </a:accent6>
      <a:hlink>
        <a:srgbClr val="F01E14"/>
      </a:hlink>
      <a:folHlink>
        <a:srgbClr val="F01E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headEnd w="lg" len="med"/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50FC652534749B5EF4F1DBF40CCC2" ma:contentTypeVersion="1" ma:contentTypeDescription="Create a new document." ma:contentTypeScope="" ma:versionID="d86062c36f27d3ea5e56195912a48bae">
  <xsd:schema xmlns:xsd="http://www.w3.org/2001/XMLSchema" xmlns:xs="http://www.w3.org/2001/XMLSchema" xmlns:p="http://schemas.microsoft.com/office/2006/metadata/properties" xmlns:ns1="http://schemas.microsoft.com/sharepoint/v3" xmlns:ns2="75d3eb8d-941e-4d12-aab6-78def88143af" targetNamespace="http://schemas.microsoft.com/office/2006/metadata/properties" ma:root="true" ma:fieldsID="9de8c78c522bc83f1b94e13535ee81b9" ns1:_="" ns2:_="">
    <xsd:import namespace="http://schemas.microsoft.com/sharepoint/v3"/>
    <xsd:import namespace="75d3eb8d-941e-4d12-aab6-78def88143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3eb8d-941e-4d12-aab6-78def88143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75d3eb8d-941e-4d12-aab6-78def88143af">VEAJPCX6KRYV-13-155</_dlc_DocId>
    <_dlc_DocIdUrl xmlns="75d3eb8d-941e-4d12-aab6-78def88143af">
      <Url>http://sharepoint.worldpay.local/news/_layouts/15/DocIdRedir.aspx?ID=VEAJPCX6KRYV-13-155</Url>
      <Description>VEAJPCX6KRYV-13-155</Description>
    </_dlc_DocIdUrl>
  </documentManagement>
</p:properties>
</file>

<file path=customXml/itemProps1.xml><?xml version="1.0" encoding="utf-8"?>
<ds:datastoreItem xmlns:ds="http://schemas.openxmlformats.org/officeDocument/2006/customXml" ds:itemID="{8FB876CA-1BB0-4F08-9FE0-5634DF641F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C9B682-2421-48C6-A59D-34852E2C6DB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31DCB88-E173-47AE-B48C-416085694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d3eb8d-941e-4d12-aab6-78def88143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CA06568-D965-4040-8131-A60C9DC1ED2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75d3eb8d-941e-4d12-aab6-78def88143a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13725</TotalTime>
  <Words>3284</Words>
  <Application>Microsoft Office PowerPoint</Application>
  <PresentationFormat>On-screen Show (4:3)</PresentationFormat>
  <Paragraphs>578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Office Theme</vt:lpstr>
      <vt:lpstr>Perfect Forward Secrecy</vt:lpstr>
      <vt:lpstr>Perfect Forward Secrecy</vt:lpstr>
      <vt:lpstr>What are we talking about?</vt:lpstr>
      <vt:lpstr>Forward Secrecy Theory</vt:lpstr>
      <vt:lpstr>Introducing Alice and Bob</vt:lpstr>
      <vt:lpstr>Introducing Alice and Bob… and Eve</vt:lpstr>
      <vt:lpstr>Using Encryption to lock Eve out of the conversation</vt:lpstr>
      <vt:lpstr>Eve doesn’t have the key … yet!</vt:lpstr>
      <vt:lpstr>Eve wants the key…</vt:lpstr>
      <vt:lpstr>Eve’s Attacks – Brute Force</vt:lpstr>
      <vt:lpstr>Eve’s Attacks – Cracking the encryption mechanism</vt:lpstr>
      <vt:lpstr>Eve’s Attacks – Social Engineering</vt:lpstr>
      <vt:lpstr>Golden Rule: Never say “If we get hacked”, it’s “When we get hacked”.</vt:lpstr>
      <vt:lpstr>What if Eve gets the key?</vt:lpstr>
      <vt:lpstr>When Eve manages to obtain the key</vt:lpstr>
      <vt:lpstr>When Eve manages to obtain the key with Forward Secrecy enabled.</vt:lpstr>
      <vt:lpstr>Forward Secrecy in Words</vt:lpstr>
      <vt:lpstr>TLS and Forward Secrecy</vt:lpstr>
      <vt:lpstr>What TLS does</vt:lpstr>
      <vt:lpstr>TLS is comprised of Cipher Suites</vt:lpstr>
      <vt:lpstr>TLS consists of two parts</vt:lpstr>
      <vt:lpstr>TLS Features: Data Exchange Bulk Encryption</vt:lpstr>
      <vt:lpstr>TLS Features: Key Exchange</vt:lpstr>
      <vt:lpstr>Key Exchange without Forward Secrecy</vt:lpstr>
      <vt:lpstr>Key Exchange with Forward Secrecy</vt:lpstr>
      <vt:lpstr>Forward Secrecy is established during “Key Exchange”</vt:lpstr>
      <vt:lpstr>What’s in a Cipher Suite? </vt:lpstr>
      <vt:lpstr>What’s in a Cipher Suite? </vt:lpstr>
      <vt:lpstr>FS Compatible Cipher Suites use Ephemeral Keys</vt:lpstr>
      <vt:lpstr>Forward Secrecy in Java</vt:lpstr>
      <vt:lpstr>Java Secure Sockets Extensions (JSSE)</vt:lpstr>
      <vt:lpstr>TLS in JSSE – Server Step 1 – High Level Process</vt:lpstr>
      <vt:lpstr>TLS in JSSE – Server Step 2 – Configuring the Socket Factory</vt:lpstr>
      <vt:lpstr>TLS in JSSE – Server Step 3 – Loading Keys for SSLContext</vt:lpstr>
      <vt:lpstr>TLS in JSSE – Client Step 1 – High Level Process</vt:lpstr>
      <vt:lpstr>TLS in JSSE – Client Step 2 – Configuring the Socket Factory</vt:lpstr>
      <vt:lpstr>TLS in JSSE – Client Step 3 – Loading Certificates for SSLContext</vt:lpstr>
      <vt:lpstr>And because it’s Java…</vt:lpstr>
      <vt:lpstr>Simple Client/Server Application </vt:lpstr>
      <vt:lpstr>Output from CombinedServerAndClient – no TLS</vt:lpstr>
      <vt:lpstr>Output from CombinedServerAndClient – TLS</vt:lpstr>
      <vt:lpstr>Debugging TLS</vt:lpstr>
      <vt:lpstr>Seeing ephemeral key generation in action from Java debugging</vt:lpstr>
      <vt:lpstr>To show that the ephemeral key is not re-used</vt:lpstr>
      <vt:lpstr>Making things even more secure</vt:lpstr>
      <vt:lpstr>Where’s the code?</vt:lpstr>
      <vt:lpstr>Any questions? </vt:lpstr>
      <vt:lpstr>Attributions</vt:lpstr>
      <vt:lpstr>Bibliography</vt:lpstr>
    </vt:vector>
  </TitlesOfParts>
  <Company>Worldpay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Secrecy in Java</dc:title>
  <dc:subject>Forward Secrecy in Java MeetUp</dc:subject>
  <dc:creator/>
  <cp:lastModifiedBy>Andy Brodie</cp:lastModifiedBy>
  <cp:revision>398</cp:revision>
  <dcterms:created xsi:type="dcterms:W3CDTF">2013-08-07T13:28:06Z</dcterms:created>
  <dcterms:modified xsi:type="dcterms:W3CDTF">2015-09-28T15:30:45Z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0x01010058550FC652534749B5EF4F1DBF40CCC2</vt:lpwstr>
  </property>
  <property fmtid="{D5CDD505-2E9C-101B-9397-08002B2CF9AE}" pid="3" name="_dlc_DocIdItemGuid">
    <vt:lpwstr>43ff1552-4c5b-4810-a8f6-ea4b1825fbce</vt:lpwstr>
  </property>
</Properties>
</file>