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53"/>
  </p:notesMasterIdLst>
  <p:handoutMasterIdLst>
    <p:handoutMasterId r:id="rId54"/>
  </p:handoutMasterIdLst>
  <p:sldIdLst>
    <p:sldId id="284" r:id="rId6"/>
    <p:sldId id="339" r:id="rId7"/>
    <p:sldId id="340" r:id="rId8"/>
    <p:sldId id="361" r:id="rId9"/>
    <p:sldId id="341" r:id="rId10"/>
    <p:sldId id="360" r:id="rId11"/>
    <p:sldId id="382" r:id="rId12"/>
    <p:sldId id="387" r:id="rId13"/>
    <p:sldId id="343" r:id="rId14"/>
    <p:sldId id="383" r:id="rId15"/>
    <p:sldId id="364" r:id="rId16"/>
    <p:sldId id="365" r:id="rId17"/>
    <p:sldId id="388" r:id="rId18"/>
    <p:sldId id="394" r:id="rId19"/>
    <p:sldId id="366" r:id="rId20"/>
    <p:sldId id="367" r:id="rId21"/>
    <p:sldId id="372" r:id="rId22"/>
    <p:sldId id="349" r:id="rId23"/>
    <p:sldId id="425" r:id="rId24"/>
    <p:sldId id="426" r:id="rId25"/>
    <p:sldId id="390" r:id="rId26"/>
    <p:sldId id="400" r:id="rId27"/>
    <p:sldId id="406" r:id="rId28"/>
    <p:sldId id="427" r:id="rId29"/>
    <p:sldId id="407" r:id="rId30"/>
    <p:sldId id="376" r:id="rId31"/>
    <p:sldId id="389" r:id="rId32"/>
    <p:sldId id="359" r:id="rId33"/>
    <p:sldId id="379" r:id="rId34"/>
    <p:sldId id="414" r:id="rId35"/>
    <p:sldId id="415" r:id="rId36"/>
    <p:sldId id="416" r:id="rId37"/>
    <p:sldId id="418" r:id="rId38"/>
    <p:sldId id="419" r:id="rId39"/>
    <p:sldId id="420" r:id="rId40"/>
    <p:sldId id="417" r:id="rId41"/>
    <p:sldId id="421" r:id="rId42"/>
    <p:sldId id="422" r:id="rId43"/>
    <p:sldId id="410" r:id="rId44"/>
    <p:sldId id="411" r:id="rId45"/>
    <p:sldId id="355" r:id="rId46"/>
    <p:sldId id="370" r:id="rId47"/>
    <p:sldId id="356" r:id="rId48"/>
    <p:sldId id="423" r:id="rId49"/>
    <p:sldId id="424" r:id="rId50"/>
    <p:sldId id="363" r:id="rId51"/>
    <p:sldId id="375" r:id="rId52"/>
  </p:sldIdLst>
  <p:sldSz cx="9144000" cy="6858000" type="screen4x3"/>
  <p:notesSz cx="6797675" cy="9928225"/>
  <p:defaultText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00"/>
    <a:srgbClr val="002800"/>
    <a:srgbClr val="005000"/>
    <a:srgbClr val="B72EAB"/>
    <a:srgbClr val="5A5A5A"/>
    <a:srgbClr val="919191"/>
    <a:srgbClr val="393939"/>
    <a:srgbClr val="EBEBE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5" autoAdjust="0"/>
    <p:restoredTop sz="82251" autoAdjust="0"/>
  </p:normalViewPr>
  <p:slideViewPr>
    <p:cSldViewPr snapToGrid="0" snapToObjects="1">
      <p:cViewPr varScale="1">
        <p:scale>
          <a:sx n="95" d="100"/>
          <a:sy n="95" d="100"/>
        </p:scale>
        <p:origin x="22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4A31AA8B-CC92-0E4E-B3CF-949BDC7BB9EB}" type="datetimeFigureOut">
              <a:rPr lang="en-US" smtClean="0"/>
              <a:t>9/30/2015</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55FE780-AAF7-7A46-A02E-A889EBD745A7}" type="slidenum">
              <a:rPr lang="en-US" smtClean="0"/>
              <a:t>‹#›</a:t>
            </a:fld>
            <a:endParaRPr lang="en-US"/>
          </a:p>
        </p:txBody>
      </p:sp>
    </p:spTree>
    <p:extLst>
      <p:ext uri="{BB962C8B-B14F-4D97-AF65-F5344CB8AC3E}">
        <p14:creationId xmlns:p14="http://schemas.microsoft.com/office/powerpoint/2010/main" val="17378715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4452EE06-2017-3541-A36B-456D4058C60E}" type="datetimeFigureOut">
              <a:rPr lang="en-US" smtClean="0"/>
              <a:t>9/30/2015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500E179-A74B-CC4D-9329-517ACE471C49}" type="slidenum">
              <a:rPr lang="en-US" smtClean="0"/>
              <a:t>‹#›</a:t>
            </a:fld>
            <a:endParaRPr lang="en-US"/>
          </a:p>
        </p:txBody>
      </p:sp>
    </p:spTree>
    <p:extLst>
      <p:ext uri="{BB962C8B-B14F-4D97-AF65-F5344CB8AC3E}">
        <p14:creationId xmlns:p14="http://schemas.microsoft.com/office/powerpoint/2010/main" val="249338750"/>
      </p:ext>
    </p:extLst>
  </p:cSld>
  <p:clrMap bg1="lt1" tx1="dk1" bg2="lt2" tx2="dk2" accent1="accent1" accent2="accent2" accent3="accent3" accent4="accent4" accent5="accent5" accent6="accent6" hlink="hlink" folHlink="folHlink"/>
  <p:hf hdr="0" ftr="0" dt="0"/>
  <p:notesStyle>
    <a:lvl1pPr marL="0" algn="l" defTabSz="410438" rtl="0" eaLnBrk="1" latinLnBrk="0" hangingPunct="1">
      <a:defRPr sz="1100" kern="1200">
        <a:solidFill>
          <a:schemeClr val="tx1"/>
        </a:solidFill>
        <a:latin typeface="+mn-lt"/>
        <a:ea typeface="+mn-ea"/>
        <a:cs typeface="+mn-cs"/>
      </a:defRPr>
    </a:lvl1pPr>
    <a:lvl2pPr marL="410438" algn="l" defTabSz="410438" rtl="0" eaLnBrk="1" latinLnBrk="0" hangingPunct="1">
      <a:defRPr sz="1100" kern="1200">
        <a:solidFill>
          <a:schemeClr val="tx1"/>
        </a:solidFill>
        <a:latin typeface="+mn-lt"/>
        <a:ea typeface="+mn-ea"/>
        <a:cs typeface="+mn-cs"/>
      </a:defRPr>
    </a:lvl2pPr>
    <a:lvl3pPr marL="820878" algn="l" defTabSz="410438" rtl="0" eaLnBrk="1" latinLnBrk="0" hangingPunct="1">
      <a:defRPr sz="1100" kern="1200">
        <a:solidFill>
          <a:schemeClr val="tx1"/>
        </a:solidFill>
        <a:latin typeface="+mn-lt"/>
        <a:ea typeface="+mn-ea"/>
        <a:cs typeface="+mn-cs"/>
      </a:defRPr>
    </a:lvl3pPr>
    <a:lvl4pPr marL="1231316" algn="l" defTabSz="410438" rtl="0" eaLnBrk="1" latinLnBrk="0" hangingPunct="1">
      <a:defRPr sz="1100" kern="1200">
        <a:solidFill>
          <a:schemeClr val="tx1"/>
        </a:solidFill>
        <a:latin typeface="+mn-lt"/>
        <a:ea typeface="+mn-ea"/>
        <a:cs typeface="+mn-cs"/>
      </a:defRPr>
    </a:lvl4pPr>
    <a:lvl5pPr marL="1641756" algn="l" defTabSz="410438" rtl="0" eaLnBrk="1" latinLnBrk="0" hangingPunct="1">
      <a:defRPr sz="1100" kern="1200">
        <a:solidFill>
          <a:schemeClr val="tx1"/>
        </a:solidFill>
        <a:latin typeface="+mn-lt"/>
        <a:ea typeface="+mn-ea"/>
        <a:cs typeface="+mn-cs"/>
      </a:defRPr>
    </a:lvl5pPr>
    <a:lvl6pPr marL="2052194" algn="l" defTabSz="410438" rtl="0" eaLnBrk="1" latinLnBrk="0" hangingPunct="1">
      <a:defRPr sz="1100" kern="1200">
        <a:solidFill>
          <a:schemeClr val="tx1"/>
        </a:solidFill>
        <a:latin typeface="+mn-lt"/>
        <a:ea typeface="+mn-ea"/>
        <a:cs typeface="+mn-cs"/>
      </a:defRPr>
    </a:lvl6pPr>
    <a:lvl7pPr marL="2462634" algn="l" defTabSz="410438" rtl="0" eaLnBrk="1" latinLnBrk="0" hangingPunct="1">
      <a:defRPr sz="1100" kern="1200">
        <a:solidFill>
          <a:schemeClr val="tx1"/>
        </a:solidFill>
        <a:latin typeface="+mn-lt"/>
        <a:ea typeface="+mn-ea"/>
        <a:cs typeface="+mn-cs"/>
      </a:defRPr>
    </a:lvl7pPr>
    <a:lvl8pPr marL="2873072" algn="l" defTabSz="410438" rtl="0" eaLnBrk="1" latinLnBrk="0" hangingPunct="1">
      <a:defRPr sz="1100" kern="1200">
        <a:solidFill>
          <a:schemeClr val="tx1"/>
        </a:solidFill>
        <a:latin typeface="+mn-lt"/>
        <a:ea typeface="+mn-ea"/>
        <a:cs typeface="+mn-cs"/>
      </a:defRPr>
    </a:lvl8pPr>
    <a:lvl9pPr marL="3283512" algn="l" defTabSz="41043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Welcome!</a:t>
            </a:r>
          </a:p>
          <a:p>
            <a:r>
              <a:rPr lang="en-GB" dirty="0" smtClean="0"/>
              <a:t>I’m Andy</a:t>
            </a:r>
            <a:r>
              <a:rPr lang="en-GB" baseline="0" dirty="0" smtClean="0"/>
              <a:t> Brodie, Principal Design Engineer at </a:t>
            </a:r>
            <a:r>
              <a:rPr lang="en-GB" baseline="0" dirty="0" err="1" smtClean="0"/>
              <a:t>Worldpay</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8500E179-A74B-CC4D-9329-517ACE471C49}" type="slidenum">
              <a:rPr lang="en-US" smtClean="0"/>
              <a:t>1</a:t>
            </a:fld>
            <a:endParaRPr lang="en-US"/>
          </a:p>
        </p:txBody>
      </p:sp>
    </p:spTree>
    <p:extLst>
      <p:ext uri="{BB962C8B-B14F-4D97-AF65-F5344CB8AC3E}">
        <p14:creationId xmlns:p14="http://schemas.microsoft.com/office/powerpoint/2010/main" val="4029556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AES-128</a:t>
            </a:r>
            <a:r>
              <a:rPr lang="en-GB" baseline="0" dirty="0" smtClean="0"/>
              <a:t> shown in example.  </a:t>
            </a:r>
            <a:r>
              <a:rPr lang="en-GB" dirty="0" smtClean="0"/>
              <a:t>http</a:t>
            </a:r>
            <a:r>
              <a:rPr lang="en-GB" dirty="0" smtClean="0"/>
              <a:t>://</a:t>
            </a:r>
            <a:r>
              <a:rPr lang="en-GB" dirty="0" smtClean="0"/>
              <a:t>bugcharmer.blogspot.co.uk/2012/06/how-big-is-2128.html.</a:t>
            </a:r>
          </a:p>
          <a:p>
            <a:endParaRPr lang="en-GB" dirty="0" smtClean="0"/>
          </a:p>
          <a:p>
            <a:r>
              <a:rPr lang="en-GB" dirty="0" smtClean="0"/>
              <a:t>This is really difficult.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10</a:t>
            </a:fld>
            <a:endParaRPr lang="en-GB"/>
          </a:p>
        </p:txBody>
      </p:sp>
    </p:spTree>
    <p:extLst>
      <p:ext uri="{BB962C8B-B14F-4D97-AF65-F5344CB8AC3E}">
        <p14:creationId xmlns:p14="http://schemas.microsoft.com/office/powerpoint/2010/main" val="7892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 is now taking on</a:t>
            </a:r>
            <a:r>
              <a:rPr lang="en-GB" baseline="0" dirty="0" smtClean="0"/>
              <a:t> a large number of professional and academic cryptographers, as well as most major governments.</a:t>
            </a:r>
          </a:p>
          <a:p>
            <a:endParaRPr lang="en-GB" baseline="0" dirty="0" smtClean="0"/>
          </a:p>
          <a:p>
            <a:r>
              <a:rPr lang="en-GB" baseline="0" dirty="0" smtClean="0"/>
              <a:t>This is also really difficult.</a:t>
            </a:r>
            <a:endParaRPr lang="en-GB" baseline="0" dirty="0" smtClean="0"/>
          </a:p>
          <a:p>
            <a:endParaRPr lang="en-GB" baseline="0" dirty="0" smtClean="0"/>
          </a:p>
          <a:p>
            <a:r>
              <a:rPr lang="en-GB" baseline="0" dirty="0" smtClean="0"/>
              <a:t>Image by Tom Brown, licensed under Creative Commons Attribution 2.0 Generic (CC by 2.0)</a:t>
            </a:r>
          </a:p>
          <a:p>
            <a:pPr marL="0" marR="0" indent="0" algn="l" defTabSz="410438" rtl="0" eaLnBrk="1" fontAlgn="auto" latinLnBrk="0" hangingPunct="1">
              <a:lnSpc>
                <a:spcPct val="100000"/>
              </a:lnSpc>
              <a:spcBef>
                <a:spcPts val="0"/>
              </a:spcBef>
              <a:spcAft>
                <a:spcPts val="0"/>
              </a:spcAft>
              <a:buClrTx/>
              <a:buSzTx/>
              <a:buFontTx/>
              <a:buNone/>
              <a:tabLst/>
              <a:defRPr/>
            </a:pPr>
            <a:r>
              <a:rPr lang="en-GB" baseline="0" dirty="0" smtClean="0"/>
              <a:t>See https://creativecommons.org/licenses/by/2.0/ for full license.</a:t>
            </a:r>
          </a:p>
          <a:p>
            <a:r>
              <a:rPr lang="en-GB" baseline="0" dirty="0" smtClean="0"/>
              <a:t>Original: https://flic.kr/p/edPJVt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11</a:t>
            </a:fld>
            <a:endParaRPr lang="en-GB"/>
          </a:p>
        </p:txBody>
      </p:sp>
    </p:spTree>
    <p:extLst>
      <p:ext uri="{BB962C8B-B14F-4D97-AF65-F5344CB8AC3E}">
        <p14:creationId xmlns:p14="http://schemas.microsoft.com/office/powerpoint/2010/main" val="78560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Given the difficult of the first two attacks, </a:t>
            </a:r>
            <a:r>
              <a:rPr lang="en-GB" baseline="0" dirty="0" smtClean="0"/>
              <a:t>Eve will probably take a more social approach to the problem.</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12</a:t>
            </a:fld>
            <a:endParaRPr lang="en-GB"/>
          </a:p>
        </p:txBody>
      </p:sp>
    </p:spTree>
    <p:extLst>
      <p:ext uri="{BB962C8B-B14F-4D97-AF65-F5344CB8AC3E}">
        <p14:creationId xmlns:p14="http://schemas.microsoft.com/office/powerpoint/2010/main" val="426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13</a:t>
            </a:fld>
            <a:endParaRPr lang="en-US"/>
          </a:p>
        </p:txBody>
      </p:sp>
    </p:spTree>
    <p:extLst>
      <p:ext uri="{BB962C8B-B14F-4D97-AF65-F5344CB8AC3E}">
        <p14:creationId xmlns:p14="http://schemas.microsoft.com/office/powerpoint/2010/main" val="137907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conversations between Alice and Bob can be recorded by Eve, who hopes that one day the secret key will be available to her.</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14</a:t>
            </a:fld>
            <a:endParaRPr lang="en-US"/>
          </a:p>
        </p:txBody>
      </p:sp>
    </p:spTree>
    <p:extLst>
      <p:ext uri="{BB962C8B-B14F-4D97-AF65-F5344CB8AC3E}">
        <p14:creationId xmlns:p14="http://schemas.microsoft.com/office/powerpoint/2010/main" val="416978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OilyBoy</a:t>
            </a:r>
            <a:r>
              <a:rPr lang="en-GB" dirty="0" smtClean="0"/>
              <a:t> is a Japanese magazine aimed at older</a:t>
            </a:r>
            <a:r>
              <a:rPr lang="en-GB" baseline="0" dirty="0" smtClean="0"/>
              <a:t> children.  For some reason, most people think it’s a magazine about something else.  http://www.thesartorialist.com/photos/i-kid-you-not-some-of-the-best-mens-magazines-in-japan/ (surprisingly SFW)</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15</a:t>
            </a:fld>
            <a:endParaRPr lang="en-US"/>
          </a:p>
        </p:txBody>
      </p:sp>
    </p:spTree>
    <p:extLst>
      <p:ext uri="{BB962C8B-B14F-4D97-AF65-F5344CB8AC3E}">
        <p14:creationId xmlns:p14="http://schemas.microsoft.com/office/powerpoint/2010/main" val="4463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OilyBoy</a:t>
            </a:r>
            <a:r>
              <a:rPr lang="en-GB" dirty="0" smtClean="0"/>
              <a:t> is a Japanese magazine aimed at older</a:t>
            </a:r>
            <a:r>
              <a:rPr lang="en-GB" baseline="0" dirty="0" smtClean="0"/>
              <a:t> children.  For some reason, most people think it’s a magazine about something else.  http://www.thesartorialist.com/photos/i-kid-you-not-some-of-the-best-mens-magazines-in-japan/ (surprisingly SFW)</a:t>
            </a:r>
          </a:p>
          <a:p>
            <a:endParaRPr lang="en-GB" baseline="0" dirty="0" smtClean="0"/>
          </a:p>
          <a:p>
            <a:r>
              <a:rPr lang="en-GB" baseline="0" dirty="0" smtClean="0"/>
              <a:t>10 minutes in at this point.</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16</a:t>
            </a:fld>
            <a:endParaRPr lang="en-US"/>
          </a:p>
        </p:txBody>
      </p:sp>
    </p:spTree>
    <p:extLst>
      <p:ext uri="{BB962C8B-B14F-4D97-AF65-F5344CB8AC3E}">
        <p14:creationId xmlns:p14="http://schemas.microsoft.com/office/powerpoint/2010/main" val="2991776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that’s the theory of Forward Secrecy and what it provides.</a:t>
            </a:r>
            <a:r>
              <a:rPr lang="en-GB" baseline="0" dirty="0" smtClean="0"/>
              <a:t>  Now let’s look at how Forward Secrecy is achieved in TLS.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17</a:t>
            </a:fld>
            <a:endParaRPr lang="en-US"/>
          </a:p>
        </p:txBody>
      </p:sp>
    </p:spTree>
    <p:extLst>
      <p:ext uri="{BB962C8B-B14F-4D97-AF65-F5344CB8AC3E}">
        <p14:creationId xmlns:p14="http://schemas.microsoft.com/office/powerpoint/2010/main" val="3231112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18</a:t>
            </a:fld>
            <a:endParaRPr lang="en-US"/>
          </a:p>
        </p:txBody>
      </p:sp>
    </p:spTree>
    <p:extLst>
      <p:ext uri="{BB962C8B-B14F-4D97-AF65-F5344CB8AC3E}">
        <p14:creationId xmlns:p14="http://schemas.microsoft.com/office/powerpoint/2010/main" val="3836124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100" dirty="0" smtClean="0"/>
              <a:t>Each cipher is assigned a unique unsigned 16 bit number.</a:t>
            </a:r>
          </a:p>
          <a:p>
            <a:pPr lvl="1"/>
            <a:r>
              <a:rPr lang="en-GB" sz="1800" dirty="0" smtClean="0"/>
              <a:t>Full list specified here: http://www.iana.org/assignments/tls-parameters/tls-parameters.txt</a:t>
            </a:r>
          </a:p>
          <a:p>
            <a:r>
              <a:rPr lang="en-GB" baseline="0" dirty="0" smtClean="0"/>
              <a:t> </a:t>
            </a:r>
          </a:p>
          <a:p>
            <a:r>
              <a:rPr lang="en-GB" baseline="0" dirty="0" smtClean="0"/>
              <a:t>NULL, EXPORT or ANON </a:t>
            </a:r>
          </a:p>
          <a:p>
            <a:r>
              <a:rPr lang="en-GB" baseline="0" dirty="0" smtClean="0"/>
              <a:t>	</a:t>
            </a:r>
            <a:r>
              <a:rPr lang="en-GB" dirty="0" smtClean="0"/>
              <a:t>EXPORT means the strength of the algorithm is limited for (now defunct) export from US territories.</a:t>
            </a:r>
          </a:p>
          <a:p>
            <a:pPr lvl="1"/>
            <a:r>
              <a:rPr lang="en-GB" dirty="0" smtClean="0"/>
              <a:t>NULL/ANON means that that particular feature is not used.</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19</a:t>
            </a:fld>
            <a:endParaRPr lang="en-US"/>
          </a:p>
        </p:txBody>
      </p:sp>
    </p:spTree>
    <p:extLst>
      <p:ext uri="{BB962C8B-B14F-4D97-AF65-F5344CB8AC3E}">
        <p14:creationId xmlns:p14="http://schemas.microsoft.com/office/powerpoint/2010/main" val="20883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cryptographers,</a:t>
            </a:r>
            <a:r>
              <a:rPr lang="en-GB" baseline="0" dirty="0" smtClean="0"/>
              <a:t> such as Daniel Bernstein, </a:t>
            </a:r>
            <a:r>
              <a:rPr lang="en-GB" dirty="0" smtClean="0"/>
              <a:t>have suggested</a:t>
            </a:r>
            <a:r>
              <a:rPr lang="en-GB" baseline="0" dirty="0" smtClean="0"/>
              <a:t> that “perfect” incorrectly suggests that there are no possible flaws with PFS, so instead have recommended dropping “perfect” or renaming completed to “key erasure”.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a:t>
            </a:fld>
            <a:endParaRPr lang="en-US"/>
          </a:p>
        </p:txBody>
      </p:sp>
    </p:spTree>
    <p:extLst>
      <p:ext uri="{BB962C8B-B14F-4D97-AF65-F5344CB8AC3E}">
        <p14:creationId xmlns:p14="http://schemas.microsoft.com/office/powerpoint/2010/main" val="1876908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100" dirty="0" smtClean="0"/>
              <a:t>Each cipher is assigned a unique unsigned 16 bit number.</a:t>
            </a:r>
          </a:p>
          <a:p>
            <a:pPr lvl="1"/>
            <a:r>
              <a:rPr lang="en-GB" sz="1800" dirty="0" smtClean="0"/>
              <a:t>Full list specified here: http://www.iana.org/assignments/tls-parameters/tls-parameters.txt</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20</a:t>
            </a:fld>
            <a:endParaRPr lang="en-US"/>
          </a:p>
        </p:txBody>
      </p:sp>
    </p:spTree>
    <p:extLst>
      <p:ext uri="{BB962C8B-B14F-4D97-AF65-F5344CB8AC3E}">
        <p14:creationId xmlns:p14="http://schemas.microsoft.com/office/powerpoint/2010/main" val="390757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often?</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21</a:t>
            </a:fld>
            <a:endParaRPr lang="en-US"/>
          </a:p>
        </p:txBody>
      </p:sp>
    </p:spTree>
    <p:extLst>
      <p:ext uri="{BB962C8B-B14F-4D97-AF65-F5344CB8AC3E}">
        <p14:creationId xmlns:p14="http://schemas.microsoft.com/office/powerpoint/2010/main" val="4251773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Premaster secret:</a:t>
            </a:r>
            <a:r>
              <a:rPr lang="en-GB" baseline="0" dirty="0" smtClean="0"/>
              <a:t> minimum 46 bytes.  Size varies on key exchange mechanism (RSA=48 bytes)</a:t>
            </a:r>
            <a:endParaRPr lang="en-GB" dirty="0" smtClean="0"/>
          </a:p>
          <a:p>
            <a:r>
              <a:rPr lang="en-GB" dirty="0" smtClean="0"/>
              <a:t>Master Secret:  Always 48 bytes</a:t>
            </a:r>
          </a:p>
          <a:p>
            <a:r>
              <a:rPr lang="en-GB" dirty="0" smtClean="0"/>
              <a:t>Key</a:t>
            </a:r>
            <a:r>
              <a:rPr lang="en-GB" baseline="0" dirty="0" smtClean="0"/>
              <a:t> Material: Depends bulk encryption and HMAC strengths, biggest is 128 bytes for </a:t>
            </a:r>
            <a:r>
              <a:rPr lang="en-GB" dirty="0" smtClean="0"/>
              <a:t>AES_256_CBC_SHA256</a:t>
            </a:r>
            <a:r>
              <a:rPr lang="en-GB" baseline="0" dirty="0" smtClean="0"/>
              <a:t> (2 x 32 byte keys for each)</a:t>
            </a:r>
          </a:p>
          <a:p>
            <a:r>
              <a:rPr lang="en-GB" baseline="0" dirty="0" smtClean="0"/>
              <a:t>Key Material (</a:t>
            </a:r>
            <a:r>
              <a:rPr lang="en-GB" baseline="0" dirty="0" err="1" smtClean="0"/>
              <a:t>key_block</a:t>
            </a:r>
            <a:r>
              <a:rPr lang="en-GB" baseline="0" dirty="0" smtClean="0"/>
              <a:t>) is generated using the PRF applied to the key </a:t>
            </a:r>
            <a:r>
              <a:rPr lang="en-GB" baseline="0" smtClean="0"/>
              <a:t>master secret.</a:t>
            </a:r>
            <a:endParaRPr lang="en-GB" baseline="0" dirty="0" smtClean="0"/>
          </a:p>
          <a:p>
            <a:endParaRPr lang="en-GB" dirty="0" smtClean="0"/>
          </a:p>
          <a:p>
            <a:r>
              <a:rPr lang="en-GB" dirty="0" smtClean="0"/>
              <a:t>The Client Write and Server Write symmetric keys</a:t>
            </a:r>
            <a:r>
              <a:rPr lang="en-GB" baseline="0" dirty="0" smtClean="0"/>
              <a:t> are created, ultimately, from a Pre-master Secret.</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22</a:t>
            </a:fld>
            <a:endParaRPr lang="en-US"/>
          </a:p>
        </p:txBody>
      </p:sp>
    </p:spTree>
    <p:extLst>
      <p:ext uri="{BB962C8B-B14F-4D97-AF65-F5344CB8AC3E}">
        <p14:creationId xmlns:p14="http://schemas.microsoft.com/office/powerpoint/2010/main" val="1000280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Without</a:t>
            </a:r>
            <a:r>
              <a:rPr lang="en-GB" baseline="0" dirty="0" smtClean="0"/>
              <a:t> Forward Secrecy </a:t>
            </a:r>
            <a:r>
              <a:rPr lang="en-GB" dirty="0" smtClean="0"/>
              <a:t>Alice creates the pre-master secret,</a:t>
            </a:r>
            <a:r>
              <a:rPr lang="en-GB" baseline="0" dirty="0" smtClean="0"/>
              <a:t> encrypts it with Bob’s Public Key (only Bob can decrypt this).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23</a:t>
            </a:fld>
            <a:endParaRPr lang="en-US"/>
          </a:p>
        </p:txBody>
      </p:sp>
    </p:spTree>
    <p:extLst>
      <p:ext uri="{BB962C8B-B14F-4D97-AF65-F5344CB8AC3E}">
        <p14:creationId xmlns:p14="http://schemas.microsoft.com/office/powerpoint/2010/main" val="2318064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Bob’s private key is what</a:t>
            </a:r>
            <a:r>
              <a:rPr lang="en-GB" baseline="0" dirty="0" smtClean="0"/>
              <a:t> Eve wants.  With that she can decrypt the pre-master secret and thus generate the symmetric keys to decrypt all the conversations.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24</a:t>
            </a:fld>
            <a:endParaRPr lang="en-US"/>
          </a:p>
        </p:txBody>
      </p:sp>
    </p:spTree>
    <p:extLst>
      <p:ext uri="{BB962C8B-B14F-4D97-AF65-F5344CB8AC3E}">
        <p14:creationId xmlns:p14="http://schemas.microsoft.com/office/powerpoint/2010/main" val="454973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Forward Secrecy Bob sends Alice a public key (or enough information to </a:t>
            </a:r>
            <a:r>
              <a:rPr lang="en-GB" i="0" baseline="0" dirty="0" smtClean="0"/>
              <a:t>create a public key) </a:t>
            </a:r>
            <a:r>
              <a:rPr lang="en-GB" i="0" dirty="0" smtClean="0"/>
              <a:t>Alice</a:t>
            </a:r>
            <a:r>
              <a:rPr lang="en-GB" dirty="0" smtClean="0"/>
              <a:t> creates the pre-master secret,</a:t>
            </a:r>
            <a:r>
              <a:rPr lang="en-GB" baseline="0" dirty="0" smtClean="0"/>
              <a:t> encrypts it with Bob’s Public Key (only Bob can decrypt this).</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25</a:t>
            </a:fld>
            <a:endParaRPr lang="en-US"/>
          </a:p>
        </p:txBody>
      </p:sp>
    </p:spTree>
    <p:extLst>
      <p:ext uri="{BB962C8B-B14F-4D97-AF65-F5344CB8AC3E}">
        <p14:creationId xmlns:p14="http://schemas.microsoft.com/office/powerpoint/2010/main" val="1547427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26</a:t>
            </a:fld>
            <a:endParaRPr lang="en-US"/>
          </a:p>
        </p:txBody>
      </p:sp>
    </p:spTree>
    <p:extLst>
      <p:ext uri="{BB962C8B-B14F-4D97-AF65-F5344CB8AC3E}">
        <p14:creationId xmlns:p14="http://schemas.microsoft.com/office/powerpoint/2010/main" val="2516526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latin typeface="Consolas" panose="020B0609020204030204" pitchFamily="49" charset="0"/>
                <a:cs typeface="Consolas" panose="020B0609020204030204" pitchFamily="49" charset="0"/>
              </a:rPr>
              <a:t>DH_anon</a:t>
            </a:r>
            <a:r>
              <a:rPr lang="en-GB" dirty="0" smtClean="0"/>
              <a:t> suites are also ephemeral,</a:t>
            </a:r>
            <a:r>
              <a:rPr lang="en-GB" baseline="0" dirty="0" smtClean="0"/>
              <a:t> but as the “anon” part means that there’s no authentication of the server or client, this is typically never used.  This is because there’s little point in Alice having a secure conversation with someone who could masquerading as Bob.</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27</a:t>
            </a:fld>
            <a:endParaRPr lang="en-US"/>
          </a:p>
        </p:txBody>
      </p:sp>
    </p:spTree>
    <p:extLst>
      <p:ext uri="{BB962C8B-B14F-4D97-AF65-F5344CB8AC3E}">
        <p14:creationId xmlns:p14="http://schemas.microsoft.com/office/powerpoint/2010/main" val="2677470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28</a:t>
            </a:fld>
            <a:endParaRPr lang="en-US"/>
          </a:p>
        </p:txBody>
      </p:sp>
    </p:spTree>
    <p:extLst>
      <p:ext uri="{BB962C8B-B14F-4D97-AF65-F5344CB8AC3E}">
        <p14:creationId xmlns:p14="http://schemas.microsoft.com/office/powerpoint/2010/main" val="398140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Secure Sockets extensions build</a:t>
            </a:r>
            <a:r>
              <a:rPr lang="en-GB" baseline="0" dirty="0" smtClean="0"/>
              <a:t> on the Java Cryptography Architecture (JCA) to provide an implementation of SSL and TLS.  Unfortunately the classes were named before TLS came about, so most classes have an “SSL” prefix.</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29</a:t>
            </a:fld>
            <a:endParaRPr lang="en-US"/>
          </a:p>
        </p:txBody>
      </p:sp>
    </p:spTree>
    <p:extLst>
      <p:ext uri="{BB962C8B-B14F-4D97-AF65-F5344CB8AC3E}">
        <p14:creationId xmlns:p14="http://schemas.microsoft.com/office/powerpoint/2010/main" val="122983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TLS is Ubiquitous on the web</a:t>
            </a:r>
          </a:p>
          <a:p>
            <a:r>
              <a:rPr lang="en-GB" baseline="0" dirty="0" smtClean="0"/>
              <a:t>SSL became TLS in Jan 1999 with TLS 1.0 (SSL 3.1).</a:t>
            </a:r>
          </a:p>
          <a:p>
            <a:r>
              <a:rPr lang="en-GB" baseline="0" dirty="0" smtClean="0"/>
              <a:t>TLS 1.2 is current – Aug 2008</a:t>
            </a:r>
          </a:p>
          <a:p>
            <a:r>
              <a:rPr lang="en-GB" baseline="0" dirty="0" smtClean="0"/>
              <a:t>TLS 1.3 is draft –Expires March 2016</a:t>
            </a:r>
          </a:p>
          <a:p>
            <a:endParaRPr lang="en-GB" baseline="0" dirty="0" smtClean="0"/>
          </a:p>
        </p:txBody>
      </p:sp>
      <p:sp>
        <p:nvSpPr>
          <p:cNvPr id="4" name="Slide Number Placeholder 3"/>
          <p:cNvSpPr>
            <a:spLocks noGrp="1"/>
          </p:cNvSpPr>
          <p:nvPr>
            <p:ph type="sldNum" sz="quarter" idx="10"/>
          </p:nvPr>
        </p:nvSpPr>
        <p:spPr/>
        <p:txBody>
          <a:bodyPr/>
          <a:lstStyle/>
          <a:p>
            <a:fld id="{5724C27E-F109-4023-AD6E-C23676E721FE}" type="slidenum">
              <a:rPr lang="en-GB" smtClean="0"/>
              <a:t>3</a:t>
            </a:fld>
            <a:endParaRPr lang="en-GB"/>
          </a:p>
        </p:txBody>
      </p:sp>
    </p:spTree>
    <p:extLst>
      <p:ext uri="{BB962C8B-B14F-4D97-AF65-F5344CB8AC3E}">
        <p14:creationId xmlns:p14="http://schemas.microsoft.com/office/powerpoint/2010/main" val="3343490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30</a:t>
            </a:fld>
            <a:endParaRPr lang="en-US"/>
          </a:p>
        </p:txBody>
      </p:sp>
    </p:spTree>
    <p:extLst>
      <p:ext uri="{BB962C8B-B14F-4D97-AF65-F5344CB8AC3E}">
        <p14:creationId xmlns:p14="http://schemas.microsoft.com/office/powerpoint/2010/main" val="66227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31</a:t>
            </a:fld>
            <a:endParaRPr lang="en-US"/>
          </a:p>
        </p:txBody>
      </p:sp>
    </p:spTree>
    <p:extLst>
      <p:ext uri="{BB962C8B-B14F-4D97-AF65-F5344CB8AC3E}">
        <p14:creationId xmlns:p14="http://schemas.microsoft.com/office/powerpoint/2010/main" val="92003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32</a:t>
            </a:fld>
            <a:endParaRPr lang="en-US"/>
          </a:p>
        </p:txBody>
      </p:sp>
    </p:spTree>
    <p:extLst>
      <p:ext uri="{BB962C8B-B14F-4D97-AF65-F5344CB8AC3E}">
        <p14:creationId xmlns:p14="http://schemas.microsoft.com/office/powerpoint/2010/main" val="1045013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33</a:t>
            </a:fld>
            <a:endParaRPr lang="en-US"/>
          </a:p>
        </p:txBody>
      </p:sp>
    </p:spTree>
    <p:extLst>
      <p:ext uri="{BB962C8B-B14F-4D97-AF65-F5344CB8AC3E}">
        <p14:creationId xmlns:p14="http://schemas.microsoft.com/office/powerpoint/2010/main" val="570019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34</a:t>
            </a:fld>
            <a:endParaRPr lang="en-US"/>
          </a:p>
        </p:txBody>
      </p:sp>
    </p:spTree>
    <p:extLst>
      <p:ext uri="{BB962C8B-B14F-4D97-AF65-F5344CB8AC3E}">
        <p14:creationId xmlns:p14="http://schemas.microsoft.com/office/powerpoint/2010/main" val="1682819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35</a:t>
            </a:fld>
            <a:endParaRPr lang="en-US"/>
          </a:p>
        </p:txBody>
      </p:sp>
    </p:spTree>
    <p:extLst>
      <p:ext uri="{BB962C8B-B14F-4D97-AF65-F5344CB8AC3E}">
        <p14:creationId xmlns:p14="http://schemas.microsoft.com/office/powerpoint/2010/main" val="3179617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36</a:t>
            </a:fld>
            <a:endParaRPr lang="en-US"/>
          </a:p>
        </p:txBody>
      </p:sp>
    </p:spTree>
    <p:extLst>
      <p:ext uri="{BB962C8B-B14F-4D97-AF65-F5344CB8AC3E}">
        <p14:creationId xmlns:p14="http://schemas.microsoft.com/office/powerpoint/2010/main" val="2601342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 and Server use plain socket APIs to send the</a:t>
            </a:r>
            <a:r>
              <a:rPr lang="en-GB" baseline="0" dirty="0" smtClean="0"/>
              <a:t> current date and time.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37</a:t>
            </a:fld>
            <a:endParaRPr lang="en-US"/>
          </a:p>
        </p:txBody>
      </p:sp>
    </p:spTree>
    <p:extLst>
      <p:ext uri="{BB962C8B-B14F-4D97-AF65-F5344CB8AC3E}">
        <p14:creationId xmlns:p14="http://schemas.microsoft.com/office/powerpoint/2010/main" val="1387316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Logging output,</a:t>
            </a:r>
            <a:r>
              <a:rPr lang="en-GB" baseline="0" dirty="0" smtClean="0"/>
              <a:t> server in purple, client in red, common in white.</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38</a:t>
            </a:fld>
            <a:endParaRPr lang="en-US"/>
          </a:p>
        </p:txBody>
      </p:sp>
    </p:spTree>
    <p:extLst>
      <p:ext uri="{BB962C8B-B14F-4D97-AF65-F5344CB8AC3E}">
        <p14:creationId xmlns:p14="http://schemas.microsoft.com/office/powerpoint/2010/main" val="1438510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39</a:t>
            </a:fld>
            <a:endParaRPr lang="en-US"/>
          </a:p>
        </p:txBody>
      </p:sp>
    </p:spTree>
    <p:extLst>
      <p:ext uri="{BB962C8B-B14F-4D97-AF65-F5344CB8AC3E}">
        <p14:creationId xmlns:p14="http://schemas.microsoft.com/office/powerpoint/2010/main" val="231286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Mathematic knowledge isn’t necessary to understand</a:t>
            </a:r>
            <a:r>
              <a:rPr lang="en-GB" baseline="0" dirty="0" smtClean="0"/>
              <a:t> how security works, as long as you’re prepared to accept assertions like “this is incredibly hard to work out, so trust it”, and so on.</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a:t>
            </a:fld>
            <a:endParaRPr lang="en-US"/>
          </a:p>
        </p:txBody>
      </p:sp>
    </p:spTree>
    <p:extLst>
      <p:ext uri="{BB962C8B-B14F-4D97-AF65-F5344CB8AC3E}">
        <p14:creationId xmlns:p14="http://schemas.microsoft.com/office/powerpoint/2010/main" val="1499622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40</a:t>
            </a:fld>
            <a:endParaRPr lang="en-US"/>
          </a:p>
        </p:txBody>
      </p:sp>
    </p:spTree>
    <p:extLst>
      <p:ext uri="{BB962C8B-B14F-4D97-AF65-F5344CB8AC3E}">
        <p14:creationId xmlns:p14="http://schemas.microsoft.com/office/powerpoint/2010/main" val="3629876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41</a:t>
            </a:fld>
            <a:endParaRPr lang="en-US"/>
          </a:p>
        </p:txBody>
      </p:sp>
    </p:spTree>
    <p:extLst>
      <p:ext uri="{BB962C8B-B14F-4D97-AF65-F5344CB8AC3E}">
        <p14:creationId xmlns:p14="http://schemas.microsoft.com/office/powerpoint/2010/main" val="2842570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42</a:t>
            </a:fld>
            <a:endParaRPr lang="en-US"/>
          </a:p>
        </p:txBody>
      </p:sp>
    </p:spTree>
    <p:extLst>
      <p:ext uri="{BB962C8B-B14F-4D97-AF65-F5344CB8AC3E}">
        <p14:creationId xmlns:p14="http://schemas.microsoft.com/office/powerpoint/2010/main" val="200739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Unrestricted policy files: http://www.oracle.com/technetwork/java/javase/downloads/jce8-download-2133166.html</a:t>
            </a:r>
          </a:p>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43</a:t>
            </a:fld>
            <a:endParaRPr lang="en-US"/>
          </a:p>
        </p:txBody>
      </p:sp>
    </p:spTree>
    <p:extLst>
      <p:ext uri="{BB962C8B-B14F-4D97-AF65-F5344CB8AC3E}">
        <p14:creationId xmlns:p14="http://schemas.microsoft.com/office/powerpoint/2010/main" val="104969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44</a:t>
            </a:fld>
            <a:endParaRPr lang="en-US"/>
          </a:p>
        </p:txBody>
      </p:sp>
    </p:spTree>
    <p:extLst>
      <p:ext uri="{BB962C8B-B14F-4D97-AF65-F5344CB8AC3E}">
        <p14:creationId xmlns:p14="http://schemas.microsoft.com/office/powerpoint/2010/main" val="2232827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45</a:t>
            </a:fld>
            <a:endParaRPr lang="en-US"/>
          </a:p>
        </p:txBody>
      </p:sp>
    </p:spTree>
    <p:extLst>
      <p:ext uri="{BB962C8B-B14F-4D97-AF65-F5344CB8AC3E}">
        <p14:creationId xmlns:p14="http://schemas.microsoft.com/office/powerpoint/2010/main" val="2888136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46</a:t>
            </a:fld>
            <a:endParaRPr lang="en-US"/>
          </a:p>
        </p:txBody>
      </p:sp>
    </p:spTree>
    <p:extLst>
      <p:ext uri="{BB962C8B-B14F-4D97-AF65-F5344CB8AC3E}">
        <p14:creationId xmlns:p14="http://schemas.microsoft.com/office/powerpoint/2010/main" val="136042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00E179-A74B-CC4D-9329-517ACE471C49}" type="slidenum">
              <a:rPr lang="en-US" smtClean="0"/>
              <a:t>47</a:t>
            </a:fld>
            <a:endParaRPr lang="en-US"/>
          </a:p>
        </p:txBody>
      </p:sp>
    </p:spTree>
    <p:extLst>
      <p:ext uri="{BB962C8B-B14F-4D97-AF65-F5344CB8AC3E}">
        <p14:creationId xmlns:p14="http://schemas.microsoft.com/office/powerpoint/2010/main" val="304381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Alice and</a:t>
            </a:r>
            <a:r>
              <a:rPr lang="en-GB" baseline="0" dirty="0" smtClean="0"/>
              <a:t> Bob originate from a 1977 paper by Ron </a:t>
            </a:r>
            <a:r>
              <a:rPr lang="en-GB" baseline="0" dirty="0" err="1" smtClean="0"/>
              <a:t>Rivest</a:t>
            </a:r>
            <a:r>
              <a:rPr lang="en-GB" baseline="0" dirty="0" smtClean="0"/>
              <a:t> about RSA.  </a:t>
            </a:r>
            <a:r>
              <a:rPr lang="en-GB" baseline="0" smtClean="0"/>
              <a:t>Alice is Party A and Bob is Party B.</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5</a:t>
            </a:fld>
            <a:endParaRPr lang="en-GB"/>
          </a:p>
        </p:txBody>
      </p:sp>
    </p:spTree>
    <p:extLst>
      <p:ext uri="{BB962C8B-B14F-4D97-AF65-F5344CB8AC3E}">
        <p14:creationId xmlns:p14="http://schemas.microsoft.com/office/powerpoint/2010/main" val="16059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 is an eaves-dropper, she wants to read </a:t>
            </a:r>
            <a:r>
              <a:rPr lang="en-GB" baseline="0" dirty="0" smtClean="0"/>
              <a:t>what Alice and Bob are talking about.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6</a:t>
            </a:fld>
            <a:endParaRPr lang="en-GB"/>
          </a:p>
        </p:txBody>
      </p:sp>
    </p:spTree>
    <p:extLst>
      <p:ext uri="{BB962C8B-B14F-4D97-AF65-F5344CB8AC3E}">
        <p14:creationId xmlns:p14="http://schemas.microsoft.com/office/powerpoint/2010/main" val="184258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Alice and Bob use encryption</a:t>
            </a:r>
            <a:r>
              <a:rPr lang="en-GB" baseline="0" dirty="0" smtClean="0"/>
              <a:t> so that Eve can’t read the plaintext.  Instead Alice and Bob either use the same key (symmetric key encryption) or different keys (asymmetric key encryption) to provide privacy, and lock Eve out.</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7</a:t>
            </a:fld>
            <a:endParaRPr lang="en-GB"/>
          </a:p>
        </p:txBody>
      </p:sp>
    </p:spTree>
    <p:extLst>
      <p:ext uri="{BB962C8B-B14F-4D97-AF65-F5344CB8AC3E}">
        <p14:creationId xmlns:p14="http://schemas.microsoft.com/office/powerpoint/2010/main" val="346539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a:t>
            </a:r>
            <a:r>
              <a:rPr lang="en-GB" baseline="0" dirty="0" smtClean="0"/>
              <a:t> t</a:t>
            </a:r>
            <a:r>
              <a:rPr lang="en-GB" dirty="0" smtClean="0"/>
              <a:t>he</a:t>
            </a:r>
            <a:r>
              <a:rPr lang="en-GB" baseline="0" dirty="0" smtClean="0"/>
              <a:t> </a:t>
            </a:r>
            <a:r>
              <a:rPr lang="en-GB" baseline="0" dirty="0" smtClean="0"/>
              <a:t>conversations between Alice and Bob can be recorded by Eve, who hopes that one day the secret key will be available to her.</a:t>
            </a:r>
            <a:endParaRPr lang="en-GB" dirty="0"/>
          </a:p>
        </p:txBody>
      </p:sp>
      <p:sp>
        <p:nvSpPr>
          <p:cNvPr id="4" name="Slide Number Placeholder 3"/>
          <p:cNvSpPr>
            <a:spLocks noGrp="1"/>
          </p:cNvSpPr>
          <p:nvPr>
            <p:ph type="sldNum" sz="quarter" idx="10"/>
          </p:nvPr>
        </p:nvSpPr>
        <p:spPr/>
        <p:txBody>
          <a:bodyPr/>
          <a:lstStyle/>
          <a:p>
            <a:fld id="{8500E179-A74B-CC4D-9329-517ACE471C49}" type="slidenum">
              <a:rPr lang="en-US" smtClean="0"/>
              <a:t>8</a:t>
            </a:fld>
            <a:endParaRPr lang="en-US"/>
          </a:p>
        </p:txBody>
      </p:sp>
    </p:spTree>
    <p:extLst>
      <p:ext uri="{BB962C8B-B14F-4D97-AF65-F5344CB8AC3E}">
        <p14:creationId xmlns:p14="http://schemas.microsoft.com/office/powerpoint/2010/main" val="16539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Eve has all the conversations between Alice and Bob, she can turn her attention to discovered</a:t>
            </a:r>
            <a:r>
              <a:rPr lang="en-GB" baseline="0" dirty="0" smtClean="0"/>
              <a:t> the key that will unlock all the conversations.</a:t>
            </a:r>
            <a:endParaRPr lang="en-GB" dirty="0"/>
          </a:p>
        </p:txBody>
      </p:sp>
      <p:sp>
        <p:nvSpPr>
          <p:cNvPr id="4" name="Slide Number Placeholder 3"/>
          <p:cNvSpPr>
            <a:spLocks noGrp="1"/>
          </p:cNvSpPr>
          <p:nvPr>
            <p:ph type="sldNum" sz="quarter" idx="10"/>
          </p:nvPr>
        </p:nvSpPr>
        <p:spPr/>
        <p:txBody>
          <a:bodyPr/>
          <a:lstStyle/>
          <a:p>
            <a:fld id="{5724C27E-F109-4023-AD6E-C23676E721FE}" type="slidenum">
              <a:rPr lang="en-GB" smtClean="0"/>
              <a:t>9</a:t>
            </a:fld>
            <a:endParaRPr lang="en-GB"/>
          </a:p>
        </p:txBody>
      </p:sp>
    </p:spTree>
    <p:extLst>
      <p:ext uri="{BB962C8B-B14F-4D97-AF65-F5344CB8AC3E}">
        <p14:creationId xmlns:p14="http://schemas.microsoft.com/office/powerpoint/2010/main" val="3506737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3"/>
          <p:cNvSpPr>
            <a:spLocks noGrp="1"/>
          </p:cNvSpPr>
          <p:nvPr>
            <p:ph type="body" sz="quarter" idx="18" hasCustomPrompt="1"/>
          </p:nvPr>
        </p:nvSpPr>
        <p:spPr>
          <a:xfrm>
            <a:off x="355586" y="1199630"/>
            <a:ext cx="8462468" cy="233543"/>
          </a:xfrm>
          <a:prstGeom prst="rect">
            <a:avLst/>
          </a:prstGeom>
        </p:spPr>
        <p:txBody>
          <a:bodyPr vert="horz" lIns="0" tIns="0" rIns="0" bIns="0"/>
          <a:lstStyle>
            <a:lvl1pPr marL="0" indent="0">
              <a:spcBef>
                <a:spcPts val="0"/>
              </a:spcBef>
              <a:buFont typeface="Arial"/>
              <a:buNone/>
              <a:defRPr sz="14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Your content goes here…</a:t>
            </a:r>
          </a:p>
          <a:p>
            <a:pPr lvl="0"/>
            <a:endParaRPr lang="en-GB" dirty="0" smtClean="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1" name="Isosceles Triangle 20"/>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Guidance for using this PowerPoint template:</a:t>
            </a:r>
            <a:br>
              <a:rPr lang="en-GB" dirty="0" smtClean="0"/>
            </a:br>
            <a:r>
              <a:rPr lang="en-GB" dirty="0" smtClean="0"/>
              <a:t>This title can be up to two lines long with adjustable font size</a:t>
            </a:r>
            <a:endParaRPr lang="en-US" dirty="0"/>
          </a:p>
        </p:txBody>
      </p:sp>
      <p:sp>
        <p:nvSpPr>
          <p:cNvPr id="25"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39441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151467"/>
            <a:ext cx="4114814" cy="5091289"/>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4572000" y="0"/>
            <a:ext cx="4572000" cy="6354609"/>
          </a:xfrm>
          <a:prstGeom prst="rect">
            <a:avLst/>
          </a:prstGeom>
        </p:spPr>
        <p:txBody>
          <a:bodyPr/>
          <a:lstStyle/>
          <a:p>
            <a:endParaRPr lang="en-US"/>
          </a:p>
        </p:txBody>
      </p:sp>
      <p:sp>
        <p:nvSpPr>
          <p:cNvPr id="15" name="Title 1"/>
          <p:cNvSpPr>
            <a:spLocks noGrp="1"/>
          </p:cNvSpPr>
          <p:nvPr>
            <p:ph type="ctrTitle" hasCustomPrompt="1"/>
          </p:nvPr>
        </p:nvSpPr>
        <p:spPr>
          <a:xfrm>
            <a:off x="355586" y="328231"/>
            <a:ext cx="4117490"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44094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1" name="Picture Placeholder 3"/>
          <p:cNvSpPr>
            <a:spLocks noGrp="1"/>
          </p:cNvSpPr>
          <p:nvPr>
            <p:ph type="pic" sz="quarter" idx="11"/>
          </p:nvPr>
        </p:nvSpPr>
        <p:spPr>
          <a:xfrm>
            <a:off x="1" y="0"/>
            <a:ext cx="9143999" cy="6354609"/>
          </a:xfrm>
          <a:prstGeom prst="rect">
            <a:avLst/>
          </a:prstGeom>
        </p:spPr>
        <p:txBody>
          <a:bodyPr/>
          <a:lstStyle/>
          <a:p>
            <a:endParaRPr lang="en-US"/>
          </a:p>
        </p:txBody>
      </p:sp>
      <p:sp>
        <p:nvSpPr>
          <p:cNvPr id="9" name="Text Placeholder 3"/>
          <p:cNvSpPr>
            <a:spLocks noGrp="1"/>
          </p:cNvSpPr>
          <p:nvPr>
            <p:ph type="body" sz="quarter" idx="13" hasCustomPrompt="1"/>
          </p:nvPr>
        </p:nvSpPr>
        <p:spPr>
          <a:xfrm>
            <a:off x="355586" y="718897"/>
            <a:ext cx="4593566" cy="1867284"/>
          </a:xfrm>
          <a:prstGeom prst="rect">
            <a:avLst/>
          </a:prstGeom>
        </p:spPr>
        <p:txBody>
          <a:bodyPr vert="horz" lIns="0" tIns="0" rIns="0" bIns="0"/>
          <a:lstStyle>
            <a:lvl1pPr marL="0" indent="0">
              <a:spcBef>
                <a:spcPts val="0"/>
              </a:spcBef>
              <a:buFontTx/>
              <a:buNone/>
              <a:defRPr sz="2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Image caption. This must be readable if being used over the top of the image. Preferably white text.</a:t>
            </a:r>
          </a:p>
        </p:txBody>
      </p:sp>
      <p:sp>
        <p:nvSpPr>
          <p:cNvPr id="13" name="Rectangle 12"/>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7" name="Rectangle 16"/>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84878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3"/>
          <p:cNvSpPr>
            <a:spLocks noGrp="1"/>
          </p:cNvSpPr>
          <p:nvPr>
            <p:ph type="pic" sz="quarter" idx="11"/>
          </p:nvPr>
        </p:nvSpPr>
        <p:spPr>
          <a:xfrm>
            <a:off x="1" y="1431636"/>
            <a:ext cx="9143999" cy="4922973"/>
          </a:xfrm>
          <a:prstGeom prst="rect">
            <a:avLst/>
          </a:prstGeom>
        </p:spPr>
        <p:txBody>
          <a:bodyPr/>
          <a:lstStyle/>
          <a:p>
            <a:endParaRPr lang="en-US"/>
          </a:p>
        </p:txBody>
      </p:sp>
      <p:sp>
        <p:nvSpPr>
          <p:cNvPr id="9" name="Text Placeholder 3"/>
          <p:cNvSpPr>
            <a:spLocks noGrp="1"/>
          </p:cNvSpPr>
          <p:nvPr>
            <p:ph type="body" sz="quarter" idx="13" hasCustomPrompt="1"/>
          </p:nvPr>
        </p:nvSpPr>
        <p:spPr>
          <a:xfrm>
            <a:off x="355587" y="4775200"/>
            <a:ext cx="4117490" cy="1174558"/>
          </a:xfrm>
          <a:prstGeom prst="rect">
            <a:avLst/>
          </a:prstGeom>
        </p:spPr>
        <p:txBody>
          <a:bodyPr vert="horz" lIns="0" tIns="0" rIns="0" bIns="0"/>
          <a:lstStyle>
            <a:lvl1pPr marL="0" indent="0">
              <a:spcBef>
                <a:spcPts val="0"/>
              </a:spcBef>
              <a:buFontTx/>
              <a:buNone/>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Image caption. This must be readable if being used over the top of the image. Preferably white text.</a:t>
            </a:r>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4" name="Rectangle 23"/>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465302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8261" y="1227667"/>
            <a:ext cx="8387805" cy="1803400"/>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1" y="3132667"/>
            <a:ext cx="9143999" cy="3221942"/>
          </a:xfrm>
          <a:prstGeom prst="rect">
            <a:avLst/>
          </a:prstGeom>
        </p:spPr>
        <p:txBody>
          <a:bodyPr/>
          <a:lstStyle/>
          <a:p>
            <a:endParaRPr lang="en-US"/>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4" name="Rectangle 23"/>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5" name="TextBox 24"/>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87100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1" name="Rectangle 10"/>
          <p:cNvSpPr/>
          <p:nvPr userDrawn="1"/>
        </p:nvSpPr>
        <p:spPr>
          <a:xfrm>
            <a:off x="1" y="6306523"/>
            <a:ext cx="9144000" cy="557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0"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27" name="Text Placeholder 3"/>
          <p:cNvSpPr>
            <a:spLocks noGrp="1"/>
          </p:cNvSpPr>
          <p:nvPr>
            <p:ph type="body" sz="quarter" idx="13" hasCustomPrompt="1"/>
          </p:nvPr>
        </p:nvSpPr>
        <p:spPr>
          <a:xfrm>
            <a:off x="355586" y="1322234"/>
            <a:ext cx="8462468" cy="1028894"/>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28" name="Text Placeholder 3"/>
          <p:cNvSpPr>
            <a:spLocks noGrp="1"/>
          </p:cNvSpPr>
          <p:nvPr>
            <p:ph type="body" sz="quarter" idx="14" hasCustomPrompt="1"/>
          </p:nvPr>
        </p:nvSpPr>
        <p:spPr>
          <a:xfrm>
            <a:off x="355587" y="3133968"/>
            <a:ext cx="2510054" cy="1594339"/>
          </a:xfrm>
          <a:prstGeom prst="rect">
            <a:avLst/>
          </a:prstGeom>
        </p:spPr>
        <p:txBody>
          <a:bodyPr vert="horz" lIns="0" tIns="0" rIns="0" bIns="0"/>
          <a:lstStyle>
            <a:lvl1pPr marL="285750" indent="-285750">
              <a:spcBef>
                <a:spcPts val="0"/>
              </a:spcBef>
              <a:buClr>
                <a:schemeClr val="tx2"/>
              </a:buClr>
              <a:buFont typeface="Arial"/>
              <a:buChar char="•"/>
              <a:defRPr sz="16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Point 1</a:t>
            </a:r>
          </a:p>
          <a:p>
            <a:pPr lvl="0"/>
            <a:r>
              <a:rPr lang="en-GB" dirty="0" smtClean="0"/>
              <a:t>Point 2</a:t>
            </a:r>
          </a:p>
          <a:p>
            <a:pPr lvl="0"/>
            <a:r>
              <a:rPr lang="en-GB" dirty="0" smtClean="0"/>
              <a:t>Point 3</a:t>
            </a:r>
          </a:p>
          <a:p>
            <a:pPr lvl="0"/>
            <a:r>
              <a:rPr lang="en-GB" dirty="0" smtClean="0"/>
              <a:t>Point 4</a:t>
            </a:r>
          </a:p>
        </p:txBody>
      </p:sp>
    </p:spTree>
    <p:extLst>
      <p:ext uri="{BB962C8B-B14F-4D97-AF65-F5344CB8AC3E}">
        <p14:creationId xmlns:p14="http://schemas.microsoft.com/office/powerpoint/2010/main" val="385850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1" name="Rectangle 10"/>
          <p:cNvSpPr/>
          <p:nvPr userDrawn="1"/>
        </p:nvSpPr>
        <p:spPr>
          <a:xfrm>
            <a:off x="1" y="6306523"/>
            <a:ext cx="9144000" cy="557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0"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5" name="TextBox 1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6" name="Picture 15"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4" name="Isosceles Triangle 23"/>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548575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355586" y="4365837"/>
            <a:ext cx="8462468" cy="1480996"/>
          </a:xfrm>
          <a:prstGeom prst="rect">
            <a:avLst/>
          </a:prstGeom>
        </p:spPr>
        <p:txBody>
          <a:bodyPr vert="horz" lIns="0" tIns="0" rIns="0" bIns="0"/>
          <a:lstStyle>
            <a:lvl1pPr marL="0" indent="0">
              <a:spcBef>
                <a:spcPts val="0"/>
              </a:spcBef>
              <a:buFontTx/>
              <a:buNone/>
              <a:defRPr sz="16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4" name="Rectangle 13"/>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9" name="Rectangle 18"/>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2" name="TextBox 21"/>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6" name="Isosceles Triangle 25"/>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083422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cxnSp>
        <p:nvCxnSpPr>
          <p:cNvPr id="30" name="Straight Connector 29"/>
          <p:cNvCxnSpPr/>
          <p:nvPr userDrawn="1"/>
        </p:nvCxnSpPr>
        <p:spPr>
          <a:xfrm>
            <a:off x="7117646"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36" name="Picture 3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8946" y="1891894"/>
            <a:ext cx="2057400" cy="1016000"/>
          </a:xfrm>
          <a:prstGeom prst="rect">
            <a:avLst/>
          </a:prstGeom>
        </p:spPr>
      </p:pic>
      <p:cxnSp>
        <p:nvCxnSpPr>
          <p:cNvPr id="31" name="Straight Connector 30"/>
          <p:cNvCxnSpPr/>
          <p:nvPr userDrawn="1"/>
        </p:nvCxnSpPr>
        <p:spPr>
          <a:xfrm>
            <a:off x="4618957"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90257" y="1891894"/>
            <a:ext cx="2057400" cy="1016000"/>
          </a:xfrm>
          <a:prstGeom prst="rect">
            <a:avLst/>
          </a:prstGeom>
        </p:spPr>
      </p:pic>
      <p:cxnSp>
        <p:nvCxnSpPr>
          <p:cNvPr id="33" name="Straight Connector 32"/>
          <p:cNvCxnSpPr/>
          <p:nvPr userDrawn="1"/>
        </p:nvCxnSpPr>
        <p:spPr>
          <a:xfrm>
            <a:off x="2102513" y="2765458"/>
            <a:ext cx="0" cy="662413"/>
          </a:xfrm>
          <a:prstGeom prst="line">
            <a:avLst/>
          </a:prstGeom>
          <a:ln w="12700">
            <a:solidFill>
              <a:srgbClr val="393939"/>
            </a:solidFill>
            <a:tailEnd type="none" w="med" len="lg"/>
          </a:ln>
          <a:effectLst/>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813" y="1889314"/>
            <a:ext cx="2057400" cy="1016000"/>
          </a:xfrm>
          <a:prstGeom prst="rect">
            <a:avLst/>
          </a:prstGeom>
        </p:spPr>
      </p:pic>
      <p:cxnSp>
        <p:nvCxnSpPr>
          <p:cNvPr id="60" name="Straight Connector 59"/>
          <p:cNvCxnSpPr/>
          <p:nvPr userDrawn="1"/>
        </p:nvCxnSpPr>
        <p:spPr>
          <a:xfrm>
            <a:off x="2102513"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4618957"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117646" y="4273597"/>
            <a:ext cx="0" cy="757784"/>
          </a:xfrm>
          <a:prstGeom prst="line">
            <a:avLst/>
          </a:prstGeom>
          <a:ln w="12700">
            <a:solidFill>
              <a:srgbClr val="393939"/>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63" name="Text Placeholder 3"/>
          <p:cNvSpPr>
            <a:spLocks noGrp="1"/>
          </p:cNvSpPr>
          <p:nvPr>
            <p:ph type="body" sz="quarter" idx="14" hasCustomPrompt="1"/>
          </p:nvPr>
        </p:nvSpPr>
        <p:spPr>
          <a:xfrm>
            <a:off x="1077050"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1</a:t>
            </a:r>
          </a:p>
          <a:p>
            <a:pPr lvl="0"/>
            <a:r>
              <a:rPr lang="en-GB" dirty="0" smtClean="0"/>
              <a:t>here</a:t>
            </a:r>
          </a:p>
        </p:txBody>
      </p:sp>
      <p:sp>
        <p:nvSpPr>
          <p:cNvPr id="64" name="Text Placeholder 3"/>
          <p:cNvSpPr>
            <a:spLocks noGrp="1"/>
          </p:cNvSpPr>
          <p:nvPr>
            <p:ph type="body" sz="quarter" idx="15" hasCustomPrompt="1"/>
          </p:nvPr>
        </p:nvSpPr>
        <p:spPr>
          <a:xfrm>
            <a:off x="3593494" y="1996054"/>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2</a:t>
            </a:r>
          </a:p>
          <a:p>
            <a:pPr lvl="0"/>
            <a:r>
              <a:rPr lang="en-GB" dirty="0" smtClean="0"/>
              <a:t>here</a:t>
            </a:r>
          </a:p>
        </p:txBody>
      </p:sp>
      <p:sp>
        <p:nvSpPr>
          <p:cNvPr id="65" name="Text Placeholder 3"/>
          <p:cNvSpPr>
            <a:spLocks noGrp="1"/>
          </p:cNvSpPr>
          <p:nvPr>
            <p:ph type="body" sz="quarter" idx="16" hasCustomPrompt="1"/>
          </p:nvPr>
        </p:nvSpPr>
        <p:spPr>
          <a:xfrm>
            <a:off x="6092183" y="1990211"/>
            <a:ext cx="2050926" cy="674281"/>
          </a:xfrm>
          <a:prstGeom prst="rect">
            <a:avLst/>
          </a:prstGeom>
        </p:spPr>
        <p:txBody>
          <a:bodyPr vert="horz" lIns="0" tIns="0" rIns="0" bIns="0"/>
          <a:lstStyle>
            <a:lvl1pPr marL="0" indent="0" algn="ctr">
              <a:spcBef>
                <a:spcPts val="0"/>
              </a:spcBef>
              <a:buFontTx/>
              <a:buNone/>
              <a:defRPr sz="1800">
                <a:solidFill>
                  <a:schemeClr val="bg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Title 3</a:t>
            </a:r>
          </a:p>
          <a:p>
            <a:pPr lvl="0"/>
            <a:r>
              <a:rPr lang="en-GB" dirty="0" smtClean="0"/>
              <a:t>here</a:t>
            </a:r>
          </a:p>
        </p:txBody>
      </p:sp>
      <p:sp>
        <p:nvSpPr>
          <p:cNvPr id="66" name="Text Placeholder 6"/>
          <p:cNvSpPr>
            <a:spLocks noGrp="1"/>
          </p:cNvSpPr>
          <p:nvPr>
            <p:ph type="body" sz="quarter" idx="20" hasCustomPrompt="1"/>
          </p:nvPr>
        </p:nvSpPr>
        <p:spPr>
          <a:xfrm>
            <a:off x="1073813" y="5330132"/>
            <a:ext cx="7005058" cy="457494"/>
          </a:xfrm>
          <a:prstGeom prst="rect">
            <a:avLst/>
          </a:prstGeom>
        </p:spPr>
        <p:txBody>
          <a:bodyPr vert="horz" lIns="82088" tIns="41044" rIns="82088" bIns="41044"/>
          <a:lstStyle>
            <a:lvl1pPr marL="0" indent="0" algn="ctr">
              <a:buFontTx/>
              <a:buNone/>
              <a:defRPr sz="2200">
                <a:solidFill>
                  <a:schemeClr val="accent4"/>
                </a:solidFill>
              </a:defRPr>
            </a:lvl1pPr>
          </a:lstStyle>
          <a:p>
            <a:pPr lvl="0"/>
            <a:r>
              <a:rPr lang="en-US" dirty="0" smtClean="0"/>
              <a:t>Conclusion/takeaway sentence, what it has achieved…</a:t>
            </a:r>
            <a:endParaRPr lang="en-US" dirty="0"/>
          </a:p>
        </p:txBody>
      </p:sp>
      <p:sp>
        <p:nvSpPr>
          <p:cNvPr id="67" name="Text Placeholder 6"/>
          <p:cNvSpPr>
            <a:spLocks noGrp="1"/>
          </p:cNvSpPr>
          <p:nvPr>
            <p:ph type="body" sz="quarter" idx="21" hasCustomPrompt="1"/>
          </p:nvPr>
        </p:nvSpPr>
        <p:spPr>
          <a:xfrm>
            <a:off x="1077051"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68" name="Text Placeholder 6"/>
          <p:cNvSpPr>
            <a:spLocks noGrp="1"/>
          </p:cNvSpPr>
          <p:nvPr>
            <p:ph type="body" sz="quarter" idx="22" hasCustomPrompt="1"/>
          </p:nvPr>
        </p:nvSpPr>
        <p:spPr>
          <a:xfrm>
            <a:off x="3593495"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69" name="Text Placeholder 6"/>
          <p:cNvSpPr>
            <a:spLocks noGrp="1"/>
          </p:cNvSpPr>
          <p:nvPr>
            <p:ph type="body" sz="quarter" idx="23" hasCustomPrompt="1"/>
          </p:nvPr>
        </p:nvSpPr>
        <p:spPr>
          <a:xfrm>
            <a:off x="6092184" y="3615305"/>
            <a:ext cx="2050925" cy="414296"/>
          </a:xfrm>
          <a:prstGeom prst="rect">
            <a:avLst/>
          </a:prstGeom>
        </p:spPr>
        <p:txBody>
          <a:bodyPr vert="horz" lIns="0" tIns="0" rIns="0" bIns="0"/>
          <a:lstStyle>
            <a:lvl1pPr marL="0" indent="0" algn="ctr">
              <a:spcBef>
                <a:spcPts val="0"/>
              </a:spcBef>
              <a:buFontTx/>
              <a:buNone/>
              <a:defRPr sz="1300">
                <a:solidFill>
                  <a:srgbClr val="393939"/>
                </a:solidFill>
                <a:latin typeface="+mn-lt"/>
              </a:defRPr>
            </a:lvl1pPr>
          </a:lstStyle>
          <a:p>
            <a:pPr lvl="0"/>
            <a:r>
              <a:rPr lang="en-US" dirty="0" smtClean="0"/>
              <a:t>Supporting explanation, </a:t>
            </a:r>
            <a:br>
              <a:rPr lang="en-US" dirty="0" smtClean="0"/>
            </a:br>
            <a:r>
              <a:rPr lang="en-US" dirty="0" smtClean="0"/>
              <a:t>what it’s about…</a:t>
            </a:r>
            <a:endParaRPr lang="en-US" dirty="0"/>
          </a:p>
        </p:txBody>
      </p:sp>
      <p:sp>
        <p:nvSpPr>
          <p:cNvPr id="26"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28" name="Rectangle 27"/>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5" name="TextBox 34"/>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39" name="Picture 38"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43" name="Rectangle 42"/>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44" name="TextBox 43"/>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45" name="Isosceles Triangle 44"/>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7522857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Text Placeholder 3"/>
          <p:cNvSpPr>
            <a:spLocks noGrp="1"/>
          </p:cNvSpPr>
          <p:nvPr>
            <p:ph type="body" sz="quarter" idx="13" hasCustomPrompt="1"/>
          </p:nvPr>
        </p:nvSpPr>
        <p:spPr>
          <a:xfrm>
            <a:off x="4371483" y="2012301"/>
            <a:ext cx="3707389"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6" name="Text Placeholder 3"/>
          <p:cNvSpPr>
            <a:spLocks noGrp="1"/>
          </p:cNvSpPr>
          <p:nvPr>
            <p:ph type="body" sz="quarter" idx="14"/>
          </p:nvPr>
        </p:nvSpPr>
        <p:spPr>
          <a:xfrm>
            <a:off x="1073814" y="3885082"/>
            <a:ext cx="7005056" cy="1217272"/>
          </a:xfrm>
          <a:prstGeom prst="rect">
            <a:avLst/>
          </a:prstGeom>
        </p:spPr>
        <p:txBody>
          <a:bodyPr vert="horz" lIns="0" tIns="0"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8" name="Text Placeholder 3"/>
          <p:cNvSpPr>
            <a:spLocks noGrp="1"/>
          </p:cNvSpPr>
          <p:nvPr>
            <p:ph type="body" sz="quarter" idx="15" hasCustomPrompt="1"/>
          </p:nvPr>
        </p:nvSpPr>
        <p:spPr>
          <a:xfrm>
            <a:off x="1073814" y="2009778"/>
            <a:ext cx="3153712" cy="1650186"/>
          </a:xfrm>
          <a:prstGeom prst="rect">
            <a:avLst/>
          </a:prstGeom>
        </p:spPr>
        <p:txBody>
          <a:bodyPr vert="horz" lIns="0" tIns="0" rIns="0" bIns="0" anchor="b" anchorCtr="0"/>
          <a:lstStyle>
            <a:lvl1pPr marL="0" indent="0" algn="l">
              <a:lnSpc>
                <a:spcPct val="100000"/>
              </a:lnSpc>
              <a:spcBef>
                <a:spcPts val="0"/>
              </a:spcBef>
              <a:buFontTx/>
              <a:buNone/>
              <a:defRPr sz="135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75%</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1" name="TextBox 20"/>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3" name="Isosceles Triangle 22"/>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38922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4" name="Title 1"/>
          <p:cNvSpPr>
            <a:spLocks noGrp="1"/>
          </p:cNvSpPr>
          <p:nvPr>
            <p:ph type="ctrTitle" hasCustomPrompt="1"/>
          </p:nvPr>
        </p:nvSpPr>
        <p:spPr>
          <a:xfrm>
            <a:off x="355586" y="2232662"/>
            <a:ext cx="8448466" cy="1338732"/>
          </a:xfrm>
          <a:prstGeom prst="rect">
            <a:avLst/>
          </a:prstGeom>
        </p:spPr>
        <p:txBody>
          <a:bodyPr wrap="square" lIns="0" tIns="0" rIns="0" bIns="0"/>
          <a:lstStyle>
            <a:lvl1pPr marL="0" algn="l">
              <a:lnSpc>
                <a:spcPct val="100000"/>
              </a:lnSpc>
              <a:spcBef>
                <a:spcPts val="0"/>
              </a:spcBef>
              <a:spcAft>
                <a:spcPts val="0"/>
              </a:spcAft>
              <a:defRPr sz="4000" b="0" i="0">
                <a:solidFill>
                  <a:schemeClr val="tx2"/>
                </a:solidFill>
                <a:latin typeface="+mn-lt"/>
                <a:cs typeface="Calibri Light"/>
              </a:defRPr>
            </a:lvl1pPr>
          </a:lstStyle>
          <a:p>
            <a:r>
              <a:rPr lang="en-GB" dirty="0" smtClean="0"/>
              <a:t>Sub section title</a:t>
            </a:r>
            <a:br>
              <a:rPr lang="en-GB" dirty="0" smtClean="0"/>
            </a:br>
            <a:r>
              <a:rPr lang="en-GB" dirty="0" smtClean="0"/>
              <a:t>goes here</a:t>
            </a:r>
            <a:endParaRPr lang="en-US" dirty="0"/>
          </a:p>
        </p:txBody>
      </p:sp>
      <p:sp>
        <p:nvSpPr>
          <p:cNvPr id="15" name="Text Placeholder 3"/>
          <p:cNvSpPr>
            <a:spLocks noGrp="1"/>
          </p:cNvSpPr>
          <p:nvPr>
            <p:ph type="body" sz="quarter" idx="13" hasCustomPrompt="1"/>
          </p:nvPr>
        </p:nvSpPr>
        <p:spPr>
          <a:xfrm>
            <a:off x="355586" y="3698537"/>
            <a:ext cx="8448466" cy="709209"/>
          </a:xfrm>
          <a:prstGeom prst="rect">
            <a:avLst/>
          </a:prstGeom>
        </p:spPr>
        <p:txBody>
          <a:bodyPr vert="horz" lIns="0" tIns="0" rIns="0" bIns="0"/>
          <a:lstStyle>
            <a:lvl1pPr marL="0" indent="0">
              <a:spcBef>
                <a:spcPts val="0"/>
              </a:spcBef>
              <a:buFontTx/>
              <a:buNone/>
              <a:defRPr sz="23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pic>
        <p:nvPicPr>
          <p:cNvPr id="12" name="Picture 11"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
        <p:nvSpPr>
          <p:cNvPr id="22" name="TextBox 21"/>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sp>
        <p:nvSpPr>
          <p:cNvPr id="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361611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6857999"/>
          </a:xfrm>
          <a:prstGeom prst="rect">
            <a:avLst/>
          </a:prstGeom>
        </p:spPr>
      </p:pic>
      <p:sp>
        <p:nvSpPr>
          <p:cNvPr id="12" name="TextBox 11"/>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err="1" smtClean="0">
                <a:solidFill>
                  <a:srgbClr val="393939"/>
                </a:solidFill>
              </a:rPr>
              <a:t>Worldpay</a:t>
            </a:r>
            <a:r>
              <a:rPr lang="en-US" sz="700" b="0" i="0" dirty="0" smtClean="0">
                <a:solidFill>
                  <a:srgbClr val="393939"/>
                </a:solidFill>
              </a:rPr>
              <a:t> 2015. All rights reserved.</a:t>
            </a:r>
            <a:endParaRPr lang="en-US" sz="700" b="0" i="0" dirty="0">
              <a:solidFill>
                <a:srgbClr val="393939"/>
              </a:solidFill>
            </a:endParaRPr>
          </a:p>
        </p:txBody>
      </p:sp>
      <p:pic>
        <p:nvPicPr>
          <p:cNvPr id="11" name="Picture 10"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
        <p:nvSpPr>
          <p:cNvPr id="7" name="Title 1"/>
          <p:cNvSpPr>
            <a:spLocks noGrp="1"/>
          </p:cNvSpPr>
          <p:nvPr>
            <p:ph type="ctrTitle" hasCustomPrompt="1"/>
          </p:nvPr>
        </p:nvSpPr>
        <p:spPr>
          <a:xfrm>
            <a:off x="355586" y="2147997"/>
            <a:ext cx="8448466" cy="515156"/>
          </a:xfrm>
          <a:prstGeom prst="rect">
            <a:avLst/>
          </a:prstGeom>
        </p:spPr>
        <p:txBody>
          <a:bodyPr wrap="square" lIns="0" tIns="0" rIns="0" bIns="0"/>
          <a:lstStyle>
            <a:lvl1pPr marL="0" algn="l">
              <a:lnSpc>
                <a:spcPct val="80000"/>
              </a:lnSpc>
              <a:spcBef>
                <a:spcPts val="0"/>
              </a:spcBef>
              <a:spcAft>
                <a:spcPts val="0"/>
              </a:spcAft>
              <a:defRPr sz="4000" b="0" i="0">
                <a:solidFill>
                  <a:srgbClr val="393939"/>
                </a:solidFill>
                <a:latin typeface="+mn-lt"/>
                <a:cs typeface="Calibri Light"/>
              </a:defRPr>
            </a:lvl1pPr>
          </a:lstStyle>
          <a:p>
            <a:r>
              <a:rPr lang="en-GB" dirty="0" smtClean="0"/>
              <a:t>Presentation title</a:t>
            </a:r>
            <a:endParaRPr lang="en-US" dirty="0"/>
          </a:p>
        </p:txBody>
      </p:sp>
      <p:sp>
        <p:nvSpPr>
          <p:cNvPr id="10" name="Text Placeholder 3"/>
          <p:cNvSpPr>
            <a:spLocks noGrp="1"/>
          </p:cNvSpPr>
          <p:nvPr>
            <p:ph type="body" sz="quarter" idx="13" hasCustomPrompt="1"/>
          </p:nvPr>
        </p:nvSpPr>
        <p:spPr>
          <a:xfrm>
            <a:off x="355586" y="2732426"/>
            <a:ext cx="8448466" cy="466068"/>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Sub header </a:t>
            </a:r>
          </a:p>
        </p:txBody>
      </p:sp>
      <p:sp>
        <p:nvSpPr>
          <p:cNvPr id="14" name="Text Placeholder 3"/>
          <p:cNvSpPr>
            <a:spLocks noGrp="1"/>
          </p:cNvSpPr>
          <p:nvPr>
            <p:ph type="body" sz="quarter" idx="14" hasCustomPrompt="1"/>
          </p:nvPr>
        </p:nvSpPr>
        <p:spPr>
          <a:xfrm>
            <a:off x="355586" y="3394366"/>
            <a:ext cx="8448466"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Date</a:t>
            </a:r>
          </a:p>
        </p:txBody>
      </p:sp>
    </p:spTree>
    <p:extLst>
      <p:ext uri="{BB962C8B-B14F-4D97-AF65-F5344CB8AC3E}">
        <p14:creationId xmlns:p14="http://schemas.microsoft.com/office/powerpoint/2010/main" val="285242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3" name="Title 1"/>
          <p:cNvSpPr>
            <a:spLocks noGrp="1"/>
          </p:cNvSpPr>
          <p:nvPr>
            <p:ph type="ctrTitle" hasCustomPrompt="1"/>
          </p:nvPr>
        </p:nvSpPr>
        <p:spPr>
          <a:xfrm>
            <a:off x="355588" y="1988438"/>
            <a:ext cx="8435297" cy="929407"/>
          </a:xfrm>
          <a:prstGeom prst="rect">
            <a:avLst/>
          </a:prstGeom>
        </p:spPr>
        <p:txBody>
          <a:bodyPr wrap="square" lIns="0" tIns="0" rIns="0" bIns="0"/>
          <a:lstStyle>
            <a:lvl1pPr algn="l">
              <a:defRPr sz="4900" b="0" i="0">
                <a:solidFill>
                  <a:schemeClr val="tx2"/>
                </a:solidFill>
                <a:latin typeface="+mn-lt"/>
                <a:cs typeface="Calibri Light"/>
              </a:defRPr>
            </a:lvl1pPr>
          </a:lstStyle>
          <a:p>
            <a:r>
              <a:rPr lang="en-GB" dirty="0" smtClean="0"/>
              <a:t>Any questions?</a:t>
            </a:r>
            <a:endParaRPr lang="en-US" dirty="0"/>
          </a:p>
        </p:txBody>
      </p:sp>
      <p:sp>
        <p:nvSpPr>
          <p:cNvPr id="14" name="Text Placeholder 3"/>
          <p:cNvSpPr>
            <a:spLocks noGrp="1"/>
          </p:cNvSpPr>
          <p:nvPr>
            <p:ph type="body" sz="quarter" idx="14" hasCustomPrompt="1"/>
          </p:nvPr>
        </p:nvSpPr>
        <p:spPr>
          <a:xfrm>
            <a:off x="355588" y="3035081"/>
            <a:ext cx="2517958" cy="1321403"/>
          </a:xfrm>
          <a:prstGeom prst="rect">
            <a:avLst/>
          </a:prstGeom>
        </p:spPr>
        <p:txBody>
          <a:bodyPr vert="horz" lIns="0" tIns="0" rIns="0" bIns="0"/>
          <a:lstStyle>
            <a:lvl1pPr marL="0" marR="0" indent="0" algn="l" defTabSz="457065" rtl="0" eaLnBrk="1" fontAlgn="auto" latinLnBrk="0" hangingPunct="1">
              <a:lnSpc>
                <a:spcPct val="100000"/>
              </a:lnSpc>
              <a:spcBef>
                <a:spcPts val="0"/>
              </a:spcBef>
              <a:spcAft>
                <a:spcPts val="0"/>
              </a:spcAft>
              <a:buClrTx/>
              <a:buSzTx/>
              <a:buFontTx/>
              <a:buNone/>
              <a:tabLst/>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r>
              <a:rPr lang="en-US" dirty="0" err="1" smtClean="0"/>
              <a:t>xxxx@worldpay.com</a:t>
            </a:r>
            <a:endParaRPr lang="en-US" dirty="0" smtClean="0"/>
          </a:p>
          <a:p>
            <a:r>
              <a:rPr lang="en-US" dirty="0" smtClean="0"/>
              <a:t>+44 (0) 207 000 0000</a:t>
            </a:r>
            <a:br>
              <a:rPr lang="en-US" dirty="0" smtClean="0"/>
            </a:br>
            <a:r>
              <a:rPr lang="en-US" dirty="0" smtClean="0"/>
              <a:t>+44 (0) 207 000 0000</a:t>
            </a:r>
          </a:p>
          <a:p>
            <a:endParaRPr lang="en-US" dirty="0" smtClean="0"/>
          </a:p>
          <a:p>
            <a:r>
              <a:rPr lang="en-US" dirty="0" err="1" smtClean="0"/>
              <a:t>worldpay.com</a:t>
            </a:r>
            <a:endParaRPr lang="en-US" dirty="0" smtClean="0"/>
          </a:p>
          <a:p>
            <a:endParaRPr lang="en-US" dirty="0"/>
          </a:p>
        </p:txBody>
      </p:sp>
      <p:sp>
        <p:nvSpPr>
          <p:cNvPr id="15" name="Text Placeholder 3"/>
          <p:cNvSpPr>
            <a:spLocks noGrp="1"/>
          </p:cNvSpPr>
          <p:nvPr>
            <p:ph type="body" sz="quarter" idx="15" hasCustomPrompt="1"/>
          </p:nvPr>
        </p:nvSpPr>
        <p:spPr>
          <a:xfrm>
            <a:off x="3003921" y="3035082"/>
            <a:ext cx="2517958" cy="1321402"/>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Address line 1</a:t>
            </a:r>
          </a:p>
          <a:p>
            <a:pPr lvl="0"/>
            <a:r>
              <a:rPr lang="en-GB" dirty="0" smtClean="0"/>
              <a:t>Address line 2</a:t>
            </a:r>
          </a:p>
          <a:p>
            <a:pPr lvl="0"/>
            <a:r>
              <a:rPr lang="en-GB" dirty="0" smtClean="0"/>
              <a:t>Address line 3</a:t>
            </a:r>
          </a:p>
          <a:p>
            <a:pPr lvl="0"/>
            <a:r>
              <a:rPr lang="en-GB" dirty="0" smtClean="0"/>
              <a:t>Address line 4</a:t>
            </a:r>
          </a:p>
        </p:txBody>
      </p:sp>
      <p:sp>
        <p:nvSpPr>
          <p:cNvPr id="17" name="TextBox 16"/>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8" name="Picture 7"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1128595"/>
            <a:ext cx="2142425" cy="407316"/>
          </a:xfrm>
          <a:prstGeom prst="rect">
            <a:avLst/>
          </a:prstGeom>
        </p:spPr>
      </p:pic>
    </p:spTree>
    <p:extLst>
      <p:ext uri="{BB962C8B-B14F-4D97-AF65-F5344CB8AC3E}">
        <p14:creationId xmlns:p14="http://schemas.microsoft.com/office/powerpoint/2010/main" val="3176765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0DBDEF-44B7-4330-86C1-FE6517438398}" type="datetimeFigureOut">
              <a:rPr lang="en-GB" smtClean="0"/>
              <a:t>30/09/2015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4D2D72-A81C-4FD9-BE0F-5F8237F3A465}" type="slidenum">
              <a:rPr lang="en-GB" smtClean="0"/>
              <a:t>‹#›</a:t>
            </a:fld>
            <a:endParaRPr lang="en-GB"/>
          </a:p>
        </p:txBody>
      </p:sp>
    </p:spTree>
    <p:extLst>
      <p:ext uri="{BB962C8B-B14F-4D97-AF65-F5344CB8AC3E}">
        <p14:creationId xmlns:p14="http://schemas.microsoft.com/office/powerpoint/2010/main" val="424231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5" name="Picture 4" descr="PPT Backgrounds Page 3.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TextBox 9"/>
          <p:cNvSpPr txBox="1"/>
          <p:nvPr userDrawn="1"/>
        </p:nvSpPr>
        <p:spPr>
          <a:xfrm>
            <a:off x="355588" y="19537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err="1" smtClean="0">
                <a:solidFill>
                  <a:srgbClr val="393939"/>
                </a:solidFill>
              </a:rPr>
              <a:t>Worldpay</a:t>
            </a:r>
            <a:r>
              <a:rPr lang="en-US" sz="700" b="0" i="0" dirty="0" smtClean="0">
                <a:solidFill>
                  <a:srgbClr val="393939"/>
                </a:solidFill>
              </a:rPr>
              <a:t> 2015. All rights reserved.</a:t>
            </a:r>
            <a:endParaRPr lang="en-US" sz="700" b="0" i="0" dirty="0">
              <a:solidFill>
                <a:srgbClr val="393939"/>
              </a:solidFill>
            </a:endParaRPr>
          </a:p>
        </p:txBody>
      </p:sp>
      <p:pic>
        <p:nvPicPr>
          <p:cNvPr id="13" name="Picture 12" descr="WorldPay LockUp Colour RGB.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5587" y="704857"/>
            <a:ext cx="2142425" cy="407316"/>
          </a:xfrm>
          <a:prstGeom prst="rect">
            <a:avLst/>
          </a:prstGeom>
        </p:spPr>
      </p:pic>
      <p:sp>
        <p:nvSpPr>
          <p:cNvPr id="15" name="Picture Placeholder 3"/>
          <p:cNvSpPr>
            <a:spLocks noGrp="1"/>
          </p:cNvSpPr>
          <p:nvPr>
            <p:ph type="pic" sz="quarter" idx="11"/>
          </p:nvPr>
        </p:nvSpPr>
        <p:spPr>
          <a:xfrm>
            <a:off x="0" y="3422650"/>
            <a:ext cx="9144000" cy="3435350"/>
          </a:xfrm>
          <a:prstGeom prst="rect">
            <a:avLst/>
          </a:prstGeom>
        </p:spPr>
        <p:txBody>
          <a:bodyPr/>
          <a:lstStyle/>
          <a:p>
            <a:endParaRPr lang="en-US"/>
          </a:p>
        </p:txBody>
      </p:sp>
      <p:sp>
        <p:nvSpPr>
          <p:cNvPr id="8" name="Title 1"/>
          <p:cNvSpPr>
            <a:spLocks noGrp="1"/>
          </p:cNvSpPr>
          <p:nvPr>
            <p:ph type="ctrTitle" hasCustomPrompt="1"/>
          </p:nvPr>
        </p:nvSpPr>
        <p:spPr>
          <a:xfrm>
            <a:off x="355586" y="1686178"/>
            <a:ext cx="5794293" cy="515156"/>
          </a:xfrm>
          <a:prstGeom prst="rect">
            <a:avLst/>
          </a:prstGeom>
        </p:spPr>
        <p:txBody>
          <a:bodyPr wrap="square" lIns="0" tIns="0" rIns="0" bIns="0"/>
          <a:lstStyle>
            <a:lvl1pPr marL="0" algn="l">
              <a:lnSpc>
                <a:spcPct val="80000"/>
              </a:lnSpc>
              <a:spcBef>
                <a:spcPts val="0"/>
              </a:spcBef>
              <a:spcAft>
                <a:spcPts val="0"/>
              </a:spcAft>
              <a:defRPr sz="3000" b="0" i="0">
                <a:solidFill>
                  <a:srgbClr val="393939"/>
                </a:solidFill>
                <a:latin typeface="+mn-lt"/>
                <a:cs typeface="Calibri Light"/>
              </a:defRPr>
            </a:lvl1pPr>
          </a:lstStyle>
          <a:p>
            <a:r>
              <a:rPr lang="en-GB" dirty="0" smtClean="0"/>
              <a:t>Presentation title</a:t>
            </a:r>
            <a:endParaRPr lang="en-US" dirty="0"/>
          </a:p>
        </p:txBody>
      </p:sp>
      <p:sp>
        <p:nvSpPr>
          <p:cNvPr id="9" name="Text Placeholder 3"/>
          <p:cNvSpPr>
            <a:spLocks noGrp="1"/>
          </p:cNvSpPr>
          <p:nvPr>
            <p:ph type="body" sz="quarter" idx="13" hasCustomPrompt="1"/>
          </p:nvPr>
        </p:nvSpPr>
        <p:spPr>
          <a:xfrm>
            <a:off x="355586" y="2216729"/>
            <a:ext cx="5794293" cy="392544"/>
          </a:xfrm>
          <a:prstGeom prst="rect">
            <a:avLst/>
          </a:prstGeom>
        </p:spPr>
        <p:txBody>
          <a:bodyPr vert="horz" lIns="0" tIns="0" rIns="0" bIns="0"/>
          <a:lstStyle>
            <a:lvl1pPr marL="0" indent="0">
              <a:spcBef>
                <a:spcPts val="0"/>
              </a:spcBef>
              <a:buFontTx/>
              <a:buNone/>
              <a:defRPr sz="2300" baseline="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Sub header </a:t>
            </a:r>
          </a:p>
        </p:txBody>
      </p:sp>
      <p:sp>
        <p:nvSpPr>
          <p:cNvPr id="11" name="Text Placeholder 3"/>
          <p:cNvSpPr>
            <a:spLocks noGrp="1"/>
          </p:cNvSpPr>
          <p:nvPr>
            <p:ph type="body" sz="quarter" idx="14" hasCustomPrompt="1"/>
          </p:nvPr>
        </p:nvSpPr>
        <p:spPr>
          <a:xfrm>
            <a:off x="355586" y="2932547"/>
            <a:ext cx="5794293" cy="277089"/>
          </a:xfrm>
          <a:prstGeom prst="rect">
            <a:avLst/>
          </a:prstGeom>
        </p:spPr>
        <p:txBody>
          <a:bodyPr vert="horz" lIns="0" tIns="0" rIns="0" bIns="0"/>
          <a:lstStyle>
            <a:lvl1pPr marL="0" indent="0">
              <a:spcBef>
                <a:spcPts val="0"/>
              </a:spcBef>
              <a:buFontTx/>
              <a:buNone/>
              <a:defRPr sz="14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Date</a:t>
            </a:r>
          </a:p>
        </p:txBody>
      </p:sp>
    </p:spTree>
    <p:extLst>
      <p:ext uri="{BB962C8B-B14F-4D97-AF65-F5344CB8AC3E}">
        <p14:creationId xmlns:p14="http://schemas.microsoft.com/office/powerpoint/2010/main" val="79487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2" name="Rectangle 11"/>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8" name="TextBox 7"/>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9" name="Picture 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15" name="Rectangle 14"/>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8" name="TextBox 17"/>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3" name="Isosceles Triangle 2"/>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4572000" cy="635460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355586" y="607630"/>
            <a:ext cx="3894681" cy="721571"/>
          </a:xfrm>
          <a:prstGeom prst="rect">
            <a:avLst/>
          </a:prstGeom>
          <a:ln>
            <a:noFill/>
          </a:ln>
        </p:spPr>
        <p:txBody>
          <a:bodyPr wrap="square" lIns="0" tIns="0" rIns="0" bIns="0"/>
          <a:lstStyle>
            <a:lvl1pPr algn="r">
              <a:lnSpc>
                <a:spcPct val="80000"/>
              </a:lnSpc>
              <a:defRPr sz="2200" b="0" i="0" baseline="0">
                <a:solidFill>
                  <a:schemeClr val="tx2"/>
                </a:solidFill>
                <a:latin typeface="Calibri"/>
                <a:cs typeface="Calibri"/>
              </a:defRPr>
            </a:lvl1pPr>
          </a:lstStyle>
          <a:p>
            <a:r>
              <a:rPr lang="en-GB" dirty="0" smtClean="0"/>
              <a:t>Contents/Agenda title</a:t>
            </a:r>
            <a:endParaRPr lang="en-US" dirty="0"/>
          </a:p>
        </p:txBody>
      </p:sp>
      <p:sp>
        <p:nvSpPr>
          <p:cNvPr id="1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73621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3"/>
          <p:cNvSpPr>
            <a:spLocks noGrp="1"/>
          </p:cNvSpPr>
          <p:nvPr>
            <p:ph type="body" sz="quarter" idx="13" hasCustomPrompt="1"/>
          </p:nvPr>
        </p:nvSpPr>
        <p:spPr>
          <a:xfrm>
            <a:off x="355586" y="1797670"/>
            <a:ext cx="8462468" cy="3108338"/>
          </a:xfrm>
          <a:prstGeom prst="rect">
            <a:avLst/>
          </a:prstGeom>
        </p:spPr>
        <p:txBody>
          <a:bodyPr vert="horz" lIns="82088" tIns="41044" rIns="82088" bIns="41044">
            <a:normAutofit/>
          </a:bodyPr>
          <a:lstStyle>
            <a:lvl1pPr marL="0" indent="0">
              <a:spcBef>
                <a:spcPts val="0"/>
              </a:spcBef>
              <a:buFontTx/>
              <a:buNone/>
              <a:defRPr sz="3100">
                <a:solidFill>
                  <a:srgbClr val="393939"/>
                </a:solidFill>
                <a:latin typeface="+mn-lt"/>
              </a:defRPr>
            </a:lvl1pPr>
            <a:lvl2pPr marL="753338" indent="-342900">
              <a:spcBef>
                <a:spcPts val="0"/>
              </a:spcBef>
              <a:buClr>
                <a:schemeClr val="tx2"/>
              </a:buClr>
              <a:buFont typeface="Arial" panose="020B0604020202020204" pitchFamily="34" charset="0"/>
              <a:buChar char="•"/>
              <a:defRPr sz="2400" baseline="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a:p>
            <a:pPr lvl="1"/>
            <a:r>
              <a:rPr lang="en-GB" dirty="0" smtClean="0"/>
              <a:t>Second line</a:t>
            </a:r>
          </a:p>
        </p:txBody>
      </p:sp>
      <p:sp>
        <p:nvSpPr>
          <p:cNvPr id="13"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6" name="Rectangle 15"/>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9" name="Picture 18"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2" name="Isosceles Triangle 21"/>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12" name="TextBox 11"/>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Forward Secrecy</a:t>
            </a:r>
            <a:r>
              <a:rPr lang="en-US" sz="700" b="0" i="0" baseline="0" dirty="0" smtClean="0">
                <a:solidFill>
                  <a:srgbClr val="393939"/>
                </a:solidFill>
              </a:rPr>
              <a:t> – 30 Sep 2015</a:t>
            </a:r>
            <a:endParaRPr lang="en-US" sz="700" b="0" i="0" dirty="0">
              <a:solidFill>
                <a:srgbClr val="393939"/>
              </a:solidFill>
            </a:endParaRPr>
          </a:p>
        </p:txBody>
      </p:sp>
    </p:spTree>
    <p:extLst>
      <p:ext uri="{BB962C8B-B14F-4D97-AF65-F5344CB8AC3E}">
        <p14:creationId xmlns:p14="http://schemas.microsoft.com/office/powerpoint/2010/main" val="32587216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ext Placeholder 3"/>
          <p:cNvSpPr>
            <a:spLocks noGrp="1"/>
          </p:cNvSpPr>
          <p:nvPr>
            <p:ph type="body" sz="quarter" idx="14"/>
          </p:nvPr>
        </p:nvSpPr>
        <p:spPr>
          <a:xfrm>
            <a:off x="355589" y="3803668"/>
            <a:ext cx="8462467" cy="1217272"/>
          </a:xfrm>
          <a:prstGeom prst="rect">
            <a:avLst/>
          </a:prstGeom>
        </p:spPr>
        <p:txBody>
          <a:bodyPr vert="horz" lIns="0" tIns="0" rIns="0" bIns="0"/>
          <a:lstStyle>
            <a:lvl1pPr marL="0" indent="0">
              <a:spcBef>
                <a:spcPts val="0"/>
              </a:spcBef>
              <a:buFontTx/>
              <a:buNone/>
              <a:defRPr sz="1100">
                <a:solidFill>
                  <a:schemeClr val="tx2"/>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5"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30" name="Rectangle 29"/>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1" name="TextBox 30"/>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32" name="Picture 31"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33" name="Rectangle 32"/>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35" name="Isosceles Triangle 34"/>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
        <p:nvSpPr>
          <p:cNvPr id="14" name="TextBox 13"/>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Tree>
    <p:extLst>
      <p:ext uri="{BB962C8B-B14F-4D97-AF65-F5344CB8AC3E}">
        <p14:creationId xmlns:p14="http://schemas.microsoft.com/office/powerpoint/2010/main" val="23891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6" name="Text Placeholder 3"/>
          <p:cNvSpPr>
            <a:spLocks noGrp="1"/>
          </p:cNvSpPr>
          <p:nvPr>
            <p:ph type="body" sz="quarter" idx="14"/>
          </p:nvPr>
        </p:nvSpPr>
        <p:spPr>
          <a:xfrm>
            <a:off x="4807001" y="3803668"/>
            <a:ext cx="4011055" cy="1217272"/>
          </a:xfrm>
          <a:prstGeom prst="rect">
            <a:avLst/>
          </a:prstGeom>
        </p:spPr>
        <p:txBody>
          <a:bodyPr vert="horz" lIns="0" tIns="16159" rIns="0" bIns="0"/>
          <a:lstStyle>
            <a:lvl1pPr marL="0" indent="0">
              <a:spcBef>
                <a:spcPts val="0"/>
              </a:spcBef>
              <a:buFontTx/>
              <a:buNone/>
              <a:defRPr sz="11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8" name="Text Placeholder 3"/>
          <p:cNvSpPr>
            <a:spLocks noGrp="1"/>
          </p:cNvSpPr>
          <p:nvPr>
            <p:ph type="body" sz="quarter" idx="15"/>
          </p:nvPr>
        </p:nvSpPr>
        <p:spPr>
          <a:xfrm>
            <a:off x="355588" y="3803668"/>
            <a:ext cx="4095827" cy="1217272"/>
          </a:xfrm>
          <a:prstGeom prst="rect">
            <a:avLst/>
          </a:prstGeom>
        </p:spPr>
        <p:txBody>
          <a:bodyPr vert="horz" lIns="0" tIns="0" rIns="0" bIns="0"/>
          <a:lstStyle>
            <a:lvl1pPr marL="0" indent="0">
              <a:lnSpc>
                <a:spcPct val="100000"/>
              </a:lnSpc>
              <a:spcBef>
                <a:spcPts val="0"/>
              </a:spcBef>
              <a:spcAft>
                <a:spcPts val="0"/>
              </a:spcAft>
              <a:buFontTx/>
              <a:buNone/>
              <a:defRPr sz="1600" kern="1200" spc="0" baseline="0">
                <a:solidFill>
                  <a:schemeClr val="accent4"/>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styles</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20" name="Picture 19"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1" name="Rectangle 20"/>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7" name="Isosceles Triangle 26"/>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20262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797670"/>
            <a:ext cx="8462468" cy="1650186"/>
          </a:xfrm>
          <a:prstGeom prst="rect">
            <a:avLst/>
          </a:prstGeom>
        </p:spPr>
        <p:txBody>
          <a:bodyPr vert="horz" lIns="0" tIns="0" rIns="0" bIns="0"/>
          <a:lstStyle>
            <a:lvl1pPr marL="0" indent="0">
              <a:spcBef>
                <a:spcPts val="0"/>
              </a:spcBef>
              <a:buFontTx/>
              <a:buNone/>
              <a:defRPr sz="23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3" name="Text Placeholder 3"/>
          <p:cNvSpPr>
            <a:spLocks noGrp="1"/>
          </p:cNvSpPr>
          <p:nvPr>
            <p:ph type="body" sz="quarter" idx="14" hasCustomPrompt="1"/>
          </p:nvPr>
        </p:nvSpPr>
        <p:spPr>
          <a:xfrm>
            <a:off x="355589" y="3761508"/>
            <a:ext cx="4003637" cy="1417458"/>
          </a:xfrm>
          <a:prstGeom prst="rect">
            <a:avLst/>
          </a:prstGeom>
        </p:spPr>
        <p:txBody>
          <a:bodyPr vert="horz" lIns="0" tIns="0" rIns="0" bIns="0"/>
          <a:lstStyle>
            <a:lvl1pPr marL="307829" indent="-307829">
              <a:spcBef>
                <a:spcPts val="0"/>
              </a:spcBef>
              <a:buClr>
                <a:schemeClr val="tx2"/>
              </a:buClr>
              <a:buFont typeface="Arial"/>
              <a:buChar char="•"/>
              <a:defRPr sz="1800" baseline="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Point 01</a:t>
            </a:r>
          </a:p>
          <a:p>
            <a:pPr lvl="0"/>
            <a:r>
              <a:rPr lang="en-GB" dirty="0" smtClean="0"/>
              <a:t>Point 02</a:t>
            </a:r>
          </a:p>
          <a:p>
            <a:pPr lvl="0"/>
            <a:r>
              <a:rPr lang="en-GB" dirty="0" smtClean="0"/>
              <a:t>Point 03</a:t>
            </a:r>
          </a:p>
          <a:p>
            <a:pPr lvl="0"/>
            <a:r>
              <a:rPr lang="en-GB" dirty="0" smtClean="0"/>
              <a:t>Point 04</a:t>
            </a:r>
          </a:p>
        </p:txBody>
      </p:sp>
      <p:sp>
        <p:nvSpPr>
          <p:cNvPr id="14"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5" name="Rectangle 14"/>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7" name="TextBox 16"/>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18" name="Picture 17"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0" name="Rectangle 19"/>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3" name="TextBox 22"/>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7" name="Isosceles Triangle 26"/>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79566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Text Placeholder 3"/>
          <p:cNvSpPr>
            <a:spLocks noGrp="1"/>
          </p:cNvSpPr>
          <p:nvPr>
            <p:ph type="body" sz="quarter" idx="13" hasCustomPrompt="1"/>
          </p:nvPr>
        </p:nvSpPr>
        <p:spPr>
          <a:xfrm>
            <a:off x="355586" y="1388534"/>
            <a:ext cx="4114814" cy="4859866"/>
          </a:xfrm>
          <a:prstGeom prst="rect">
            <a:avLst/>
          </a:prstGeom>
        </p:spPr>
        <p:txBody>
          <a:bodyPr vert="horz" lIns="0" tIns="0" rIns="0" bIns="0"/>
          <a:lstStyle>
            <a:lvl1pPr marL="0" indent="0">
              <a:spcBef>
                <a:spcPts val="0"/>
              </a:spcBef>
              <a:buFontTx/>
              <a:buNone/>
              <a:defRPr sz="1800">
                <a:solidFill>
                  <a:srgbClr val="393939"/>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Click to edit master text style…</a:t>
            </a:r>
          </a:p>
        </p:txBody>
      </p:sp>
      <p:sp>
        <p:nvSpPr>
          <p:cNvPr id="11" name="Picture Placeholder 3"/>
          <p:cNvSpPr>
            <a:spLocks noGrp="1"/>
          </p:cNvSpPr>
          <p:nvPr>
            <p:ph type="pic" sz="quarter" idx="11"/>
          </p:nvPr>
        </p:nvSpPr>
        <p:spPr>
          <a:xfrm>
            <a:off x="4572000" y="1388532"/>
            <a:ext cx="4246054" cy="4120445"/>
          </a:xfrm>
          <a:prstGeom prst="rect">
            <a:avLst/>
          </a:prstGeom>
        </p:spPr>
        <p:txBody>
          <a:bodyPr/>
          <a:lstStyle/>
          <a:p>
            <a:endParaRPr lang="en-US"/>
          </a:p>
        </p:txBody>
      </p:sp>
      <p:sp>
        <p:nvSpPr>
          <p:cNvPr id="14" name="Text Placeholder 3"/>
          <p:cNvSpPr>
            <a:spLocks noGrp="1"/>
          </p:cNvSpPr>
          <p:nvPr>
            <p:ph type="body" sz="quarter" idx="14" hasCustomPrompt="1"/>
          </p:nvPr>
        </p:nvSpPr>
        <p:spPr>
          <a:xfrm>
            <a:off x="4572000" y="5600967"/>
            <a:ext cx="2065867" cy="647433"/>
          </a:xfrm>
          <a:prstGeom prst="rect">
            <a:avLst/>
          </a:prstGeom>
        </p:spPr>
        <p:txBody>
          <a:bodyPr vert="horz" lIns="0" tIns="0" rIns="0" bIns="0"/>
          <a:lstStyle>
            <a:lvl1pPr marL="0" indent="0">
              <a:spcBef>
                <a:spcPts val="0"/>
              </a:spcBef>
              <a:buFontTx/>
              <a:buNone/>
              <a:defRPr sz="1000">
                <a:solidFill>
                  <a:schemeClr val="tx1"/>
                </a:solidFill>
                <a:latin typeface="+mn-lt"/>
              </a:defRPr>
            </a:lvl1pPr>
            <a:lvl2pPr marL="410438" indent="0">
              <a:spcBef>
                <a:spcPts val="0"/>
              </a:spcBef>
              <a:buFontTx/>
              <a:buNone/>
              <a:defRPr sz="1300">
                <a:latin typeface="Arial"/>
              </a:defRPr>
            </a:lvl2pPr>
            <a:lvl3pPr marL="820878" indent="0">
              <a:spcBef>
                <a:spcPts val="0"/>
              </a:spcBef>
              <a:buFontTx/>
              <a:buNone/>
              <a:defRPr sz="1300">
                <a:latin typeface="Arial"/>
              </a:defRPr>
            </a:lvl3pPr>
            <a:lvl4pPr marL="1231316" indent="0">
              <a:spcBef>
                <a:spcPts val="0"/>
              </a:spcBef>
              <a:buFontTx/>
              <a:buNone/>
              <a:defRPr sz="1300">
                <a:latin typeface="Arial"/>
              </a:defRPr>
            </a:lvl4pPr>
            <a:lvl5pPr marL="1641756" indent="0">
              <a:spcBef>
                <a:spcPts val="0"/>
              </a:spcBef>
              <a:buFontTx/>
              <a:buNone/>
              <a:defRPr sz="1300">
                <a:latin typeface="Arial"/>
              </a:defRPr>
            </a:lvl5pPr>
          </a:lstStyle>
          <a:p>
            <a:pPr lvl="0"/>
            <a:r>
              <a:rPr lang="en-GB" dirty="0" smtClean="0"/>
              <a:t>Photo caption if needed…</a:t>
            </a:r>
          </a:p>
        </p:txBody>
      </p:sp>
      <p:sp>
        <p:nvSpPr>
          <p:cNvPr id="16" name="Title 1"/>
          <p:cNvSpPr>
            <a:spLocks noGrp="1"/>
          </p:cNvSpPr>
          <p:nvPr>
            <p:ph type="ctrTitle" hasCustomPrompt="1"/>
          </p:nvPr>
        </p:nvSpPr>
        <p:spPr>
          <a:xfrm>
            <a:off x="355586" y="328231"/>
            <a:ext cx="8462468" cy="472254"/>
          </a:xfrm>
          <a:prstGeom prst="rect">
            <a:avLst/>
          </a:prstGeom>
          <a:ln>
            <a:noFill/>
          </a:ln>
        </p:spPr>
        <p:txBody>
          <a:bodyPr wrap="square" lIns="0" tIns="0" rIns="0" bIns="0" anchor="b" anchorCtr="0"/>
          <a:lstStyle>
            <a:lvl1pPr algn="l">
              <a:lnSpc>
                <a:spcPct val="80000"/>
              </a:lnSpc>
              <a:defRPr sz="2000" b="0" i="0">
                <a:solidFill>
                  <a:schemeClr val="tx2"/>
                </a:solidFill>
                <a:latin typeface="Calibri"/>
                <a:cs typeface="Calibri"/>
              </a:defRPr>
            </a:lvl1pPr>
          </a:lstStyle>
          <a:p>
            <a:r>
              <a:rPr lang="en-GB" dirty="0" smtClean="0"/>
              <a:t>Page title</a:t>
            </a:r>
            <a:br>
              <a:rPr lang="en-GB" dirty="0" smtClean="0"/>
            </a:br>
            <a:r>
              <a:rPr lang="en-GB" dirty="0" smtClean="0"/>
              <a:t>up to two lines</a:t>
            </a:r>
            <a:endParaRPr lang="en-US" dirty="0"/>
          </a:p>
        </p:txBody>
      </p:sp>
      <p:sp>
        <p:nvSpPr>
          <p:cNvPr id="17" name="Rectangle 16"/>
          <p:cNvSpPr/>
          <p:nvPr userDrawn="1"/>
        </p:nvSpPr>
        <p:spPr>
          <a:xfrm>
            <a:off x="1" y="6400328"/>
            <a:ext cx="9144000" cy="463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18" name="TextBox 17"/>
          <p:cNvSpPr txBox="1"/>
          <p:nvPr userDrawn="1"/>
        </p:nvSpPr>
        <p:spPr>
          <a:xfrm>
            <a:off x="2226174" y="6519531"/>
            <a:ext cx="3290381" cy="190611"/>
          </a:xfrm>
          <a:prstGeom prst="rect">
            <a:avLst/>
          </a:prstGeom>
          <a:noFill/>
        </p:spPr>
        <p:txBody>
          <a:bodyPr wrap="square" lIns="82088" tIns="41044" rIns="82088" bIns="41044" rtlCol="0">
            <a:spAutoFit/>
          </a:bodyPr>
          <a:lstStyle/>
          <a:p>
            <a:r>
              <a:rPr lang="en-US" sz="700" b="0" i="0" dirty="0" smtClean="0">
                <a:solidFill>
                  <a:srgbClr val="393939"/>
                </a:solidFill>
              </a:rPr>
              <a:t>©</a:t>
            </a:r>
            <a:r>
              <a:rPr lang="en-US" sz="700" b="0" i="0" baseline="0" dirty="0" smtClean="0">
                <a:solidFill>
                  <a:srgbClr val="393939"/>
                </a:solidFill>
              </a:rPr>
              <a:t> </a:t>
            </a:r>
            <a:r>
              <a:rPr lang="en-US" sz="700" b="0" i="0" dirty="0" smtClean="0">
                <a:solidFill>
                  <a:srgbClr val="393939"/>
                </a:solidFill>
              </a:rPr>
              <a:t>Worldpay 2015. All rights reserved.</a:t>
            </a:r>
            <a:endParaRPr lang="en-US" sz="700" b="0" i="0" dirty="0">
              <a:solidFill>
                <a:srgbClr val="393939"/>
              </a:solidFill>
            </a:endParaRPr>
          </a:p>
        </p:txBody>
      </p:sp>
      <p:pic>
        <p:nvPicPr>
          <p:cNvPr id="22" name="Picture 21" descr="WorldPay LockUp Colour RGB.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7366" y="6525247"/>
            <a:ext cx="1031150" cy="196041"/>
          </a:xfrm>
          <a:prstGeom prst="rect">
            <a:avLst/>
          </a:prstGeom>
        </p:spPr>
      </p:pic>
      <p:sp>
        <p:nvSpPr>
          <p:cNvPr id="27" name="Rectangle 26"/>
          <p:cNvSpPr/>
          <p:nvPr userDrawn="1"/>
        </p:nvSpPr>
        <p:spPr>
          <a:xfrm flipV="1">
            <a:off x="1" y="6354609"/>
            <a:ext cx="9144000" cy="45719"/>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spcCol="0" rtlCol="0" anchor="ctr"/>
          <a:lstStyle/>
          <a:p>
            <a:pPr algn="ctr"/>
            <a:endParaRPr lang="en-US" dirty="0"/>
          </a:p>
        </p:txBody>
      </p:sp>
      <p:sp>
        <p:nvSpPr>
          <p:cNvPr id="28" name="TextBox 27"/>
          <p:cNvSpPr txBox="1"/>
          <p:nvPr userDrawn="1"/>
        </p:nvSpPr>
        <p:spPr>
          <a:xfrm>
            <a:off x="5527673" y="6519531"/>
            <a:ext cx="3290381" cy="190611"/>
          </a:xfrm>
          <a:prstGeom prst="rect">
            <a:avLst/>
          </a:prstGeom>
          <a:noFill/>
        </p:spPr>
        <p:txBody>
          <a:bodyPr wrap="square" lIns="82088" tIns="41044" rIns="82088" bIns="41044" rtlCol="0">
            <a:spAutoFit/>
          </a:bodyPr>
          <a:lstStyle/>
          <a:p>
            <a:pPr algn="r"/>
            <a:r>
              <a:rPr lang="en-US" sz="700" b="0" i="0" dirty="0" smtClean="0">
                <a:solidFill>
                  <a:srgbClr val="393939"/>
                </a:solidFill>
              </a:rPr>
              <a:t>Presentation</a:t>
            </a:r>
            <a:r>
              <a:rPr lang="en-US" sz="700" b="0" i="0" baseline="0" dirty="0" smtClean="0">
                <a:solidFill>
                  <a:srgbClr val="393939"/>
                </a:solidFill>
              </a:rPr>
              <a:t> title – Date</a:t>
            </a:r>
            <a:endParaRPr lang="en-US" sz="700" b="0" i="0" dirty="0">
              <a:solidFill>
                <a:srgbClr val="393939"/>
              </a:solidFill>
            </a:endParaRPr>
          </a:p>
        </p:txBody>
      </p:sp>
      <p:sp>
        <p:nvSpPr>
          <p:cNvPr id="29" name="Isosceles Triangle 28"/>
          <p:cNvSpPr/>
          <p:nvPr userDrawn="1"/>
        </p:nvSpPr>
        <p:spPr>
          <a:xfrm rot="10800000">
            <a:off x="4473077" y="6400328"/>
            <a:ext cx="204756" cy="1022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Slide Number Placeholder 5"/>
          <p:cNvSpPr>
            <a:spLocks noGrp="1"/>
          </p:cNvSpPr>
          <p:nvPr>
            <p:ph type="sldNum" sz="quarter" idx="12"/>
          </p:nvPr>
        </p:nvSpPr>
        <p:spPr>
          <a:xfrm>
            <a:off x="355588" y="6537305"/>
            <a:ext cx="604726" cy="293570"/>
          </a:xfrm>
          <a:prstGeom prst="rect">
            <a:avLst/>
          </a:prstGeom>
        </p:spPr>
        <p:txBody>
          <a:bodyPr lIns="0" tIns="0" rIns="0" bIns="0"/>
          <a:lstStyle>
            <a:lvl1pPr algn="l">
              <a:defRPr sz="1000" b="1" i="0">
                <a:solidFill>
                  <a:schemeClr val="tx2"/>
                </a:solidFill>
              </a:defRPr>
            </a:lvl1pPr>
          </a:lstStyle>
          <a:p>
            <a:fld id="{6DA47B26-0677-7149-B148-B4CE8FFA6923}" type="slidenum">
              <a:rPr lang="en-US" smtClean="0"/>
              <a:t>‹#›</a:t>
            </a:fld>
            <a:endParaRPr lang="en-US" dirty="0"/>
          </a:p>
        </p:txBody>
      </p:sp>
    </p:spTree>
    <p:extLst>
      <p:ext uri="{BB962C8B-B14F-4D97-AF65-F5344CB8AC3E}">
        <p14:creationId xmlns:p14="http://schemas.microsoft.com/office/powerpoint/2010/main" val="16094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969054"/>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6" r:id="rId3"/>
    <p:sldLayoutId id="2147483670" r:id="rId4"/>
    <p:sldLayoutId id="2147483650" r:id="rId5"/>
    <p:sldLayoutId id="2147483651" r:id="rId6"/>
    <p:sldLayoutId id="2147483652" r:id="rId7"/>
    <p:sldLayoutId id="2147483653" r:id="rId8"/>
    <p:sldLayoutId id="2147483667" r:id="rId9"/>
    <p:sldLayoutId id="2147483672" r:id="rId10"/>
    <p:sldLayoutId id="2147483668" r:id="rId11"/>
    <p:sldLayoutId id="2147483671" r:id="rId12"/>
    <p:sldLayoutId id="2147483669" r:id="rId13"/>
    <p:sldLayoutId id="2147483662" r:id="rId14"/>
    <p:sldLayoutId id="2147483673" r:id="rId15"/>
    <p:sldLayoutId id="2147483660" r:id="rId16"/>
    <p:sldLayoutId id="2147483663" r:id="rId17"/>
    <p:sldLayoutId id="2147483654" r:id="rId18"/>
    <p:sldLayoutId id="2147483655" r:id="rId19"/>
    <p:sldLayoutId id="2147483656" r:id="rId20"/>
    <p:sldLayoutId id="2147483674" r:id="rId21"/>
  </p:sldLayoutIdLst>
  <p:hf hdr="0" ftr="0" dt="0"/>
  <p:txStyles>
    <p:titleStyle>
      <a:lvl1pPr algn="ctr" defTabSz="457065" rtl="0" eaLnBrk="1" latinLnBrk="0" hangingPunct="1">
        <a:spcBef>
          <a:spcPct val="0"/>
        </a:spcBef>
        <a:buNone/>
        <a:defRPr sz="4400" kern="1200">
          <a:solidFill>
            <a:schemeClr val="tx1"/>
          </a:solidFill>
          <a:latin typeface="+mj-lt"/>
          <a:ea typeface="+mj-ea"/>
          <a:cs typeface="+mj-cs"/>
        </a:defRPr>
      </a:lvl1pPr>
    </p:titleStyle>
    <p:bodyStyle>
      <a:lvl1pPr marL="342799" indent="-342799" algn="l" defTabSz="457065" rtl="0" eaLnBrk="1" latinLnBrk="0" hangingPunct="1">
        <a:spcBef>
          <a:spcPct val="20000"/>
        </a:spcBef>
        <a:buFont typeface="Arial"/>
        <a:buChar char="•"/>
        <a:defRPr sz="3200" kern="1200">
          <a:solidFill>
            <a:schemeClr val="tx1"/>
          </a:solidFill>
          <a:latin typeface="+mn-lt"/>
          <a:ea typeface="+mn-ea"/>
          <a:cs typeface="+mn-cs"/>
        </a:defRPr>
      </a:lvl1pPr>
      <a:lvl2pPr marL="742731" indent="-285666" algn="l" defTabSz="457065" rtl="0" eaLnBrk="1" latinLnBrk="0" hangingPunct="1">
        <a:spcBef>
          <a:spcPct val="20000"/>
        </a:spcBef>
        <a:buFont typeface="Arial"/>
        <a:buChar char="–"/>
        <a:defRPr sz="2800" kern="1200">
          <a:solidFill>
            <a:schemeClr val="tx1"/>
          </a:solidFill>
          <a:latin typeface="+mn-lt"/>
          <a:ea typeface="+mn-ea"/>
          <a:cs typeface="+mn-cs"/>
        </a:defRPr>
      </a:lvl2pPr>
      <a:lvl3pPr marL="1142662" indent="-228533" algn="l" defTabSz="457065" rtl="0" eaLnBrk="1" latinLnBrk="0" hangingPunct="1">
        <a:spcBef>
          <a:spcPct val="20000"/>
        </a:spcBef>
        <a:buFont typeface="Arial"/>
        <a:buChar char="•"/>
        <a:defRPr sz="2400" kern="1200">
          <a:solidFill>
            <a:schemeClr val="tx1"/>
          </a:solidFill>
          <a:latin typeface="+mn-lt"/>
          <a:ea typeface="+mn-ea"/>
          <a:cs typeface="+mn-cs"/>
        </a:defRPr>
      </a:lvl3pPr>
      <a:lvl4pPr marL="1599727" indent="-228533" algn="l" defTabSz="457065" rtl="0" eaLnBrk="1" latinLnBrk="0" hangingPunct="1">
        <a:spcBef>
          <a:spcPct val="20000"/>
        </a:spcBef>
        <a:buFont typeface="Arial"/>
        <a:buChar char="–"/>
        <a:defRPr sz="2000" kern="1200">
          <a:solidFill>
            <a:schemeClr val="tx1"/>
          </a:solidFill>
          <a:latin typeface="+mn-lt"/>
          <a:ea typeface="+mn-ea"/>
          <a:cs typeface="+mn-cs"/>
        </a:defRPr>
      </a:lvl4pPr>
      <a:lvl5pPr marL="2056793" indent="-228533" algn="l" defTabSz="457065" rtl="0" eaLnBrk="1" latinLnBrk="0" hangingPunct="1">
        <a:spcBef>
          <a:spcPct val="20000"/>
        </a:spcBef>
        <a:buFont typeface="Arial"/>
        <a:buChar char="»"/>
        <a:defRPr sz="2000" kern="1200">
          <a:solidFill>
            <a:schemeClr val="tx1"/>
          </a:solidFill>
          <a:latin typeface="+mn-lt"/>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65" rtl="0" eaLnBrk="1" latinLnBrk="0" hangingPunct="1">
        <a:defRPr sz="1800" kern="1200">
          <a:solidFill>
            <a:schemeClr val="tx1"/>
          </a:solidFill>
          <a:latin typeface="+mn-lt"/>
          <a:ea typeface="+mn-ea"/>
          <a:cs typeface="+mn-cs"/>
        </a:defRPr>
      </a:lvl1pPr>
      <a:lvl2pPr marL="457065" algn="l" defTabSz="457065" rtl="0" eaLnBrk="1" latinLnBrk="0" hangingPunct="1">
        <a:defRPr sz="1800" kern="1200">
          <a:solidFill>
            <a:schemeClr val="tx1"/>
          </a:solidFill>
          <a:latin typeface="+mn-lt"/>
          <a:ea typeface="+mn-ea"/>
          <a:cs typeface="+mn-cs"/>
        </a:defRPr>
      </a:lvl2pPr>
      <a:lvl3pPr marL="914130" algn="l" defTabSz="457065" rtl="0" eaLnBrk="1" latinLnBrk="0" hangingPunct="1">
        <a:defRPr sz="1800" kern="1200">
          <a:solidFill>
            <a:schemeClr val="tx1"/>
          </a:solidFill>
          <a:latin typeface="+mn-lt"/>
          <a:ea typeface="+mn-ea"/>
          <a:cs typeface="+mn-cs"/>
        </a:defRPr>
      </a:lvl3pPr>
      <a:lvl4pPr marL="1371194" algn="l" defTabSz="457065" rtl="0" eaLnBrk="1" latinLnBrk="0" hangingPunct="1">
        <a:defRPr sz="1800" kern="1200">
          <a:solidFill>
            <a:schemeClr val="tx1"/>
          </a:solidFill>
          <a:latin typeface="+mn-lt"/>
          <a:ea typeface="+mn-ea"/>
          <a:cs typeface="+mn-cs"/>
        </a:defRPr>
      </a:lvl4pPr>
      <a:lvl5pPr marL="1828260" algn="l" defTabSz="457065" rtl="0" eaLnBrk="1" latinLnBrk="0" hangingPunct="1">
        <a:defRPr sz="1800" kern="1200">
          <a:solidFill>
            <a:schemeClr val="tx1"/>
          </a:solidFill>
          <a:latin typeface="+mn-lt"/>
          <a:ea typeface="+mn-ea"/>
          <a:cs typeface="+mn-cs"/>
        </a:defRPr>
      </a:lvl5pPr>
      <a:lvl6pPr marL="2285324" algn="l" defTabSz="457065" rtl="0" eaLnBrk="1" latinLnBrk="0" hangingPunct="1">
        <a:defRPr sz="1800" kern="1200">
          <a:solidFill>
            <a:schemeClr val="tx1"/>
          </a:solidFill>
          <a:latin typeface="+mn-lt"/>
          <a:ea typeface="+mn-ea"/>
          <a:cs typeface="+mn-cs"/>
        </a:defRPr>
      </a:lvl6pPr>
      <a:lvl7pPr marL="2742390" algn="l" defTabSz="457065" rtl="0" eaLnBrk="1" latinLnBrk="0" hangingPunct="1">
        <a:defRPr sz="1800" kern="1200">
          <a:solidFill>
            <a:schemeClr val="tx1"/>
          </a:solidFill>
          <a:latin typeface="+mn-lt"/>
          <a:ea typeface="+mn-ea"/>
          <a:cs typeface="+mn-cs"/>
        </a:defRPr>
      </a:lvl7pPr>
      <a:lvl8pPr marL="3199454" algn="l" defTabSz="457065" rtl="0" eaLnBrk="1" latinLnBrk="0" hangingPunct="1">
        <a:defRPr sz="1800" kern="1200">
          <a:solidFill>
            <a:schemeClr val="tx1"/>
          </a:solidFill>
          <a:latin typeface="+mn-lt"/>
          <a:ea typeface="+mn-ea"/>
          <a:cs typeface="+mn-cs"/>
        </a:defRPr>
      </a:lvl8pPr>
      <a:lvl9pPr marL="3656517" algn="l" defTabSz="4570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hyperlink" Target="http://kdiff3.sourceforge.net/" TargetMode="External"/><Relationship Id="rId5" Type="http://schemas.openxmlformats.org/officeDocument/2006/relationships/hyperlink" Target="https://gumroad.com/l/ocwC" TargetMode="External"/><Relationship Id="rId4" Type="http://schemas.openxmlformats.org/officeDocument/2006/relationships/hyperlink" Target="https://flic.kr/p/edPJV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Perfect Forward Secrecy</a:t>
            </a:r>
            <a:endParaRPr lang="en-US" dirty="0"/>
          </a:p>
        </p:txBody>
      </p:sp>
      <p:sp>
        <p:nvSpPr>
          <p:cNvPr id="3" name="Text Placeholder 2"/>
          <p:cNvSpPr>
            <a:spLocks noGrp="1"/>
          </p:cNvSpPr>
          <p:nvPr>
            <p:ph type="body" sz="quarter" idx="13"/>
          </p:nvPr>
        </p:nvSpPr>
        <p:spPr/>
        <p:txBody>
          <a:bodyPr/>
          <a:lstStyle/>
          <a:p>
            <a:r>
              <a:rPr lang="en-US" sz="2400" dirty="0"/>
              <a:t>Andy Brodie – Principal Design Engineer</a:t>
            </a:r>
          </a:p>
        </p:txBody>
      </p:sp>
      <p:sp>
        <p:nvSpPr>
          <p:cNvPr id="4" name="Text Placeholder 3"/>
          <p:cNvSpPr>
            <a:spLocks noGrp="1"/>
          </p:cNvSpPr>
          <p:nvPr>
            <p:ph type="body" sz="quarter" idx="14"/>
          </p:nvPr>
        </p:nvSpPr>
        <p:spPr/>
        <p:txBody>
          <a:bodyPr/>
          <a:lstStyle/>
          <a:p>
            <a:r>
              <a:rPr lang="en-GB" dirty="0" err="1"/>
              <a:t>MeetUp</a:t>
            </a:r>
            <a:r>
              <a:rPr lang="en-GB" dirty="0"/>
              <a:t>: </a:t>
            </a:r>
            <a:r>
              <a:rPr lang="en-GB" dirty="0" err="1"/>
              <a:t>Worldpay</a:t>
            </a:r>
            <a:r>
              <a:rPr lang="en-GB" dirty="0"/>
              <a:t> - Developers, Testers and Engineers</a:t>
            </a:r>
            <a:r>
              <a:rPr lang="en-US" dirty="0"/>
              <a:t> - 30 September </a:t>
            </a:r>
            <a:r>
              <a:rPr lang="en-US" dirty="0" smtClean="0"/>
              <a:t>2015</a:t>
            </a:r>
            <a:endParaRPr lang="en-US" dirty="0"/>
          </a:p>
        </p:txBody>
      </p:sp>
    </p:spTree>
    <p:extLst>
      <p:ext uri="{BB962C8B-B14F-4D97-AF65-F5344CB8AC3E}">
        <p14:creationId xmlns:p14="http://schemas.microsoft.com/office/powerpoint/2010/main" val="3462807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Brute Force</a:t>
            </a:r>
            <a:endParaRPr lang="en-GB" dirty="0"/>
          </a:p>
        </p:txBody>
      </p:sp>
      <p:sp>
        <p:nvSpPr>
          <p:cNvPr id="7" name="Rectangle 6"/>
          <p:cNvSpPr/>
          <p:nvPr/>
        </p:nvSpPr>
        <p:spPr>
          <a:xfrm>
            <a:off x="3852000" y="807111"/>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grpSp>
        <p:nvGrpSpPr>
          <p:cNvPr id="3" name="Group 2"/>
          <p:cNvGrpSpPr/>
          <p:nvPr/>
        </p:nvGrpSpPr>
        <p:grpSpPr>
          <a:xfrm>
            <a:off x="2698130" y="2793150"/>
            <a:ext cx="3747739" cy="1494965"/>
            <a:chOff x="2805745" y="2793150"/>
            <a:chExt cx="3747739" cy="1494965"/>
          </a:xfrm>
        </p:grpSpPr>
        <p:grpSp>
          <p:nvGrpSpPr>
            <p:cNvPr id="26" name="Group 25"/>
            <p:cNvGrpSpPr/>
            <p:nvPr/>
          </p:nvGrpSpPr>
          <p:grpSpPr>
            <a:xfrm>
              <a:off x="2805745" y="2793150"/>
              <a:ext cx="3747739" cy="369332"/>
              <a:chOff x="129546" y="3309520"/>
              <a:chExt cx="3747739" cy="369332"/>
            </a:xfrm>
          </p:grpSpPr>
          <p:sp>
            <p:nvSpPr>
              <p:cNvPr id="9" name="TextBox 8"/>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10" name="TextBox 9"/>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smtClean="0">
                    <a:latin typeface="Consolas" panose="020B0609020204030204" pitchFamily="49" charset="0"/>
                    <a:cs typeface="Consolas" panose="020B0609020204030204" pitchFamily="49" charset="0"/>
                  </a:rPr>
                  <a:t>1</a:t>
                </a:r>
                <a:endParaRPr lang="en-GB" baseline="-25000" dirty="0">
                  <a:latin typeface="Consolas" panose="020B0609020204030204" pitchFamily="49" charset="0"/>
                  <a:cs typeface="Consolas" panose="020B0609020204030204" pitchFamily="49" charset="0"/>
                </a:endParaRPr>
              </a:p>
            </p:txBody>
          </p:sp>
          <p:sp>
            <p:nvSpPr>
              <p:cNvPr id="11" name="TextBox 10"/>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4vnfd38eu</a:t>
                </a:r>
                <a:endParaRPr lang="en-GB" baseline="-25000" dirty="0">
                  <a:latin typeface="Consolas" panose="020B0609020204030204" pitchFamily="49" charset="0"/>
                  <a:cs typeface="Consolas" panose="020B0609020204030204" pitchFamily="49" charset="0"/>
                </a:endParaRPr>
              </a:p>
            </p:txBody>
          </p:sp>
          <p:cxnSp>
            <p:nvCxnSpPr>
              <p:cNvPr id="19" name="Straight Arrow Connector 18"/>
              <p:cNvCxnSpPr>
                <a:stCxn id="9" idx="3"/>
                <a:endCxn id="10"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2805745" y="3162482"/>
              <a:ext cx="3747739" cy="369332"/>
              <a:chOff x="129546" y="3309520"/>
              <a:chExt cx="3747739" cy="369332"/>
            </a:xfrm>
          </p:grpSpPr>
          <p:sp>
            <p:nvSpPr>
              <p:cNvPr id="28" name="TextBox 27"/>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9" name="TextBox 28"/>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2</a:t>
                </a:r>
              </a:p>
            </p:txBody>
          </p:sp>
          <p:sp>
            <p:nvSpPr>
              <p:cNvPr id="30" name="TextBox 29"/>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65tvfhyts</a:t>
                </a:r>
                <a:endParaRPr lang="en-GB" baseline="-25000" dirty="0">
                  <a:latin typeface="Consolas" panose="020B0609020204030204" pitchFamily="49" charset="0"/>
                  <a:cs typeface="Consolas" panose="020B0609020204030204" pitchFamily="49" charset="0"/>
                </a:endParaRPr>
              </a:p>
            </p:txBody>
          </p:sp>
          <p:cxnSp>
            <p:nvCxnSpPr>
              <p:cNvPr id="31" name="Straight Arrow Connector 30"/>
              <p:cNvCxnSpPr>
                <a:stCxn id="28" idx="3"/>
                <a:endCxn id="29"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2805745" y="3531814"/>
              <a:ext cx="3747739" cy="369332"/>
              <a:chOff x="129546" y="3309520"/>
              <a:chExt cx="3747739" cy="369332"/>
            </a:xfrm>
          </p:grpSpPr>
          <p:sp>
            <p:nvSpPr>
              <p:cNvPr id="34" name="TextBox 33"/>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35" name="TextBox 34"/>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3</a:t>
                </a:r>
              </a:p>
            </p:txBody>
          </p:sp>
          <p:sp>
            <p:nvSpPr>
              <p:cNvPr id="36" name="TextBox 35"/>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j78mfdawe</a:t>
                </a:r>
                <a:endParaRPr lang="en-GB" baseline="-25000" dirty="0">
                  <a:latin typeface="Consolas" panose="020B0609020204030204" pitchFamily="49" charset="0"/>
                  <a:cs typeface="Consolas" panose="020B0609020204030204" pitchFamily="49" charset="0"/>
                </a:endParaRPr>
              </a:p>
            </p:txBody>
          </p:sp>
          <p:cxnSp>
            <p:nvCxnSpPr>
              <p:cNvPr id="37" name="Straight Arrow Connector 36"/>
              <p:cNvCxnSpPr>
                <a:stCxn id="34" idx="3"/>
                <a:endCxn id="35"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2805745" y="3918783"/>
              <a:ext cx="3747739" cy="369332"/>
              <a:chOff x="129546" y="3309520"/>
              <a:chExt cx="3747739" cy="369332"/>
            </a:xfrm>
          </p:grpSpPr>
          <p:sp>
            <p:nvSpPr>
              <p:cNvPr id="40" name="TextBox 39"/>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1" name="TextBox 40"/>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key</a:t>
                </a:r>
                <a:r>
                  <a:rPr lang="en-GB" baseline="-25000" dirty="0">
                    <a:latin typeface="Consolas" panose="020B0609020204030204" pitchFamily="49" charset="0"/>
                    <a:cs typeface="Consolas" panose="020B0609020204030204" pitchFamily="49" charset="0"/>
                  </a:rPr>
                  <a:t>4</a:t>
                </a:r>
              </a:p>
            </p:txBody>
          </p:sp>
          <p:sp>
            <p:nvSpPr>
              <p:cNvPr id="42" name="TextBox 41"/>
              <p:cNvSpPr txBox="1"/>
              <p:nvPr/>
            </p:nvSpPr>
            <p:spPr>
              <a:xfrm>
                <a:off x="2552883" y="3309520"/>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lotfdwt54</a:t>
                </a:r>
                <a:endParaRPr lang="en-GB" baseline="-25000" dirty="0">
                  <a:latin typeface="Consolas" panose="020B0609020204030204" pitchFamily="49" charset="0"/>
                  <a:cs typeface="Consolas" panose="020B0609020204030204" pitchFamily="49" charset="0"/>
                </a:endParaRPr>
              </a:p>
            </p:txBody>
          </p:sp>
          <p:cxnSp>
            <p:nvCxnSpPr>
              <p:cNvPr id="43" name="Straight Arrow Connector 42"/>
              <p:cNvCxnSpPr>
                <a:stCxn id="40" idx="3"/>
                <a:endCxn id="41"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grpSp>
        <p:nvGrpSpPr>
          <p:cNvPr id="45" name="Group 44"/>
          <p:cNvGrpSpPr/>
          <p:nvPr/>
        </p:nvGrpSpPr>
        <p:grpSpPr>
          <a:xfrm>
            <a:off x="2698130" y="5302185"/>
            <a:ext cx="3747739" cy="369332"/>
            <a:chOff x="129546" y="3309520"/>
            <a:chExt cx="3747739" cy="369332"/>
          </a:xfrm>
        </p:grpSpPr>
        <p:sp>
          <p:nvSpPr>
            <p:cNvPr id="46" name="TextBox 45"/>
            <p:cNvSpPr txBox="1"/>
            <p:nvPr/>
          </p:nvSpPr>
          <p:spPr>
            <a:xfrm>
              <a:off x="129546" y="330952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7" name="TextBox 46"/>
            <p:cNvSpPr txBox="1"/>
            <p:nvPr/>
          </p:nvSpPr>
          <p:spPr>
            <a:xfrm>
              <a:off x="1678647" y="3309520"/>
              <a:ext cx="649537" cy="369332"/>
            </a:xfrm>
            <a:prstGeom prst="rect">
              <a:avLst/>
            </a:prstGeom>
            <a:noFill/>
            <a:ln>
              <a:solidFill>
                <a:schemeClr val="accent1"/>
              </a:solidFill>
            </a:ln>
          </p:spPr>
          <p:txBody>
            <a:bodyPr wrap="none" rtlCol="0">
              <a:spAutoFit/>
            </a:bodyPr>
            <a:lstStyle/>
            <a:p>
              <a:r>
                <a:rPr lang="en-GB" dirty="0" err="1" smtClean="0">
                  <a:latin typeface="Consolas" panose="020B0609020204030204" pitchFamily="49" charset="0"/>
                  <a:cs typeface="Consolas" panose="020B0609020204030204" pitchFamily="49" charset="0"/>
                </a:rPr>
                <a:t>key</a:t>
              </a:r>
              <a:r>
                <a:rPr lang="en-GB" baseline="-25000" dirty="0" err="1" smtClean="0">
                  <a:latin typeface="Consolas" panose="020B0609020204030204" pitchFamily="49" charset="0"/>
                  <a:cs typeface="Consolas" panose="020B0609020204030204" pitchFamily="49" charset="0"/>
                </a:rPr>
                <a:t>n</a:t>
              </a:r>
              <a:endParaRPr lang="en-GB" baseline="-25000" dirty="0">
                <a:latin typeface="Consolas" panose="020B0609020204030204" pitchFamily="49" charset="0"/>
                <a:cs typeface="Consolas" panose="020B0609020204030204" pitchFamily="49" charset="0"/>
              </a:endParaRPr>
            </a:p>
          </p:txBody>
        </p:sp>
        <p:sp>
          <p:nvSpPr>
            <p:cNvPr id="48" name="TextBox 47"/>
            <p:cNvSpPr txBox="1"/>
            <p:nvPr/>
          </p:nvSpPr>
          <p:spPr>
            <a:xfrm>
              <a:off x="2552883" y="3309520"/>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cxnSp>
          <p:nvCxnSpPr>
            <p:cNvPr id="49" name="Straight Arrow Connector 48"/>
            <p:cNvCxnSpPr>
              <a:stCxn id="46" idx="3"/>
              <a:endCxn id="47" idx="1"/>
            </p:cNvCxnSpPr>
            <p:nvPr/>
          </p:nvCxnSpPr>
          <p:spPr>
            <a:xfrm>
              <a:off x="1453948" y="3494186"/>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2328184" y="3482027"/>
              <a:ext cx="224699"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sp>
        <p:nvSpPr>
          <p:cNvPr id="51" name="TextBox 50"/>
          <p:cNvSpPr txBox="1"/>
          <p:nvPr/>
        </p:nvSpPr>
        <p:spPr>
          <a:xfrm>
            <a:off x="3924619" y="1464042"/>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54" name="Straight Connector 53"/>
          <p:cNvCxnSpPr/>
          <p:nvPr/>
        </p:nvCxnSpPr>
        <p:spPr>
          <a:xfrm>
            <a:off x="4679614" y="4421390"/>
            <a:ext cx="0" cy="774551"/>
          </a:xfrm>
          <a:prstGeom prst="line">
            <a:avLst/>
          </a:prstGeom>
          <a:ln w="22225">
            <a:solidFill>
              <a:schemeClr val="accent1"/>
            </a:solidFill>
            <a:prstDash val="sysDot"/>
            <a:headEnd w="lg" len="med"/>
            <a:tailEnd type="none"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779327" y="4636541"/>
            <a:ext cx="7585346" cy="276999"/>
          </a:xfrm>
          <a:prstGeom prst="rect">
            <a:avLst/>
          </a:prstGeom>
          <a:noFill/>
        </p:spPr>
        <p:txBody>
          <a:bodyPr wrap="none" lIns="0" tIns="0" rIns="0" bIns="0" rtlCol="0">
            <a:spAutoFit/>
          </a:bodyPr>
          <a:lstStyle/>
          <a:p>
            <a:pPr algn="ctr"/>
            <a:r>
              <a:rPr lang="en-GB" i="1" dirty="0" smtClean="0">
                <a:effectLst>
                  <a:glow rad="101600">
                    <a:schemeClr val="bg1"/>
                  </a:glow>
                </a:effectLst>
              </a:rPr>
              <a:t>Up to </a:t>
            </a:r>
            <a:r>
              <a:rPr lang="en-GB" i="1" dirty="0" smtClean="0">
                <a:solidFill>
                  <a:schemeClr val="tx2"/>
                </a:solidFill>
                <a:effectLst>
                  <a:glow rad="101600">
                    <a:schemeClr val="bg1"/>
                  </a:glow>
                </a:effectLst>
              </a:rPr>
              <a:t>340,282,366,920,938,463,463,374,607,431,768,211,456</a:t>
            </a:r>
            <a:r>
              <a:rPr lang="en-GB" i="1" dirty="0" smtClean="0">
                <a:effectLst>
                  <a:glow rad="101600">
                    <a:schemeClr val="bg1"/>
                  </a:glow>
                </a:effectLst>
              </a:rPr>
              <a:t> </a:t>
            </a:r>
            <a:r>
              <a:rPr lang="en-GB" i="1" dirty="0" smtClean="0">
                <a:effectLst>
                  <a:glow rad="101600">
                    <a:schemeClr val="bg1"/>
                  </a:glow>
                </a:effectLst>
              </a:rPr>
              <a:t>(2</a:t>
            </a:r>
            <a:r>
              <a:rPr lang="en-GB" i="1" baseline="30000" dirty="0" smtClean="0">
                <a:effectLst>
                  <a:glow rad="101600">
                    <a:schemeClr val="bg1"/>
                  </a:glow>
                </a:effectLst>
              </a:rPr>
              <a:t>128</a:t>
            </a:r>
            <a:r>
              <a:rPr lang="en-GB" i="1" dirty="0" smtClean="0">
                <a:effectLst>
                  <a:glow rad="101600">
                    <a:schemeClr val="bg1"/>
                  </a:glow>
                </a:effectLst>
              </a:rPr>
              <a:t>) keys </a:t>
            </a:r>
            <a:r>
              <a:rPr lang="en-GB" i="1" dirty="0" smtClean="0">
                <a:effectLst>
                  <a:glow rad="101600">
                    <a:schemeClr val="bg1"/>
                  </a:glow>
                </a:effectLst>
              </a:rPr>
              <a:t>later….</a:t>
            </a:r>
            <a:endParaRPr lang="en-GB" sz="1600" i="1" dirty="0">
              <a:effectLst>
                <a:glow rad="101600">
                  <a:schemeClr val="bg1"/>
                </a:glow>
              </a:effectLst>
            </a:endParaRPr>
          </a:p>
        </p:txBody>
      </p:sp>
      <p:sp>
        <p:nvSpPr>
          <p:cNvPr id="4" name="TextBox 3"/>
          <p:cNvSpPr txBox="1"/>
          <p:nvPr/>
        </p:nvSpPr>
        <p:spPr>
          <a:xfrm>
            <a:off x="4418324" y="1912063"/>
            <a:ext cx="261290" cy="677108"/>
          </a:xfrm>
          <a:prstGeom prst="rect">
            <a:avLst/>
          </a:prstGeom>
          <a:noFill/>
        </p:spPr>
        <p:txBody>
          <a:bodyPr wrap="none" lIns="0" tIns="0" rIns="0" bIns="0" rtlCol="0">
            <a:spAutoFit/>
          </a:bodyPr>
          <a:lstStyle/>
          <a:p>
            <a:pPr algn="ctr"/>
            <a:r>
              <a:rPr lang="en-GB" sz="4400" i="1" dirty="0" smtClean="0"/>
              <a:t>?</a:t>
            </a:r>
            <a:endParaRPr lang="en-GB" sz="4400" i="1" dirty="0"/>
          </a:p>
        </p:txBody>
      </p:sp>
    </p:spTree>
    <p:extLst>
      <p:ext uri="{BB962C8B-B14F-4D97-AF65-F5344CB8AC3E}">
        <p14:creationId xmlns:p14="http://schemas.microsoft.com/office/powerpoint/2010/main" val="3462153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 Cracking the encryption </a:t>
            </a:r>
            <a:r>
              <a:rPr lang="en-GB" dirty="0" smtClean="0"/>
              <a:t>algorithms and protocols</a:t>
            </a:r>
            <a:endParaRPr lang="en-GB" dirty="0"/>
          </a:p>
        </p:txBody>
      </p:sp>
      <p:sp>
        <p:nvSpPr>
          <p:cNvPr id="7" name="Rectangle 6"/>
          <p:cNvSpPr/>
          <p:nvPr/>
        </p:nvSpPr>
        <p:spPr>
          <a:xfrm>
            <a:off x="3852000" y="118033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sp>
        <p:nvSpPr>
          <p:cNvPr id="48" name="TextBox 47"/>
          <p:cNvSpPr txBox="1"/>
          <p:nvPr/>
        </p:nvSpPr>
        <p:spPr>
          <a:xfrm>
            <a:off x="5882962" y="4136444"/>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51" name="TextBox 50"/>
          <p:cNvSpPr txBox="1"/>
          <p:nvPr/>
        </p:nvSpPr>
        <p:spPr>
          <a:xfrm>
            <a:off x="3909799" y="1968333"/>
            <a:ext cx="1324402" cy="369332"/>
          </a:xfrm>
          <a:prstGeom prst="rect">
            <a:avLst/>
          </a:prstGeom>
          <a:no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 name="Straight Arrow Connector 3"/>
          <p:cNvCxnSpPr>
            <a:stCxn id="3" idx="3"/>
            <a:endCxn id="48" idx="1"/>
          </p:cNvCxnSpPr>
          <p:nvPr/>
        </p:nvCxnSpPr>
        <p:spPr>
          <a:xfrm flipV="1">
            <a:off x="5374161" y="4321110"/>
            <a:ext cx="508801" cy="1"/>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87" y="2622138"/>
            <a:ext cx="5092674" cy="3397945"/>
          </a:xfrm>
          <a:prstGeom prst="rect">
            <a:avLst/>
          </a:prstGeom>
        </p:spPr>
      </p:pic>
    </p:spTree>
    <p:extLst>
      <p:ext uri="{BB962C8B-B14F-4D97-AF65-F5344CB8AC3E}">
        <p14:creationId xmlns:p14="http://schemas.microsoft.com/office/powerpoint/2010/main" val="1383456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Eve’s Attacks </a:t>
            </a:r>
            <a:r>
              <a:rPr lang="en-GB" dirty="0" smtClean="0"/>
              <a:t>– Human Weaknesses &amp; </a:t>
            </a:r>
            <a:r>
              <a:rPr lang="en-GB" dirty="0" smtClean="0"/>
              <a:t>Social Engineering</a:t>
            </a:r>
            <a:endParaRPr lang="en-GB" dirty="0"/>
          </a:p>
        </p:txBody>
      </p:sp>
      <p:sp>
        <p:nvSpPr>
          <p:cNvPr id="7" name="Rectangle 6"/>
          <p:cNvSpPr/>
          <p:nvPr/>
        </p:nvSpPr>
        <p:spPr>
          <a:xfrm>
            <a:off x="3852000" y="118033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grpSp>
        <p:nvGrpSpPr>
          <p:cNvPr id="16" name="Group 15"/>
          <p:cNvGrpSpPr/>
          <p:nvPr/>
        </p:nvGrpSpPr>
        <p:grpSpPr>
          <a:xfrm>
            <a:off x="2405411" y="1968333"/>
            <a:ext cx="2086983" cy="3614196"/>
            <a:chOff x="1018424" y="1968333"/>
            <a:chExt cx="2086983" cy="3614196"/>
          </a:xfrm>
        </p:grpSpPr>
        <p:grpSp>
          <p:nvGrpSpPr>
            <p:cNvPr id="15" name="Group 14"/>
            <p:cNvGrpSpPr/>
            <p:nvPr/>
          </p:nvGrpSpPr>
          <p:grpSpPr>
            <a:xfrm>
              <a:off x="1018424" y="2729483"/>
              <a:ext cx="2086983" cy="2092902"/>
              <a:chOff x="6078071" y="2729483"/>
              <a:chExt cx="2086983" cy="2092902"/>
            </a:xfrm>
          </p:grpSpPr>
          <p:sp>
            <p:nvSpPr>
              <p:cNvPr id="3" name="Rectangle 2"/>
              <p:cNvSpPr/>
              <p:nvPr/>
            </p:nvSpPr>
            <p:spPr>
              <a:xfrm>
                <a:off x="6078071"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078" name="Picture 6" descr="http://l.rgbimg.com/cache1pMWHi/users/g/gr/groningen/600/mPXsJba.jpg"/>
              <p:cNvPicPr>
                <a:picLocks noChangeAspect="1" noChangeArrowheads="1"/>
              </p:cNvPicPr>
              <p:nvPr/>
            </p:nvPicPr>
            <p:blipFill rotWithShape="1">
              <a:blip r:embed="rId3">
                <a:extLst>
                  <a:ext uri="{28A0092B-C50C-407E-A947-70E740481C1C}">
                    <a14:useLocalDpi xmlns:a14="http://schemas.microsoft.com/office/drawing/2010/main" val="0"/>
                  </a:ext>
                </a:extLst>
              </a:blip>
              <a:srcRect l="29945" t="8970" r="21862" b="16166"/>
              <a:stretch/>
            </p:blipFill>
            <p:spPr bwMode="auto">
              <a:xfrm>
                <a:off x="6567543" y="2915322"/>
                <a:ext cx="1108039" cy="172122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p:cNvSpPr txBox="1"/>
            <p:nvPr/>
          </p:nvSpPr>
          <p:spPr>
            <a:xfrm>
              <a:off x="1387141"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37" name="TextBox 36"/>
            <p:cNvSpPr txBox="1"/>
            <p:nvPr/>
          </p:nvSpPr>
          <p:spPr>
            <a:xfrm>
              <a:off x="1399714"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32" name="Straight Arrow Connector 31"/>
            <p:cNvCxnSpPr>
              <a:stCxn id="3" idx="2"/>
              <a:endCxn id="31" idx="0"/>
            </p:cNvCxnSpPr>
            <p:nvPr/>
          </p:nvCxnSpPr>
          <p:spPr>
            <a:xfrm flipH="1">
              <a:off x="2049342" y="4822385"/>
              <a:ext cx="12574"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7" idx="2"/>
              <a:endCxn id="3" idx="0"/>
            </p:cNvCxnSpPr>
            <p:nvPr/>
          </p:nvCxnSpPr>
          <p:spPr>
            <a:xfrm>
              <a:off x="2061915"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11" name="Group 10"/>
          <p:cNvGrpSpPr/>
          <p:nvPr/>
        </p:nvGrpSpPr>
        <p:grpSpPr>
          <a:xfrm>
            <a:off x="4651608" y="1968333"/>
            <a:ext cx="2086983" cy="3614196"/>
            <a:chOff x="3550294" y="1968333"/>
            <a:chExt cx="2086983" cy="3614196"/>
          </a:xfrm>
        </p:grpSpPr>
        <p:sp>
          <p:nvSpPr>
            <p:cNvPr id="51" name="TextBox 50"/>
            <p:cNvSpPr txBox="1"/>
            <p:nvPr/>
          </p:nvSpPr>
          <p:spPr>
            <a:xfrm>
              <a:off x="3924848"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grpSp>
          <p:nvGrpSpPr>
            <p:cNvPr id="6" name="Group 5"/>
            <p:cNvGrpSpPr/>
            <p:nvPr/>
          </p:nvGrpSpPr>
          <p:grpSpPr>
            <a:xfrm>
              <a:off x="3550294" y="2729483"/>
              <a:ext cx="2086983" cy="2092902"/>
              <a:chOff x="3553060" y="2812199"/>
              <a:chExt cx="2086983" cy="2092902"/>
            </a:xfrm>
          </p:grpSpPr>
          <p:pic>
            <p:nvPicPr>
              <p:cNvPr id="3076" name="Picture 4" descr="http://www.publicdomainpictures.net/download-picture.php?adresar=50000&amp;soubor=silhouette-he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6818" y="3128917"/>
                <a:ext cx="1459467" cy="145946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553060" y="2812199"/>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9" name="TextBox 28"/>
            <p:cNvSpPr txBox="1"/>
            <p:nvPr/>
          </p:nvSpPr>
          <p:spPr>
            <a:xfrm>
              <a:off x="3919011"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cxnSp>
          <p:nvCxnSpPr>
            <p:cNvPr id="30" name="Straight Arrow Connector 29"/>
            <p:cNvCxnSpPr>
              <a:stCxn id="13" idx="2"/>
              <a:endCxn id="29" idx="0"/>
            </p:cNvCxnSpPr>
            <p:nvPr/>
          </p:nvCxnSpPr>
          <p:spPr>
            <a:xfrm flipH="1">
              <a:off x="4581212" y="4822385"/>
              <a:ext cx="12574"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51" idx="2"/>
              <a:endCxn id="13" idx="0"/>
            </p:cNvCxnSpPr>
            <p:nvPr/>
          </p:nvCxnSpPr>
          <p:spPr>
            <a:xfrm>
              <a:off x="4587049" y="2337665"/>
              <a:ext cx="6737"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6897805" y="1968333"/>
            <a:ext cx="2086983" cy="3614196"/>
            <a:chOff x="6082165" y="1968333"/>
            <a:chExt cx="2086983" cy="3614196"/>
          </a:xfrm>
        </p:grpSpPr>
        <p:sp>
          <p:nvSpPr>
            <p:cNvPr id="48" name="TextBox 47"/>
            <p:cNvSpPr txBox="1"/>
            <p:nvPr/>
          </p:nvSpPr>
          <p:spPr>
            <a:xfrm>
              <a:off x="6463455"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grpSp>
          <p:nvGrpSpPr>
            <p:cNvPr id="41" name="Group 40"/>
            <p:cNvGrpSpPr/>
            <p:nvPr/>
          </p:nvGrpSpPr>
          <p:grpSpPr>
            <a:xfrm>
              <a:off x="6082165" y="2729483"/>
              <a:ext cx="2086983" cy="2092902"/>
              <a:chOff x="1022517" y="2729483"/>
              <a:chExt cx="2086983" cy="2092902"/>
            </a:xfrm>
          </p:grpSpPr>
          <p:grpSp>
            <p:nvGrpSpPr>
              <p:cNvPr id="39" name="Group 38"/>
              <p:cNvGrpSpPr/>
              <p:nvPr/>
            </p:nvGrpSpPr>
            <p:grpSpPr>
              <a:xfrm>
                <a:off x="1251291" y="2842782"/>
                <a:ext cx="1629435" cy="1866305"/>
                <a:chOff x="1124159" y="2956080"/>
                <a:chExt cx="1454519" cy="1665962"/>
              </a:xfrm>
            </p:grpSpPr>
            <p:pic>
              <p:nvPicPr>
                <p:cNvPr id="3080" name="Picture 8" descr="Channel lock pliers - Vector Graphic"/>
                <p:cNvPicPr>
                  <a:picLocks noChangeAspect="1" noChangeArrowheads="1"/>
                </p:cNvPicPr>
                <p:nvPr/>
              </p:nvPicPr>
              <p:blipFill rotWithShape="1">
                <a:blip r:embed="rId5">
                  <a:extLst>
                    <a:ext uri="{28A0092B-C50C-407E-A947-70E740481C1C}">
                      <a14:useLocalDpi xmlns:a14="http://schemas.microsoft.com/office/drawing/2010/main" val="0"/>
                    </a:ext>
                  </a:extLst>
                </a:blip>
                <a:srcRect l="22644" r="25437" b="8505"/>
                <a:stretch/>
              </p:blipFill>
              <p:spPr bwMode="auto">
                <a:xfrm>
                  <a:off x="1124159" y="3154360"/>
                  <a:ext cx="679748" cy="126940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d30y9cdsu7xlg0.cloudfront.net/png/15808-200.png"/>
                <p:cNvPicPr>
                  <a:picLocks noChangeAspect="1" noChangeArrowheads="1"/>
                </p:cNvPicPr>
                <p:nvPr/>
              </p:nvPicPr>
              <p:blipFill rotWithShape="1">
                <a:blip r:embed="rId6">
                  <a:extLst>
                    <a:ext uri="{28A0092B-C50C-407E-A947-70E740481C1C}">
                      <a14:useLocalDpi xmlns:a14="http://schemas.microsoft.com/office/drawing/2010/main" val="0"/>
                    </a:ext>
                  </a:extLst>
                </a:blip>
                <a:srcRect l="30216" r="29690"/>
                <a:stretch/>
              </p:blipFill>
              <p:spPr bwMode="auto">
                <a:xfrm>
                  <a:off x="1910724" y="2956080"/>
                  <a:ext cx="667954" cy="1665962"/>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1022517"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cxnSp>
          <p:nvCxnSpPr>
            <p:cNvPr id="12" name="Straight Arrow Connector 11"/>
            <p:cNvCxnSpPr>
              <a:stCxn id="14" idx="2"/>
              <a:endCxn id="48" idx="0"/>
            </p:cNvCxnSpPr>
            <p:nvPr/>
          </p:nvCxnSpPr>
          <p:spPr>
            <a:xfrm flipH="1">
              <a:off x="7125656" y="4822385"/>
              <a:ext cx="1"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463455"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6" name="Straight Arrow Connector 45"/>
            <p:cNvCxnSpPr>
              <a:stCxn id="34" idx="2"/>
              <a:endCxn id="14" idx="0"/>
            </p:cNvCxnSpPr>
            <p:nvPr/>
          </p:nvCxnSpPr>
          <p:spPr>
            <a:xfrm>
              <a:off x="7125656"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grpSp>
        <p:nvGrpSpPr>
          <p:cNvPr id="4" name="Group 3"/>
          <p:cNvGrpSpPr/>
          <p:nvPr/>
        </p:nvGrpSpPr>
        <p:grpSpPr>
          <a:xfrm>
            <a:off x="159214" y="1968333"/>
            <a:ext cx="2086983" cy="3614196"/>
            <a:chOff x="159214" y="1968333"/>
            <a:chExt cx="2086983" cy="3614196"/>
          </a:xfrm>
        </p:grpSpPr>
        <p:sp>
          <p:nvSpPr>
            <p:cNvPr id="45" name="Rectangle 44"/>
            <p:cNvSpPr/>
            <p:nvPr/>
          </p:nvSpPr>
          <p:spPr>
            <a:xfrm>
              <a:off x="159214" y="2729483"/>
              <a:ext cx="2086983" cy="2092902"/>
            </a:xfrm>
            <a:prstGeom prst="rect">
              <a:avLst/>
            </a:prstGeom>
            <a:noFill/>
            <a:ln w="285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TextBox 35"/>
            <p:cNvSpPr txBox="1"/>
            <p:nvPr/>
          </p:nvSpPr>
          <p:spPr>
            <a:xfrm>
              <a:off x="540504" y="5213197"/>
              <a:ext cx="1324402" cy="369332"/>
            </a:xfrm>
            <a:prstGeom prst="rect">
              <a:avLst/>
            </a:prstGeom>
            <a:solidFill>
              <a:srgbClr val="00B050"/>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Hello Bob</a:t>
              </a:r>
              <a:endParaRPr lang="en-GB" baseline="-25000" dirty="0">
                <a:latin typeface="Consolas" panose="020B0609020204030204" pitchFamily="49" charset="0"/>
                <a:cs typeface="Consolas" panose="020B0609020204030204" pitchFamily="49" charset="0"/>
              </a:endParaRPr>
            </a:p>
          </p:txBody>
        </p:sp>
        <p:sp>
          <p:nvSpPr>
            <p:cNvPr id="38" name="TextBox 37"/>
            <p:cNvSpPr txBox="1"/>
            <p:nvPr/>
          </p:nvSpPr>
          <p:spPr>
            <a:xfrm>
              <a:off x="540504" y="1968333"/>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cxnSp>
          <p:nvCxnSpPr>
            <p:cNvPr id="42" name="Straight Arrow Connector 41"/>
            <p:cNvCxnSpPr/>
            <p:nvPr/>
          </p:nvCxnSpPr>
          <p:spPr>
            <a:xfrm flipH="1">
              <a:off x="1202705" y="4822385"/>
              <a:ext cx="1" cy="390812"/>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1202705" y="2337665"/>
              <a:ext cx="1" cy="39181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pic>
          <p:nvPicPr>
            <p:cNvPr id="1026" name="Picture 2" descr="https://image.freepik.com/free-icon/laptop-open-frontal-view-with-buttons-and-blank-screen_318-5246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361" y="2974590"/>
              <a:ext cx="1602688" cy="16026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58405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Golden Rule: Never say “</a:t>
            </a:r>
            <a:r>
              <a:rPr lang="en-GB" b="1" i="1" dirty="0" smtClean="0"/>
              <a:t>If </a:t>
            </a:r>
            <a:r>
              <a:rPr lang="en-GB" dirty="0" smtClean="0"/>
              <a:t>we get hacked”, it’s “</a:t>
            </a:r>
            <a:r>
              <a:rPr lang="en-GB" b="1" i="1" dirty="0" smtClean="0"/>
              <a:t>When</a:t>
            </a:r>
            <a:r>
              <a:rPr lang="en-GB" b="1" dirty="0" smtClean="0"/>
              <a:t> </a:t>
            </a:r>
            <a:r>
              <a:rPr lang="en-GB" dirty="0" smtClean="0"/>
              <a:t>we get hacked”.</a:t>
            </a:r>
            <a:endParaRPr lang="en-GB" i="1" dirty="0"/>
          </a:p>
        </p:txBody>
      </p:sp>
      <p:sp>
        <p:nvSpPr>
          <p:cNvPr id="4" name="Slide Number Placeholder 3"/>
          <p:cNvSpPr>
            <a:spLocks noGrp="1"/>
          </p:cNvSpPr>
          <p:nvPr>
            <p:ph type="sldNum" sz="quarter" idx="12"/>
          </p:nvPr>
        </p:nvSpPr>
        <p:spPr/>
        <p:txBody>
          <a:bodyPr/>
          <a:lstStyle/>
          <a:p>
            <a:fld id="{6DA47B26-0677-7149-B148-B4CE8FFA6923}" type="slidenum">
              <a:rPr lang="en-US" smtClean="0"/>
              <a:t>13</a:t>
            </a:fld>
            <a:endParaRPr lang="en-US" dirty="0"/>
          </a:p>
        </p:txBody>
      </p:sp>
      <p:sp>
        <p:nvSpPr>
          <p:cNvPr id="6" name="Rectangle 5"/>
          <p:cNvSpPr/>
          <p:nvPr/>
        </p:nvSpPr>
        <p:spPr>
          <a:xfrm>
            <a:off x="3852000" y="1590882"/>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sp>
        <p:nvSpPr>
          <p:cNvPr id="7" name="Freeform 5"/>
          <p:cNvSpPr>
            <a:spLocks noEditPoints="1"/>
          </p:cNvSpPr>
          <p:nvPr/>
        </p:nvSpPr>
        <p:spPr bwMode="auto">
          <a:xfrm rot="5400000">
            <a:off x="3408384" y="578281"/>
            <a:ext cx="2327233" cy="6313351"/>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glow rad="1905000">
              <a:schemeClr val="accent3">
                <a:satMod val="175000"/>
                <a:alpha val="40000"/>
              </a:schemeClr>
            </a:glow>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2052556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ular Callout 12"/>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ctrTitle"/>
          </p:nvPr>
        </p:nvSpPr>
        <p:spPr/>
        <p:txBody>
          <a:bodyPr/>
          <a:lstStyle/>
          <a:p>
            <a:r>
              <a:rPr lang="en-GB" dirty="0" smtClean="0"/>
              <a:t>What if Eve gets the key?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14</a:t>
            </a:fld>
            <a:endParaRPr lang="en-US" dirty="0"/>
          </a:p>
        </p:txBody>
      </p:sp>
      <p:sp>
        <p:nvSpPr>
          <p:cNvPr id="5" name="Rounded Rectangular Callout 4"/>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761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When Eve manages to obtain the </a:t>
            </a:r>
            <a:r>
              <a:rPr lang="en-GB" dirty="0" smtClean="0"/>
              <a:t>key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15</a:t>
            </a:fld>
            <a:endParaRPr lang="en-US" dirty="0"/>
          </a:p>
        </p:txBody>
      </p:sp>
      <p:sp>
        <p:nvSpPr>
          <p:cNvPr id="5" name="Rounded Rectangular Callout 4"/>
          <p:cNvSpPr/>
          <p:nvPr/>
        </p:nvSpPr>
        <p:spPr>
          <a:xfrm>
            <a:off x="4141695" y="4906008"/>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Hey Bob, here’s my Ashley Madison account handle….</a:t>
            </a:r>
            <a:endParaRPr lang="en-GB" dirty="0"/>
          </a:p>
        </p:txBody>
      </p:sp>
      <p:sp>
        <p:nvSpPr>
          <p:cNvPr id="6" name="Rounded Rectangular Callout 5"/>
          <p:cNvSpPr/>
          <p:nvPr/>
        </p:nvSpPr>
        <p:spPr>
          <a:xfrm>
            <a:off x="5486399" y="3289559"/>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Alice, I’ve refunded £100.00 to your card.</a:t>
            </a:r>
            <a:endParaRPr lang="en-GB" dirty="0"/>
          </a:p>
        </p:txBody>
      </p:sp>
      <p:sp>
        <p:nvSpPr>
          <p:cNvPr id="7" name="Rounded Rectangular Callout 6"/>
          <p:cNvSpPr/>
          <p:nvPr/>
        </p:nvSpPr>
        <p:spPr>
          <a:xfrm>
            <a:off x="2540247" y="3399669"/>
            <a:ext cx="2151529" cy="1223321"/>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Bob, my CVV number is 452</a:t>
            </a:r>
            <a:endParaRPr lang="en-GB" dirty="0"/>
          </a:p>
        </p:txBody>
      </p:sp>
      <p:sp>
        <p:nvSpPr>
          <p:cNvPr id="8" name="Rounded Rectangular Callout 7"/>
          <p:cNvSpPr/>
          <p:nvPr/>
        </p:nvSpPr>
        <p:spPr>
          <a:xfrm>
            <a:off x="207280" y="466844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Alice, your order of the latest </a:t>
            </a:r>
            <a:r>
              <a:rPr lang="en-GB" i="1" dirty="0" err="1" smtClean="0"/>
              <a:t>OilyBoy</a:t>
            </a:r>
            <a:r>
              <a:rPr lang="en-GB" i="1" dirty="0" smtClean="0"/>
              <a:t> </a:t>
            </a:r>
            <a:r>
              <a:rPr lang="en-GB" dirty="0" smtClean="0"/>
              <a:t>magazine  is on it’s way.</a:t>
            </a:r>
            <a:endParaRPr lang="en-GB" dirty="0"/>
          </a:p>
        </p:txBody>
      </p:sp>
      <p:sp>
        <p:nvSpPr>
          <p:cNvPr id="10" name="Rounded Rectangular Callout 9"/>
          <p:cNvSpPr/>
          <p:nvPr/>
        </p:nvSpPr>
        <p:spPr>
          <a:xfrm>
            <a:off x="6293224" y="1617203"/>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Bob, my CVV number is 452</a:t>
            </a:r>
            <a:endParaRPr lang="en-GB" dirty="0"/>
          </a:p>
        </p:txBody>
      </p:sp>
      <p:sp>
        <p:nvSpPr>
          <p:cNvPr id="11" name="Rounded Rectangular Callout 10"/>
          <p:cNvSpPr/>
          <p:nvPr/>
        </p:nvSpPr>
        <p:spPr>
          <a:xfrm>
            <a:off x="3626769" y="1448109"/>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postal address is 270 Milton Road, Cambridge</a:t>
            </a:r>
            <a:endParaRPr lang="en-GB" dirty="0"/>
          </a:p>
        </p:txBody>
      </p:sp>
      <p:sp>
        <p:nvSpPr>
          <p:cNvPr id="12" name="Rounded Rectangular Callout 11"/>
          <p:cNvSpPr/>
          <p:nvPr/>
        </p:nvSpPr>
        <p:spPr>
          <a:xfrm>
            <a:off x="960314" y="191850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credit card is an American Express</a:t>
            </a:r>
            <a:endParaRPr lang="en-GB" dirty="0"/>
          </a:p>
        </p:txBody>
      </p:sp>
    </p:spTree>
    <p:extLst>
      <p:ext uri="{BB962C8B-B14F-4D97-AF65-F5344CB8AC3E}">
        <p14:creationId xmlns:p14="http://schemas.microsoft.com/office/powerpoint/2010/main" val="3160457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When Eve manages to obtain the key with Forward Secrecy enabled.</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16</a:t>
            </a:fld>
            <a:endParaRPr lang="en-US" dirty="0"/>
          </a:p>
        </p:txBody>
      </p:sp>
      <p:sp>
        <p:nvSpPr>
          <p:cNvPr id="5" name="Rounded Rectangular Callout 4"/>
          <p:cNvSpPr/>
          <p:nvPr/>
        </p:nvSpPr>
        <p:spPr>
          <a:xfrm>
            <a:off x="4141695" y="4906008"/>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tx1">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2" name="Rounded Rectangular Callout 11"/>
          <p:cNvSpPr/>
          <p:nvPr/>
        </p:nvSpPr>
        <p:spPr>
          <a:xfrm>
            <a:off x="960314" y="1918506"/>
            <a:ext cx="2151529" cy="1215093"/>
          </a:xfrm>
          <a:prstGeom prst="wedgeRoundRectCallou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My credit card is an American Express</a:t>
            </a:r>
            <a:endParaRPr lang="en-GB" dirty="0"/>
          </a:p>
        </p:txBody>
      </p:sp>
    </p:spTree>
    <p:extLst>
      <p:ext uri="{BB962C8B-B14F-4D97-AF65-F5344CB8AC3E}">
        <p14:creationId xmlns:p14="http://schemas.microsoft.com/office/powerpoint/2010/main" val="3760679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17</a:t>
            </a:fld>
            <a:endParaRPr lang="en-US" dirty="0"/>
          </a:p>
        </p:txBody>
      </p:sp>
      <p:sp>
        <p:nvSpPr>
          <p:cNvPr id="5" name="Title 1"/>
          <p:cNvSpPr>
            <a:spLocks noGrp="1"/>
          </p:cNvSpPr>
          <p:nvPr>
            <p:ph type="ctrTitle"/>
          </p:nvPr>
        </p:nvSpPr>
        <p:spPr>
          <a:xfrm>
            <a:off x="355586" y="2232662"/>
            <a:ext cx="5733242" cy="1338732"/>
          </a:xfrm>
        </p:spPr>
        <p:txBody>
          <a:bodyPr/>
          <a:lstStyle/>
          <a:p>
            <a:r>
              <a:rPr lang="en-US" dirty="0" smtClean="0"/>
              <a:t>TLS and Forward Secrecy</a:t>
            </a:r>
            <a:endParaRPr lang="en-US" dirty="0"/>
          </a:p>
        </p:txBody>
      </p:sp>
      <p:sp>
        <p:nvSpPr>
          <p:cNvPr id="6" name="Text Placeholder 2"/>
          <p:cNvSpPr>
            <a:spLocks noGrp="1"/>
          </p:cNvSpPr>
          <p:nvPr>
            <p:ph type="body" sz="quarter" idx="13"/>
          </p:nvPr>
        </p:nvSpPr>
        <p:spPr>
          <a:xfrm>
            <a:off x="355586" y="3698537"/>
            <a:ext cx="8448466" cy="709209"/>
          </a:xfrm>
        </p:spPr>
        <p:txBody>
          <a:bodyPr/>
          <a:lstStyle/>
          <a:p>
            <a:endParaRPr lang="en-US" dirty="0"/>
          </a:p>
        </p:txBody>
      </p:sp>
    </p:spTree>
    <p:extLst>
      <p:ext uri="{BB962C8B-B14F-4D97-AF65-F5344CB8AC3E}">
        <p14:creationId xmlns:p14="http://schemas.microsoft.com/office/powerpoint/2010/main" val="1761222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a:xfrm>
            <a:off x="355586" y="1797670"/>
            <a:ext cx="8462468" cy="3538005"/>
          </a:xfrm>
        </p:spPr>
        <p:txBody>
          <a:bodyPr>
            <a:normAutofit/>
          </a:bodyPr>
          <a:lstStyle/>
          <a:p>
            <a:r>
              <a:rPr lang="en-GB" dirty="0" smtClean="0"/>
              <a:t>Authentication</a:t>
            </a:r>
          </a:p>
          <a:p>
            <a:pPr lvl="1"/>
            <a:r>
              <a:rPr lang="en-GB" dirty="0" smtClean="0"/>
              <a:t>Alice trusts it’s really Bob.</a:t>
            </a:r>
          </a:p>
          <a:p>
            <a:endParaRPr lang="en-GB" dirty="0" smtClean="0"/>
          </a:p>
          <a:p>
            <a:r>
              <a:rPr lang="en-GB" dirty="0" smtClean="0"/>
              <a:t>Privacy</a:t>
            </a:r>
          </a:p>
          <a:p>
            <a:pPr lvl="1"/>
            <a:r>
              <a:rPr lang="en-GB" dirty="0" smtClean="0"/>
              <a:t>Conversation is encrypted.</a:t>
            </a:r>
          </a:p>
          <a:p>
            <a:pPr lvl="1"/>
            <a:endParaRPr lang="en-GB" dirty="0" smtClean="0"/>
          </a:p>
          <a:p>
            <a:r>
              <a:rPr lang="en-GB" dirty="0" smtClean="0"/>
              <a:t>Integrity</a:t>
            </a:r>
          </a:p>
          <a:p>
            <a:pPr lvl="1"/>
            <a:r>
              <a:rPr lang="en-GB" dirty="0" smtClean="0"/>
              <a:t>Alice &amp; Bob can tell if messages are tampered with.</a:t>
            </a:r>
          </a:p>
        </p:txBody>
      </p:sp>
      <p:sp>
        <p:nvSpPr>
          <p:cNvPr id="4" name="Title 3"/>
          <p:cNvSpPr>
            <a:spLocks noGrp="1"/>
          </p:cNvSpPr>
          <p:nvPr>
            <p:ph type="ctrTitle"/>
          </p:nvPr>
        </p:nvSpPr>
        <p:spPr/>
        <p:txBody>
          <a:bodyPr/>
          <a:lstStyle/>
          <a:p>
            <a:r>
              <a:rPr lang="en-GB" dirty="0" smtClean="0"/>
              <a:t>TLS (RFC5246) provides:</a:t>
            </a:r>
            <a:endParaRPr lang="en-GB" dirty="0"/>
          </a:p>
        </p:txBody>
      </p:sp>
      <p:sp>
        <p:nvSpPr>
          <p:cNvPr id="2" name="TextBox 1"/>
          <p:cNvSpPr txBox="1"/>
          <p:nvPr/>
        </p:nvSpPr>
        <p:spPr>
          <a:xfrm>
            <a:off x="422032" y="5677320"/>
            <a:ext cx="8320034" cy="430887"/>
          </a:xfrm>
          <a:prstGeom prst="rect">
            <a:avLst/>
          </a:prstGeom>
          <a:noFill/>
        </p:spPr>
        <p:txBody>
          <a:bodyPr wrap="square" lIns="0" tIns="0" rIns="0" bIns="0" rtlCol="0">
            <a:spAutoFit/>
          </a:bodyPr>
          <a:lstStyle/>
          <a:p>
            <a:pPr algn="ctr"/>
            <a:r>
              <a:rPr lang="en-GB" sz="2800" dirty="0">
                <a:solidFill>
                  <a:schemeClr val="tx2"/>
                </a:solidFill>
                <a:latin typeface="Consolas" panose="020B0609020204030204" pitchFamily="49" charset="0"/>
                <a:cs typeface="Consolas" panose="020B0609020204030204" pitchFamily="49" charset="0"/>
              </a:rPr>
              <a:t>https://</a:t>
            </a:r>
            <a:r>
              <a:rPr lang="en-GB" sz="2800" dirty="0" smtClean="0">
                <a:solidFill>
                  <a:schemeClr val="tx2"/>
                </a:solidFill>
                <a:latin typeface="Consolas" panose="020B0609020204030204" pitchFamily="49" charset="0"/>
                <a:cs typeface="Consolas" panose="020B0609020204030204" pitchFamily="49" charset="0"/>
              </a:rPr>
              <a:t>tools.ietf.org/html/rfc5246</a:t>
            </a:r>
            <a:endParaRPr lang="en-GB" sz="28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3837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55586" y="4824569"/>
            <a:ext cx="8462468" cy="1305278"/>
          </a:xfrm>
        </p:spPr>
        <p:txBody>
          <a:bodyPr>
            <a:normAutofit/>
          </a:bodyPr>
          <a:lstStyle/>
          <a:p>
            <a:r>
              <a:rPr lang="en-GB" dirty="0" smtClean="0"/>
              <a:t>Look out for:</a:t>
            </a:r>
          </a:p>
          <a:p>
            <a:pPr lvl="1"/>
            <a:r>
              <a:rPr lang="en-GB" dirty="0" smtClean="0"/>
              <a:t>Combined </a:t>
            </a:r>
            <a:r>
              <a:rPr lang="en-GB" dirty="0" smtClean="0">
                <a:solidFill>
                  <a:srgbClr val="FF0000"/>
                </a:solidFill>
              </a:rPr>
              <a:t>Key Exchange </a:t>
            </a:r>
            <a:r>
              <a:rPr lang="en-GB" dirty="0" smtClean="0"/>
              <a:t>and </a:t>
            </a:r>
            <a:r>
              <a:rPr lang="en-GB" dirty="0" smtClean="0">
                <a:solidFill>
                  <a:srgbClr val="FF0000"/>
                </a:solidFill>
              </a:rPr>
              <a:t>Authentication</a:t>
            </a:r>
            <a:r>
              <a:rPr lang="en-GB" dirty="0" smtClean="0"/>
              <a:t>.</a:t>
            </a:r>
          </a:p>
          <a:p>
            <a:pPr lvl="1"/>
            <a:r>
              <a:rPr lang="en-GB" dirty="0" smtClean="0">
                <a:solidFill>
                  <a:srgbClr val="FF0000"/>
                </a:solidFill>
              </a:rPr>
              <a:t>NULL</a:t>
            </a:r>
            <a:r>
              <a:rPr lang="en-GB" dirty="0" smtClean="0"/>
              <a:t>, </a:t>
            </a:r>
            <a:r>
              <a:rPr lang="en-GB" dirty="0" smtClean="0">
                <a:solidFill>
                  <a:srgbClr val="FF0000"/>
                </a:solidFill>
              </a:rPr>
              <a:t>ANON</a:t>
            </a:r>
            <a:r>
              <a:rPr lang="en-GB" dirty="0" smtClean="0"/>
              <a:t> or </a:t>
            </a:r>
            <a:r>
              <a:rPr lang="en-GB" dirty="0" smtClean="0">
                <a:solidFill>
                  <a:srgbClr val="FF0000"/>
                </a:solidFill>
              </a:rPr>
              <a:t>EXPORT</a:t>
            </a:r>
            <a:r>
              <a:rPr lang="en-GB" dirty="0" smtClean="0"/>
              <a:t> in the cipher name.</a:t>
            </a:r>
          </a:p>
        </p:txBody>
      </p:sp>
      <p:sp>
        <p:nvSpPr>
          <p:cNvPr id="2" name="Title 1"/>
          <p:cNvSpPr>
            <a:spLocks noGrp="1"/>
          </p:cNvSpPr>
          <p:nvPr>
            <p:ph type="ctrTitle"/>
          </p:nvPr>
        </p:nvSpPr>
        <p:spPr/>
        <p:txBody>
          <a:bodyPr/>
          <a:lstStyle/>
          <a:p>
            <a:r>
              <a:rPr lang="en-GB" dirty="0"/>
              <a:t>TLS provides 37 Cipher Suites</a:t>
            </a:r>
          </a:p>
        </p:txBody>
      </p:sp>
      <p:grpSp>
        <p:nvGrpSpPr>
          <p:cNvPr id="28" name="Group 27"/>
          <p:cNvGrpSpPr/>
          <p:nvPr/>
        </p:nvGrpSpPr>
        <p:grpSpPr>
          <a:xfrm>
            <a:off x="602944" y="1657871"/>
            <a:ext cx="8531603" cy="1893320"/>
            <a:chOff x="602944" y="1079373"/>
            <a:chExt cx="8531603" cy="1893320"/>
          </a:xfrm>
        </p:grpSpPr>
        <p:sp>
          <p:nvSpPr>
            <p:cNvPr id="5" name="TextBox 4"/>
            <p:cNvSpPr txBox="1"/>
            <p:nvPr/>
          </p:nvSpPr>
          <p:spPr>
            <a:xfrm>
              <a:off x="602944" y="1079373"/>
              <a:ext cx="7645878" cy="369332"/>
            </a:xfrm>
            <a:prstGeom prst="rect">
              <a:avLst/>
            </a:prstGeom>
            <a:noFill/>
          </p:spPr>
          <p:txBody>
            <a:bodyPr wrap="square" lIns="0" tIns="0" rIns="0" bIns="0" rtlCol="0">
              <a:spAutoFit/>
            </a:bodyPr>
            <a:lstStyle/>
            <a:p>
              <a:pPr algn="ctr"/>
              <a:r>
                <a:rPr lang="en-GB" sz="2400" dirty="0">
                  <a:solidFill>
                    <a:srgbClr val="00B050"/>
                  </a:solidFill>
                  <a:latin typeface="Consolas" panose="020B0609020204030204" pitchFamily="49" charset="0"/>
                  <a:cs typeface="Consolas" panose="020B0609020204030204" pitchFamily="49" charset="0"/>
                </a:rPr>
                <a:t>TLS</a:t>
              </a:r>
              <a:r>
                <a:rPr lang="en-GB" sz="2400" dirty="0">
                  <a:solidFill>
                    <a:schemeClr val="bg1">
                      <a:lumMod val="75000"/>
                    </a:schemeClr>
                  </a:solidFill>
                  <a:latin typeface="Consolas" panose="020B0609020204030204" pitchFamily="49" charset="0"/>
                  <a:cs typeface="Consolas" panose="020B0609020204030204" pitchFamily="49" charset="0"/>
                </a:rPr>
                <a:t>_</a:t>
              </a:r>
              <a:r>
                <a:rPr lang="en-GB" sz="2400" dirty="0">
                  <a:solidFill>
                    <a:schemeClr val="accent4">
                      <a:lumMod val="60000"/>
                      <a:lumOff val="40000"/>
                    </a:schemeClr>
                  </a:solidFill>
                  <a:latin typeface="Consolas" panose="020B0609020204030204" pitchFamily="49" charset="0"/>
                  <a:cs typeface="Consolas" panose="020B0609020204030204" pitchFamily="49" charset="0"/>
                </a:rPr>
                <a:t>ECDHE</a:t>
              </a:r>
              <a:r>
                <a:rPr lang="en-GB" sz="2400" dirty="0">
                  <a:solidFill>
                    <a:schemeClr val="bg1">
                      <a:lumMod val="75000"/>
                    </a:schemeClr>
                  </a:solidFill>
                  <a:latin typeface="Consolas" panose="020B0609020204030204" pitchFamily="49" charset="0"/>
                  <a:cs typeface="Consolas" panose="020B0609020204030204" pitchFamily="49" charset="0"/>
                </a:rPr>
                <a:t>_</a:t>
              </a:r>
              <a:r>
                <a:rPr lang="en-GB" sz="2400" dirty="0">
                  <a:solidFill>
                    <a:srgbClr val="0070C0"/>
                  </a:solidFill>
                  <a:latin typeface="Consolas" panose="020B0609020204030204" pitchFamily="49" charset="0"/>
                  <a:cs typeface="Consolas" panose="020B0609020204030204" pitchFamily="49" charset="0"/>
                </a:rPr>
                <a:t>ECDSA</a:t>
              </a:r>
              <a:r>
                <a:rPr lang="en-GB" sz="2400" dirty="0">
                  <a:solidFill>
                    <a:schemeClr val="bg1">
                      <a:lumMod val="75000"/>
                    </a:schemeClr>
                  </a:solidFill>
                  <a:latin typeface="Consolas" panose="020B0609020204030204" pitchFamily="49" charset="0"/>
                  <a:cs typeface="Consolas" panose="020B0609020204030204" pitchFamily="49" charset="0"/>
                </a:rPr>
                <a:t>_WITH_</a:t>
              </a:r>
              <a:r>
                <a:rPr lang="en-GB" sz="2400" dirty="0">
                  <a:solidFill>
                    <a:schemeClr val="accent6">
                      <a:lumMod val="75000"/>
                    </a:schemeClr>
                  </a:solidFill>
                  <a:latin typeface="Consolas" panose="020B0609020204030204" pitchFamily="49" charset="0"/>
                  <a:cs typeface="Consolas" panose="020B0609020204030204" pitchFamily="49" charset="0"/>
                </a:rPr>
                <a:t>AES_128_CBC</a:t>
              </a:r>
              <a:r>
                <a:rPr lang="en-GB" sz="2400" dirty="0">
                  <a:latin typeface="Consolas" panose="020B0609020204030204" pitchFamily="49" charset="0"/>
                  <a:cs typeface="Consolas" panose="020B0609020204030204" pitchFamily="49" charset="0"/>
                </a:rPr>
                <a:t>_</a:t>
              </a:r>
              <a:r>
                <a:rPr lang="en-GB" sz="2400" dirty="0">
                  <a:solidFill>
                    <a:schemeClr val="accent3">
                      <a:lumMod val="75000"/>
                    </a:schemeClr>
                  </a:solidFill>
                  <a:latin typeface="Consolas" panose="020B0609020204030204" pitchFamily="49" charset="0"/>
                  <a:cs typeface="Consolas" panose="020B0609020204030204" pitchFamily="49" charset="0"/>
                </a:rPr>
                <a:t>SHA256</a:t>
              </a:r>
            </a:p>
          </p:txBody>
        </p:sp>
        <p:sp>
          <p:nvSpPr>
            <p:cNvPr id="6" name="TextBox 5"/>
            <p:cNvSpPr txBox="1"/>
            <p:nvPr/>
          </p:nvSpPr>
          <p:spPr>
            <a:xfrm>
              <a:off x="821385" y="1795995"/>
              <a:ext cx="1240680" cy="369332"/>
            </a:xfrm>
            <a:prstGeom prst="rect">
              <a:avLst/>
            </a:prstGeom>
            <a:noFill/>
          </p:spPr>
          <p:txBody>
            <a:bodyPr wrap="square" lIns="0" tIns="0" rIns="0" bIns="0" rtlCol="0">
              <a:spAutoFit/>
            </a:bodyPr>
            <a:lstStyle/>
            <a:p>
              <a:pPr algn="ctr"/>
              <a:r>
                <a:rPr lang="en-GB" sz="2400" dirty="0">
                  <a:solidFill>
                    <a:srgbClr val="00B050"/>
                  </a:solidFill>
                </a:rPr>
                <a:t>Protocol</a:t>
              </a:r>
            </a:p>
          </p:txBody>
        </p:sp>
        <p:sp>
          <p:nvSpPr>
            <p:cNvPr id="7" name="TextBox 6"/>
            <p:cNvSpPr txBox="1"/>
            <p:nvPr/>
          </p:nvSpPr>
          <p:spPr>
            <a:xfrm>
              <a:off x="1223257" y="2547165"/>
              <a:ext cx="1898420" cy="369332"/>
            </a:xfrm>
            <a:prstGeom prst="rect">
              <a:avLst/>
            </a:prstGeom>
            <a:noFill/>
          </p:spPr>
          <p:txBody>
            <a:bodyPr wrap="square" lIns="0" tIns="0" rIns="0" bIns="0" rtlCol="0">
              <a:spAutoFit/>
            </a:bodyPr>
            <a:lstStyle/>
            <a:p>
              <a:pPr algn="ctr"/>
              <a:r>
                <a:rPr lang="en-GB" sz="2400" dirty="0">
                  <a:solidFill>
                    <a:schemeClr val="accent4">
                      <a:lumMod val="60000"/>
                      <a:lumOff val="40000"/>
                    </a:schemeClr>
                  </a:solidFill>
                </a:rPr>
                <a:t>Key Exchange</a:t>
              </a:r>
            </a:p>
          </p:txBody>
        </p:sp>
        <p:sp>
          <p:nvSpPr>
            <p:cNvPr id="8" name="TextBox 7"/>
            <p:cNvSpPr txBox="1"/>
            <p:nvPr/>
          </p:nvSpPr>
          <p:spPr>
            <a:xfrm>
              <a:off x="4638972" y="1794349"/>
              <a:ext cx="2107062" cy="369332"/>
            </a:xfrm>
            <a:prstGeom prst="rect">
              <a:avLst/>
            </a:prstGeom>
            <a:noFill/>
          </p:spPr>
          <p:txBody>
            <a:bodyPr wrap="square" lIns="0" tIns="0" rIns="0" bIns="0" rtlCol="0">
              <a:spAutoFit/>
            </a:bodyPr>
            <a:lstStyle/>
            <a:p>
              <a:pPr algn="ctr"/>
              <a:r>
                <a:rPr lang="en-GB" sz="2400" dirty="0">
                  <a:solidFill>
                    <a:schemeClr val="accent6">
                      <a:lumMod val="75000"/>
                    </a:schemeClr>
                  </a:solidFill>
                </a:rPr>
                <a:t>Bulk Encryption</a:t>
              </a:r>
            </a:p>
          </p:txBody>
        </p:sp>
        <p:sp>
          <p:nvSpPr>
            <p:cNvPr id="10" name="TextBox 9"/>
            <p:cNvSpPr txBox="1"/>
            <p:nvPr/>
          </p:nvSpPr>
          <p:spPr>
            <a:xfrm>
              <a:off x="5516545" y="2234029"/>
              <a:ext cx="3618002" cy="738664"/>
            </a:xfrm>
            <a:prstGeom prst="rect">
              <a:avLst/>
            </a:prstGeom>
            <a:noFill/>
          </p:spPr>
          <p:txBody>
            <a:bodyPr wrap="square" lIns="0" tIns="0" rIns="0" bIns="0" rtlCol="0">
              <a:spAutoFit/>
            </a:bodyPr>
            <a:lstStyle/>
            <a:p>
              <a:pPr algn="ctr"/>
              <a:r>
                <a:rPr lang="en-GB" sz="2400" dirty="0">
                  <a:solidFill>
                    <a:schemeClr val="accent3">
                      <a:lumMod val="75000"/>
                    </a:schemeClr>
                  </a:solidFill>
                </a:rPr>
                <a:t>Message </a:t>
              </a:r>
              <a:r>
                <a:rPr lang="en-GB" sz="2400" dirty="0" smtClean="0">
                  <a:solidFill>
                    <a:schemeClr val="accent3">
                      <a:lumMod val="75000"/>
                    </a:schemeClr>
                  </a:solidFill>
                </a:rPr>
                <a:t>Authentication</a:t>
              </a:r>
            </a:p>
            <a:p>
              <a:pPr algn="ctr"/>
              <a:r>
                <a:rPr lang="en-GB" sz="2400" dirty="0" smtClean="0">
                  <a:solidFill>
                    <a:schemeClr val="accent3">
                      <a:lumMod val="75000"/>
                    </a:schemeClr>
                  </a:solidFill>
                </a:rPr>
                <a:t>/ Pseudo Random Function</a:t>
              </a:r>
              <a:endParaRPr lang="en-GB" sz="2400" dirty="0">
                <a:solidFill>
                  <a:schemeClr val="accent3">
                    <a:lumMod val="75000"/>
                  </a:schemeClr>
                </a:solidFill>
              </a:endParaRPr>
            </a:p>
          </p:txBody>
        </p:sp>
        <p:sp>
          <p:nvSpPr>
            <p:cNvPr id="11" name="TextBox 10"/>
            <p:cNvSpPr txBox="1"/>
            <p:nvPr/>
          </p:nvSpPr>
          <p:spPr>
            <a:xfrm>
              <a:off x="2193067" y="1795995"/>
              <a:ext cx="2099016" cy="369332"/>
            </a:xfrm>
            <a:prstGeom prst="rect">
              <a:avLst/>
            </a:prstGeom>
            <a:noFill/>
          </p:spPr>
          <p:txBody>
            <a:bodyPr wrap="square" lIns="0" tIns="0" rIns="0" bIns="0" rtlCol="0">
              <a:spAutoFit/>
            </a:bodyPr>
            <a:lstStyle/>
            <a:p>
              <a:pPr algn="ctr"/>
              <a:r>
                <a:rPr lang="en-GB" sz="2400" dirty="0" smtClean="0">
                  <a:solidFill>
                    <a:srgbClr val="0070C0"/>
                  </a:solidFill>
                </a:rPr>
                <a:t>Authentication</a:t>
              </a:r>
              <a:endParaRPr lang="en-GB" sz="2400" dirty="0">
                <a:solidFill>
                  <a:srgbClr val="C00000"/>
                </a:solidFill>
              </a:endParaRPr>
            </a:p>
          </p:txBody>
        </p:sp>
        <p:cxnSp>
          <p:nvCxnSpPr>
            <p:cNvPr id="13" name="Straight Connector 12"/>
            <p:cNvCxnSpPr>
              <a:stCxn id="10" idx="0"/>
            </p:cNvCxnSpPr>
            <p:nvPr/>
          </p:nvCxnSpPr>
          <p:spPr>
            <a:xfrm flipV="1">
              <a:off x="7325546" y="1448707"/>
              <a:ext cx="2450" cy="78532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V="1">
              <a:off x="5692503" y="1422304"/>
              <a:ext cx="0" cy="3720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3239243" y="1422304"/>
              <a:ext cx="3332"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0"/>
            </p:cNvCxnSpPr>
            <p:nvPr/>
          </p:nvCxnSpPr>
          <p:spPr>
            <a:xfrm flipV="1">
              <a:off x="2172467" y="1422304"/>
              <a:ext cx="0" cy="112486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V="1">
              <a:off x="1441724" y="1422304"/>
              <a:ext cx="0"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885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trike="sngStrike" dirty="0" smtClean="0"/>
              <a:t>Perfect</a:t>
            </a:r>
            <a:r>
              <a:rPr lang="en-US" dirty="0" smtClean="0"/>
              <a:t> Forward Secrecy</a:t>
            </a:r>
            <a:endParaRPr lang="en-US" dirty="0"/>
          </a:p>
        </p:txBody>
      </p:sp>
      <p:sp>
        <p:nvSpPr>
          <p:cNvPr id="3" name="Text Placeholder 2"/>
          <p:cNvSpPr>
            <a:spLocks noGrp="1"/>
          </p:cNvSpPr>
          <p:nvPr>
            <p:ph type="body" sz="quarter" idx="13"/>
          </p:nvPr>
        </p:nvSpPr>
        <p:spPr/>
        <p:txBody>
          <a:bodyPr/>
          <a:lstStyle/>
          <a:p>
            <a:r>
              <a:rPr lang="en-US" sz="2400" dirty="0" smtClean="0"/>
              <a:t>Andy Brodie – Principal Design Engineer</a:t>
            </a:r>
            <a:endParaRPr lang="en-US" sz="2400" dirty="0"/>
          </a:p>
        </p:txBody>
      </p:sp>
      <p:sp>
        <p:nvSpPr>
          <p:cNvPr id="4" name="Text Placeholder 3"/>
          <p:cNvSpPr>
            <a:spLocks noGrp="1"/>
          </p:cNvSpPr>
          <p:nvPr>
            <p:ph type="body" sz="quarter" idx="14"/>
          </p:nvPr>
        </p:nvSpPr>
        <p:spPr/>
        <p:txBody>
          <a:bodyPr/>
          <a:lstStyle/>
          <a:p>
            <a:r>
              <a:rPr lang="en-GB" dirty="0" err="1"/>
              <a:t>MeetUp</a:t>
            </a:r>
            <a:r>
              <a:rPr lang="en-GB" dirty="0"/>
              <a:t>: </a:t>
            </a:r>
            <a:r>
              <a:rPr lang="en-GB" dirty="0" err="1"/>
              <a:t>Worldpay</a:t>
            </a:r>
            <a:r>
              <a:rPr lang="en-GB" dirty="0"/>
              <a:t> - Developers, Testers and </a:t>
            </a:r>
            <a:r>
              <a:rPr lang="en-GB" dirty="0" smtClean="0"/>
              <a:t>Engineers</a:t>
            </a:r>
            <a:r>
              <a:rPr lang="en-US" dirty="0" smtClean="0"/>
              <a:t> - 30 September 2015</a:t>
            </a:r>
            <a:endParaRPr lang="en-US" dirty="0"/>
          </a:p>
          <a:p>
            <a:endParaRPr lang="en-US" dirty="0"/>
          </a:p>
        </p:txBody>
      </p:sp>
    </p:spTree>
    <p:extLst>
      <p:ext uri="{BB962C8B-B14F-4D97-AF65-F5344CB8AC3E}">
        <p14:creationId xmlns:p14="http://schemas.microsoft.com/office/powerpoint/2010/main" val="762530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TLS provides 37 Cipher Suites</a:t>
            </a:r>
          </a:p>
        </p:txBody>
      </p:sp>
      <p:sp>
        <p:nvSpPr>
          <p:cNvPr id="5" name="TextBox 4"/>
          <p:cNvSpPr txBox="1"/>
          <p:nvPr/>
        </p:nvSpPr>
        <p:spPr>
          <a:xfrm>
            <a:off x="602944" y="1659600"/>
            <a:ext cx="7645878" cy="369332"/>
          </a:xfrm>
          <a:prstGeom prst="rect">
            <a:avLst/>
          </a:prstGeom>
          <a:noFill/>
        </p:spPr>
        <p:txBody>
          <a:bodyPr wrap="square" lIns="0" tIns="0" rIns="0" bIns="0" rtlCol="0">
            <a:spAutoFit/>
          </a:bodyPr>
          <a:lstStyle/>
          <a:p>
            <a:pPr algn="ctr"/>
            <a:r>
              <a:rPr lang="en-GB" sz="2400" dirty="0" smtClean="0">
                <a:solidFill>
                  <a:srgbClr val="00B050"/>
                </a:solidFill>
                <a:latin typeface="Consolas" panose="020B0609020204030204" pitchFamily="49" charset="0"/>
                <a:cs typeface="Consolas" panose="020B0609020204030204" pitchFamily="49" charset="0"/>
              </a:rPr>
              <a:t>TLS</a:t>
            </a:r>
            <a:r>
              <a:rPr lang="en-GB" sz="2400" dirty="0" smtClean="0">
                <a:solidFill>
                  <a:schemeClr val="bg1">
                    <a:lumMod val="75000"/>
                  </a:schemeClr>
                </a:solidFill>
                <a:latin typeface="Consolas" panose="020B0609020204030204" pitchFamily="49" charset="0"/>
                <a:cs typeface="Consolas" panose="020B0609020204030204" pitchFamily="49" charset="0"/>
              </a:rPr>
              <a:t>_</a:t>
            </a:r>
            <a:r>
              <a:rPr lang="en-GB" sz="2400" dirty="0" smtClean="0">
                <a:gradFill>
                  <a:gsLst>
                    <a:gs pos="0">
                      <a:srgbClr val="0070C0"/>
                    </a:gs>
                    <a:gs pos="100000">
                      <a:schemeClr val="accent4">
                        <a:lumMod val="60000"/>
                        <a:lumOff val="40000"/>
                      </a:schemeClr>
                    </a:gs>
                  </a:gsLst>
                  <a:lin ang="5400000" scaled="1"/>
                </a:gradFill>
                <a:latin typeface="Consolas" panose="020B0609020204030204" pitchFamily="49" charset="0"/>
                <a:cs typeface="Consolas" panose="020B0609020204030204" pitchFamily="49" charset="0"/>
              </a:rPr>
              <a:t>RSA</a:t>
            </a:r>
            <a:r>
              <a:rPr lang="en-GB" sz="2400" dirty="0" smtClean="0">
                <a:solidFill>
                  <a:schemeClr val="bg1">
                    <a:lumMod val="75000"/>
                  </a:schemeClr>
                </a:solidFill>
                <a:latin typeface="Consolas" panose="020B0609020204030204" pitchFamily="49" charset="0"/>
                <a:cs typeface="Consolas" panose="020B0609020204030204" pitchFamily="49" charset="0"/>
              </a:rPr>
              <a:t>_WITH_</a:t>
            </a:r>
            <a:r>
              <a:rPr lang="en-GB" sz="2400" dirty="0" smtClean="0">
                <a:solidFill>
                  <a:schemeClr val="accent6">
                    <a:lumMod val="75000"/>
                  </a:schemeClr>
                </a:solidFill>
                <a:latin typeface="Consolas" panose="020B0609020204030204" pitchFamily="49" charset="0"/>
                <a:cs typeface="Consolas" panose="020B0609020204030204" pitchFamily="49" charset="0"/>
              </a:rPr>
              <a:t>AES_128_CBC</a:t>
            </a:r>
            <a:r>
              <a:rPr lang="en-GB" sz="2400" dirty="0" smtClean="0">
                <a:latin typeface="Consolas" panose="020B0609020204030204" pitchFamily="49" charset="0"/>
                <a:cs typeface="Consolas" panose="020B0609020204030204" pitchFamily="49" charset="0"/>
              </a:rPr>
              <a:t>_</a:t>
            </a:r>
            <a:r>
              <a:rPr lang="en-GB" sz="2400" dirty="0" smtClean="0">
                <a:solidFill>
                  <a:schemeClr val="accent3">
                    <a:lumMod val="75000"/>
                  </a:schemeClr>
                </a:solidFill>
                <a:latin typeface="Consolas" panose="020B0609020204030204" pitchFamily="49" charset="0"/>
                <a:cs typeface="Consolas" panose="020B0609020204030204" pitchFamily="49" charset="0"/>
              </a:rPr>
              <a:t>SHA256</a:t>
            </a:r>
            <a:endParaRPr lang="en-GB" sz="2400" dirty="0">
              <a:solidFill>
                <a:schemeClr val="accent3">
                  <a:lumMod val="75000"/>
                </a:schemeClr>
              </a:solidFill>
              <a:latin typeface="Consolas" panose="020B0609020204030204" pitchFamily="49" charset="0"/>
              <a:cs typeface="Consolas" panose="020B0609020204030204" pitchFamily="49" charset="0"/>
            </a:endParaRPr>
          </a:p>
        </p:txBody>
      </p:sp>
      <p:sp>
        <p:nvSpPr>
          <p:cNvPr id="6" name="TextBox 5"/>
          <p:cNvSpPr txBox="1"/>
          <p:nvPr/>
        </p:nvSpPr>
        <p:spPr>
          <a:xfrm>
            <a:off x="1334566" y="2363266"/>
            <a:ext cx="1240680" cy="369332"/>
          </a:xfrm>
          <a:prstGeom prst="rect">
            <a:avLst/>
          </a:prstGeom>
          <a:noFill/>
        </p:spPr>
        <p:txBody>
          <a:bodyPr wrap="square" lIns="0" tIns="0" rIns="0" bIns="0" rtlCol="0">
            <a:spAutoFit/>
          </a:bodyPr>
          <a:lstStyle/>
          <a:p>
            <a:pPr algn="ctr"/>
            <a:r>
              <a:rPr lang="en-GB" sz="2400" dirty="0">
                <a:solidFill>
                  <a:srgbClr val="00B050"/>
                </a:solidFill>
              </a:rPr>
              <a:t>Protocol</a:t>
            </a:r>
          </a:p>
        </p:txBody>
      </p:sp>
      <p:sp>
        <p:nvSpPr>
          <p:cNvPr id="8" name="TextBox 7"/>
          <p:cNvSpPr txBox="1"/>
          <p:nvPr/>
        </p:nvSpPr>
        <p:spPr>
          <a:xfrm>
            <a:off x="4060478" y="2363266"/>
            <a:ext cx="2107062" cy="369332"/>
          </a:xfrm>
          <a:prstGeom prst="rect">
            <a:avLst/>
          </a:prstGeom>
          <a:noFill/>
        </p:spPr>
        <p:txBody>
          <a:bodyPr wrap="square" lIns="0" tIns="0" rIns="0" bIns="0" rtlCol="0">
            <a:spAutoFit/>
          </a:bodyPr>
          <a:lstStyle/>
          <a:p>
            <a:pPr algn="ctr"/>
            <a:r>
              <a:rPr lang="en-GB" sz="2400" dirty="0">
                <a:solidFill>
                  <a:schemeClr val="accent6">
                    <a:lumMod val="75000"/>
                  </a:schemeClr>
                </a:solidFill>
              </a:rPr>
              <a:t>Bulk Encryption</a:t>
            </a:r>
          </a:p>
        </p:txBody>
      </p:sp>
      <p:sp>
        <p:nvSpPr>
          <p:cNvPr id="11" name="TextBox 10"/>
          <p:cNvSpPr txBox="1"/>
          <p:nvPr/>
        </p:nvSpPr>
        <p:spPr>
          <a:xfrm>
            <a:off x="1633231" y="2849675"/>
            <a:ext cx="2099016" cy="738664"/>
          </a:xfrm>
          <a:prstGeom prst="rect">
            <a:avLst/>
          </a:prstGeom>
          <a:noFill/>
        </p:spPr>
        <p:txBody>
          <a:bodyPr wrap="square" lIns="0" tIns="0" rIns="0" bIns="0" rtlCol="0">
            <a:spAutoFit/>
          </a:bodyPr>
          <a:lstStyle/>
          <a:p>
            <a:pPr algn="ctr"/>
            <a:r>
              <a:rPr lang="en-GB" sz="2400" dirty="0" smtClean="0">
                <a:solidFill>
                  <a:srgbClr val="0070C0"/>
                </a:solidFill>
              </a:rPr>
              <a:t>Authentication </a:t>
            </a:r>
            <a:r>
              <a:rPr lang="en-GB" sz="2400" dirty="0" smtClean="0">
                <a:solidFill>
                  <a:schemeClr val="accent4">
                    <a:lumMod val="60000"/>
                    <a:lumOff val="40000"/>
                  </a:schemeClr>
                </a:solidFill>
              </a:rPr>
              <a:t>&amp; Key Exchange</a:t>
            </a:r>
            <a:endParaRPr lang="en-GB" sz="2400" dirty="0">
              <a:solidFill>
                <a:schemeClr val="accent4">
                  <a:lumMod val="60000"/>
                  <a:lumOff val="40000"/>
                </a:schemeClr>
              </a:solidFill>
            </a:endParaRPr>
          </a:p>
        </p:txBody>
      </p:sp>
      <p:cxnSp>
        <p:nvCxnSpPr>
          <p:cNvPr id="13" name="Straight Connector 12"/>
          <p:cNvCxnSpPr>
            <a:stCxn id="30" idx="0"/>
          </p:cNvCxnSpPr>
          <p:nvPr/>
        </p:nvCxnSpPr>
        <p:spPr>
          <a:xfrm flipV="1">
            <a:off x="6536781" y="2028933"/>
            <a:ext cx="0" cy="82074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V="1">
            <a:off x="5114009" y="2028932"/>
            <a:ext cx="0" cy="3343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V="1">
            <a:off x="2682739" y="2028932"/>
            <a:ext cx="0" cy="6552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0"/>
          </p:cNvCxnSpPr>
          <p:nvPr/>
        </p:nvCxnSpPr>
        <p:spPr>
          <a:xfrm flipV="1">
            <a:off x="1954905" y="1993200"/>
            <a:ext cx="0" cy="3643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27780" y="2849675"/>
            <a:ext cx="3618002" cy="738664"/>
          </a:xfrm>
          <a:prstGeom prst="rect">
            <a:avLst/>
          </a:prstGeom>
          <a:noFill/>
        </p:spPr>
        <p:txBody>
          <a:bodyPr wrap="square" lIns="0" tIns="0" rIns="0" bIns="0" rtlCol="0">
            <a:spAutoFit/>
          </a:bodyPr>
          <a:lstStyle/>
          <a:p>
            <a:pPr algn="ctr"/>
            <a:r>
              <a:rPr lang="en-GB" sz="2400" dirty="0">
                <a:solidFill>
                  <a:schemeClr val="accent3">
                    <a:lumMod val="75000"/>
                  </a:schemeClr>
                </a:solidFill>
              </a:rPr>
              <a:t>Message </a:t>
            </a:r>
            <a:r>
              <a:rPr lang="en-GB" sz="2400" dirty="0" smtClean="0">
                <a:solidFill>
                  <a:schemeClr val="accent3">
                    <a:lumMod val="75000"/>
                  </a:schemeClr>
                </a:solidFill>
              </a:rPr>
              <a:t>Authentication</a:t>
            </a:r>
          </a:p>
          <a:p>
            <a:pPr algn="ctr"/>
            <a:r>
              <a:rPr lang="en-GB" sz="2400" dirty="0" smtClean="0">
                <a:solidFill>
                  <a:schemeClr val="accent3">
                    <a:lumMod val="75000"/>
                  </a:schemeClr>
                </a:solidFill>
              </a:rPr>
              <a:t>/ Pseudo Random Function</a:t>
            </a:r>
            <a:endParaRPr lang="en-GB" sz="2400" dirty="0">
              <a:solidFill>
                <a:schemeClr val="accent3">
                  <a:lumMod val="75000"/>
                </a:schemeClr>
              </a:solidFill>
            </a:endParaRPr>
          </a:p>
        </p:txBody>
      </p:sp>
      <p:sp>
        <p:nvSpPr>
          <p:cNvPr id="34" name="Text Placeholder 8"/>
          <p:cNvSpPr txBox="1">
            <a:spLocks/>
          </p:cNvSpPr>
          <p:nvPr/>
        </p:nvSpPr>
        <p:spPr>
          <a:xfrm>
            <a:off x="355586" y="4824569"/>
            <a:ext cx="8462468" cy="1305278"/>
          </a:xfrm>
          <a:prstGeom prst="rect">
            <a:avLst/>
          </a:prstGeom>
        </p:spPr>
        <p:txBody>
          <a:bodyPr vert="horz" lIns="82088" tIns="41044" rIns="82088" bIns="41044">
            <a:normAutofit/>
          </a:bodyPr>
          <a:lstStyle>
            <a:lvl1pPr marL="0" indent="0" algn="l" defTabSz="457065" rtl="0" eaLnBrk="1" latinLnBrk="0" hangingPunct="1">
              <a:spcBef>
                <a:spcPts val="0"/>
              </a:spcBef>
              <a:buFontTx/>
              <a:buNone/>
              <a:defRPr sz="3100" kern="1200">
                <a:solidFill>
                  <a:srgbClr val="393939"/>
                </a:solidFill>
                <a:latin typeface="+mn-lt"/>
                <a:ea typeface="+mn-ea"/>
                <a:cs typeface="+mn-cs"/>
              </a:defRPr>
            </a:lvl1pPr>
            <a:lvl2pPr marL="753338" indent="-342900" algn="l" defTabSz="457065" rtl="0" eaLnBrk="1" latinLnBrk="0" hangingPunct="1">
              <a:spcBef>
                <a:spcPts val="0"/>
              </a:spcBef>
              <a:buClr>
                <a:schemeClr val="tx2"/>
              </a:buClr>
              <a:buFont typeface="Arial" panose="020B0604020202020204" pitchFamily="34" charset="0"/>
              <a:buChar char="•"/>
              <a:defRPr sz="2400" kern="1200" baseline="0">
                <a:solidFill>
                  <a:schemeClr val="tx1"/>
                </a:solidFill>
                <a:latin typeface="Arial"/>
                <a:ea typeface="+mn-ea"/>
                <a:cs typeface="+mn-cs"/>
              </a:defRPr>
            </a:lvl2pPr>
            <a:lvl3pPr marL="820878" indent="0" algn="l" defTabSz="457065" rtl="0" eaLnBrk="1" latinLnBrk="0" hangingPunct="1">
              <a:spcBef>
                <a:spcPts val="0"/>
              </a:spcBef>
              <a:buFontTx/>
              <a:buNone/>
              <a:defRPr sz="1300" kern="1200">
                <a:solidFill>
                  <a:schemeClr val="tx1"/>
                </a:solidFill>
                <a:latin typeface="Arial"/>
                <a:ea typeface="+mn-ea"/>
                <a:cs typeface="+mn-cs"/>
              </a:defRPr>
            </a:lvl3pPr>
            <a:lvl4pPr marL="1231316" indent="0" algn="l" defTabSz="457065" rtl="0" eaLnBrk="1" latinLnBrk="0" hangingPunct="1">
              <a:spcBef>
                <a:spcPts val="0"/>
              </a:spcBef>
              <a:buFontTx/>
              <a:buNone/>
              <a:defRPr sz="1300" kern="1200">
                <a:solidFill>
                  <a:schemeClr val="tx1"/>
                </a:solidFill>
                <a:latin typeface="Arial"/>
                <a:ea typeface="+mn-ea"/>
                <a:cs typeface="+mn-cs"/>
              </a:defRPr>
            </a:lvl4pPr>
            <a:lvl5pPr marL="1641756" indent="0" algn="l" defTabSz="457065" rtl="0" eaLnBrk="1" latinLnBrk="0" hangingPunct="1">
              <a:spcBef>
                <a:spcPts val="0"/>
              </a:spcBef>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Look out for:</a:t>
            </a:r>
          </a:p>
          <a:p>
            <a:pPr lvl="1"/>
            <a:r>
              <a:rPr lang="en-GB" smtClean="0"/>
              <a:t>Combined </a:t>
            </a:r>
            <a:r>
              <a:rPr lang="en-GB" smtClean="0">
                <a:solidFill>
                  <a:srgbClr val="FF0000"/>
                </a:solidFill>
              </a:rPr>
              <a:t>Key Exchange </a:t>
            </a:r>
            <a:r>
              <a:rPr lang="en-GB" smtClean="0"/>
              <a:t>and </a:t>
            </a:r>
            <a:r>
              <a:rPr lang="en-GB" smtClean="0">
                <a:solidFill>
                  <a:srgbClr val="FF0000"/>
                </a:solidFill>
              </a:rPr>
              <a:t>Authentication</a:t>
            </a:r>
            <a:r>
              <a:rPr lang="en-GB" smtClean="0"/>
              <a:t>.</a:t>
            </a:r>
          </a:p>
          <a:p>
            <a:pPr lvl="1"/>
            <a:r>
              <a:rPr lang="en-GB" smtClean="0">
                <a:solidFill>
                  <a:srgbClr val="FF0000"/>
                </a:solidFill>
              </a:rPr>
              <a:t>NULL</a:t>
            </a:r>
            <a:r>
              <a:rPr lang="en-GB" smtClean="0"/>
              <a:t>, </a:t>
            </a:r>
            <a:r>
              <a:rPr lang="en-GB" smtClean="0">
                <a:solidFill>
                  <a:srgbClr val="FF0000"/>
                </a:solidFill>
              </a:rPr>
              <a:t>ANON</a:t>
            </a:r>
            <a:r>
              <a:rPr lang="en-GB" smtClean="0"/>
              <a:t> or </a:t>
            </a:r>
            <a:r>
              <a:rPr lang="en-GB" smtClean="0">
                <a:solidFill>
                  <a:srgbClr val="FF0000"/>
                </a:solidFill>
              </a:rPr>
              <a:t>EXPORT</a:t>
            </a:r>
            <a:r>
              <a:rPr lang="en-GB" smtClean="0"/>
              <a:t> in the cipher name.</a:t>
            </a:r>
            <a:endParaRPr lang="en-GB" dirty="0" smtClean="0"/>
          </a:p>
        </p:txBody>
      </p:sp>
    </p:spTree>
    <p:extLst>
      <p:ext uri="{BB962C8B-B14F-4D97-AF65-F5344CB8AC3E}">
        <p14:creationId xmlns:p14="http://schemas.microsoft.com/office/powerpoint/2010/main" val="3450763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3"/>
          </p:nvPr>
        </p:nvSpPr>
        <p:spPr>
          <a:xfrm>
            <a:off x="355586" y="1797670"/>
            <a:ext cx="8462468" cy="4229906"/>
          </a:xfrm>
        </p:spPr>
        <p:txBody>
          <a:bodyPr>
            <a:normAutofit/>
          </a:bodyPr>
          <a:lstStyle/>
          <a:p>
            <a:r>
              <a:rPr lang="en-GB" dirty="0" smtClean="0"/>
              <a:t>Privacy between Alice and Bob.</a:t>
            </a:r>
          </a:p>
          <a:p>
            <a:pPr lvl="1"/>
            <a:r>
              <a:rPr lang="en-GB" dirty="0"/>
              <a:t>Uses a symmetric key for performance.</a:t>
            </a:r>
          </a:p>
          <a:p>
            <a:pPr lvl="1"/>
            <a:r>
              <a:rPr lang="en-GB" dirty="0"/>
              <a:t>Generated on the fly by Alice &amp; Bob.</a:t>
            </a:r>
          </a:p>
          <a:p>
            <a:pPr lvl="1"/>
            <a:r>
              <a:rPr lang="en-GB" dirty="0" smtClean="0"/>
              <a:t>Changes regularly.</a:t>
            </a:r>
          </a:p>
          <a:p>
            <a:pPr lvl="1"/>
            <a:r>
              <a:rPr lang="en-GB" dirty="0" smtClean="0"/>
              <a:t>Never stored, so very difficult to obtain.</a:t>
            </a:r>
          </a:p>
          <a:p>
            <a:endParaRPr lang="en-GB" dirty="0" smtClean="0"/>
          </a:p>
          <a:p>
            <a:r>
              <a:rPr lang="en-GB" dirty="0" smtClean="0"/>
              <a:t>These are </a:t>
            </a:r>
            <a:r>
              <a:rPr lang="en-GB" dirty="0" smtClean="0">
                <a:solidFill>
                  <a:schemeClr val="tx2"/>
                </a:solidFill>
              </a:rPr>
              <a:t>not </a:t>
            </a:r>
            <a:r>
              <a:rPr lang="en-GB" dirty="0" smtClean="0"/>
              <a:t>the keys Eve will attack.</a:t>
            </a:r>
          </a:p>
          <a:p>
            <a:pPr lvl="1"/>
            <a:r>
              <a:rPr lang="en-GB" dirty="0" smtClean="0"/>
              <a:t>Although, if compromised will give Eve what she wants.</a:t>
            </a:r>
          </a:p>
          <a:p>
            <a:pPr lvl="1"/>
            <a:r>
              <a:rPr lang="en-GB" dirty="0" smtClean="0"/>
              <a:t>Huge amount of effort spent in ensuring this remains secret.</a:t>
            </a:r>
          </a:p>
          <a:p>
            <a:endParaRPr lang="en-GB" dirty="0" smtClean="0"/>
          </a:p>
        </p:txBody>
      </p:sp>
      <p:sp>
        <p:nvSpPr>
          <p:cNvPr id="4" name="Title 3"/>
          <p:cNvSpPr>
            <a:spLocks noGrp="1"/>
          </p:cNvSpPr>
          <p:nvPr>
            <p:ph type="ctrTitle"/>
          </p:nvPr>
        </p:nvSpPr>
        <p:spPr/>
        <p:txBody>
          <a:bodyPr/>
          <a:lstStyle/>
          <a:p>
            <a:r>
              <a:rPr lang="en-GB" dirty="0" smtClean="0"/>
              <a:t>TLS Features: Data Exchange Bulk Encryption</a:t>
            </a:r>
            <a:endParaRPr lang="en-GB" dirty="0"/>
          </a:p>
        </p:txBody>
      </p:sp>
    </p:spTree>
    <p:extLst>
      <p:ext uri="{BB962C8B-B14F-4D97-AF65-F5344CB8AC3E}">
        <p14:creationId xmlns:p14="http://schemas.microsoft.com/office/powerpoint/2010/main" val="129337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TLS Features: Key Exchange</a:t>
            </a:r>
            <a:endParaRPr lang="en-GB" dirty="0"/>
          </a:p>
        </p:txBody>
      </p:sp>
      <p:sp>
        <p:nvSpPr>
          <p:cNvPr id="3" name="Rectangle 2"/>
          <p:cNvSpPr/>
          <p:nvPr/>
        </p:nvSpPr>
        <p:spPr>
          <a:xfrm>
            <a:off x="316659"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2525292"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Master Secret</a:t>
            </a:r>
            <a:endParaRPr lang="en-GB" dirty="0"/>
          </a:p>
        </p:txBody>
      </p:sp>
      <p:sp>
        <p:nvSpPr>
          <p:cNvPr id="7" name="Rectangle 6"/>
          <p:cNvSpPr/>
          <p:nvPr/>
        </p:nvSpPr>
        <p:spPr>
          <a:xfrm>
            <a:off x="4733925" y="3476788"/>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Key Material</a:t>
            </a:r>
            <a:endParaRPr lang="en-GB" dirty="0"/>
          </a:p>
        </p:txBody>
      </p:sp>
      <p:sp>
        <p:nvSpPr>
          <p:cNvPr id="8" name="Rectangle 7"/>
          <p:cNvSpPr/>
          <p:nvPr/>
        </p:nvSpPr>
        <p:spPr>
          <a:xfrm>
            <a:off x="6942559" y="3904895"/>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Server Write Key</a:t>
            </a:r>
            <a:endParaRPr lang="en-GB" dirty="0"/>
          </a:p>
        </p:txBody>
      </p:sp>
      <p:sp>
        <p:nvSpPr>
          <p:cNvPr id="9" name="Rectangle 8"/>
          <p:cNvSpPr/>
          <p:nvPr/>
        </p:nvSpPr>
        <p:spPr>
          <a:xfrm>
            <a:off x="6942559" y="3048682"/>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Client Write Key</a:t>
            </a:r>
            <a:endParaRPr lang="en-GB" dirty="0"/>
          </a:p>
        </p:txBody>
      </p:sp>
      <p:sp>
        <p:nvSpPr>
          <p:cNvPr id="10" name="Rectangle 9"/>
          <p:cNvSpPr/>
          <p:nvPr/>
        </p:nvSpPr>
        <p:spPr>
          <a:xfrm>
            <a:off x="6942559" y="4761108"/>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Client Write IV</a:t>
            </a:r>
            <a:endParaRPr lang="en-GB" dirty="0"/>
          </a:p>
        </p:txBody>
      </p:sp>
      <p:sp>
        <p:nvSpPr>
          <p:cNvPr id="11" name="Rectangle 10"/>
          <p:cNvSpPr/>
          <p:nvPr/>
        </p:nvSpPr>
        <p:spPr>
          <a:xfrm>
            <a:off x="6942559" y="5617319"/>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Server Write IV</a:t>
            </a:r>
            <a:endParaRPr lang="en-GB" dirty="0"/>
          </a:p>
        </p:txBody>
      </p:sp>
      <p:sp>
        <p:nvSpPr>
          <p:cNvPr id="12" name="Rectangle 11"/>
          <p:cNvSpPr/>
          <p:nvPr/>
        </p:nvSpPr>
        <p:spPr>
          <a:xfrm>
            <a:off x="6942559" y="2192469"/>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Server MAC Key</a:t>
            </a:r>
            <a:endParaRPr lang="en-GB" dirty="0"/>
          </a:p>
        </p:txBody>
      </p:sp>
      <p:sp>
        <p:nvSpPr>
          <p:cNvPr id="13" name="Rectangle 12"/>
          <p:cNvSpPr/>
          <p:nvPr/>
        </p:nvSpPr>
        <p:spPr>
          <a:xfrm>
            <a:off x="6942558" y="1336256"/>
            <a:ext cx="1884783" cy="51979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Client MAC Key</a:t>
            </a:r>
            <a:endParaRPr lang="en-GB" dirty="0"/>
          </a:p>
        </p:txBody>
      </p:sp>
      <p:cxnSp>
        <p:nvCxnSpPr>
          <p:cNvPr id="14" name="Straight Arrow Connector 13"/>
          <p:cNvCxnSpPr>
            <a:stCxn id="3" idx="3"/>
            <a:endCxn id="6" idx="1"/>
          </p:cNvCxnSpPr>
          <p:nvPr/>
        </p:nvCxnSpPr>
        <p:spPr>
          <a:xfrm>
            <a:off x="2201442" y="3736686"/>
            <a:ext cx="323850"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410075" y="3736686"/>
            <a:ext cx="323850"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7" idx="3"/>
            <a:endCxn id="13" idx="1"/>
          </p:cNvCxnSpPr>
          <p:nvPr/>
        </p:nvCxnSpPr>
        <p:spPr>
          <a:xfrm flipV="1">
            <a:off x="6618708" y="1596154"/>
            <a:ext cx="323850" cy="2140532"/>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7" idx="3"/>
            <a:endCxn id="12" idx="1"/>
          </p:cNvCxnSpPr>
          <p:nvPr/>
        </p:nvCxnSpPr>
        <p:spPr>
          <a:xfrm flipV="1">
            <a:off x="6618708" y="2452367"/>
            <a:ext cx="323851" cy="1284319"/>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7" name="Elbow Connector 26"/>
          <p:cNvCxnSpPr>
            <a:stCxn id="7" idx="3"/>
            <a:endCxn id="9" idx="1"/>
          </p:cNvCxnSpPr>
          <p:nvPr/>
        </p:nvCxnSpPr>
        <p:spPr>
          <a:xfrm flipV="1">
            <a:off x="6618708" y="3308580"/>
            <a:ext cx="323851" cy="428106"/>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9" name="Elbow Connector 28"/>
          <p:cNvCxnSpPr>
            <a:stCxn id="7" idx="3"/>
            <a:endCxn id="8" idx="1"/>
          </p:cNvCxnSpPr>
          <p:nvPr/>
        </p:nvCxnSpPr>
        <p:spPr>
          <a:xfrm>
            <a:off x="6618708" y="3736686"/>
            <a:ext cx="323851" cy="428107"/>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1" name="Elbow Connector 30"/>
          <p:cNvCxnSpPr>
            <a:stCxn id="7" idx="3"/>
            <a:endCxn id="10" idx="1"/>
          </p:cNvCxnSpPr>
          <p:nvPr/>
        </p:nvCxnSpPr>
        <p:spPr>
          <a:xfrm>
            <a:off x="6618708" y="3736686"/>
            <a:ext cx="323851" cy="1284320"/>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7" idx="3"/>
            <a:endCxn id="11" idx="1"/>
          </p:cNvCxnSpPr>
          <p:nvPr/>
        </p:nvCxnSpPr>
        <p:spPr>
          <a:xfrm>
            <a:off x="6618708" y="3736686"/>
            <a:ext cx="323851" cy="2140531"/>
          </a:xfrm>
          <a:prstGeom prst="bentConnector3">
            <a:avLst/>
          </a:prstGeom>
          <a:ln w="22225">
            <a:headEnd w="lg"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9106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Key Exchange without Forward Secrecy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23</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056093" y="3358206"/>
            <a:ext cx="1338636" cy="634612"/>
            <a:chOff x="1056093" y="3358206"/>
            <a:chExt cx="1338636"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1056093" y="3746597"/>
              <a:ext cx="1338636" cy="246221"/>
            </a:xfrm>
            <a:prstGeom prst="rect">
              <a:avLst/>
            </a:prstGeom>
            <a:noFill/>
          </p:spPr>
          <p:txBody>
            <a:bodyPr wrap="none" lIns="0" tIns="0" rIns="0" bIns="0" rtlCol="0">
              <a:spAutoFit/>
            </a:bodyPr>
            <a:lstStyle/>
            <a:p>
              <a:pPr algn="ctr"/>
              <a:r>
                <a:rPr lang="en-GB" sz="1600" dirty="0" smtClean="0"/>
                <a:t>Bob’s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732353" y="3358206"/>
            <a:ext cx="1418082" cy="634612"/>
            <a:chOff x="1016371" y="3358206"/>
            <a:chExt cx="1418082"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1016371" y="3746597"/>
              <a:ext cx="1418082" cy="246221"/>
            </a:xfrm>
            <a:prstGeom prst="rect">
              <a:avLst/>
            </a:prstGeom>
            <a:noFill/>
          </p:spPr>
          <p:txBody>
            <a:bodyPr wrap="none" lIns="0" tIns="0" rIns="0" bIns="0" rtlCol="0">
              <a:spAutoFit/>
            </a:bodyPr>
            <a:lstStyle/>
            <a:p>
              <a:pPr algn="ctr"/>
              <a:r>
                <a:rPr lang="en-GB" sz="1600" dirty="0" smtClean="0"/>
                <a:t>Bob’s Private Key</a:t>
              </a:r>
              <a:endParaRPr lang="en-GB" sz="1600" dirty="0"/>
            </a:p>
          </p:txBody>
        </p:sp>
      </p:grpSp>
    </p:spTree>
    <p:extLst>
      <p:ext uri="{BB962C8B-B14F-4D97-AF65-F5344CB8AC3E}">
        <p14:creationId xmlns:p14="http://schemas.microsoft.com/office/powerpoint/2010/main" val="3028923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Bob’s private key is Eve’s target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24</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056093" y="3358206"/>
            <a:ext cx="1338636" cy="634612"/>
            <a:chOff x="1056093" y="3358206"/>
            <a:chExt cx="1338636"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1056093" y="3746597"/>
              <a:ext cx="1338636" cy="246221"/>
            </a:xfrm>
            <a:prstGeom prst="rect">
              <a:avLst/>
            </a:prstGeom>
            <a:noFill/>
          </p:spPr>
          <p:txBody>
            <a:bodyPr wrap="none" lIns="0" tIns="0" rIns="0" bIns="0" rtlCol="0">
              <a:spAutoFit/>
            </a:bodyPr>
            <a:lstStyle/>
            <a:p>
              <a:pPr algn="ctr"/>
              <a:r>
                <a:rPr lang="en-GB" sz="1600" dirty="0" smtClean="0"/>
                <a:t>Bob’s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aw49v8rnawih</a:t>
            </a:r>
            <a:endParaRPr lang="en-GB" dirty="0">
              <a:latin typeface="Consolas" panose="020B0609020204030204" pitchFamily="49" charset="0"/>
              <a:cs typeface="Consolas" panose="020B0609020204030204" pitchFamily="49" charset="0"/>
            </a:endParaRP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732353" y="3358206"/>
            <a:ext cx="1418082" cy="634612"/>
            <a:chOff x="1016371" y="3358206"/>
            <a:chExt cx="1418082"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glow rad="228600">
                <a:schemeClr val="accent3">
                  <a:satMod val="175000"/>
                  <a:alpha val="40000"/>
                </a:schemeClr>
              </a:glow>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1016371" y="3746597"/>
              <a:ext cx="1418082" cy="246221"/>
            </a:xfrm>
            <a:prstGeom prst="rect">
              <a:avLst/>
            </a:prstGeom>
            <a:noFill/>
          </p:spPr>
          <p:txBody>
            <a:bodyPr wrap="none" lIns="0" tIns="0" rIns="0" bIns="0" rtlCol="0">
              <a:spAutoFit/>
            </a:bodyPr>
            <a:lstStyle/>
            <a:p>
              <a:pPr algn="ctr"/>
              <a:r>
                <a:rPr lang="en-GB" sz="1600" dirty="0" smtClean="0"/>
                <a:t>Bob’s Private Key</a:t>
              </a:r>
              <a:endParaRPr lang="en-GB" sz="1600" dirty="0"/>
            </a:p>
          </p:txBody>
        </p:sp>
      </p:grpSp>
    </p:spTree>
    <p:extLst>
      <p:ext uri="{BB962C8B-B14F-4D97-AF65-F5344CB8AC3E}">
        <p14:creationId xmlns:p14="http://schemas.microsoft.com/office/powerpoint/2010/main" val="3887381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Key Exchange with Forward Secrecy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25</a:t>
            </a:fld>
            <a:endParaRPr lang="en-US" dirty="0"/>
          </a:p>
        </p:txBody>
      </p:sp>
      <p:sp>
        <p:nvSpPr>
          <p:cNvPr id="5" name="Rectangle 4"/>
          <p:cNvSpPr/>
          <p:nvPr/>
        </p:nvSpPr>
        <p:spPr>
          <a:xfrm>
            <a:off x="783020"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6" name="Rectangle 5"/>
          <p:cNvSpPr/>
          <p:nvPr/>
        </p:nvSpPr>
        <p:spPr>
          <a:xfrm>
            <a:off x="1005411"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cxnSp>
        <p:nvCxnSpPr>
          <p:cNvPr id="8" name="Straight Arrow Connector 7"/>
          <p:cNvCxnSpPr/>
          <p:nvPr/>
        </p:nvCxnSpPr>
        <p:spPr>
          <a:xfrm>
            <a:off x="1725411" y="1878717"/>
            <a:ext cx="0"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725411" y="2838410"/>
            <a:ext cx="1"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831546" y="3358206"/>
            <a:ext cx="1787733" cy="634612"/>
            <a:chOff x="831546" y="3358206"/>
            <a:chExt cx="1787733" cy="634612"/>
          </a:xfrm>
        </p:grpSpPr>
        <p:sp>
          <p:nvSpPr>
            <p:cNvPr id="18"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0" name="TextBox 19"/>
            <p:cNvSpPr txBox="1"/>
            <p:nvPr/>
          </p:nvSpPr>
          <p:spPr>
            <a:xfrm>
              <a:off x="831546" y="3746597"/>
              <a:ext cx="1787733" cy="246221"/>
            </a:xfrm>
            <a:prstGeom prst="rect">
              <a:avLst/>
            </a:prstGeom>
            <a:noFill/>
          </p:spPr>
          <p:txBody>
            <a:bodyPr wrap="none" lIns="0" tIns="0" rIns="0" bIns="0" rtlCol="0">
              <a:spAutoFit/>
            </a:bodyPr>
            <a:lstStyle/>
            <a:p>
              <a:pPr algn="ctr"/>
              <a:r>
                <a:rPr lang="en-GB" sz="1600" dirty="0" smtClean="0"/>
                <a:t>Ephemeral Public Key</a:t>
              </a:r>
              <a:endParaRPr lang="en-GB" sz="1600" dirty="0"/>
            </a:p>
          </p:txBody>
        </p:sp>
      </p:grpSp>
      <p:sp>
        <p:nvSpPr>
          <p:cNvPr id="22" name="Rectangle 21"/>
          <p:cNvSpPr/>
          <p:nvPr/>
        </p:nvSpPr>
        <p:spPr>
          <a:xfrm>
            <a:off x="6499001" y="2318614"/>
            <a:ext cx="1884783" cy="519796"/>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Pre-master Secret</a:t>
            </a:r>
            <a:endParaRPr lang="en-GB" dirty="0"/>
          </a:p>
        </p:txBody>
      </p:sp>
      <p:sp>
        <p:nvSpPr>
          <p:cNvPr id="23" name="Rectangle 22"/>
          <p:cNvSpPr/>
          <p:nvPr/>
        </p:nvSpPr>
        <p:spPr>
          <a:xfrm>
            <a:off x="6721392" y="1338717"/>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cxnSp>
        <p:nvCxnSpPr>
          <p:cNvPr id="24" name="Straight Arrow Connector 23"/>
          <p:cNvCxnSpPr>
            <a:stCxn id="22" idx="0"/>
            <a:endCxn id="23" idx="2"/>
          </p:cNvCxnSpPr>
          <p:nvPr/>
        </p:nvCxnSpPr>
        <p:spPr>
          <a:xfrm flipH="1" flipV="1">
            <a:off x="7441392" y="1878717"/>
            <a:ext cx="1" cy="43989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22" idx="2"/>
          </p:cNvCxnSpPr>
          <p:nvPr/>
        </p:nvCxnSpPr>
        <p:spPr>
          <a:xfrm flipV="1">
            <a:off x="7441393" y="2838410"/>
            <a:ext cx="0" cy="474138"/>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48" idx="3"/>
            <a:endCxn id="49" idx="1"/>
          </p:cNvCxnSpPr>
          <p:nvPr/>
        </p:nvCxnSpPr>
        <p:spPr>
          <a:xfrm>
            <a:off x="2667803" y="4812601"/>
            <a:ext cx="3831198"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852000" y="340915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Eve</a:t>
            </a:r>
            <a:endParaRPr lang="en-GB" dirty="0">
              <a:solidFill>
                <a:schemeClr val="tx1"/>
              </a:solidFill>
            </a:endParaRPr>
          </a:p>
        </p:txBody>
      </p:sp>
      <p:cxnSp>
        <p:nvCxnSpPr>
          <p:cNvPr id="43" name="Straight Arrow Connector 42"/>
          <p:cNvCxnSpPr>
            <a:endCxn id="38" idx="2"/>
          </p:cNvCxnSpPr>
          <p:nvPr/>
        </p:nvCxnSpPr>
        <p:spPr>
          <a:xfrm flipV="1">
            <a:off x="4572000" y="3949155"/>
            <a:ext cx="0" cy="863446"/>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83020"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latin typeface="Consolas" panose="020B0609020204030204" pitchFamily="49" charset="0"/>
                <a:cs typeface="Consolas" panose="020B0609020204030204" pitchFamily="49" charset="0"/>
              </a:rPr>
              <a:t>ry5ebyseyet4</a:t>
            </a:r>
            <a:endParaRPr lang="en-GB" dirty="0">
              <a:latin typeface="Consolas" panose="020B0609020204030204" pitchFamily="49" charset="0"/>
              <a:cs typeface="Consolas" panose="020B0609020204030204" pitchFamily="49" charset="0"/>
            </a:endParaRPr>
          </a:p>
        </p:txBody>
      </p:sp>
      <p:sp>
        <p:nvSpPr>
          <p:cNvPr id="49" name="Rectangle 48"/>
          <p:cNvSpPr/>
          <p:nvPr/>
        </p:nvSpPr>
        <p:spPr>
          <a:xfrm>
            <a:off x="6499001" y="4552703"/>
            <a:ext cx="1884783" cy="51979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ry5ebyseyet4</a:t>
            </a:r>
          </a:p>
        </p:txBody>
      </p:sp>
      <p:cxnSp>
        <p:nvCxnSpPr>
          <p:cNvPr id="50" name="Straight Arrow Connector 49"/>
          <p:cNvCxnSpPr>
            <a:stCxn id="20" idx="2"/>
            <a:endCxn id="48" idx="0"/>
          </p:cNvCxnSpPr>
          <p:nvPr/>
        </p:nvCxnSpPr>
        <p:spPr>
          <a:xfrm>
            <a:off x="1725411" y="3992818"/>
            <a:ext cx="1" cy="559885"/>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49" idx="0"/>
          </p:cNvCxnSpPr>
          <p:nvPr/>
        </p:nvCxnSpPr>
        <p:spPr>
          <a:xfrm flipH="1" flipV="1">
            <a:off x="7441392" y="4078566"/>
            <a:ext cx="1" cy="474137"/>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6507806" y="3358206"/>
            <a:ext cx="1867179" cy="634612"/>
            <a:chOff x="791824" y="3358206"/>
            <a:chExt cx="1867179" cy="634612"/>
          </a:xfrm>
        </p:grpSpPr>
        <p:sp>
          <p:nvSpPr>
            <p:cNvPr id="35" name="Freeform 5"/>
            <p:cNvSpPr>
              <a:spLocks noEditPoints="1"/>
            </p:cNvSpPr>
            <p:nvPr/>
          </p:nvSpPr>
          <p:spPr bwMode="auto">
            <a:xfrm rot="162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7" name="TextBox 36"/>
            <p:cNvSpPr txBox="1"/>
            <p:nvPr/>
          </p:nvSpPr>
          <p:spPr>
            <a:xfrm>
              <a:off x="791824" y="3746597"/>
              <a:ext cx="1867179" cy="246221"/>
            </a:xfrm>
            <a:prstGeom prst="rect">
              <a:avLst/>
            </a:prstGeom>
            <a:noFill/>
          </p:spPr>
          <p:txBody>
            <a:bodyPr wrap="none" lIns="0" tIns="0" rIns="0" bIns="0" rtlCol="0">
              <a:spAutoFit/>
            </a:bodyPr>
            <a:lstStyle/>
            <a:p>
              <a:pPr algn="ctr"/>
              <a:r>
                <a:rPr lang="en-GB" sz="1600" dirty="0" smtClean="0"/>
                <a:t>Ephemeral Private Key</a:t>
              </a:r>
              <a:endParaRPr lang="en-GB" sz="1600" dirty="0"/>
            </a:p>
          </p:txBody>
        </p:sp>
      </p:grpSp>
      <p:cxnSp>
        <p:nvCxnSpPr>
          <p:cNvPr id="26" name="Straight Arrow Connector 25"/>
          <p:cNvCxnSpPr>
            <a:stCxn id="23" idx="1"/>
            <a:endCxn id="6" idx="3"/>
          </p:cNvCxnSpPr>
          <p:nvPr/>
        </p:nvCxnSpPr>
        <p:spPr>
          <a:xfrm flipH="1">
            <a:off x="2445411" y="1608717"/>
            <a:ext cx="4275981" cy="0"/>
          </a:xfrm>
          <a:prstGeom prst="straightConnector1">
            <a:avLst/>
          </a:prstGeom>
          <a:ln w="22225">
            <a:headEnd w="lg" len="med"/>
            <a:tailEnd type="triangle"/>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3768892" y="1235807"/>
            <a:ext cx="1787733" cy="634612"/>
            <a:chOff x="831547" y="3358206"/>
            <a:chExt cx="1787733" cy="634612"/>
          </a:xfrm>
        </p:grpSpPr>
        <p:sp>
          <p:nvSpPr>
            <p:cNvPr id="30" name="Freeform 5"/>
            <p:cNvSpPr>
              <a:spLocks noEditPoints="1"/>
            </p:cNvSpPr>
            <p:nvPr/>
          </p:nvSpPr>
          <p:spPr bwMode="auto">
            <a:xfrm rot="5400000">
              <a:off x="1564937" y="3083343"/>
              <a:ext cx="320949" cy="87067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4">
                <a:lumMod val="40000"/>
                <a:lumOff val="60000"/>
              </a:schemeClr>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31" name="TextBox 30"/>
            <p:cNvSpPr txBox="1"/>
            <p:nvPr/>
          </p:nvSpPr>
          <p:spPr>
            <a:xfrm>
              <a:off x="831547" y="3746597"/>
              <a:ext cx="1787733" cy="246221"/>
            </a:xfrm>
            <a:prstGeom prst="rect">
              <a:avLst/>
            </a:prstGeom>
            <a:noFill/>
          </p:spPr>
          <p:txBody>
            <a:bodyPr wrap="none" lIns="0" tIns="0" rIns="0" bIns="0" rtlCol="0">
              <a:spAutoFit/>
            </a:bodyPr>
            <a:lstStyle/>
            <a:p>
              <a:pPr algn="ctr"/>
              <a:r>
                <a:rPr lang="en-GB" sz="1600" dirty="0" smtClean="0"/>
                <a:t>Ephemeral Public Key</a:t>
              </a:r>
              <a:endParaRPr lang="en-GB" sz="1600" dirty="0"/>
            </a:p>
          </p:txBody>
        </p:sp>
      </p:grpSp>
    </p:spTree>
    <p:extLst>
      <p:ext uri="{BB962C8B-B14F-4D97-AF65-F5344CB8AC3E}">
        <p14:creationId xmlns:p14="http://schemas.microsoft.com/office/powerpoint/2010/main" val="233513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55586" y="1994046"/>
            <a:ext cx="3960000" cy="1440000"/>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lnSpcReduction="10000"/>
          </a:bodyPr>
          <a:lstStyle/>
          <a:p>
            <a:r>
              <a:rPr lang="en-GB" dirty="0" smtClean="0"/>
              <a:t>Use the public key in Bob’s certificate and corresponding private key encrypt secrets that create the symmetric key.</a:t>
            </a:r>
            <a:endParaRPr lang="en-GB" dirty="0"/>
          </a:p>
        </p:txBody>
      </p:sp>
      <p:sp>
        <p:nvSpPr>
          <p:cNvPr id="5" name="Title 4"/>
          <p:cNvSpPr>
            <a:spLocks noGrp="1"/>
          </p:cNvSpPr>
          <p:nvPr>
            <p:ph type="ctrTitle"/>
          </p:nvPr>
        </p:nvSpPr>
        <p:spPr/>
        <p:txBody>
          <a:bodyPr/>
          <a:lstStyle/>
          <a:p>
            <a:r>
              <a:rPr lang="en-GB" dirty="0" smtClean="0"/>
              <a:t>Why Forward Secrecy is important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26</a:t>
            </a:fld>
            <a:endParaRPr lang="en-US" dirty="0"/>
          </a:p>
        </p:txBody>
      </p:sp>
      <p:sp>
        <p:nvSpPr>
          <p:cNvPr id="11" name="Text Placeholder 8"/>
          <p:cNvSpPr>
            <a:spLocks noGrp="1"/>
          </p:cNvSpPr>
          <p:nvPr>
            <p:ph type="body" sz="quarter" idx="13"/>
          </p:nvPr>
        </p:nvSpPr>
        <p:spPr>
          <a:xfrm>
            <a:off x="4858054" y="1994046"/>
            <a:ext cx="3960000" cy="1440000"/>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dirty="0" smtClean="0"/>
              <a:t>Create a new public / private key pair to encrypt secrets that create the symmetric key.</a:t>
            </a:r>
            <a:endParaRPr lang="en-GB" dirty="0"/>
          </a:p>
        </p:txBody>
      </p:sp>
      <p:sp>
        <p:nvSpPr>
          <p:cNvPr id="12" name="Text Placeholder 8"/>
          <p:cNvSpPr>
            <a:spLocks noGrp="1"/>
          </p:cNvSpPr>
          <p:nvPr>
            <p:ph type="body" sz="quarter" idx="13"/>
          </p:nvPr>
        </p:nvSpPr>
        <p:spPr>
          <a:xfrm>
            <a:off x="355586" y="3508768"/>
            <a:ext cx="3960000" cy="426646"/>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spAutoFit/>
          </a:bodyPr>
          <a:lstStyle/>
          <a:p>
            <a:r>
              <a:rPr lang="en-GB" b="1" dirty="0" smtClean="0"/>
              <a:t>Which means that…</a:t>
            </a:r>
          </a:p>
        </p:txBody>
      </p:sp>
      <p:sp>
        <p:nvSpPr>
          <p:cNvPr id="15" name="Text Placeholder 8"/>
          <p:cNvSpPr>
            <a:spLocks noGrp="1"/>
          </p:cNvSpPr>
          <p:nvPr>
            <p:ph type="body" sz="quarter" idx="13"/>
          </p:nvPr>
        </p:nvSpPr>
        <p:spPr>
          <a:xfrm>
            <a:off x="4858054" y="3508768"/>
            <a:ext cx="3960000" cy="426646"/>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spAutoFit/>
          </a:bodyPr>
          <a:lstStyle/>
          <a:p>
            <a:r>
              <a:rPr lang="en-GB" b="1" dirty="0" smtClean="0"/>
              <a:t>Which means that…</a:t>
            </a:r>
            <a:endParaRPr lang="en-GB" dirty="0"/>
          </a:p>
        </p:txBody>
      </p:sp>
      <p:sp>
        <p:nvSpPr>
          <p:cNvPr id="16" name="Text Placeholder 8"/>
          <p:cNvSpPr>
            <a:spLocks noGrp="1"/>
          </p:cNvSpPr>
          <p:nvPr>
            <p:ph type="body" sz="quarter" idx="13"/>
          </p:nvPr>
        </p:nvSpPr>
        <p:spPr>
          <a:xfrm>
            <a:off x="355586" y="4010137"/>
            <a:ext cx="3960000" cy="1980116"/>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dirty="0" smtClean="0"/>
              <a:t>Obtain Bob’s private key and all conversations can be decrypted.</a:t>
            </a:r>
          </a:p>
        </p:txBody>
      </p:sp>
      <p:sp>
        <p:nvSpPr>
          <p:cNvPr id="17" name="Text Placeholder 8"/>
          <p:cNvSpPr>
            <a:spLocks noGrp="1"/>
          </p:cNvSpPr>
          <p:nvPr>
            <p:ph type="body" sz="quarter" idx="13"/>
          </p:nvPr>
        </p:nvSpPr>
        <p:spPr>
          <a:xfrm>
            <a:off x="4858054" y="4010137"/>
            <a:ext cx="3960000" cy="1980116"/>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lnSpcReduction="10000"/>
          </a:bodyPr>
          <a:lstStyle/>
          <a:p>
            <a:r>
              <a:rPr lang="en-GB" dirty="0" smtClean="0"/>
              <a:t>Bob’s private key irrelevant to decryption.</a:t>
            </a:r>
          </a:p>
          <a:p>
            <a:endParaRPr lang="en-GB" dirty="0"/>
          </a:p>
          <a:p>
            <a:r>
              <a:rPr lang="en-GB" dirty="0" smtClean="0"/>
              <a:t>If the </a:t>
            </a:r>
            <a:r>
              <a:rPr lang="en-GB" dirty="0" smtClean="0"/>
              <a:t>ephemeral </a:t>
            </a:r>
            <a:r>
              <a:rPr lang="en-GB" dirty="0" smtClean="0"/>
              <a:t>key </a:t>
            </a:r>
            <a:r>
              <a:rPr lang="en-GB" dirty="0" smtClean="0"/>
              <a:t>is obtained then only </a:t>
            </a:r>
            <a:r>
              <a:rPr lang="en-GB" dirty="0" smtClean="0"/>
              <a:t>one conversation can be decrypted.</a:t>
            </a:r>
            <a:endParaRPr lang="en-GB" dirty="0"/>
          </a:p>
        </p:txBody>
      </p:sp>
      <p:sp>
        <p:nvSpPr>
          <p:cNvPr id="18" name="Text Placeholder 8"/>
          <p:cNvSpPr>
            <a:spLocks noGrp="1"/>
          </p:cNvSpPr>
          <p:nvPr>
            <p:ph type="body" sz="quarter" idx="13"/>
          </p:nvPr>
        </p:nvSpPr>
        <p:spPr>
          <a:xfrm>
            <a:off x="355586" y="1419975"/>
            <a:ext cx="3960000" cy="499349"/>
          </a:xfrm>
          <a:solidFill>
            <a:schemeClr val="accent3"/>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fontScale="92500"/>
          </a:bodyPr>
          <a:lstStyle/>
          <a:p>
            <a:r>
              <a:rPr lang="en-GB" b="1" dirty="0" smtClean="0"/>
              <a:t>Suites </a:t>
            </a:r>
            <a:r>
              <a:rPr lang="en-GB" b="1" dirty="0" smtClean="0">
                <a:solidFill>
                  <a:schemeClr val="tx2"/>
                </a:solidFill>
              </a:rPr>
              <a:t>without</a:t>
            </a:r>
            <a:r>
              <a:rPr lang="en-GB" b="1" dirty="0" smtClean="0"/>
              <a:t> Forward Secrecy:</a:t>
            </a:r>
          </a:p>
        </p:txBody>
      </p:sp>
      <p:sp>
        <p:nvSpPr>
          <p:cNvPr id="19" name="Text Placeholder 8"/>
          <p:cNvSpPr>
            <a:spLocks noGrp="1"/>
          </p:cNvSpPr>
          <p:nvPr>
            <p:ph type="body" sz="quarter" idx="13"/>
          </p:nvPr>
        </p:nvSpPr>
        <p:spPr>
          <a:xfrm>
            <a:off x="4858054" y="1419975"/>
            <a:ext cx="3960000" cy="499349"/>
          </a:xfrm>
          <a:solidFill>
            <a:schemeClr val="accent6">
              <a:lumMod val="20000"/>
              <a:lumOff val="80000"/>
            </a:schemeClr>
          </a:solidFill>
          <a:ln w="12700">
            <a:noFill/>
          </a:ln>
        </p:spPr>
        <p:style>
          <a:lnRef idx="2">
            <a:schemeClr val="accent6"/>
          </a:lnRef>
          <a:fillRef idx="1">
            <a:schemeClr val="lt1"/>
          </a:fillRef>
          <a:effectRef idx="0">
            <a:schemeClr val="accent6"/>
          </a:effectRef>
          <a:fontRef idx="minor">
            <a:schemeClr val="dk1"/>
          </a:fontRef>
        </p:style>
        <p:txBody>
          <a:bodyPr lIns="72000" tIns="36000" rIns="72000" bIns="36000">
            <a:normAutofit/>
          </a:bodyPr>
          <a:lstStyle/>
          <a:p>
            <a:r>
              <a:rPr lang="en-GB" b="1" dirty="0" smtClean="0"/>
              <a:t>Suites </a:t>
            </a:r>
            <a:r>
              <a:rPr lang="en-GB" b="1" dirty="0" smtClean="0">
                <a:solidFill>
                  <a:schemeClr val="tx2"/>
                </a:solidFill>
              </a:rPr>
              <a:t>with</a:t>
            </a:r>
            <a:r>
              <a:rPr lang="en-GB" b="1" dirty="0" smtClean="0"/>
              <a:t> Forward Secrecy:</a:t>
            </a:r>
            <a:endParaRPr lang="en-GB" b="1" dirty="0"/>
          </a:p>
        </p:txBody>
      </p:sp>
    </p:spTree>
    <p:extLst>
      <p:ext uri="{BB962C8B-B14F-4D97-AF65-F5344CB8AC3E}">
        <p14:creationId xmlns:p14="http://schemas.microsoft.com/office/powerpoint/2010/main" val="1199918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fontScale="92500"/>
          </a:bodyPr>
          <a:lstStyle/>
          <a:p>
            <a:r>
              <a:rPr lang="en-GB" dirty="0" smtClean="0"/>
              <a:t>Key Exchanges that support Forward Secrecy:</a:t>
            </a:r>
          </a:p>
          <a:p>
            <a:pPr lvl="1"/>
            <a:r>
              <a:rPr lang="en-GB" dirty="0" smtClean="0">
                <a:solidFill>
                  <a:schemeClr val="accent6"/>
                </a:solidFill>
              </a:rPr>
              <a:t>DHE</a:t>
            </a:r>
            <a:r>
              <a:rPr lang="en-GB" dirty="0" smtClean="0"/>
              <a:t> 		- </a:t>
            </a:r>
            <a:r>
              <a:rPr lang="en-GB" dirty="0" err="1" smtClean="0">
                <a:solidFill>
                  <a:schemeClr val="accent6"/>
                </a:solidFill>
              </a:rPr>
              <a:t>D</a:t>
            </a:r>
            <a:r>
              <a:rPr lang="en-GB" dirty="0" err="1" smtClean="0"/>
              <a:t>iffie</a:t>
            </a:r>
            <a:r>
              <a:rPr lang="en-GB" dirty="0" smtClean="0"/>
              <a:t>-</a:t>
            </a:r>
            <a:r>
              <a:rPr lang="en-GB" dirty="0" smtClean="0">
                <a:solidFill>
                  <a:schemeClr val="accent6"/>
                </a:solidFill>
              </a:rPr>
              <a:t>H</a:t>
            </a:r>
            <a:r>
              <a:rPr lang="en-GB" dirty="0" smtClean="0"/>
              <a:t>ellman </a:t>
            </a:r>
            <a:r>
              <a:rPr lang="en-GB" dirty="0" smtClean="0">
                <a:solidFill>
                  <a:schemeClr val="accent6"/>
                </a:solidFill>
              </a:rPr>
              <a:t>E</a:t>
            </a:r>
            <a:r>
              <a:rPr lang="en-GB" dirty="0" smtClean="0"/>
              <a:t>phemeral</a:t>
            </a:r>
          </a:p>
          <a:p>
            <a:pPr lvl="1"/>
            <a:r>
              <a:rPr lang="en-GB" dirty="0" smtClean="0">
                <a:solidFill>
                  <a:schemeClr val="accent6"/>
                </a:solidFill>
              </a:rPr>
              <a:t>ECDHE</a:t>
            </a:r>
            <a:r>
              <a:rPr lang="en-GB" dirty="0" smtClean="0"/>
              <a:t>		- </a:t>
            </a:r>
            <a:r>
              <a:rPr lang="en-GB" dirty="0" smtClean="0">
                <a:solidFill>
                  <a:schemeClr val="accent6"/>
                </a:solidFill>
              </a:rPr>
              <a:t>E</a:t>
            </a:r>
            <a:r>
              <a:rPr lang="en-GB" dirty="0" smtClean="0"/>
              <a:t>lliptic </a:t>
            </a:r>
            <a:r>
              <a:rPr lang="en-GB" dirty="0" smtClean="0">
                <a:solidFill>
                  <a:schemeClr val="accent6"/>
                </a:solidFill>
              </a:rPr>
              <a:t>C</a:t>
            </a:r>
            <a:r>
              <a:rPr lang="en-GB" dirty="0" smtClean="0"/>
              <a:t>urve </a:t>
            </a:r>
            <a:r>
              <a:rPr lang="en-GB" dirty="0" err="1" smtClean="0">
                <a:solidFill>
                  <a:schemeClr val="accent6"/>
                </a:solidFill>
              </a:rPr>
              <a:t>D</a:t>
            </a:r>
            <a:r>
              <a:rPr lang="en-GB" dirty="0" err="1" smtClean="0"/>
              <a:t>iffie</a:t>
            </a:r>
            <a:r>
              <a:rPr lang="en-GB" dirty="0" smtClean="0"/>
              <a:t>-</a:t>
            </a:r>
            <a:r>
              <a:rPr lang="en-GB" dirty="0" smtClean="0">
                <a:solidFill>
                  <a:schemeClr val="accent6"/>
                </a:solidFill>
              </a:rPr>
              <a:t>H</a:t>
            </a:r>
            <a:r>
              <a:rPr lang="en-GB" dirty="0" smtClean="0"/>
              <a:t>ellman </a:t>
            </a:r>
            <a:r>
              <a:rPr lang="en-GB" dirty="0" smtClean="0">
                <a:solidFill>
                  <a:schemeClr val="accent6"/>
                </a:solidFill>
              </a:rPr>
              <a:t>E</a:t>
            </a:r>
            <a:r>
              <a:rPr lang="en-GB" dirty="0" smtClean="0"/>
              <a:t>phemeral</a:t>
            </a:r>
          </a:p>
          <a:p>
            <a:pPr lvl="1"/>
            <a:r>
              <a:rPr lang="en-GB" dirty="0" err="1" smtClean="0">
                <a:solidFill>
                  <a:schemeClr val="accent1"/>
                </a:solidFill>
              </a:rPr>
              <a:t>DH_anon</a:t>
            </a:r>
            <a:r>
              <a:rPr lang="en-GB" dirty="0" smtClean="0">
                <a:solidFill>
                  <a:schemeClr val="accent1"/>
                </a:solidFill>
              </a:rPr>
              <a:t>	- Anonymous </a:t>
            </a:r>
            <a:r>
              <a:rPr lang="en-GB" dirty="0" err="1" smtClean="0">
                <a:solidFill>
                  <a:schemeClr val="accent1"/>
                </a:solidFill>
              </a:rPr>
              <a:t>Diffie</a:t>
            </a:r>
            <a:r>
              <a:rPr lang="en-GB" dirty="0" smtClean="0">
                <a:solidFill>
                  <a:schemeClr val="accent1"/>
                </a:solidFill>
              </a:rPr>
              <a:t>-Hellman</a:t>
            </a:r>
          </a:p>
          <a:p>
            <a:pPr lvl="1"/>
            <a:endParaRPr lang="en-GB" dirty="0"/>
          </a:p>
          <a:p>
            <a:r>
              <a:rPr lang="en-GB" dirty="0" smtClean="0"/>
              <a:t>Example:</a:t>
            </a:r>
            <a:endParaRPr lang="en-GB" dirty="0"/>
          </a:p>
          <a:p>
            <a:pPr lvl="1"/>
            <a:r>
              <a:rPr lang="en-GB" dirty="0"/>
              <a:t>TLS_</a:t>
            </a:r>
            <a:r>
              <a:rPr lang="en-GB" dirty="0">
                <a:solidFill>
                  <a:schemeClr val="accent4"/>
                </a:solidFill>
              </a:rPr>
              <a:t>ECDH</a:t>
            </a:r>
            <a:r>
              <a:rPr lang="en-GB" dirty="0"/>
              <a:t>_ECDSA_WITH_AES_128_GCM_SHA256</a:t>
            </a:r>
          </a:p>
          <a:p>
            <a:pPr lvl="1"/>
            <a:r>
              <a:rPr lang="en-GB" dirty="0"/>
              <a:t>TLS_</a:t>
            </a:r>
            <a:r>
              <a:rPr lang="en-GB" dirty="0">
                <a:solidFill>
                  <a:schemeClr val="accent4"/>
                </a:solidFill>
              </a:rPr>
              <a:t>ECDH</a:t>
            </a:r>
            <a:r>
              <a:rPr lang="en-GB" dirty="0">
                <a:solidFill>
                  <a:schemeClr val="tx2"/>
                </a:solidFill>
              </a:rPr>
              <a:t>E</a:t>
            </a:r>
            <a:r>
              <a:rPr lang="en-GB" dirty="0"/>
              <a:t>_ECDSA_WITH_AES_128_GCM_SHA256</a:t>
            </a:r>
          </a:p>
          <a:p>
            <a:pPr lvl="1"/>
            <a:endParaRPr lang="en-GB" dirty="0" smtClean="0"/>
          </a:p>
          <a:p>
            <a:endParaRPr lang="en-GB" dirty="0"/>
          </a:p>
        </p:txBody>
      </p:sp>
      <p:sp>
        <p:nvSpPr>
          <p:cNvPr id="2" name="Title 1"/>
          <p:cNvSpPr>
            <a:spLocks noGrp="1"/>
          </p:cNvSpPr>
          <p:nvPr>
            <p:ph type="ctrTitle"/>
          </p:nvPr>
        </p:nvSpPr>
        <p:spPr/>
        <p:txBody>
          <a:bodyPr/>
          <a:lstStyle/>
          <a:p>
            <a:r>
              <a:rPr lang="en-GB" dirty="0" smtClean="0"/>
              <a:t>FS Compatible Cipher Suites use Ephemeral Keys</a:t>
            </a:r>
            <a:endParaRPr lang="en-GB" dirty="0"/>
          </a:p>
        </p:txBody>
      </p:sp>
    </p:spTree>
    <p:extLst>
      <p:ext uri="{BB962C8B-B14F-4D97-AF65-F5344CB8AC3E}">
        <p14:creationId xmlns:p14="http://schemas.microsoft.com/office/powerpoint/2010/main" val="1488416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28</a:t>
            </a:fld>
            <a:endParaRPr lang="en-US" dirty="0"/>
          </a:p>
        </p:txBody>
      </p:sp>
      <p:sp>
        <p:nvSpPr>
          <p:cNvPr id="5" name="Title 1"/>
          <p:cNvSpPr>
            <a:spLocks noGrp="1"/>
          </p:cNvSpPr>
          <p:nvPr>
            <p:ph type="ctrTitle"/>
          </p:nvPr>
        </p:nvSpPr>
        <p:spPr>
          <a:xfrm>
            <a:off x="355586" y="2232662"/>
            <a:ext cx="8448466" cy="1338732"/>
          </a:xfrm>
        </p:spPr>
        <p:txBody>
          <a:bodyPr/>
          <a:lstStyle/>
          <a:p>
            <a:r>
              <a:rPr lang="en-US" dirty="0" smtClean="0"/>
              <a:t>Forward Secrecy in Java</a:t>
            </a:r>
            <a:endParaRPr lang="en-US" dirty="0"/>
          </a:p>
        </p:txBody>
      </p:sp>
      <p:sp>
        <p:nvSpPr>
          <p:cNvPr id="6" name="Text Placeholder 2"/>
          <p:cNvSpPr>
            <a:spLocks noGrp="1"/>
          </p:cNvSpPr>
          <p:nvPr>
            <p:ph type="body" sz="quarter" idx="13"/>
          </p:nvPr>
        </p:nvSpPr>
        <p:spPr>
          <a:xfrm>
            <a:off x="355586" y="3698537"/>
            <a:ext cx="8448466" cy="709209"/>
          </a:xfrm>
        </p:spPr>
        <p:txBody>
          <a:bodyPr/>
          <a:lstStyle/>
          <a:p>
            <a:r>
              <a:rPr lang="en-US" dirty="0" smtClean="0"/>
              <a:t>Using TLS in your Java apps.</a:t>
            </a:r>
            <a:endParaRPr lang="en-US" dirty="0"/>
          </a:p>
        </p:txBody>
      </p:sp>
    </p:spTree>
    <p:extLst>
      <p:ext uri="{BB962C8B-B14F-4D97-AF65-F5344CB8AC3E}">
        <p14:creationId xmlns:p14="http://schemas.microsoft.com/office/powerpoint/2010/main" val="519665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solidFill>
                  <a:schemeClr val="tx2"/>
                </a:solidFill>
              </a:rPr>
              <a:t>Java Cryptography Architecture</a:t>
            </a:r>
            <a:r>
              <a:rPr lang="en-GB" dirty="0" smtClean="0"/>
              <a:t> (JCA) is the “provider” architecture for security-related algorithms.</a:t>
            </a:r>
          </a:p>
          <a:p>
            <a:endParaRPr lang="en-GB" dirty="0" smtClean="0"/>
          </a:p>
          <a:p>
            <a:r>
              <a:rPr lang="en-GB" dirty="0" smtClean="0">
                <a:solidFill>
                  <a:schemeClr val="tx2"/>
                </a:solidFill>
              </a:rPr>
              <a:t>Java Secure Socket Extension </a:t>
            </a:r>
            <a:r>
              <a:rPr lang="en-GB" dirty="0" smtClean="0"/>
              <a:t>is a layer over the JCA to provide an SSL and TLS implementation.</a:t>
            </a:r>
            <a:endParaRPr lang="en-GB" dirty="0"/>
          </a:p>
        </p:txBody>
      </p:sp>
      <p:sp>
        <p:nvSpPr>
          <p:cNvPr id="5" name="Title 4"/>
          <p:cNvSpPr>
            <a:spLocks noGrp="1"/>
          </p:cNvSpPr>
          <p:nvPr>
            <p:ph type="ctrTitle"/>
          </p:nvPr>
        </p:nvSpPr>
        <p:spPr/>
        <p:txBody>
          <a:bodyPr/>
          <a:lstStyle/>
          <a:p>
            <a:r>
              <a:rPr lang="en-GB" dirty="0" smtClean="0"/>
              <a:t>Java Secure Sockets Extensions (JSSE)</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29</a:t>
            </a:fld>
            <a:endParaRPr lang="en-US" dirty="0"/>
          </a:p>
        </p:txBody>
      </p:sp>
    </p:spTree>
    <p:extLst>
      <p:ext uri="{BB962C8B-B14F-4D97-AF65-F5344CB8AC3E}">
        <p14:creationId xmlns:p14="http://schemas.microsoft.com/office/powerpoint/2010/main" val="222252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are we talking about?</a:t>
            </a:r>
            <a:endParaRPr lang="en-GB" dirty="0"/>
          </a:p>
        </p:txBody>
      </p:sp>
      <p:grpSp>
        <p:nvGrpSpPr>
          <p:cNvPr id="4" name="Group 3"/>
          <p:cNvGrpSpPr/>
          <p:nvPr/>
        </p:nvGrpSpPr>
        <p:grpSpPr>
          <a:xfrm>
            <a:off x="1929064" y="952856"/>
            <a:ext cx="5285873" cy="4989220"/>
            <a:chOff x="2544914" y="2160270"/>
            <a:chExt cx="3558540" cy="3358828"/>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544914" y="2160270"/>
              <a:ext cx="3558540" cy="3358828"/>
            </a:xfrm>
            <a:prstGeom prst="rect">
              <a:avLst/>
            </a:prstGeom>
          </p:spPr>
        </p:pic>
        <p:sp>
          <p:nvSpPr>
            <p:cNvPr id="6" name="Oval 5"/>
            <p:cNvSpPr/>
            <p:nvPr/>
          </p:nvSpPr>
          <p:spPr>
            <a:xfrm>
              <a:off x="3160643" y="2445026"/>
              <a:ext cx="641075" cy="331278"/>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p>
          </p:txBody>
        </p:sp>
        <p:sp>
          <p:nvSpPr>
            <p:cNvPr id="7" name="Oval 6"/>
            <p:cNvSpPr/>
            <p:nvPr/>
          </p:nvSpPr>
          <p:spPr>
            <a:xfrm>
              <a:off x="3160644" y="4504911"/>
              <a:ext cx="2497207" cy="902372"/>
            </a:xfrm>
            <a:prstGeom prst="ellipse">
              <a:avLst/>
            </a:prstGeom>
            <a:noFill/>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350"/>
            </a:p>
          </p:txBody>
        </p:sp>
      </p:grpSp>
    </p:spTree>
    <p:extLst>
      <p:ext uri="{BB962C8B-B14F-4D97-AF65-F5344CB8AC3E}">
        <p14:creationId xmlns:p14="http://schemas.microsoft.com/office/powerpoint/2010/main" val="26327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a:solidFill>
                  <a:schemeClr val="bg1">
                    <a:lumMod val="85000"/>
                  </a:schemeClr>
                </a:solidFill>
                <a:latin typeface="Consolas" panose="020B0609020204030204" pitchFamily="49" charset="0"/>
                <a:cs typeface="Consolas" panose="020B0609020204030204" pitchFamily="49" charset="0"/>
              </a:rPr>
              <a:t>public </a:t>
            </a:r>
            <a:r>
              <a:rPr lang="en-GB" sz="1600" dirty="0" smtClean="0">
                <a:solidFill>
                  <a:schemeClr val="bg1">
                    <a:lumMod val="85000"/>
                  </a:schemeClr>
                </a:solidFill>
                <a:latin typeface="Consolas" panose="020B0609020204030204" pitchFamily="49" charset="0"/>
                <a:cs typeface="Consolas" panose="020B0609020204030204" pitchFamily="49" charset="0"/>
              </a:rPr>
              <a:t>void go() </a:t>
            </a:r>
            <a:r>
              <a:rPr lang="en-GB" sz="1600" dirty="0">
                <a:solidFill>
                  <a:schemeClr val="bg1">
                    <a:lumMod val="85000"/>
                  </a:schemeClr>
                </a:solidFill>
                <a:latin typeface="Consolas" panose="020B0609020204030204" pitchFamily="49" charset="0"/>
                <a:cs typeface="Consolas" panose="020B0609020204030204" pitchFamily="49" charset="0"/>
              </a:rPr>
              <a:t>throws Exception </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Create a </a:t>
            </a:r>
            <a:r>
              <a:rPr lang="en-GB" sz="1600" dirty="0" err="1">
                <a:solidFill>
                  <a:srgbClr val="92D050"/>
                </a:solidFill>
                <a:latin typeface="Consolas" panose="020B0609020204030204" pitchFamily="49" charset="0"/>
                <a:cs typeface="Consolas" panose="020B0609020204030204" pitchFamily="49" charset="0"/>
              </a:rPr>
              <a:t>SSLServerSocketFactory</a:t>
            </a:r>
            <a:r>
              <a:rPr lang="en-GB" sz="1600" dirty="0">
                <a:solidFill>
                  <a:srgbClr val="92D050"/>
                </a:solidFill>
                <a:latin typeface="Consolas" panose="020B0609020204030204" pitchFamily="49" charset="0"/>
                <a:cs typeface="Consolas" panose="020B0609020204030204" pitchFamily="49" charset="0"/>
              </a:rPr>
              <a:t> with configured Key Store</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SSLServerSocketFactory</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i="1" dirty="0" err="1" smtClean="0">
                <a:solidFill>
                  <a:schemeClr val="bg1">
                    <a:lumMod val="85000"/>
                  </a:schemeClr>
                </a:solidFill>
                <a:latin typeface="Consolas" panose="020B0609020204030204" pitchFamily="49" charset="0"/>
                <a:cs typeface="Consolas" panose="020B0609020204030204" pitchFamily="49" charset="0"/>
              </a:rPr>
              <a:t>createSSLServerSocketFactory</a:t>
            </a:r>
            <a:r>
              <a:rPr lang="en-GB" sz="1600" i="1" dirty="0" smtClean="0">
                <a:solidFill>
                  <a:schemeClr val="bg1">
                    <a:lumMod val="85000"/>
                  </a:schemeClr>
                </a:solidFill>
                <a:latin typeface="Consolas" panose="020B0609020204030204" pitchFamily="49" charset="0"/>
                <a:cs typeface="Consolas" panose="020B0609020204030204" pitchFamily="49" charset="0"/>
              </a:rPr>
              <a:t>();</a:t>
            </a:r>
            <a:endParaRPr lang="en-GB" sz="1600" i="1" dirty="0">
              <a:solidFill>
                <a:schemeClr val="bg1">
                  <a:lumMod val="85000"/>
                </a:schemeClr>
              </a:solidFill>
              <a:latin typeface="Consolas" panose="020B0609020204030204" pitchFamily="49" charset="0"/>
              <a:cs typeface="Consolas" panose="020B0609020204030204" pitchFamily="49" charset="0"/>
            </a:endParaRP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server socket to use</a:t>
            </a:r>
          </a:p>
          <a:p>
            <a:r>
              <a:rPr lang="sv-SE" sz="1600" dirty="0" smtClean="0">
                <a:solidFill>
                  <a:schemeClr val="bg1">
                    <a:lumMod val="85000"/>
                  </a:schemeClr>
                </a:solidFill>
                <a:latin typeface="Consolas" panose="020B0609020204030204" pitchFamily="49" charset="0"/>
                <a:cs typeface="Consolas" panose="020B0609020204030204" pitchFamily="49" charset="0"/>
              </a:rPr>
              <a:t>  SSLServerSocket </a:t>
            </a:r>
            <a:r>
              <a:rPr lang="sv-SE" sz="1600" dirty="0">
                <a:solidFill>
                  <a:schemeClr val="bg1">
                    <a:lumMod val="85000"/>
                  </a:schemeClr>
                </a:solidFill>
                <a:latin typeface="Consolas" panose="020B0609020204030204" pitchFamily="49" charset="0"/>
                <a:cs typeface="Consolas" panose="020B0609020204030204" pitchFamily="49" charset="0"/>
              </a:rPr>
              <a:t>serverSocket = (SSLServerSocket) </a:t>
            </a:r>
          </a:p>
          <a:p>
            <a:r>
              <a:rPr lang="sv-SE" sz="1600" dirty="0" smtClean="0">
                <a:solidFill>
                  <a:schemeClr val="bg1">
                    <a:lumMod val="85000"/>
                  </a:schemeClr>
                </a:solidFill>
                <a:latin typeface="Consolas" panose="020B0609020204030204" pitchFamily="49" charset="0"/>
                <a:cs typeface="Consolas" panose="020B0609020204030204" pitchFamily="49" charset="0"/>
              </a:rPr>
              <a:t>								socketFac.createServerSocket(0</a:t>
            </a:r>
            <a:r>
              <a:rPr lang="sv-SE" sz="1600" dirty="0">
                <a:solidFill>
                  <a:schemeClr val="bg1">
                    <a:lumMod val="85000"/>
                  </a:schemeClr>
                </a:solidFill>
                <a:latin typeface="Consolas" panose="020B0609020204030204" pitchFamily="49" charset="0"/>
                <a:cs typeface="Consolas" panose="020B0609020204030204" pitchFamily="49" charset="0"/>
              </a:rPr>
              <a:t>, 0);</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Configure the server socket with a cipher suite (optional)</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serverSocket.setEnabledCipherSuites</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a:solidFill>
                  <a:schemeClr val="bg1">
                    <a:lumMod val="85000"/>
                  </a:schemeClr>
                </a:solidFill>
                <a:latin typeface="Consolas" panose="020B0609020204030204" pitchFamily="49" charset="0"/>
                <a:cs typeface="Consolas" panose="020B0609020204030204" pitchFamily="49" charset="0"/>
              </a:rPr>
              <a:t>String[] { </a:t>
            </a:r>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TLS_ECDHE_RSA_WITH_AES_128_GCM_SHA256" });</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Wait for a connection from a client</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serverSocket.accept</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a:t>
            </a:r>
          </a:p>
        </p:txBody>
      </p:sp>
      <p:sp>
        <p:nvSpPr>
          <p:cNvPr id="7" name="Title 6"/>
          <p:cNvSpPr>
            <a:spLocks noGrp="1"/>
          </p:cNvSpPr>
          <p:nvPr>
            <p:ph type="ctrTitle"/>
          </p:nvPr>
        </p:nvSpPr>
        <p:spPr/>
        <p:txBody>
          <a:bodyPr/>
          <a:lstStyle/>
          <a:p>
            <a:r>
              <a:rPr lang="en-GB" dirty="0" smtClean="0"/>
              <a:t>TLS in JSSE – Server Step 1 – High Level Process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30</a:t>
            </a:fld>
            <a:endParaRPr lang="en-US" dirty="0"/>
          </a:p>
        </p:txBody>
      </p:sp>
    </p:spTree>
    <p:extLst>
      <p:ext uri="{BB962C8B-B14F-4D97-AF65-F5344CB8AC3E}">
        <p14:creationId xmlns:p14="http://schemas.microsoft.com/office/powerpoint/2010/main" val="67964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094286"/>
            <a:ext cx="8462468" cy="5185934"/>
          </a:xfrm>
          <a:solidFill>
            <a:srgbClr val="002800"/>
          </a:solidFill>
          <a:ln w="12700">
            <a:noFill/>
          </a:ln>
        </p:spPr>
        <p:txBody>
          <a:bodyPr tIns="82800" bIns="82800">
            <a:noAutofit/>
          </a:bodyPr>
          <a:lstStyle/>
          <a:p>
            <a:r>
              <a:rPr lang="en-GB" sz="1600" b="1" dirty="0" smtClean="0">
                <a:solidFill>
                  <a:schemeClr val="bg1">
                    <a:lumMod val="85000"/>
                  </a:schemeClr>
                </a:solidFill>
                <a:latin typeface="Consolas" panose="020B0609020204030204" pitchFamily="49" charset="0"/>
                <a:cs typeface="Consolas" panose="020B0609020204030204" pitchFamily="49" charset="0"/>
              </a:rPr>
              <a:t>public </a:t>
            </a:r>
            <a:r>
              <a:rPr lang="en-GB" sz="1600" b="1" dirty="0" err="1" smtClean="0">
                <a:solidFill>
                  <a:schemeClr val="bg1">
                    <a:lumMod val="85000"/>
                  </a:schemeClr>
                </a:solidFill>
                <a:latin typeface="Consolas" panose="020B0609020204030204" pitchFamily="49" charset="0"/>
                <a:cs typeface="Consolas" panose="020B0609020204030204" pitchFamily="49" charset="0"/>
              </a:rPr>
              <a:t>SSLServerSocketFactory</a:t>
            </a:r>
            <a:r>
              <a:rPr lang="en-GB" sz="1600" b="1" dirty="0" smtClean="0">
                <a:solidFill>
                  <a:schemeClr val="bg1">
                    <a:lumMod val="85000"/>
                  </a:schemeClr>
                </a:solidFill>
                <a:latin typeface="Consolas" panose="020B0609020204030204" pitchFamily="49" charset="0"/>
                <a:cs typeface="Consolas" panose="020B0609020204030204" pitchFamily="49" charset="0"/>
              </a:rPr>
              <a:t> </a:t>
            </a:r>
            <a:r>
              <a:rPr lang="en-GB" sz="1600" b="1" dirty="0" err="1" smtClean="0">
                <a:solidFill>
                  <a:schemeClr val="bg1">
                    <a:lumMod val="85000"/>
                  </a:schemeClr>
                </a:solidFill>
                <a:latin typeface="Consolas" panose="020B0609020204030204" pitchFamily="49" charset="0"/>
                <a:cs typeface="Consolas" panose="020B0609020204030204" pitchFamily="49" charset="0"/>
              </a:rPr>
              <a:t>createSSLServerSocketFactory</a:t>
            </a:r>
            <a:r>
              <a:rPr lang="en-GB" sz="1600" b="1" dirty="0" smtClean="0">
                <a:solidFill>
                  <a:schemeClr val="bg1">
                    <a:lumMod val="85000"/>
                  </a:schemeClr>
                </a:solidFill>
                <a:latin typeface="Consolas" panose="020B0609020204030204" pitchFamily="49" charset="0"/>
                <a:cs typeface="Consolas" panose="020B0609020204030204" pitchFamily="49" charset="0"/>
              </a:rPr>
              <a:t>() </a:t>
            </a:r>
          </a:p>
          <a:p>
            <a:r>
              <a:rPr lang="en-GB" sz="1600" b="1" dirty="0" smtClean="0">
                <a:solidFill>
                  <a:schemeClr val="bg1">
                    <a:lumMod val="85000"/>
                  </a:schemeClr>
                </a:solidFill>
                <a:latin typeface="Consolas" panose="020B0609020204030204" pitchFamily="49" charset="0"/>
                <a:cs typeface="Consolas" panose="020B0609020204030204" pitchFamily="49" charset="0"/>
              </a:rPr>
              <a:t>throws </a:t>
            </a:r>
            <a:r>
              <a:rPr lang="en-GB" sz="1600" b="1" dirty="0">
                <a:solidFill>
                  <a:schemeClr val="bg1">
                    <a:lumMod val="85000"/>
                  </a:schemeClr>
                </a:solidFill>
                <a:latin typeface="Consolas" panose="020B0609020204030204" pitchFamily="49" charset="0"/>
                <a:cs typeface="Consolas" panose="020B0609020204030204" pitchFamily="49" charset="0"/>
              </a:rPr>
              <a:t>Exception {</a:t>
            </a:r>
          </a:p>
          <a:p>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Create an </a:t>
            </a:r>
            <a:r>
              <a:rPr lang="en-GB" sz="1600" dirty="0" err="1">
                <a:solidFill>
                  <a:srgbClr val="92D050"/>
                </a:solidFill>
                <a:latin typeface="Consolas" panose="020B0609020204030204" pitchFamily="49" charset="0"/>
                <a:cs typeface="Consolas" panose="020B0609020204030204" pitchFamily="49" charset="0"/>
              </a:rPr>
              <a:t>SSLContext</a:t>
            </a:r>
            <a:r>
              <a:rPr lang="en-GB" sz="1600" dirty="0">
                <a:solidFill>
                  <a:srgbClr val="92D050"/>
                </a:solidFill>
                <a:latin typeface="Consolas" panose="020B0609020204030204" pitchFamily="49" charset="0"/>
                <a:cs typeface="Consolas" panose="020B0609020204030204" pitchFamily="49" charset="0"/>
              </a:rPr>
              <a:t> configured for TLS only</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SSLContext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serverContext</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SSLContext.</a:t>
            </a:r>
            <a:r>
              <a:rPr lang="en-GB" sz="1600" i="1" dirty="0" err="1">
                <a:solidFill>
                  <a:schemeClr val="bg1">
                    <a:lumMod val="85000"/>
                  </a:schemeClr>
                </a:solidFill>
                <a:latin typeface="Consolas" panose="020B0609020204030204" pitchFamily="49" charset="0"/>
                <a:cs typeface="Consolas" panose="020B0609020204030204" pitchFamily="49" charset="0"/>
              </a:rPr>
              <a:t>getInstance</a:t>
            </a:r>
            <a:r>
              <a:rPr lang="en-GB" sz="1600" i="1" dirty="0">
                <a:solidFill>
                  <a:schemeClr val="bg1">
                    <a:lumMod val="85000"/>
                  </a:schemeClr>
                </a:solidFill>
                <a:latin typeface="Consolas" panose="020B0609020204030204" pitchFamily="49" charset="0"/>
                <a:cs typeface="Consolas" panose="020B0609020204030204" pitchFamily="49" charset="0"/>
              </a:rPr>
              <a:t>("TLS");</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Initialise with a set of private </a:t>
            </a:r>
            <a:r>
              <a:rPr lang="en-GB" sz="1600" dirty="0" smtClean="0">
                <a:solidFill>
                  <a:srgbClr val="92D050"/>
                </a:solidFill>
                <a:latin typeface="Consolas" panose="020B0609020204030204" pitchFamily="49" charset="0"/>
                <a:cs typeface="Consolas" panose="020B0609020204030204" pitchFamily="49" charset="0"/>
              </a:rPr>
              <a:t>keys (and corresponding certs)</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serverContext.init</a:t>
            </a:r>
            <a:r>
              <a:rPr lang="en-GB" sz="1600" dirty="0" smtClean="0">
                <a:solidFill>
                  <a:schemeClr val="bg1">
                    <a:lumMod val="85000"/>
                  </a:schemeClr>
                </a:solidFill>
                <a:latin typeface="Consolas" panose="020B0609020204030204" pitchFamily="49" charset="0"/>
                <a:cs typeface="Consolas" panose="020B0609020204030204" pitchFamily="49" charset="0"/>
              </a:rPr>
              <a:t>(</a:t>
            </a:r>
            <a:r>
              <a:rPr lang="en-GB" sz="1600" i="1" dirty="0" err="1" smtClean="0">
                <a:solidFill>
                  <a:schemeClr val="bg1">
                    <a:lumMod val="85000"/>
                  </a:schemeClr>
                </a:solidFill>
                <a:latin typeface="Consolas" panose="020B0609020204030204" pitchFamily="49" charset="0"/>
                <a:cs typeface="Consolas" panose="020B0609020204030204" pitchFamily="49" charset="0"/>
              </a:rPr>
              <a:t>loadServerKeys</a:t>
            </a:r>
            <a:r>
              <a:rPr lang="en-GB" sz="1600" i="1" dirty="0">
                <a:solidFill>
                  <a:schemeClr val="bg1">
                    <a:lumMod val="85000"/>
                  </a:schemeClr>
                </a:solidFill>
                <a:latin typeface="Consolas" panose="020B0609020204030204" pitchFamily="49" charset="0"/>
                <a:cs typeface="Consolas" panose="020B0609020204030204" pitchFamily="49" charset="0"/>
              </a:rPr>
              <a:t>(), </a:t>
            </a:r>
            <a:r>
              <a:rPr lang="en-GB" sz="1600" b="1" i="1" dirty="0">
                <a:solidFill>
                  <a:schemeClr val="bg1">
                    <a:lumMod val="85000"/>
                  </a:schemeClr>
                </a:solidFill>
                <a:latin typeface="Consolas" panose="020B0609020204030204" pitchFamily="49" charset="0"/>
                <a:cs typeface="Consolas" panose="020B0609020204030204" pitchFamily="49" charset="0"/>
              </a:rPr>
              <a:t>null, null);</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the server socket factory</a:t>
            </a:r>
          </a:p>
          <a:p>
            <a:r>
              <a:rPr lang="en-GB" sz="1600" b="1" dirty="0" smtClean="0">
                <a:solidFill>
                  <a:schemeClr val="bg1">
                    <a:lumMod val="85000"/>
                  </a:schemeClr>
                </a:solidFill>
                <a:latin typeface="Consolas" panose="020B0609020204030204" pitchFamily="49" charset="0"/>
                <a:cs typeface="Consolas" panose="020B0609020204030204" pitchFamily="49" charset="0"/>
              </a:rPr>
              <a:t>  return </a:t>
            </a:r>
            <a:r>
              <a:rPr lang="en-GB" sz="1600" b="1" dirty="0" err="1">
                <a:solidFill>
                  <a:schemeClr val="bg1">
                    <a:lumMod val="85000"/>
                  </a:schemeClr>
                </a:solidFill>
                <a:latin typeface="Consolas" panose="020B0609020204030204" pitchFamily="49" charset="0"/>
                <a:cs typeface="Consolas" panose="020B0609020204030204" pitchFamily="49" charset="0"/>
              </a:rPr>
              <a:t>serverContext.getServerSocketFactory</a:t>
            </a:r>
            <a:r>
              <a:rPr lang="en-GB" sz="1600" b="1" dirty="0">
                <a:solidFill>
                  <a:schemeClr val="bg1">
                    <a:lumMod val="85000"/>
                  </a:schemeClr>
                </a:solidFill>
                <a:latin typeface="Consolas" panose="020B0609020204030204" pitchFamily="49" charset="0"/>
                <a:cs typeface="Consolas" panose="020B0609020204030204" pitchFamily="49" charset="0"/>
              </a:rPr>
              <a:t>();</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Server Step 2 </a:t>
            </a:r>
            <a:r>
              <a:rPr lang="en-GB" dirty="0"/>
              <a:t>– </a:t>
            </a:r>
            <a:r>
              <a:rPr lang="en-GB" dirty="0" smtClean="0"/>
              <a:t>Configuring the Socket Factory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31</a:t>
            </a:fld>
            <a:endParaRPr lang="en-US" dirty="0"/>
          </a:p>
        </p:txBody>
      </p:sp>
    </p:spTree>
    <p:extLst>
      <p:ext uri="{BB962C8B-B14F-4D97-AF65-F5344CB8AC3E}">
        <p14:creationId xmlns:p14="http://schemas.microsoft.com/office/powerpoint/2010/main" val="994266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65609"/>
            <a:ext cx="8462468" cy="5124659"/>
          </a:xfrm>
          <a:solidFill>
            <a:srgbClr val="002800"/>
          </a:solidFill>
          <a:ln w="12700">
            <a:noFill/>
          </a:ln>
        </p:spPr>
        <p:txBody>
          <a:bodyPr tIns="82800" bIns="82800">
            <a:noAutofit/>
          </a:bodyPr>
          <a:lstStyle/>
          <a:p>
            <a:r>
              <a:rPr lang="en-GB" sz="1600" dirty="0" smtClean="0">
                <a:solidFill>
                  <a:schemeClr val="bg1"/>
                </a:solidFill>
                <a:latin typeface="Consolas" panose="020B0609020204030204" pitchFamily="49" charset="0"/>
                <a:cs typeface="Consolas" panose="020B0609020204030204" pitchFamily="49" charset="0"/>
              </a:rPr>
              <a:t>public </a:t>
            </a:r>
            <a:r>
              <a:rPr lang="en-GB" sz="1600" dirty="0" err="1" smtClean="0">
                <a:solidFill>
                  <a:schemeClr val="bg1"/>
                </a:solidFill>
                <a:latin typeface="Consolas" panose="020B0609020204030204" pitchFamily="49" charset="0"/>
                <a:cs typeface="Consolas" panose="020B0609020204030204" pitchFamily="49" charset="0"/>
              </a:rPr>
              <a:t>KeyManager</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loadServerKeys</a:t>
            </a:r>
            <a:r>
              <a:rPr lang="en-GB" sz="1600" dirty="0">
                <a:solidFill>
                  <a:schemeClr val="bg1"/>
                </a:solidFill>
                <a:latin typeface="Consolas" panose="020B0609020204030204" pitchFamily="49" charset="0"/>
                <a:cs typeface="Consolas" panose="020B0609020204030204" pitchFamily="49" charset="0"/>
              </a:rPr>
              <a:t>() throws Exception {</a:t>
            </a: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key store in memory</a:t>
            </a: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defaultKeyStoreType</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KeyStore.getDefaultType</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KeyStore</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ksKeys</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defaultKeyStoreType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Populate from the prepared </a:t>
            </a:r>
            <a:r>
              <a:rPr lang="en-GB" sz="1600" dirty="0" err="1">
                <a:solidFill>
                  <a:srgbClr val="92D050"/>
                </a:solidFill>
                <a:latin typeface="Consolas" panose="020B0609020204030204" pitchFamily="49" charset="0"/>
                <a:cs typeface="Consolas" panose="020B0609020204030204" pitchFamily="49" charset="0"/>
              </a:rPr>
              <a:t>keystore</a:t>
            </a:r>
            <a:r>
              <a:rPr lang="en-GB" sz="1600" dirty="0">
                <a:solidFill>
                  <a:srgbClr val="92D050"/>
                </a:solidFill>
                <a:latin typeface="Consolas" panose="020B0609020204030204" pitchFamily="49" charset="0"/>
                <a:cs typeface="Consolas" panose="020B0609020204030204" pitchFamily="49" charset="0"/>
              </a:rPr>
              <a:t> on disk</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InputStream</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storeInput</a:t>
            </a:r>
            <a:r>
              <a:rPr lang="en-GB" sz="1600" dirty="0">
                <a:solidFill>
                  <a:schemeClr val="bg1"/>
                </a:solidFill>
                <a:latin typeface="Consolas" panose="020B0609020204030204" pitchFamily="49" charset="0"/>
                <a:cs typeface="Consolas" panose="020B0609020204030204" pitchFamily="49" charset="0"/>
              </a:rPr>
              <a:t> = new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FileInputStream</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ServerPrivateKeyStore.jks</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ksKeys.load</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storeInput</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Set up a default Key Manager Factory (works with PKCS)</a:t>
            </a: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kmfAlg</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KeyManagerFactory.getDefaultAlgorithm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KeyManagerFactory</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kmf</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KeyManagerFactory.getInstance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kmfAlg</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Provide a password to the keys we want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kmf.init</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ksKeys</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keypass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return </a:t>
            </a:r>
            <a:r>
              <a:rPr lang="en-GB" sz="1600" dirty="0" err="1">
                <a:solidFill>
                  <a:schemeClr val="bg1"/>
                </a:solidFill>
                <a:latin typeface="Consolas" panose="020B0609020204030204" pitchFamily="49" charset="0"/>
                <a:cs typeface="Consolas" panose="020B0609020204030204" pitchFamily="49" charset="0"/>
              </a:rPr>
              <a:t>kmf.getKeyManagers</a:t>
            </a:r>
            <a:r>
              <a:rPr lang="en-GB" sz="1600" dirty="0">
                <a:solidFill>
                  <a:schemeClr val="bg1"/>
                </a:solidFill>
                <a:latin typeface="Consolas" panose="020B0609020204030204" pitchFamily="49" charset="0"/>
                <a:cs typeface="Consolas" panose="020B0609020204030204" pitchFamily="49" charset="0"/>
              </a:rPr>
              <a:t>();</a:t>
            </a:r>
          </a:p>
          <a:p>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a:t>
            </a:r>
            <a:endParaRPr lang="en-GB" sz="1600" dirty="0">
              <a:solidFill>
                <a:schemeClr val="bg1"/>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Server Step 3 </a:t>
            </a:r>
            <a:r>
              <a:rPr lang="en-GB" dirty="0"/>
              <a:t>– </a:t>
            </a:r>
            <a:r>
              <a:rPr lang="en-GB" dirty="0" smtClean="0"/>
              <a:t>Loading Keys for </a:t>
            </a:r>
            <a:r>
              <a:rPr lang="en-GB" dirty="0" err="1" smtClean="0"/>
              <a:t>SSLContext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32</a:t>
            </a:fld>
            <a:endParaRPr lang="en-US" dirty="0"/>
          </a:p>
        </p:txBody>
      </p:sp>
    </p:spTree>
    <p:extLst>
      <p:ext uri="{BB962C8B-B14F-4D97-AF65-F5344CB8AC3E}">
        <p14:creationId xmlns:p14="http://schemas.microsoft.com/office/powerpoint/2010/main" val="548168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smtClean="0">
                <a:solidFill>
                  <a:schemeClr val="bg1">
                    <a:lumMod val="85000"/>
                  </a:schemeClr>
                </a:solidFill>
                <a:latin typeface="Consolas" panose="020B0609020204030204" pitchFamily="49" charset="0"/>
                <a:cs typeface="Consolas" panose="020B0609020204030204" pitchFamily="49" charset="0"/>
              </a:rPr>
              <a:t>public </a:t>
            </a:r>
            <a:r>
              <a:rPr lang="en-GB" sz="1600" dirty="0">
                <a:solidFill>
                  <a:schemeClr val="bg1">
                    <a:lumMod val="85000"/>
                  </a:schemeClr>
                </a:solidFill>
                <a:latin typeface="Consolas" panose="020B0609020204030204" pitchFamily="49" charset="0"/>
                <a:cs typeface="Consolas" panose="020B0609020204030204" pitchFamily="49" charset="0"/>
              </a:rPr>
              <a:t>void go() throws Exception </a:t>
            </a:r>
            <a:r>
              <a:rPr lang="en-GB" sz="1600" dirty="0" smtClean="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a:t>
            </a:r>
            <a:r>
              <a:rPr lang="en-GB" sz="1600" dirty="0" err="1">
                <a:solidFill>
                  <a:srgbClr val="92D050"/>
                </a:solidFill>
                <a:latin typeface="Consolas" panose="020B0609020204030204" pitchFamily="49" charset="0"/>
                <a:cs typeface="Consolas" panose="020B0609020204030204" pitchFamily="49" charset="0"/>
              </a:rPr>
              <a:t>SSLServerSocketFactory</a:t>
            </a:r>
            <a:r>
              <a:rPr lang="en-GB" sz="1600" dirty="0">
                <a:solidFill>
                  <a:srgbClr val="92D050"/>
                </a:solidFill>
                <a:latin typeface="Consolas" panose="020B0609020204030204" pitchFamily="49" charset="0"/>
                <a:cs typeface="Consolas" panose="020B0609020204030204" pitchFamily="49" charset="0"/>
              </a:rPr>
              <a:t> with </a:t>
            </a:r>
            <a:r>
              <a:rPr lang="en-GB" sz="1600" dirty="0" smtClean="0">
                <a:solidFill>
                  <a:srgbClr val="92D050"/>
                </a:solidFill>
                <a:latin typeface="Consolas" panose="020B0609020204030204" pitchFamily="49" charset="0"/>
                <a:cs typeface="Consolas" panose="020B0609020204030204" pitchFamily="49" charset="0"/>
              </a:rPr>
              <a:t>certificates </a:t>
            </a:r>
            <a:r>
              <a:rPr lang="en-GB" sz="1600" dirty="0">
                <a:solidFill>
                  <a:srgbClr val="92D050"/>
                </a:solidFill>
                <a:latin typeface="Consolas" panose="020B0609020204030204" pitchFamily="49" charset="0"/>
                <a:cs typeface="Consolas" panose="020B0609020204030204" pitchFamily="49" charset="0"/>
              </a:rPr>
              <a:t>to trust</a:t>
            </a: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SSLSocketFactory</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createSSLSocketFactory</a:t>
            </a:r>
            <a:r>
              <a:rPr lang="en-GB" sz="1600" dirty="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 socket, but don't </a:t>
            </a:r>
            <a:r>
              <a:rPr lang="en-GB" sz="1600" dirty="0" smtClean="0">
                <a:solidFill>
                  <a:srgbClr val="92D050"/>
                </a:solidFill>
                <a:latin typeface="Consolas" panose="020B0609020204030204" pitchFamily="49" charset="0"/>
                <a:cs typeface="Consolas" panose="020B0609020204030204" pitchFamily="49" charset="0"/>
              </a:rPr>
              <a:t>connect yet as we…</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SSLSocket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socket = (</a:t>
            </a:r>
            <a:r>
              <a:rPr lang="en-GB" sz="1600" dirty="0" err="1">
                <a:solidFill>
                  <a:schemeClr val="bg1">
                    <a:lumMod val="85000"/>
                  </a:schemeClr>
                </a:solidFill>
                <a:latin typeface="Consolas" panose="020B0609020204030204" pitchFamily="49" charset="0"/>
                <a:cs typeface="Consolas" panose="020B0609020204030204" pitchFamily="49" charset="0"/>
              </a:rPr>
              <a:t>SSLSocket</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socketFac.createSocket</a:t>
            </a:r>
            <a:r>
              <a:rPr lang="en-GB" sz="1600" dirty="0">
                <a:solidFill>
                  <a:schemeClr val="bg1">
                    <a:lumMod val="85000"/>
                  </a:schemeClr>
                </a:solidFill>
                <a:latin typeface="Consolas" panose="020B0609020204030204" pitchFamily="49" charset="0"/>
                <a:cs typeface="Consolas" panose="020B0609020204030204" pitchFamily="49" charset="0"/>
              </a:rPr>
              <a:t>();</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Configure the socket with a cipher suite (optional)</a:t>
            </a: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socket.setEnabledCipherSuites</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a:solidFill>
                  <a:schemeClr val="bg1">
                    <a:lumMod val="85000"/>
                  </a:schemeClr>
                </a:solidFill>
                <a:latin typeface="Consolas" panose="020B0609020204030204" pitchFamily="49" charset="0"/>
                <a:cs typeface="Consolas" panose="020B0609020204030204" pitchFamily="49" charset="0"/>
              </a:rPr>
              <a:t>String[] { </a:t>
            </a:r>
            <a:endParaRPr lang="en-GB" sz="1600" dirty="0" smtClean="0">
              <a:solidFill>
                <a:schemeClr val="bg1">
                  <a:lumMod val="85000"/>
                </a:schemeClr>
              </a:solidFill>
              <a:latin typeface="Consolas" panose="020B0609020204030204" pitchFamily="49" charset="0"/>
              <a:cs typeface="Consolas" panose="020B0609020204030204" pitchFamily="49" charset="0"/>
            </a:endParaRPr>
          </a:p>
          <a:p>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a:solidFill>
                  <a:schemeClr val="bg1">
                    <a:lumMod val="85000"/>
                  </a:schemeClr>
                </a:solidFill>
                <a:latin typeface="Consolas" panose="020B0609020204030204" pitchFamily="49" charset="0"/>
                <a:cs typeface="Consolas" panose="020B0609020204030204" pitchFamily="49" charset="0"/>
              </a:rPr>
              <a:t>TLS_ECDHE_RSA_WITH_AES_128_GCM_SHA256" });</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Connect to a listening server</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socket.connect</a:t>
            </a:r>
            <a:r>
              <a:rPr lang="en-GB" sz="1600" dirty="0" smtClean="0">
                <a:solidFill>
                  <a:schemeClr val="bg1">
                    <a:lumMod val="85000"/>
                  </a:schemeClr>
                </a:solidFill>
                <a:latin typeface="Consolas" panose="020B0609020204030204" pitchFamily="49" charset="0"/>
                <a:cs typeface="Consolas" panose="020B0609020204030204" pitchFamily="49" charset="0"/>
              </a:rPr>
              <a:t>(new </a:t>
            </a:r>
            <a:r>
              <a:rPr lang="en-GB" sz="1600" dirty="0" err="1">
                <a:solidFill>
                  <a:schemeClr val="bg1">
                    <a:lumMod val="85000"/>
                  </a:schemeClr>
                </a:solidFill>
                <a:latin typeface="Consolas" panose="020B0609020204030204" pitchFamily="49" charset="0"/>
                <a:cs typeface="Consolas" panose="020B0609020204030204" pitchFamily="49" charset="0"/>
              </a:rPr>
              <a:t>InetSocketAddress</a:t>
            </a:r>
            <a:r>
              <a:rPr lang="en-GB" sz="1600" dirty="0">
                <a:solidFill>
                  <a:schemeClr val="bg1">
                    <a:lumMod val="85000"/>
                  </a:schemeClr>
                </a:solidFill>
                <a:latin typeface="Consolas" panose="020B0609020204030204" pitchFamily="49" charset="0"/>
                <a:cs typeface="Consolas" panose="020B0609020204030204" pitchFamily="49" charset="0"/>
              </a:rPr>
              <a:t>("hostname", 10000));</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TLS in JSSE – Client Step 1 – High Level Process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33</a:t>
            </a:fld>
            <a:endParaRPr lang="en-US" dirty="0"/>
          </a:p>
        </p:txBody>
      </p:sp>
    </p:spTree>
    <p:extLst>
      <p:ext uri="{BB962C8B-B14F-4D97-AF65-F5344CB8AC3E}">
        <p14:creationId xmlns:p14="http://schemas.microsoft.com/office/powerpoint/2010/main" val="2200022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5185934"/>
          </a:xfrm>
          <a:solidFill>
            <a:srgbClr val="002800"/>
          </a:solidFill>
          <a:ln w="12700">
            <a:noFill/>
          </a:ln>
        </p:spPr>
        <p:txBody>
          <a:bodyPr tIns="82800" bIns="82800">
            <a:normAutofit/>
          </a:bodyPr>
          <a:lstStyle/>
          <a:p>
            <a:r>
              <a:rPr lang="en-GB" sz="1600" dirty="0" smtClean="0">
                <a:solidFill>
                  <a:schemeClr val="bg1">
                    <a:lumMod val="85000"/>
                  </a:schemeClr>
                </a:solidFill>
                <a:latin typeface="Consolas" panose="020B0609020204030204" pitchFamily="49" charset="0"/>
                <a:cs typeface="Consolas" panose="020B0609020204030204" pitchFamily="49" charset="0"/>
              </a:rPr>
              <a:t>public </a:t>
            </a:r>
            <a:r>
              <a:rPr lang="en-GB" sz="1600" dirty="0" err="1">
                <a:solidFill>
                  <a:schemeClr val="bg1">
                    <a:lumMod val="85000"/>
                  </a:schemeClr>
                </a:solidFill>
                <a:latin typeface="Consolas" panose="020B0609020204030204" pitchFamily="49" charset="0"/>
                <a:cs typeface="Consolas" panose="020B0609020204030204" pitchFamily="49" charset="0"/>
              </a:rPr>
              <a:t>SSLSocketFactory</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createSSLSocketFactory</a:t>
            </a:r>
            <a:r>
              <a:rPr lang="en-GB" sz="1600" dirty="0">
                <a:solidFill>
                  <a:schemeClr val="bg1">
                    <a:lumMod val="85000"/>
                  </a:schemeClr>
                </a:solidFill>
                <a:latin typeface="Consolas" panose="020B0609020204030204" pitchFamily="49" charset="0"/>
                <a:cs typeface="Consolas" panose="020B0609020204030204" pitchFamily="49" charset="0"/>
              </a:rPr>
              <a:t>() throws Exception {</a:t>
            </a:r>
          </a:p>
          <a:p>
            <a:endParaRPr lang="en-GB" sz="1600" dirty="0" smtClean="0">
              <a:solidFill>
                <a:srgbClr val="92D050"/>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an </a:t>
            </a:r>
            <a:r>
              <a:rPr lang="en-GB" sz="1600" dirty="0" err="1">
                <a:solidFill>
                  <a:srgbClr val="92D050"/>
                </a:solidFill>
                <a:latin typeface="Consolas" panose="020B0609020204030204" pitchFamily="49" charset="0"/>
                <a:cs typeface="Consolas" panose="020B0609020204030204" pitchFamily="49" charset="0"/>
              </a:rPr>
              <a:t>SSLContext</a:t>
            </a:r>
            <a:r>
              <a:rPr lang="en-GB" sz="1600" dirty="0">
                <a:solidFill>
                  <a:srgbClr val="92D050"/>
                </a:solidFill>
                <a:latin typeface="Consolas" panose="020B0609020204030204" pitchFamily="49" charset="0"/>
                <a:cs typeface="Consolas" panose="020B0609020204030204" pitchFamily="49" charset="0"/>
              </a:rPr>
              <a:t> configured for TLS v1.2 only</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SSLContext</a:t>
            </a:r>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clientContext</a:t>
            </a:r>
            <a:r>
              <a:rPr lang="en-GB" sz="1600" dirty="0">
                <a:solidFill>
                  <a:schemeClr val="bg1">
                    <a:lumMod val="85000"/>
                  </a:schemeClr>
                </a:solidFill>
                <a:latin typeface="Consolas" panose="020B0609020204030204" pitchFamily="49" charset="0"/>
                <a:cs typeface="Consolas" panose="020B0609020204030204" pitchFamily="49" charset="0"/>
              </a:rPr>
              <a:t> = </a:t>
            </a:r>
            <a:r>
              <a:rPr lang="en-GB" sz="1600" dirty="0" err="1">
                <a:solidFill>
                  <a:schemeClr val="bg1">
                    <a:lumMod val="85000"/>
                  </a:schemeClr>
                </a:solidFill>
                <a:latin typeface="Consolas" panose="020B0609020204030204" pitchFamily="49" charset="0"/>
                <a:cs typeface="Consolas" panose="020B0609020204030204" pitchFamily="49" charset="0"/>
              </a:rPr>
              <a:t>SSLContext.getInstance</a:t>
            </a:r>
            <a:r>
              <a:rPr lang="en-GB" sz="1600" dirty="0">
                <a:solidFill>
                  <a:schemeClr val="bg1">
                    <a:lumMod val="85000"/>
                  </a:schemeClr>
                </a:solidFill>
                <a:latin typeface="Consolas" panose="020B0609020204030204" pitchFamily="49" charset="0"/>
                <a:cs typeface="Consolas" panose="020B0609020204030204" pitchFamily="49" charset="0"/>
              </a:rPr>
              <a:t>("TLSv1.2");</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smtClean="0">
                <a:solidFill>
                  <a:srgbClr val="92D050"/>
                </a:solidFill>
                <a:latin typeface="Consolas" panose="020B0609020204030204" pitchFamily="49" charset="0"/>
                <a:cs typeface="Consolas" panose="020B0609020204030204" pitchFamily="49" charset="0"/>
              </a:rPr>
              <a:t>// </a:t>
            </a:r>
            <a:r>
              <a:rPr lang="en-GB" sz="1600" dirty="0">
                <a:solidFill>
                  <a:srgbClr val="92D050"/>
                </a:solidFill>
                <a:latin typeface="Consolas" panose="020B0609020204030204" pitchFamily="49" charset="0"/>
                <a:cs typeface="Consolas" panose="020B0609020204030204" pitchFamily="49" charset="0"/>
              </a:rPr>
              <a:t>Initialise with a set of certificates that we will trust</a:t>
            </a:r>
          </a:p>
          <a:p>
            <a:r>
              <a:rPr lang="en-GB" sz="1600" dirty="0" smtClean="0">
                <a:solidFill>
                  <a:schemeClr val="bg1">
                    <a:lumMod val="85000"/>
                  </a:schemeClr>
                </a:solidFill>
                <a:latin typeface="Consolas" panose="020B0609020204030204" pitchFamily="49" charset="0"/>
                <a:cs typeface="Consolas" panose="020B0609020204030204" pitchFamily="49" charset="0"/>
              </a:rPr>
              <a:t>  </a:t>
            </a:r>
            <a:r>
              <a:rPr lang="en-GB" sz="1600" dirty="0" err="1" smtClean="0">
                <a:solidFill>
                  <a:schemeClr val="bg1">
                    <a:lumMod val="85000"/>
                  </a:schemeClr>
                </a:solidFill>
                <a:latin typeface="Consolas" panose="020B0609020204030204" pitchFamily="49" charset="0"/>
                <a:cs typeface="Consolas" panose="020B0609020204030204" pitchFamily="49" charset="0"/>
              </a:rPr>
              <a:t>clientContext.init</a:t>
            </a:r>
            <a:r>
              <a:rPr lang="en-GB" sz="1600" dirty="0" smtClean="0">
                <a:solidFill>
                  <a:schemeClr val="bg1">
                    <a:lumMod val="85000"/>
                  </a:schemeClr>
                </a:solidFill>
                <a:latin typeface="Consolas" panose="020B0609020204030204" pitchFamily="49" charset="0"/>
                <a:cs typeface="Consolas" panose="020B0609020204030204" pitchFamily="49" charset="0"/>
              </a:rPr>
              <a:t>(null</a:t>
            </a:r>
            <a:r>
              <a:rPr lang="en-GB" sz="1600" dirty="0">
                <a:solidFill>
                  <a:schemeClr val="bg1">
                    <a:lumMod val="85000"/>
                  </a:schemeClr>
                </a:solidFill>
                <a:latin typeface="Consolas" panose="020B0609020204030204" pitchFamily="49" charset="0"/>
                <a:cs typeface="Consolas" panose="020B0609020204030204" pitchFamily="49" charset="0"/>
              </a:rPr>
              <a:t>, </a:t>
            </a:r>
            <a:r>
              <a:rPr lang="en-GB" sz="1600" dirty="0" err="1">
                <a:solidFill>
                  <a:schemeClr val="bg1">
                    <a:lumMod val="85000"/>
                  </a:schemeClr>
                </a:solidFill>
                <a:latin typeface="Consolas" panose="020B0609020204030204" pitchFamily="49" charset="0"/>
                <a:cs typeface="Consolas" panose="020B0609020204030204" pitchFamily="49" charset="0"/>
              </a:rPr>
              <a:t>loadServerCertificates</a:t>
            </a:r>
            <a:r>
              <a:rPr lang="en-GB" sz="1600" dirty="0">
                <a:solidFill>
                  <a:schemeClr val="bg1">
                    <a:lumMod val="85000"/>
                  </a:schemeClr>
                </a:solidFill>
                <a:latin typeface="Consolas" panose="020B0609020204030204" pitchFamily="49" charset="0"/>
                <a:cs typeface="Consolas" panose="020B0609020204030204" pitchFamily="49" charset="0"/>
              </a:rPr>
              <a:t>(), null);</a:t>
            </a:r>
          </a:p>
          <a:p>
            <a:endParaRPr lang="en-GB" sz="1600" dirty="0">
              <a:solidFill>
                <a:schemeClr val="bg1">
                  <a:lumMod val="85000"/>
                </a:schemeClr>
              </a:solidFill>
              <a:latin typeface="Consolas" panose="020B0609020204030204" pitchFamily="49" charset="0"/>
              <a:cs typeface="Consolas" panose="020B0609020204030204" pitchFamily="49" charset="0"/>
            </a:endParaRPr>
          </a:p>
          <a:p>
            <a:r>
              <a:rPr lang="en-GB" sz="1600" dirty="0" smtClean="0">
                <a:solidFill>
                  <a:schemeClr val="bg1">
                    <a:lumMod val="85000"/>
                  </a:schemeClr>
                </a:solidFill>
                <a:latin typeface="Consolas" panose="020B0609020204030204" pitchFamily="49" charset="0"/>
                <a:cs typeface="Consolas" panose="020B0609020204030204" pitchFamily="49" charset="0"/>
              </a:rPr>
              <a:t>  return </a:t>
            </a:r>
            <a:r>
              <a:rPr lang="en-GB" sz="1600" dirty="0" err="1">
                <a:solidFill>
                  <a:schemeClr val="bg1">
                    <a:lumMod val="85000"/>
                  </a:schemeClr>
                </a:solidFill>
                <a:latin typeface="Consolas" panose="020B0609020204030204" pitchFamily="49" charset="0"/>
                <a:cs typeface="Consolas" panose="020B0609020204030204" pitchFamily="49" charset="0"/>
              </a:rPr>
              <a:t>clientContext.getSocketFactory</a:t>
            </a:r>
            <a:r>
              <a:rPr lang="en-GB" sz="1600" dirty="0">
                <a:solidFill>
                  <a:schemeClr val="bg1">
                    <a:lumMod val="85000"/>
                  </a:schemeClr>
                </a:solidFill>
                <a:latin typeface="Consolas" panose="020B0609020204030204" pitchFamily="49" charset="0"/>
                <a:cs typeface="Consolas" panose="020B0609020204030204" pitchFamily="49" charset="0"/>
              </a:rPr>
              <a:t>();</a:t>
            </a:r>
          </a:p>
          <a:p>
            <a:r>
              <a:rPr lang="en-GB" sz="1600" dirty="0" smtClean="0">
                <a:solidFill>
                  <a:schemeClr val="bg1">
                    <a:lumMod val="85000"/>
                  </a:schemeClr>
                </a:solidFill>
                <a:latin typeface="Consolas" panose="020B0609020204030204" pitchFamily="49" charset="0"/>
                <a:cs typeface="Consolas" panose="020B0609020204030204" pitchFamily="49" charset="0"/>
              </a:rPr>
              <a:t>}</a:t>
            </a:r>
            <a:endParaRPr lang="en-GB" sz="1600" dirty="0">
              <a:solidFill>
                <a:schemeClr val="bg1">
                  <a:lumMod val="8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TLS in JSSE – Client Step 2 – Configuring the Socket Factory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34</a:t>
            </a:fld>
            <a:endParaRPr lang="en-US" dirty="0"/>
          </a:p>
        </p:txBody>
      </p:sp>
    </p:spTree>
    <p:extLst>
      <p:ext uri="{BB962C8B-B14F-4D97-AF65-F5344CB8AC3E}">
        <p14:creationId xmlns:p14="http://schemas.microsoft.com/office/powerpoint/2010/main" val="4189300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65609"/>
            <a:ext cx="8462468" cy="5124659"/>
          </a:xfrm>
          <a:solidFill>
            <a:srgbClr val="002800"/>
          </a:solidFill>
          <a:ln w="12700">
            <a:noFill/>
          </a:ln>
        </p:spPr>
        <p:txBody>
          <a:bodyPr tIns="82800" bIns="82800">
            <a:noAutofit/>
          </a:bodyPr>
          <a:lstStyle/>
          <a:p>
            <a:r>
              <a:rPr lang="en-GB" sz="1600" dirty="0" smtClean="0">
                <a:solidFill>
                  <a:schemeClr val="bg1"/>
                </a:solidFill>
                <a:latin typeface="Consolas" panose="020B0609020204030204" pitchFamily="49" charset="0"/>
                <a:cs typeface="Consolas" panose="020B0609020204030204" pitchFamily="49" charset="0"/>
              </a:rPr>
              <a:t>public </a:t>
            </a:r>
            <a:r>
              <a:rPr lang="en-GB" sz="1600" dirty="0" err="1">
                <a:solidFill>
                  <a:schemeClr val="bg1"/>
                </a:solidFill>
                <a:latin typeface="Consolas" panose="020B0609020204030204" pitchFamily="49" charset="0"/>
                <a:cs typeface="Consolas" panose="020B0609020204030204" pitchFamily="49" charset="0"/>
              </a:rPr>
              <a:t>TrustManager</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loadServerCertificates</a:t>
            </a:r>
            <a:r>
              <a:rPr lang="en-GB" sz="1600" dirty="0">
                <a:solidFill>
                  <a:schemeClr val="bg1"/>
                </a:solidFill>
                <a:latin typeface="Consolas" panose="020B0609020204030204" pitchFamily="49" charset="0"/>
                <a:cs typeface="Consolas" panose="020B0609020204030204" pitchFamily="49" charset="0"/>
              </a:rPr>
              <a:t>() throws Exception </a:t>
            </a:r>
            <a:r>
              <a:rPr lang="en-GB" sz="1600" dirty="0" smtClean="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Create an empty key store in </a:t>
            </a:r>
            <a:r>
              <a:rPr lang="en-GB" sz="1600" dirty="0" smtClean="0">
                <a:solidFill>
                  <a:srgbClr val="92D050"/>
                </a:solidFill>
                <a:latin typeface="Consolas" panose="020B0609020204030204" pitchFamily="49" charset="0"/>
                <a:cs typeface="Consolas" panose="020B0609020204030204" pitchFamily="49" charset="0"/>
              </a:rPr>
              <a:t>memory</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InputStream</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trustStoreIS</a:t>
            </a:r>
            <a:r>
              <a:rPr lang="en-GB" sz="1600" dirty="0" smtClean="0">
                <a:solidFill>
                  <a:schemeClr val="bg1"/>
                </a:solidFill>
                <a:latin typeface="Consolas" panose="020B0609020204030204" pitchFamily="49" charset="0"/>
                <a:cs typeface="Consolas" panose="020B0609020204030204" pitchFamily="49" charset="0"/>
              </a:rPr>
              <a:t> = </a:t>
            </a: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new </a:t>
            </a:r>
            <a:r>
              <a:rPr lang="en-GB" sz="1600" dirty="0" err="1" smtClean="0">
                <a:solidFill>
                  <a:schemeClr val="bg1"/>
                </a:solidFill>
                <a:latin typeface="Consolas" panose="020B0609020204030204" pitchFamily="49" charset="0"/>
                <a:cs typeface="Consolas" panose="020B0609020204030204" pitchFamily="49" charset="0"/>
              </a:rPr>
              <a:t>FileInputStream</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ServerPublicCertificateKeystore.jks</a:t>
            </a:r>
            <a:r>
              <a:rPr lang="en-GB" sz="1600" dirty="0" smtClean="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KeyStore</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trustStore</a:t>
            </a:r>
            <a:r>
              <a:rPr lang="en-GB" sz="1600" dirty="0">
                <a:solidFill>
                  <a:schemeClr val="bg1"/>
                </a:solidFill>
                <a:latin typeface="Consolas" panose="020B0609020204030204" pitchFamily="49" charset="0"/>
                <a:cs typeface="Consolas" panose="020B0609020204030204" pitchFamily="49" charset="0"/>
              </a:rPr>
              <a:t> = </a:t>
            </a:r>
            <a:r>
              <a:rPr lang="en-GB" sz="1600" dirty="0" err="1">
                <a:solidFill>
                  <a:schemeClr val="bg1"/>
                </a:solidFill>
                <a:latin typeface="Consolas" panose="020B0609020204030204" pitchFamily="49" charset="0"/>
                <a:cs typeface="Consolas" panose="020B0609020204030204" pitchFamily="49" charset="0"/>
              </a:rPr>
              <a:t>KeyStore.getInstance</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KeyStore.getDefaultType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a:t>
            </a:r>
            <a:r>
              <a:rPr lang="en-GB" sz="1600" dirty="0">
                <a:solidFill>
                  <a:srgbClr val="92D050"/>
                </a:solidFill>
                <a:latin typeface="Consolas" panose="020B0609020204030204" pitchFamily="49" charset="0"/>
                <a:cs typeface="Consolas" panose="020B0609020204030204" pitchFamily="49" charset="0"/>
              </a:rPr>
              <a:t>Populate from the prepared </a:t>
            </a:r>
            <a:r>
              <a:rPr lang="en-GB" sz="1600" dirty="0" smtClean="0">
                <a:solidFill>
                  <a:srgbClr val="92D050"/>
                </a:solidFill>
                <a:latin typeface="Consolas" panose="020B0609020204030204" pitchFamily="49" charset="0"/>
                <a:cs typeface="Consolas" panose="020B0609020204030204" pitchFamily="49" charset="0"/>
              </a:rPr>
              <a:t>certificate store on disk</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trustStore.load</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trustStoreIS</a:t>
            </a:r>
            <a:r>
              <a:rPr lang="en-GB" sz="1600" dirty="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storepass</a:t>
            </a:r>
            <a:r>
              <a:rPr lang="en-GB" sz="1600" dirty="0">
                <a:solidFill>
                  <a:schemeClr val="bg1"/>
                </a:solidFill>
                <a:latin typeface="Consolas" panose="020B0609020204030204" pitchFamily="49" charset="0"/>
                <a:cs typeface="Consolas" panose="020B0609020204030204" pitchFamily="49" charset="0"/>
              </a:rPr>
              <a:t>".</a:t>
            </a:r>
            <a:r>
              <a:rPr lang="en-GB" sz="1600" dirty="0" err="1">
                <a:solidFill>
                  <a:schemeClr val="bg1"/>
                </a:solidFill>
                <a:latin typeface="Consolas" panose="020B0609020204030204" pitchFamily="49" charset="0"/>
                <a:cs typeface="Consolas" panose="020B0609020204030204" pitchFamily="49" charset="0"/>
              </a:rPr>
              <a:t>toCharArray</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rgbClr val="92D050"/>
                </a:solidFill>
                <a:latin typeface="Consolas" panose="020B0609020204030204" pitchFamily="49" charset="0"/>
                <a:cs typeface="Consolas" panose="020B0609020204030204" pitchFamily="49" charset="0"/>
              </a:rPr>
              <a:t>  // Create trust manager that is used to check server certificates</a:t>
            </a:r>
            <a:endParaRPr lang="en-GB" sz="1600" dirty="0">
              <a:solidFill>
                <a:srgbClr val="92D050"/>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String </a:t>
            </a:r>
            <a:r>
              <a:rPr lang="en-GB" sz="1600" dirty="0" err="1">
                <a:solidFill>
                  <a:schemeClr val="bg1"/>
                </a:solidFill>
                <a:latin typeface="Consolas" panose="020B0609020204030204" pitchFamily="49" charset="0"/>
                <a:cs typeface="Consolas" panose="020B0609020204030204" pitchFamily="49" charset="0"/>
              </a:rPr>
              <a:t>defaultTrustManagerAlgorithm</a:t>
            </a:r>
            <a:r>
              <a:rPr lang="en-GB" sz="1600" dirty="0">
                <a:solidFill>
                  <a:schemeClr val="bg1"/>
                </a:solidFill>
                <a:latin typeface="Consolas" panose="020B0609020204030204" pitchFamily="49" charset="0"/>
                <a:cs typeface="Consolas" panose="020B0609020204030204" pitchFamily="49" charset="0"/>
              </a:rPr>
              <a:t> =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TrustManagerFactory.getDefaultAlgorithm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a:solidFill>
                  <a:schemeClr val="bg1"/>
                </a:solidFill>
                <a:latin typeface="Consolas" panose="020B0609020204030204" pitchFamily="49" charset="0"/>
                <a:cs typeface="Consolas" panose="020B0609020204030204" pitchFamily="49" charset="0"/>
              </a:rPr>
              <a:t>tmf</a:t>
            </a:r>
            <a:r>
              <a:rPr lang="en-GB" sz="1600" dirty="0">
                <a:solidFill>
                  <a:schemeClr val="bg1"/>
                </a:solidFill>
                <a:latin typeface="Consolas" panose="020B0609020204030204" pitchFamily="49" charset="0"/>
                <a:cs typeface="Consolas" panose="020B0609020204030204" pitchFamily="49" charset="0"/>
              </a:rPr>
              <a:t> = </a:t>
            </a:r>
            <a:endParaRPr lang="en-GB" sz="1600" dirty="0" smtClean="0">
              <a:solidFill>
                <a:schemeClr val="bg1"/>
              </a:solidFill>
              <a:latin typeface="Consolas" panose="020B0609020204030204" pitchFamily="49" charset="0"/>
              <a:cs typeface="Consolas" panose="020B0609020204030204" pitchFamily="49" charset="0"/>
            </a:endParaRPr>
          </a:p>
          <a:p>
            <a:r>
              <a:rPr lang="en-GB" sz="1600" dirty="0">
                <a:solidFill>
                  <a:schemeClr val="bg1"/>
                </a:solidFill>
                <a:latin typeface="Consolas" panose="020B0609020204030204" pitchFamily="49" charset="0"/>
                <a:cs typeface="Consolas" panose="020B0609020204030204" pitchFamily="49" charset="0"/>
              </a:rPr>
              <a:t>	</a:t>
            </a:r>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TrustManagerFactory.getInstance</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defaultTrustManagerAlgorithm</a:t>
            </a:r>
            <a:r>
              <a:rPr lang="en-GB" sz="1600" dirty="0">
                <a:solidFill>
                  <a:schemeClr val="bg1"/>
                </a:solidFill>
                <a:latin typeface="Consolas" panose="020B0609020204030204" pitchFamily="49" charset="0"/>
                <a:cs typeface="Consolas" panose="020B0609020204030204" pitchFamily="49" charset="0"/>
              </a:rPr>
              <a:t>);</a:t>
            </a:r>
          </a:p>
          <a:p>
            <a:r>
              <a:rPr lang="en-GB" sz="1600" dirty="0" smtClean="0">
                <a:solidFill>
                  <a:schemeClr val="bg1"/>
                </a:solidFill>
                <a:latin typeface="Consolas" panose="020B0609020204030204" pitchFamily="49" charset="0"/>
                <a:cs typeface="Consolas" panose="020B0609020204030204" pitchFamily="49" charset="0"/>
              </a:rPr>
              <a:t>  </a:t>
            </a:r>
            <a:r>
              <a:rPr lang="en-GB" sz="1600" dirty="0" err="1" smtClean="0">
                <a:solidFill>
                  <a:schemeClr val="bg1"/>
                </a:solidFill>
                <a:latin typeface="Consolas" panose="020B0609020204030204" pitchFamily="49" charset="0"/>
                <a:cs typeface="Consolas" panose="020B0609020204030204" pitchFamily="49" charset="0"/>
              </a:rPr>
              <a:t>tmf.init</a:t>
            </a:r>
            <a:r>
              <a:rPr lang="en-GB" sz="1600" dirty="0" smtClean="0">
                <a:solidFill>
                  <a:schemeClr val="bg1"/>
                </a:solidFill>
                <a:latin typeface="Consolas" panose="020B0609020204030204" pitchFamily="49" charset="0"/>
                <a:cs typeface="Consolas" panose="020B0609020204030204" pitchFamily="49" charset="0"/>
              </a:rPr>
              <a:t>(</a:t>
            </a:r>
            <a:r>
              <a:rPr lang="en-GB" sz="1600" dirty="0" err="1" smtClean="0">
                <a:solidFill>
                  <a:schemeClr val="bg1"/>
                </a:solidFill>
                <a:latin typeface="Consolas" panose="020B0609020204030204" pitchFamily="49" charset="0"/>
                <a:cs typeface="Consolas" panose="020B0609020204030204" pitchFamily="49" charset="0"/>
              </a:rPr>
              <a:t>trustStore</a:t>
            </a:r>
            <a:r>
              <a:rPr lang="en-GB" sz="1600" dirty="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  return </a:t>
            </a:r>
            <a:r>
              <a:rPr lang="en-GB" sz="1600" dirty="0" err="1">
                <a:solidFill>
                  <a:schemeClr val="bg1"/>
                </a:solidFill>
                <a:latin typeface="Consolas" panose="020B0609020204030204" pitchFamily="49" charset="0"/>
                <a:cs typeface="Consolas" panose="020B0609020204030204" pitchFamily="49" charset="0"/>
              </a:rPr>
              <a:t>tmf.getTrustManagers</a:t>
            </a:r>
            <a:r>
              <a:rPr lang="en-GB" sz="1600" dirty="0" smtClean="0">
                <a:solidFill>
                  <a:schemeClr val="bg1"/>
                </a:solidFill>
                <a:latin typeface="Consolas" panose="020B0609020204030204" pitchFamily="49" charset="0"/>
                <a:cs typeface="Consolas" panose="020B0609020204030204" pitchFamily="49" charset="0"/>
              </a:rPr>
              <a:t>();</a:t>
            </a:r>
          </a:p>
          <a:p>
            <a:endParaRPr lang="en-GB" sz="1600" dirty="0">
              <a:solidFill>
                <a:schemeClr val="bg1"/>
              </a:solidFill>
              <a:latin typeface="Consolas" panose="020B0609020204030204" pitchFamily="49" charset="0"/>
              <a:cs typeface="Consolas" panose="020B0609020204030204" pitchFamily="49" charset="0"/>
            </a:endParaRPr>
          </a:p>
          <a:p>
            <a:r>
              <a:rPr lang="en-GB" sz="1600" dirty="0" smtClean="0">
                <a:solidFill>
                  <a:schemeClr val="bg1"/>
                </a:solidFill>
                <a:latin typeface="Consolas" panose="020B0609020204030204" pitchFamily="49" charset="0"/>
                <a:cs typeface="Consolas" panose="020B0609020204030204" pitchFamily="49" charset="0"/>
              </a:rPr>
              <a:t>}</a:t>
            </a:r>
            <a:endParaRPr lang="en-GB" sz="1600" dirty="0">
              <a:solidFill>
                <a:schemeClr val="bg1"/>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a:t>TLS in JSSE – </a:t>
            </a:r>
            <a:r>
              <a:rPr lang="en-GB" dirty="0" smtClean="0"/>
              <a:t>Client Step 3 </a:t>
            </a:r>
            <a:r>
              <a:rPr lang="en-GB" dirty="0"/>
              <a:t>– </a:t>
            </a:r>
            <a:r>
              <a:rPr lang="en-GB" dirty="0" smtClean="0"/>
              <a:t>Loading Certificates for </a:t>
            </a:r>
            <a:r>
              <a:rPr lang="en-GB" dirty="0" err="1" smtClean="0"/>
              <a:t>SSLContext</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35</a:t>
            </a:fld>
            <a:endParaRPr lang="en-US" dirty="0"/>
          </a:p>
        </p:txBody>
      </p:sp>
    </p:spTree>
    <p:extLst>
      <p:ext uri="{BB962C8B-B14F-4D97-AF65-F5344CB8AC3E}">
        <p14:creationId xmlns:p14="http://schemas.microsoft.com/office/powerpoint/2010/main" val="4000772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And because it’s Java…</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740294"/>
              </p:ext>
            </p:extLst>
          </p:nvPr>
        </p:nvGraphicFramePr>
        <p:xfrm>
          <a:off x="1813474" y="1296516"/>
          <a:ext cx="5546691" cy="4471236"/>
        </p:xfrm>
        <a:graphic>
          <a:graphicData uri="http://schemas.openxmlformats.org/drawingml/2006/table">
            <a:tbl>
              <a:tblPr firstRow="1">
                <a:tableStyleId>{FABFCF23-3B69-468F-B69F-88F6DE6A72F2}</a:tableStyleId>
              </a:tblPr>
              <a:tblGrid>
                <a:gridCol w="5546691">
                  <a:extLst>
                    <a:ext uri="{9D8B030D-6E8A-4147-A177-3AD203B41FA5}">
                      <a16:colId xmlns:a16="http://schemas.microsoft.com/office/drawing/2014/main" val="2745057162"/>
                    </a:ext>
                  </a:extLst>
                </a:gridCol>
              </a:tblGrid>
              <a:tr h="638748">
                <a:tc>
                  <a:txBody>
                    <a:bodyPr/>
                    <a:lstStyle/>
                    <a:p>
                      <a:r>
                        <a:rPr lang="en-GB" sz="2400" dirty="0" smtClean="0"/>
                        <a:t>Exception</a:t>
                      </a:r>
                      <a:endParaRPr lang="en-GB" sz="2400" dirty="0"/>
                    </a:p>
                  </a:txBody>
                  <a:tcPr/>
                </a:tc>
                <a:extLst>
                  <a:ext uri="{0D108BD9-81ED-4DB2-BD59-A6C34878D82A}">
                    <a16:rowId xmlns:a16="http://schemas.microsoft.com/office/drawing/2014/main" val="2233605720"/>
                  </a:ext>
                </a:extLst>
              </a:tr>
              <a:tr h="638748">
                <a:tc>
                  <a:txBody>
                    <a:bodyPr/>
                    <a:lstStyle/>
                    <a:p>
                      <a:pPr algn="l"/>
                      <a:r>
                        <a:rPr lang="en-GB" sz="2400" kern="1200" dirty="0" err="1" smtClean="0"/>
                        <a:t>KeyStoreException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926506445"/>
                  </a:ext>
                </a:extLst>
              </a:tr>
              <a:tr h="638748">
                <a:tc>
                  <a:txBody>
                    <a:bodyPr/>
                    <a:lstStyle/>
                    <a:p>
                      <a:pPr algn="l"/>
                      <a:r>
                        <a:rPr lang="en-GB" sz="2400" kern="1200" dirty="0" err="1" smtClean="0"/>
                        <a:t>NoSuchAlgorithmException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1251297413"/>
                  </a:ext>
                </a:extLst>
              </a:tr>
              <a:tr h="638748">
                <a:tc>
                  <a:txBody>
                    <a:bodyPr/>
                    <a:lstStyle/>
                    <a:p>
                      <a:pPr algn="l"/>
                      <a:r>
                        <a:rPr lang="en-GB" sz="2400" kern="1200" dirty="0" err="1" smtClean="0"/>
                        <a:t>CertificateException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872717758"/>
                  </a:ext>
                </a:extLst>
              </a:tr>
              <a:tr h="638748">
                <a:tc>
                  <a:txBody>
                    <a:bodyPr/>
                    <a:lstStyle/>
                    <a:p>
                      <a:pPr algn="l"/>
                      <a:r>
                        <a:rPr lang="en-GB" sz="2400" u="none" kern="1200" dirty="0" err="1" smtClean="0"/>
                        <a:t>IOException</a:t>
                      </a:r>
                      <a:endParaRPr lang="en-GB" sz="2400" u="none"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2234159930"/>
                  </a:ext>
                </a:extLst>
              </a:tr>
              <a:tr h="638748">
                <a:tc>
                  <a:txBody>
                    <a:bodyPr/>
                    <a:lstStyle/>
                    <a:p>
                      <a:pPr algn="l"/>
                      <a:r>
                        <a:rPr lang="en-GB" sz="2400" kern="1200" dirty="0" err="1" smtClean="0"/>
                        <a:t>UnrecoverableKeyException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3683600270"/>
                  </a:ext>
                </a:extLst>
              </a:tr>
              <a:tr h="638748">
                <a:tc>
                  <a:txBody>
                    <a:bodyPr/>
                    <a:lstStyle/>
                    <a:p>
                      <a:pPr algn="l"/>
                      <a:r>
                        <a:rPr lang="en-GB" sz="2400" kern="1200" dirty="0" err="1" smtClean="0"/>
                        <a:t>KeyManagementException</a:t>
                      </a:r>
                      <a:endParaRPr lang="en-GB" sz="2400" dirty="0">
                        <a:latin typeface="Consolas" panose="020B0609020204030204" pitchFamily="49" charset="0"/>
                        <a:cs typeface="Consolas" panose="020B0609020204030204" pitchFamily="49" charset="0"/>
                      </a:endParaRPr>
                    </a:p>
                  </a:txBody>
                  <a:tcPr anchor="ctr"/>
                </a:tc>
                <a:extLst>
                  <a:ext uri="{0D108BD9-81ED-4DB2-BD59-A6C34878D82A}">
                    <a16:rowId xmlns:a16="http://schemas.microsoft.com/office/drawing/2014/main" val="2195006942"/>
                  </a:ext>
                </a:extLst>
              </a:tr>
            </a:tbl>
          </a:graphicData>
        </a:graphic>
      </p:graphicFrame>
    </p:spTree>
    <p:extLst>
      <p:ext uri="{BB962C8B-B14F-4D97-AF65-F5344CB8AC3E}">
        <p14:creationId xmlns:p14="http://schemas.microsoft.com/office/powerpoint/2010/main" val="2792195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GB" dirty="0" smtClean="0"/>
              <a:t>Simple Client/Server Application	</a:t>
            </a:r>
            <a:endParaRPr lang="en-GB" dirty="0"/>
          </a:p>
        </p:txBody>
      </p:sp>
      <p:sp>
        <p:nvSpPr>
          <p:cNvPr id="4" name="Rectangle 3"/>
          <p:cNvSpPr/>
          <p:nvPr/>
        </p:nvSpPr>
        <p:spPr>
          <a:xfrm>
            <a:off x="2078831" y="1835069"/>
            <a:ext cx="1864519" cy="35718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350" dirty="0"/>
              <a:t>Client</a:t>
            </a:r>
          </a:p>
        </p:txBody>
      </p:sp>
      <p:sp>
        <p:nvSpPr>
          <p:cNvPr id="5" name="Rectangle 4"/>
          <p:cNvSpPr/>
          <p:nvPr/>
        </p:nvSpPr>
        <p:spPr>
          <a:xfrm>
            <a:off x="5200650" y="1840428"/>
            <a:ext cx="1864519" cy="35718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350" dirty="0"/>
              <a:t>Server</a:t>
            </a:r>
          </a:p>
        </p:txBody>
      </p:sp>
      <p:cxnSp>
        <p:nvCxnSpPr>
          <p:cNvPr id="7" name="Straight Connector 6"/>
          <p:cNvCxnSpPr>
            <a:stCxn id="4" idx="2"/>
          </p:cNvCxnSpPr>
          <p:nvPr/>
        </p:nvCxnSpPr>
        <p:spPr>
          <a:xfrm>
            <a:off x="3011091" y="2192257"/>
            <a:ext cx="17859" cy="260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32909" y="2197616"/>
            <a:ext cx="17859" cy="260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12889" y="3178094"/>
            <a:ext cx="2952155" cy="14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12888" y="3828176"/>
            <a:ext cx="3020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65044" y="3078082"/>
            <a:ext cx="150019" cy="830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4"/>
          <p:cNvSpPr txBox="1"/>
          <p:nvPr/>
        </p:nvSpPr>
        <p:spPr>
          <a:xfrm>
            <a:off x="3493767" y="3611898"/>
            <a:ext cx="2249334" cy="253916"/>
          </a:xfrm>
          <a:prstGeom prst="rect">
            <a:avLst/>
          </a:prstGeom>
          <a:noFill/>
        </p:spPr>
        <p:txBody>
          <a:bodyPr wrap="none" rtlCol="0">
            <a:spAutoFit/>
          </a:bodyPr>
          <a:lstStyle/>
          <a:p>
            <a:pPr algn="ctr"/>
            <a:r>
              <a:rPr lang="nn-NO" sz="1050" dirty="0">
                <a:latin typeface="Consolas" panose="020B0609020204030204" pitchFamily="49" charset="0"/>
                <a:cs typeface="Consolas" panose="020B0609020204030204" pitchFamily="49" charset="0"/>
              </a:rPr>
              <a:t>Fri Aug 28 13:25:31 BST 2015</a:t>
            </a:r>
            <a:endParaRPr lang="en-GB" sz="1050" dirty="0">
              <a:latin typeface="Consolas" panose="020B0609020204030204" pitchFamily="49" charset="0"/>
              <a:cs typeface="Consolas" panose="020B0609020204030204" pitchFamily="49" charset="0"/>
            </a:endParaRPr>
          </a:p>
        </p:txBody>
      </p:sp>
      <p:sp>
        <p:nvSpPr>
          <p:cNvPr id="16" name="Rectangle 15"/>
          <p:cNvSpPr/>
          <p:nvPr/>
        </p:nvSpPr>
        <p:spPr>
          <a:xfrm>
            <a:off x="2953940" y="3078082"/>
            <a:ext cx="150019" cy="8304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459789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355588" y="1104334"/>
            <a:ext cx="8462468" cy="4876199"/>
          </a:xfrm>
          <a:solidFill>
            <a:srgbClr val="002800"/>
          </a:solidFill>
          <a:ln w="12700">
            <a:noFill/>
          </a:ln>
        </p:spPr>
        <p:txBody>
          <a:bodyPr tIns="82800" bIns="82800">
            <a:spAutoFit/>
          </a:bodyPr>
          <a:lstStyle/>
          <a:p>
            <a:r>
              <a:rPr lang="en-GB" sz="1800" dirty="0" smtClean="0">
                <a:solidFill>
                  <a:schemeClr val="bg1">
                    <a:lumMod val="95000"/>
                  </a:schemeClr>
                </a:solidFill>
                <a:latin typeface="Consolas" panose="020B0609020204030204" pitchFamily="49" charset="0"/>
                <a:cs typeface="Consolas" panose="020B0609020204030204" pitchFamily="49" charset="0"/>
              </a:rPr>
              <a:t>0 [main] INFO - Running demo with plain sockets</a:t>
            </a:r>
          </a:p>
          <a:p>
            <a:endParaRPr lang="en-GB" sz="1800" dirty="0" smtClean="0">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13 [Server] INFO - </a:t>
            </a:r>
            <a:r>
              <a:rPr lang="en-GB" sz="1800" dirty="0" err="1" smtClean="0">
                <a:solidFill>
                  <a:schemeClr val="accent4">
                    <a:lumMod val="40000"/>
                    <a:lumOff val="60000"/>
                  </a:schemeClr>
                </a:solidFill>
                <a:latin typeface="Consolas" panose="020B0609020204030204" pitchFamily="49" charset="0"/>
                <a:cs typeface="Consolas" panose="020B0609020204030204" pitchFamily="49" charset="0"/>
              </a:rPr>
              <a:t>TimeServer</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is ready to accept connections</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15 [Server] INFO - Waiting for connection on port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29047</a:t>
            </a:r>
          </a:p>
          <a:p>
            <a:endParaRPr lang="en-GB" sz="1800" dirty="0">
              <a:solidFill>
                <a:schemeClr val="accent4"/>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15 [Client] INFO - Creating socket to localhost:29047</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18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[Client] INFO – Using </a:t>
            </a:r>
            <a:r>
              <a:rPr lang="en-GB" sz="1800" dirty="0" smtClean="0">
                <a:solidFill>
                  <a:schemeClr val="accent3"/>
                </a:solidFill>
                <a:latin typeface="Consolas" panose="020B0609020204030204" pitchFamily="49" charset="0"/>
                <a:cs typeface="Consolas" panose="020B0609020204030204" pitchFamily="49" charset="0"/>
              </a:rPr>
              <a:t>plain sockets</a:t>
            </a:r>
            <a:endParaRPr lang="en-GB" sz="1800" dirty="0">
              <a:solidFill>
                <a:schemeClr val="accent3"/>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30 [Client] INFO - Reading data from server</a:t>
            </a:r>
          </a:p>
          <a:p>
            <a:endParaRPr lang="en-GB" sz="1800" dirty="0" smtClean="0">
              <a:solidFill>
                <a:schemeClr val="accent5"/>
              </a:solidFill>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30 [Server] INFO - Accepted client, writing data</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48 [Server] INFO - Sent "Tue Sep 22 15:53:51 BST 2015"</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48 [Server] INFO – Closing socket</a:t>
            </a:r>
          </a:p>
          <a:p>
            <a:endParaRPr lang="en-GB" sz="1800" dirty="0" smtClean="0">
              <a:solidFill>
                <a:schemeClr val="accent4"/>
              </a:solidFill>
              <a:latin typeface="Consolas" panose="020B0609020204030204" pitchFamily="49" charset="0"/>
              <a:cs typeface="Consolas" panose="020B0609020204030204" pitchFamily="49" charset="0"/>
            </a:endParaRP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48 [Client] INFO - Received: "Tue Sep 22 15:53:51 BST 2015"</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49 [Client] INFO – Closing socket</a:t>
            </a:r>
          </a:p>
          <a:p>
            <a:endParaRPr lang="en-GB" sz="1800" dirty="0" smtClean="0">
              <a:solidFill>
                <a:schemeClr val="accent5"/>
              </a:solidFill>
              <a:latin typeface="Consolas" panose="020B0609020204030204" pitchFamily="49" charset="0"/>
              <a:cs typeface="Consolas" panose="020B0609020204030204" pitchFamily="49" charset="0"/>
            </a:endParaRPr>
          </a:p>
          <a:p>
            <a:r>
              <a:rPr lang="en-GB" sz="1800" dirty="0" smtClean="0">
                <a:solidFill>
                  <a:schemeClr val="bg1">
                    <a:lumMod val="95000"/>
                  </a:schemeClr>
                </a:solidFill>
                <a:latin typeface="Consolas" panose="020B0609020204030204" pitchFamily="49" charset="0"/>
                <a:cs typeface="Consolas" panose="020B0609020204030204" pitchFamily="49" charset="0"/>
              </a:rPr>
              <a:t>49 [main] INFO - Completed demo with plain sockets</a:t>
            </a:r>
            <a:endParaRPr lang="en-GB" sz="1800" dirty="0">
              <a:solidFill>
                <a:schemeClr val="bg1">
                  <a:lumMod val="95000"/>
                </a:schemeClr>
              </a:solidFill>
              <a:latin typeface="Consolas" panose="020B0609020204030204" pitchFamily="49" charset="0"/>
              <a:cs typeface="Consolas" panose="020B0609020204030204" pitchFamily="49" charset="0"/>
            </a:endParaRPr>
          </a:p>
        </p:txBody>
      </p:sp>
      <p:sp>
        <p:nvSpPr>
          <p:cNvPr id="7" name="Title 6"/>
          <p:cNvSpPr>
            <a:spLocks noGrp="1"/>
          </p:cNvSpPr>
          <p:nvPr>
            <p:ph type="ctrTitle"/>
          </p:nvPr>
        </p:nvSpPr>
        <p:spPr/>
        <p:txBody>
          <a:bodyPr/>
          <a:lstStyle/>
          <a:p>
            <a:r>
              <a:rPr lang="en-GB" dirty="0" smtClean="0"/>
              <a:t>Output from </a:t>
            </a:r>
            <a:r>
              <a:rPr lang="en-GB" dirty="0" err="1" smtClean="0"/>
              <a:t>CombinedServerAndClient</a:t>
            </a:r>
            <a:r>
              <a:rPr lang="en-GB" dirty="0" smtClean="0"/>
              <a:t> – no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38</a:t>
            </a:fld>
            <a:endParaRPr lang="en-US" dirty="0"/>
          </a:p>
        </p:txBody>
      </p:sp>
    </p:spTree>
    <p:extLst>
      <p:ext uri="{BB962C8B-B14F-4D97-AF65-F5344CB8AC3E}">
        <p14:creationId xmlns:p14="http://schemas.microsoft.com/office/powerpoint/2010/main" val="4082282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Output from </a:t>
            </a:r>
            <a:r>
              <a:rPr lang="en-GB" dirty="0" err="1"/>
              <a:t>CombinedServerAndClient</a:t>
            </a:r>
            <a:r>
              <a:rPr lang="en-GB" dirty="0"/>
              <a:t> </a:t>
            </a:r>
            <a:r>
              <a:rPr lang="en-GB" dirty="0" smtClean="0"/>
              <a:t>–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39</a:t>
            </a:fld>
            <a:endParaRPr lang="en-US" dirty="0"/>
          </a:p>
        </p:txBody>
      </p:sp>
      <p:sp>
        <p:nvSpPr>
          <p:cNvPr id="5" name="Text Placeholder 7"/>
          <p:cNvSpPr>
            <a:spLocks noGrp="1"/>
          </p:cNvSpPr>
          <p:nvPr>
            <p:ph type="body" sz="quarter" idx="13"/>
          </p:nvPr>
        </p:nvSpPr>
        <p:spPr>
          <a:xfrm>
            <a:off x="355586" y="1107109"/>
            <a:ext cx="8462468" cy="4876199"/>
          </a:xfrm>
          <a:solidFill>
            <a:srgbClr val="002800"/>
          </a:solidFill>
          <a:ln w="12700">
            <a:noFill/>
          </a:ln>
        </p:spPr>
        <p:txBody>
          <a:bodyPr tIns="82800" bIns="82800">
            <a:spAutoFit/>
          </a:bodyPr>
          <a:lstStyle/>
          <a:p>
            <a:r>
              <a:rPr lang="en-GB" sz="1800" dirty="0">
                <a:solidFill>
                  <a:schemeClr val="bg1"/>
                </a:solidFill>
                <a:latin typeface="Consolas" panose="020B0609020204030204" pitchFamily="49" charset="0"/>
                <a:cs typeface="Consolas" panose="020B0609020204030204" pitchFamily="49" charset="0"/>
              </a:rPr>
              <a:t>0 [main] INFO </a:t>
            </a:r>
            <a:r>
              <a:rPr lang="en-GB" sz="1800" dirty="0" smtClean="0">
                <a:solidFill>
                  <a:schemeClr val="bg1"/>
                </a:solidFill>
                <a:latin typeface="Consolas" panose="020B0609020204030204" pitchFamily="49" charset="0"/>
                <a:cs typeface="Consolas" panose="020B0609020204030204" pitchFamily="49" charset="0"/>
              </a:rPr>
              <a:t>- </a:t>
            </a:r>
            <a:r>
              <a:rPr lang="en-GB" sz="1800" dirty="0">
                <a:solidFill>
                  <a:schemeClr val="bg1"/>
                </a:solidFill>
                <a:latin typeface="Consolas" panose="020B0609020204030204" pitchFamily="49" charset="0"/>
                <a:cs typeface="Consolas" panose="020B0609020204030204" pitchFamily="49" charset="0"/>
              </a:rPr>
              <a:t>Running demo with </a:t>
            </a:r>
            <a:r>
              <a:rPr lang="en-GB" sz="1800" dirty="0" smtClean="0">
                <a:solidFill>
                  <a:schemeClr val="bg1"/>
                </a:solidFill>
                <a:latin typeface="Consolas" panose="020B0609020204030204" pitchFamily="49" charset="0"/>
                <a:cs typeface="Consolas" panose="020B0609020204030204" pitchFamily="49" charset="0"/>
              </a:rPr>
              <a:t>TLS</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384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err="1">
                <a:solidFill>
                  <a:schemeClr val="accent4">
                    <a:lumMod val="40000"/>
                    <a:lumOff val="60000"/>
                  </a:schemeClr>
                </a:solidFill>
                <a:latin typeface="Consolas" panose="020B0609020204030204" pitchFamily="49" charset="0"/>
                <a:cs typeface="Consolas" panose="020B0609020204030204" pitchFamily="49" charset="0"/>
              </a:rPr>
              <a:t>TimeServer</a:t>
            </a:r>
            <a:r>
              <a:rPr lang="en-GB" sz="1800" dirty="0">
                <a:solidFill>
                  <a:schemeClr val="accent4">
                    <a:lumMod val="40000"/>
                    <a:lumOff val="60000"/>
                  </a:schemeClr>
                </a:solidFill>
                <a:latin typeface="Consolas" panose="020B0609020204030204" pitchFamily="49" charset="0"/>
                <a:cs typeface="Consolas" panose="020B0609020204030204" pitchFamily="49" charset="0"/>
              </a:rPr>
              <a:t> is ready to accept connections</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526 [Server]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Waiting for connection on port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40886</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528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Creating socket to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localhost:40886</a:t>
            </a: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679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Using </a:t>
            </a:r>
            <a:r>
              <a:rPr lang="en-GB" sz="1800" dirty="0" smtClean="0">
                <a:solidFill>
                  <a:schemeClr val="accent3"/>
                </a:solidFill>
                <a:latin typeface="Consolas" panose="020B0609020204030204" pitchFamily="49" charset="0"/>
                <a:cs typeface="Consolas" panose="020B0609020204030204" pitchFamily="49" charset="0"/>
              </a:rPr>
              <a:t>TLS_ECDHE_ECDSA_WITH_AES_128_CBC_SHA256</a:t>
            </a:r>
          </a:p>
          <a:p>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538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Reading data from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server</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538 [Server] INFO - Accepted client, writing data</a:t>
            </a:r>
          </a:p>
          <a:p>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605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Sent "Wed Sep 23 09:08:28 BST 2015"</a:t>
            </a:r>
          </a:p>
          <a:p>
            <a:r>
              <a:rPr lang="en-GB" sz="1800" dirty="0">
                <a:solidFill>
                  <a:schemeClr val="accent4">
                    <a:lumMod val="40000"/>
                    <a:lumOff val="60000"/>
                  </a:schemeClr>
                </a:solidFill>
                <a:latin typeface="Consolas" panose="020B0609020204030204" pitchFamily="49" charset="0"/>
                <a:cs typeface="Consolas" panose="020B0609020204030204" pitchFamily="49" charset="0"/>
              </a:rPr>
              <a:t>605 [Server] INFO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 </a:t>
            </a:r>
            <a:r>
              <a:rPr lang="en-GB" sz="1800" dirty="0">
                <a:solidFill>
                  <a:schemeClr val="accent4">
                    <a:lumMod val="40000"/>
                    <a:lumOff val="60000"/>
                  </a:schemeClr>
                </a:solidFill>
                <a:latin typeface="Consolas" panose="020B0609020204030204" pitchFamily="49" charset="0"/>
                <a:cs typeface="Consolas" panose="020B0609020204030204" pitchFamily="49" charset="0"/>
              </a:rPr>
              <a:t>Closing </a:t>
            </a:r>
            <a:r>
              <a:rPr lang="en-GB" sz="1800" dirty="0" smtClean="0">
                <a:solidFill>
                  <a:schemeClr val="accent4">
                    <a:lumMod val="40000"/>
                    <a:lumOff val="60000"/>
                  </a:schemeClr>
                </a:solidFill>
                <a:latin typeface="Consolas" panose="020B0609020204030204" pitchFamily="49" charset="0"/>
                <a:cs typeface="Consolas" panose="020B0609020204030204" pitchFamily="49" charset="0"/>
              </a:rPr>
              <a:t>socket</a:t>
            </a:r>
          </a:p>
          <a:p>
            <a:endParaRPr lang="en-GB" sz="1800" dirty="0">
              <a:solidFill>
                <a:schemeClr val="bg1"/>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605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Received: "Wed Sep 23 09:08:28 BST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2015“</a:t>
            </a:r>
            <a:endParaRPr lang="en-GB" sz="1800" dirty="0">
              <a:solidFill>
                <a:schemeClr val="accent5">
                  <a:lumMod val="60000"/>
                  <a:lumOff val="40000"/>
                </a:schemeClr>
              </a:solidFill>
              <a:latin typeface="Consolas" panose="020B0609020204030204" pitchFamily="49" charset="0"/>
              <a:cs typeface="Consolas" panose="020B0609020204030204" pitchFamily="49" charset="0"/>
            </a:endParaRPr>
          </a:p>
          <a:p>
            <a:r>
              <a:rPr lang="en-GB" sz="1800" dirty="0">
                <a:solidFill>
                  <a:schemeClr val="accent5">
                    <a:lumMod val="60000"/>
                    <a:lumOff val="40000"/>
                  </a:schemeClr>
                </a:solidFill>
                <a:latin typeface="Consolas" panose="020B0609020204030204" pitchFamily="49" charset="0"/>
                <a:cs typeface="Consolas" panose="020B0609020204030204" pitchFamily="49" charset="0"/>
              </a:rPr>
              <a:t>605 [Client] INFO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 </a:t>
            </a:r>
            <a:r>
              <a:rPr lang="en-GB" sz="1800" dirty="0">
                <a:solidFill>
                  <a:schemeClr val="accent5">
                    <a:lumMod val="60000"/>
                    <a:lumOff val="40000"/>
                  </a:schemeClr>
                </a:solidFill>
                <a:latin typeface="Consolas" panose="020B0609020204030204" pitchFamily="49" charset="0"/>
                <a:cs typeface="Consolas" panose="020B0609020204030204" pitchFamily="49" charset="0"/>
              </a:rPr>
              <a:t>Closing </a:t>
            </a:r>
            <a:r>
              <a:rPr lang="en-GB" sz="1800" dirty="0" smtClean="0">
                <a:solidFill>
                  <a:schemeClr val="accent5">
                    <a:lumMod val="60000"/>
                    <a:lumOff val="40000"/>
                  </a:schemeClr>
                </a:solidFill>
                <a:latin typeface="Consolas" panose="020B0609020204030204" pitchFamily="49" charset="0"/>
                <a:cs typeface="Consolas" panose="020B0609020204030204" pitchFamily="49" charset="0"/>
              </a:rPr>
              <a:t>socket</a:t>
            </a:r>
          </a:p>
          <a:p>
            <a:endParaRPr lang="en-GB" sz="1800" dirty="0" smtClean="0">
              <a:solidFill>
                <a:schemeClr val="bg1"/>
              </a:solidFill>
              <a:latin typeface="Consolas" panose="020B0609020204030204" pitchFamily="49" charset="0"/>
              <a:cs typeface="Consolas" panose="020B0609020204030204" pitchFamily="49" charset="0"/>
            </a:endParaRPr>
          </a:p>
          <a:p>
            <a:r>
              <a:rPr lang="en-GB" sz="1800" dirty="0" smtClean="0">
                <a:solidFill>
                  <a:schemeClr val="bg1"/>
                </a:solidFill>
                <a:latin typeface="Consolas" panose="020B0609020204030204" pitchFamily="49" charset="0"/>
                <a:cs typeface="Consolas" panose="020B0609020204030204" pitchFamily="49" charset="0"/>
              </a:rPr>
              <a:t>605 [main] INFO - Completed demo with TLS</a:t>
            </a:r>
            <a:endParaRPr lang="en-GB"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97923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A47B26-0677-7149-B148-B4CE8FFA6923}" type="slidenum">
              <a:rPr lang="en-US" smtClean="0"/>
              <a:t>4</a:t>
            </a:fld>
            <a:endParaRPr lang="en-US" dirty="0"/>
          </a:p>
        </p:txBody>
      </p:sp>
      <p:sp>
        <p:nvSpPr>
          <p:cNvPr id="5" name="Title 1"/>
          <p:cNvSpPr>
            <a:spLocks noGrp="1"/>
          </p:cNvSpPr>
          <p:nvPr>
            <p:ph type="ctrTitle"/>
          </p:nvPr>
        </p:nvSpPr>
        <p:spPr>
          <a:xfrm>
            <a:off x="355586" y="2232662"/>
            <a:ext cx="8448466" cy="1338732"/>
          </a:xfrm>
        </p:spPr>
        <p:txBody>
          <a:bodyPr/>
          <a:lstStyle/>
          <a:p>
            <a:r>
              <a:rPr lang="en-US" dirty="0" smtClean="0"/>
              <a:t>Forward Secrecy Theory</a:t>
            </a:r>
            <a:endParaRPr lang="en-US" dirty="0"/>
          </a:p>
        </p:txBody>
      </p:sp>
      <p:sp>
        <p:nvSpPr>
          <p:cNvPr id="6" name="Text Placeholder 2"/>
          <p:cNvSpPr>
            <a:spLocks noGrp="1"/>
          </p:cNvSpPr>
          <p:nvPr>
            <p:ph type="body" sz="quarter" idx="13"/>
          </p:nvPr>
        </p:nvSpPr>
        <p:spPr>
          <a:xfrm>
            <a:off x="355586" y="3698537"/>
            <a:ext cx="8448466" cy="709209"/>
          </a:xfrm>
        </p:spPr>
        <p:txBody>
          <a:bodyPr/>
          <a:lstStyle/>
          <a:p>
            <a:endParaRPr lang="en-US" dirty="0"/>
          </a:p>
        </p:txBody>
      </p:sp>
    </p:spTree>
    <p:extLst>
      <p:ext uri="{BB962C8B-B14F-4D97-AF65-F5344CB8AC3E}">
        <p14:creationId xmlns:p14="http://schemas.microsoft.com/office/powerpoint/2010/main" val="19745071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797670"/>
            <a:ext cx="8462468" cy="2603508"/>
          </a:xfrm>
        </p:spPr>
        <p:txBody>
          <a:bodyPr>
            <a:normAutofit/>
          </a:bodyPr>
          <a:lstStyle/>
          <a:p>
            <a:r>
              <a:rPr lang="en-GB" dirty="0" smtClean="0"/>
              <a:t>Enable JSSE Debug using JVM property:</a:t>
            </a:r>
          </a:p>
          <a:p>
            <a:endParaRPr lang="en-GB" dirty="0" smtClean="0"/>
          </a:p>
          <a:p>
            <a:pPr lvl="1"/>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Djavax.net.debug</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all</a:t>
            </a:r>
            <a:r>
              <a:rPr lang="en-GB" dirty="0" smtClean="0">
                <a:latin typeface="Consolas" panose="020B0609020204030204" pitchFamily="49" charset="0"/>
                <a:cs typeface="Consolas" panose="020B0609020204030204" pitchFamily="49" charset="0"/>
              </a:rPr>
              <a:t> </a:t>
            </a:r>
            <a:r>
              <a:rPr lang="en-GB" dirty="0" smtClean="0">
                <a:cs typeface="Consolas" panose="020B0609020204030204" pitchFamily="49" charset="0"/>
              </a:rPr>
              <a:t>to debug everything</a:t>
            </a:r>
            <a:endParaRPr lang="en-GB" dirty="0" smtClean="0">
              <a:solidFill>
                <a:schemeClr val="tx2"/>
              </a:solidFill>
              <a:latin typeface="Consolas" panose="020B0609020204030204" pitchFamily="49" charset="0"/>
              <a:cs typeface="Consolas" panose="020B0609020204030204" pitchFamily="49" charset="0"/>
            </a:endParaRPr>
          </a:p>
          <a:p>
            <a:pPr lvl="1"/>
            <a:endParaRPr lang="en-GB" dirty="0" smtClean="0">
              <a:solidFill>
                <a:schemeClr val="tx2"/>
              </a:solidFill>
              <a:latin typeface="Consolas" panose="020B0609020204030204" pitchFamily="49" charset="0"/>
              <a:cs typeface="Consolas" panose="020B0609020204030204" pitchFamily="49" charset="0"/>
            </a:endParaRPr>
          </a:p>
          <a:p>
            <a:pPr lvl="1"/>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Djavax.net.debug</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help</a:t>
            </a:r>
            <a:r>
              <a:rPr lang="en-GB" dirty="0" smtClean="0">
                <a:cs typeface="Consolas" panose="020B0609020204030204" pitchFamily="49" charset="0"/>
              </a:rPr>
              <a:t>  to show all options</a:t>
            </a:r>
            <a:endParaRPr lang="en-GB" dirty="0">
              <a:cs typeface="Consolas" panose="020B0609020204030204" pitchFamily="49" charset="0"/>
            </a:endParaRPr>
          </a:p>
        </p:txBody>
      </p:sp>
      <p:sp>
        <p:nvSpPr>
          <p:cNvPr id="3" name="Title 2"/>
          <p:cNvSpPr>
            <a:spLocks noGrp="1"/>
          </p:cNvSpPr>
          <p:nvPr>
            <p:ph type="ctrTitle"/>
          </p:nvPr>
        </p:nvSpPr>
        <p:spPr/>
        <p:txBody>
          <a:bodyPr/>
          <a:lstStyle/>
          <a:p>
            <a:r>
              <a:rPr lang="en-GB" dirty="0" smtClean="0"/>
              <a:t>Debugging TLS</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40</a:t>
            </a:fld>
            <a:endParaRPr lang="en-US" dirty="0"/>
          </a:p>
        </p:txBody>
      </p:sp>
    </p:spTree>
    <p:extLst>
      <p:ext uri="{BB962C8B-B14F-4D97-AF65-F5344CB8AC3E}">
        <p14:creationId xmlns:p14="http://schemas.microsoft.com/office/powerpoint/2010/main" val="2999037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GB"/>
          </a:p>
        </p:txBody>
      </p:sp>
      <p:sp>
        <p:nvSpPr>
          <p:cNvPr id="2" name="Title 1"/>
          <p:cNvSpPr>
            <a:spLocks noGrp="1"/>
          </p:cNvSpPr>
          <p:nvPr>
            <p:ph type="ctrTitle"/>
          </p:nvPr>
        </p:nvSpPr>
        <p:spPr/>
        <p:txBody>
          <a:bodyPr/>
          <a:lstStyle/>
          <a:p>
            <a:r>
              <a:rPr lang="en-GB" dirty="0" smtClean="0"/>
              <a:t>Seeing ephemeral key generation in action from Java debugging</a:t>
            </a:r>
            <a:endParaRPr lang="en-GB" dirty="0"/>
          </a:p>
        </p:txBody>
      </p:sp>
      <p:pic>
        <p:nvPicPr>
          <p:cNvPr id="4" name="Content Placeholder 3"/>
          <p:cNvPicPr>
            <a:picLocks noGrp="1" noChangeAspect="1"/>
          </p:cNvPicPr>
          <p:nvPr>
            <p:ph idx="4294967295"/>
          </p:nvPr>
        </p:nvPicPr>
        <p:blipFill>
          <a:blip r:embed="rId3"/>
          <a:stretch>
            <a:fillRect/>
          </a:stretch>
        </p:blipFill>
        <p:spPr>
          <a:xfrm>
            <a:off x="0" y="939800"/>
            <a:ext cx="9144000" cy="4954588"/>
          </a:xfrm>
          <a:prstGeom prst="rect">
            <a:avLst/>
          </a:prstGeom>
        </p:spPr>
      </p:pic>
      <p:sp>
        <p:nvSpPr>
          <p:cNvPr id="5" name="Rounded Rectangle 4"/>
          <p:cNvSpPr/>
          <p:nvPr/>
        </p:nvSpPr>
        <p:spPr>
          <a:xfrm>
            <a:off x="4493419" y="2943224"/>
            <a:ext cx="3493294" cy="60722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350"/>
          </a:p>
        </p:txBody>
      </p:sp>
      <p:pic>
        <p:nvPicPr>
          <p:cNvPr id="6" name="Picture 5"/>
          <p:cNvPicPr>
            <a:picLocks noChangeAspect="1"/>
          </p:cNvPicPr>
          <p:nvPr/>
        </p:nvPicPr>
        <p:blipFill>
          <a:blip r:embed="rId4"/>
          <a:stretch>
            <a:fillRect/>
          </a:stretch>
        </p:blipFill>
        <p:spPr>
          <a:xfrm>
            <a:off x="71438" y="3878664"/>
            <a:ext cx="8891692" cy="1929330"/>
          </a:xfrm>
          <a:prstGeom prst="roundRect">
            <a:avLst>
              <a:gd name="adj" fmla="val 16667"/>
            </a:avLst>
          </a:prstGeom>
          <a:ln w="38100">
            <a:solidFill>
              <a:srgbClr val="FF0000"/>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8" name="Straight Arrow Connector 7"/>
          <p:cNvCxnSpPr>
            <a:stCxn id="5" idx="2"/>
            <a:endCxn id="6" idx="0"/>
          </p:cNvCxnSpPr>
          <p:nvPr/>
        </p:nvCxnSpPr>
        <p:spPr>
          <a:xfrm flipH="1">
            <a:off x="4517284" y="3550444"/>
            <a:ext cx="1722782" cy="328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438" y="2943224"/>
            <a:ext cx="3493294" cy="607220"/>
          </a:xfrm>
          <a:prstGeom prst="roundRect">
            <a:avLst/>
          </a:prstGeom>
          <a:noFill/>
          <a:ln w="38100">
            <a:solidFill>
              <a:schemeClr val="bg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sz="1350"/>
          </a:p>
        </p:txBody>
      </p:sp>
    </p:spTree>
    <p:extLst>
      <p:ext uri="{BB962C8B-B14F-4D97-AF65-F5344CB8AC3E}">
        <p14:creationId xmlns:p14="http://schemas.microsoft.com/office/powerpoint/2010/main" val="2370991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To show that the ephemeral key is not re-used</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t>42</a:t>
            </a:fld>
            <a:endParaRPr lang="en-US" dirty="0"/>
          </a:p>
        </p:txBody>
      </p:sp>
      <p:pic>
        <p:nvPicPr>
          <p:cNvPr id="5" name="Picture 4"/>
          <p:cNvPicPr>
            <a:picLocks noChangeAspect="1"/>
          </p:cNvPicPr>
          <p:nvPr/>
        </p:nvPicPr>
        <p:blipFill rotWithShape="1">
          <a:blip r:embed="rId3"/>
          <a:srcRect l="-1" r="61296"/>
          <a:stretch/>
        </p:blipFill>
        <p:spPr>
          <a:xfrm>
            <a:off x="221671" y="1736224"/>
            <a:ext cx="8766079" cy="1392146"/>
          </a:xfrm>
          <a:prstGeom prst="rect">
            <a:avLst/>
          </a:prstGeom>
        </p:spPr>
      </p:pic>
      <p:pic>
        <p:nvPicPr>
          <p:cNvPr id="6" name="Picture 5"/>
          <p:cNvPicPr>
            <a:picLocks noChangeAspect="1"/>
          </p:cNvPicPr>
          <p:nvPr/>
        </p:nvPicPr>
        <p:blipFill rotWithShape="1">
          <a:blip r:embed="rId3"/>
          <a:srcRect l="53448" r="7390"/>
          <a:stretch/>
        </p:blipFill>
        <p:spPr>
          <a:xfrm>
            <a:off x="183431" y="3943529"/>
            <a:ext cx="8869561" cy="1392146"/>
          </a:xfrm>
          <a:prstGeom prst="rect">
            <a:avLst/>
          </a:prstGeom>
        </p:spPr>
      </p:pic>
    </p:spTree>
    <p:extLst>
      <p:ext uri="{BB962C8B-B14F-4D97-AF65-F5344CB8AC3E}">
        <p14:creationId xmlns:p14="http://schemas.microsoft.com/office/powerpoint/2010/main" val="16194013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55586" y="1797669"/>
            <a:ext cx="8462468" cy="4221293"/>
          </a:xfrm>
        </p:spPr>
        <p:txBody>
          <a:bodyPr>
            <a:normAutofit lnSpcReduction="10000"/>
          </a:bodyPr>
          <a:lstStyle/>
          <a:p>
            <a:r>
              <a:rPr lang="en-GB" dirty="0" smtClean="0"/>
              <a:t>Install unrestricted policy files.</a:t>
            </a:r>
          </a:p>
          <a:p>
            <a:endParaRPr lang="en-GB" dirty="0" smtClean="0"/>
          </a:p>
          <a:p>
            <a:r>
              <a:rPr lang="en-GB" dirty="0" smtClean="0"/>
              <a:t>Enable large DH ephemeral keys:</a:t>
            </a:r>
          </a:p>
          <a:p>
            <a:pPr lvl="1"/>
            <a:r>
              <a:rPr lang="en-GB" dirty="0" smtClean="0"/>
              <a:t>-</a:t>
            </a:r>
            <a:r>
              <a:rPr lang="en-GB" dirty="0" err="1" smtClean="0"/>
              <a:t>D</a:t>
            </a:r>
            <a:r>
              <a:rPr lang="en-GB" dirty="0" err="1" smtClean="0">
                <a:latin typeface="Consolas" panose="020B0609020204030204" pitchFamily="49" charset="0"/>
                <a:cs typeface="Consolas" panose="020B0609020204030204" pitchFamily="49" charset="0"/>
              </a:rPr>
              <a:t>jdk.tls.ephemeralDHKeySize</a:t>
            </a:r>
            <a:r>
              <a:rPr lang="en-GB" dirty="0" smtClean="0">
                <a:latin typeface="Consolas" panose="020B0609020204030204" pitchFamily="49" charset="0"/>
                <a:cs typeface="Consolas" panose="020B0609020204030204" pitchFamily="49" charset="0"/>
              </a:rPr>
              <a:t>=</a:t>
            </a:r>
            <a:r>
              <a:rPr lang="en-GB" dirty="0" smtClean="0">
                <a:solidFill>
                  <a:schemeClr val="tx2"/>
                </a:solidFill>
                <a:latin typeface="Consolas" panose="020B0609020204030204" pitchFamily="49" charset="0"/>
                <a:cs typeface="Consolas" panose="020B0609020204030204" pitchFamily="49" charset="0"/>
              </a:rPr>
              <a:t>2048</a:t>
            </a:r>
            <a:endParaRPr lang="en-GB" dirty="0" smtClean="0">
              <a:solidFill>
                <a:schemeClr val="tx2"/>
              </a:solidFill>
            </a:endParaRPr>
          </a:p>
          <a:p>
            <a:endParaRPr lang="en-GB" dirty="0" smtClean="0"/>
          </a:p>
          <a:p>
            <a:r>
              <a:rPr lang="en-GB" dirty="0" smtClean="0"/>
              <a:t>Disable all weak ciphers:</a:t>
            </a:r>
          </a:p>
          <a:p>
            <a:pPr lvl="1"/>
            <a:r>
              <a:rPr lang="en-GB" dirty="0" smtClean="0"/>
              <a:t>Any suites with </a:t>
            </a:r>
            <a:r>
              <a:rPr lang="en-GB" dirty="0" smtClean="0">
                <a:solidFill>
                  <a:schemeClr val="tx2"/>
                </a:solidFill>
              </a:rPr>
              <a:t>ANON</a:t>
            </a:r>
            <a:r>
              <a:rPr lang="en-GB" dirty="0" smtClean="0"/>
              <a:t>, </a:t>
            </a:r>
            <a:r>
              <a:rPr lang="en-GB" dirty="0" smtClean="0">
                <a:solidFill>
                  <a:schemeClr val="tx2"/>
                </a:solidFill>
              </a:rPr>
              <a:t>NULL</a:t>
            </a:r>
            <a:r>
              <a:rPr lang="en-GB" dirty="0" smtClean="0"/>
              <a:t> or </a:t>
            </a:r>
            <a:r>
              <a:rPr lang="en-GB" dirty="0" smtClean="0">
                <a:solidFill>
                  <a:schemeClr val="tx2"/>
                </a:solidFill>
              </a:rPr>
              <a:t>EXPORT</a:t>
            </a:r>
            <a:r>
              <a:rPr lang="en-GB" dirty="0" smtClean="0"/>
              <a:t>.</a:t>
            </a:r>
          </a:p>
          <a:p>
            <a:pPr lvl="1"/>
            <a:endParaRPr lang="en-GB" dirty="0"/>
          </a:p>
          <a:p>
            <a:r>
              <a:rPr lang="en-GB" dirty="0" smtClean="0"/>
              <a:t>Use Apache and OpenSSL.</a:t>
            </a:r>
          </a:p>
          <a:p>
            <a:pPr lvl="1"/>
            <a:r>
              <a:rPr lang="en-GB" dirty="0" smtClean="0"/>
              <a:t>Java often lags behind.</a:t>
            </a:r>
          </a:p>
        </p:txBody>
      </p:sp>
      <p:sp>
        <p:nvSpPr>
          <p:cNvPr id="2" name="Title 1"/>
          <p:cNvSpPr>
            <a:spLocks noGrp="1"/>
          </p:cNvSpPr>
          <p:nvPr>
            <p:ph type="ctrTitle"/>
          </p:nvPr>
        </p:nvSpPr>
        <p:spPr/>
        <p:txBody>
          <a:bodyPr/>
          <a:lstStyle/>
          <a:p>
            <a:r>
              <a:rPr lang="en-GB" dirty="0" smtClean="0"/>
              <a:t>Making things even more secure</a:t>
            </a:r>
            <a:endParaRPr lang="en-GB" dirty="0"/>
          </a:p>
        </p:txBody>
      </p:sp>
    </p:spTree>
    <p:extLst>
      <p:ext uri="{BB962C8B-B14F-4D97-AF65-F5344CB8AC3E}">
        <p14:creationId xmlns:p14="http://schemas.microsoft.com/office/powerpoint/2010/main" val="583084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55586" y="1797670"/>
            <a:ext cx="8462468" cy="1518286"/>
          </a:xfrm>
        </p:spPr>
        <p:txBody>
          <a:bodyPr>
            <a:normAutofit/>
          </a:bodyPr>
          <a:lstStyle/>
          <a:p>
            <a:r>
              <a:rPr lang="en-GB" dirty="0" smtClean="0"/>
              <a:t>All code, docs and this presentation.</a:t>
            </a:r>
          </a:p>
          <a:p>
            <a:pPr lvl="1"/>
            <a:r>
              <a:rPr lang="en-GB" dirty="0" smtClean="0"/>
              <a:t>Published on GitHub.</a:t>
            </a:r>
          </a:p>
          <a:p>
            <a:pPr lvl="1"/>
            <a:r>
              <a:rPr lang="en-GB" dirty="0" smtClean="0"/>
              <a:t>MIT Licensed.</a:t>
            </a:r>
          </a:p>
        </p:txBody>
      </p:sp>
      <p:sp>
        <p:nvSpPr>
          <p:cNvPr id="3" name="Title 2"/>
          <p:cNvSpPr>
            <a:spLocks noGrp="1"/>
          </p:cNvSpPr>
          <p:nvPr>
            <p:ph type="ctrTitle"/>
          </p:nvPr>
        </p:nvSpPr>
        <p:spPr/>
        <p:txBody>
          <a:bodyPr/>
          <a:lstStyle/>
          <a:p>
            <a:r>
              <a:rPr lang="en-GB" dirty="0" smtClean="0"/>
              <a:t>Where’s the code?</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pPr/>
              <a:t>44</a:t>
            </a:fld>
            <a:endParaRPr lang="en-US" dirty="0"/>
          </a:p>
        </p:txBody>
      </p:sp>
      <p:sp>
        <p:nvSpPr>
          <p:cNvPr id="8" name="Rectangle 7"/>
          <p:cNvSpPr/>
          <p:nvPr/>
        </p:nvSpPr>
        <p:spPr>
          <a:xfrm>
            <a:off x="355588" y="3595633"/>
            <a:ext cx="8462465" cy="520964"/>
          </a:xfrm>
          <a:prstGeom prst="rect">
            <a:avLst/>
          </a:prstGeom>
        </p:spPr>
        <p:txBody>
          <a:bodyPr wrap="square">
            <a:normAutofit fontScale="92500"/>
          </a:bodyPr>
          <a:lstStyle/>
          <a:p>
            <a:pPr algn="ctr"/>
            <a:r>
              <a:rPr lang="en-GB" sz="2800" dirty="0" smtClean="0">
                <a:solidFill>
                  <a:srgbClr val="FF0000"/>
                </a:solidFill>
                <a:latin typeface="Consolas" panose="020B0609020204030204" pitchFamily="49" charset="0"/>
                <a:cs typeface="Consolas" panose="020B0609020204030204" pitchFamily="49" charset="0"/>
              </a:rPr>
              <a:t>https://</a:t>
            </a:r>
            <a:r>
              <a:rPr lang="en-GB" sz="2800" dirty="0">
                <a:solidFill>
                  <a:srgbClr val="FF0000"/>
                </a:solidFill>
                <a:latin typeface="Consolas" panose="020B0609020204030204" pitchFamily="49" charset="0"/>
                <a:cs typeface="Consolas" panose="020B0609020204030204" pitchFamily="49" charset="0"/>
              </a:rPr>
              <a:t>github.com/andybrodie/fsdemoapp.git</a:t>
            </a:r>
          </a:p>
        </p:txBody>
      </p:sp>
      <p:sp>
        <p:nvSpPr>
          <p:cNvPr id="17" name="Text Placeholder 6"/>
          <p:cNvSpPr txBox="1">
            <a:spLocks/>
          </p:cNvSpPr>
          <p:nvPr/>
        </p:nvSpPr>
        <p:spPr>
          <a:xfrm>
            <a:off x="355586" y="4396274"/>
            <a:ext cx="8462468" cy="1713124"/>
          </a:xfrm>
          <a:prstGeom prst="rect">
            <a:avLst/>
          </a:prstGeom>
        </p:spPr>
        <p:txBody>
          <a:bodyPr vert="horz" lIns="82088" tIns="41044" rIns="82088" bIns="41044">
            <a:normAutofit fontScale="92500" lnSpcReduction="10000"/>
          </a:bodyPr>
          <a:lstStyle>
            <a:lvl1pPr marL="0" indent="0" algn="l" defTabSz="457065" rtl="0" eaLnBrk="1" latinLnBrk="0" hangingPunct="1">
              <a:spcBef>
                <a:spcPts val="0"/>
              </a:spcBef>
              <a:buFontTx/>
              <a:buNone/>
              <a:defRPr sz="3100" kern="1200">
                <a:solidFill>
                  <a:srgbClr val="393939"/>
                </a:solidFill>
                <a:latin typeface="+mn-lt"/>
                <a:ea typeface="+mn-ea"/>
                <a:cs typeface="+mn-cs"/>
              </a:defRPr>
            </a:lvl1pPr>
            <a:lvl2pPr marL="753338" indent="-342900" algn="l" defTabSz="457065" rtl="0" eaLnBrk="1" latinLnBrk="0" hangingPunct="1">
              <a:spcBef>
                <a:spcPts val="0"/>
              </a:spcBef>
              <a:buClr>
                <a:schemeClr val="tx2"/>
              </a:buClr>
              <a:buFont typeface="Arial" panose="020B0604020202020204" pitchFamily="34" charset="0"/>
              <a:buChar char="•"/>
              <a:defRPr sz="2400" kern="1200" baseline="0">
                <a:solidFill>
                  <a:schemeClr val="tx1"/>
                </a:solidFill>
                <a:latin typeface="Arial"/>
                <a:ea typeface="+mn-ea"/>
                <a:cs typeface="+mn-cs"/>
              </a:defRPr>
            </a:lvl2pPr>
            <a:lvl3pPr marL="820878" indent="0" algn="l" defTabSz="457065" rtl="0" eaLnBrk="1" latinLnBrk="0" hangingPunct="1">
              <a:spcBef>
                <a:spcPts val="0"/>
              </a:spcBef>
              <a:buFontTx/>
              <a:buNone/>
              <a:defRPr sz="1300" kern="1200">
                <a:solidFill>
                  <a:schemeClr val="tx1"/>
                </a:solidFill>
                <a:latin typeface="Arial"/>
                <a:ea typeface="+mn-ea"/>
                <a:cs typeface="+mn-cs"/>
              </a:defRPr>
            </a:lvl3pPr>
            <a:lvl4pPr marL="1231316" indent="0" algn="l" defTabSz="457065" rtl="0" eaLnBrk="1" latinLnBrk="0" hangingPunct="1">
              <a:spcBef>
                <a:spcPts val="0"/>
              </a:spcBef>
              <a:buFontTx/>
              <a:buNone/>
              <a:defRPr sz="1300" kern="1200">
                <a:solidFill>
                  <a:schemeClr val="tx1"/>
                </a:solidFill>
                <a:latin typeface="Arial"/>
                <a:ea typeface="+mn-ea"/>
                <a:cs typeface="+mn-cs"/>
              </a:defRPr>
            </a:lvl4pPr>
            <a:lvl5pPr marL="1641756" indent="0" algn="l" defTabSz="457065" rtl="0" eaLnBrk="1" latinLnBrk="0" hangingPunct="1">
              <a:spcBef>
                <a:spcPts val="0"/>
              </a:spcBef>
              <a:buFontTx/>
              <a:buNone/>
              <a:defRPr sz="1300" kern="1200">
                <a:solidFill>
                  <a:schemeClr val="tx1"/>
                </a:solidFill>
                <a:latin typeface="Arial"/>
                <a:ea typeface="+mn-ea"/>
                <a:cs typeface="+mn-cs"/>
              </a:defRPr>
            </a:lvl5pPr>
            <a:lvl6pPr marL="2513858" indent="-228533" algn="l" defTabSz="457065" rtl="0" eaLnBrk="1" latinLnBrk="0" hangingPunct="1">
              <a:spcBef>
                <a:spcPct val="20000"/>
              </a:spcBef>
              <a:buFont typeface="Arial"/>
              <a:buChar char="•"/>
              <a:defRPr sz="2000" kern="1200">
                <a:solidFill>
                  <a:schemeClr val="tx1"/>
                </a:solidFill>
                <a:latin typeface="+mn-lt"/>
                <a:ea typeface="+mn-ea"/>
                <a:cs typeface="+mn-cs"/>
              </a:defRPr>
            </a:lvl6pPr>
            <a:lvl7pPr marL="2970921" indent="-228533" algn="l" defTabSz="457065" rtl="0" eaLnBrk="1" latinLnBrk="0" hangingPunct="1">
              <a:spcBef>
                <a:spcPct val="20000"/>
              </a:spcBef>
              <a:buFont typeface="Arial"/>
              <a:buChar char="•"/>
              <a:defRPr sz="2000" kern="1200">
                <a:solidFill>
                  <a:schemeClr val="tx1"/>
                </a:solidFill>
                <a:latin typeface="+mn-lt"/>
                <a:ea typeface="+mn-ea"/>
                <a:cs typeface="+mn-cs"/>
              </a:defRPr>
            </a:lvl7pPr>
            <a:lvl8pPr marL="3427986" indent="-228533" algn="l" defTabSz="457065" rtl="0" eaLnBrk="1" latinLnBrk="0" hangingPunct="1">
              <a:spcBef>
                <a:spcPct val="20000"/>
              </a:spcBef>
              <a:buFont typeface="Arial"/>
              <a:buChar char="•"/>
              <a:defRPr sz="2000" kern="1200">
                <a:solidFill>
                  <a:schemeClr val="tx1"/>
                </a:solidFill>
                <a:latin typeface="+mn-lt"/>
                <a:ea typeface="+mn-ea"/>
                <a:cs typeface="+mn-cs"/>
              </a:defRPr>
            </a:lvl8pPr>
            <a:lvl9pPr marL="3885051" indent="-228533" algn="l" defTabSz="457065"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Built and Run using:</a:t>
            </a:r>
          </a:p>
          <a:p>
            <a:pPr lvl="1"/>
            <a:r>
              <a:rPr lang="en-GB" dirty="0" smtClean="0"/>
              <a:t>Java </a:t>
            </a:r>
            <a:r>
              <a:rPr lang="en-GB" dirty="0"/>
              <a:t>8 build </a:t>
            </a:r>
            <a:r>
              <a:rPr lang="en-GB" dirty="0" smtClean="0"/>
              <a:t>1.8.0_60-b27.</a:t>
            </a:r>
          </a:p>
          <a:p>
            <a:pPr lvl="1"/>
            <a:r>
              <a:rPr lang="en-GB" dirty="0" smtClean="0"/>
              <a:t>Maven 3.3.3.</a:t>
            </a:r>
          </a:p>
          <a:p>
            <a:pPr lvl="1"/>
            <a:r>
              <a:rPr lang="en-GB" dirty="0" smtClean="0"/>
              <a:t>Eclipse Mars.</a:t>
            </a:r>
          </a:p>
          <a:p>
            <a:pPr lvl="1"/>
            <a:r>
              <a:rPr lang="en-GB" dirty="0" smtClean="0"/>
              <a:t>SLF4J</a:t>
            </a:r>
          </a:p>
        </p:txBody>
      </p:sp>
    </p:spTree>
    <p:extLst>
      <p:ext uri="{BB962C8B-B14F-4D97-AF65-F5344CB8AC3E}">
        <p14:creationId xmlns:p14="http://schemas.microsoft.com/office/powerpoint/2010/main" val="3325607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5586" y="1797670"/>
            <a:ext cx="8462468" cy="4442356"/>
          </a:xfrm>
        </p:spPr>
        <p:txBody>
          <a:bodyPr>
            <a:normAutofit fontScale="25000" lnSpcReduction="20000"/>
          </a:bodyPr>
          <a:lstStyle/>
          <a:p>
            <a:pPr lvl="0"/>
            <a:r>
              <a:rPr lang="en-GB" altLang="en-US" dirty="0" smtClean="0"/>
              <a:t>Alfred J. Menezes, P. C. (2011, July 8). Handbook of Applied Cryptography. Retrieved from Centre for Applied Cryptographic Research: http://cacr.uwaterloo.ca/hac/</a:t>
            </a:r>
          </a:p>
          <a:p>
            <a:pPr lvl="0"/>
            <a:r>
              <a:rPr lang="en-GB" altLang="en-US" dirty="0" err="1" smtClean="0"/>
              <a:t>Bernat</a:t>
            </a:r>
            <a:r>
              <a:rPr lang="en-GB" altLang="en-US" dirty="0" smtClean="0"/>
              <a:t>, V. (2011). SSL/TLS &amp; Perfect Forward Secrecy | Vincent </a:t>
            </a:r>
            <a:r>
              <a:rPr lang="en-GB" altLang="en-US" dirty="0" err="1" smtClean="0"/>
              <a:t>Bernat</a:t>
            </a:r>
            <a:r>
              <a:rPr lang="en-GB" altLang="en-US" dirty="0" smtClean="0"/>
              <a:t>. Retrieved from Disruptive Ninja: http://vincent.bernat.im/en/blog/2011-ssl-perfect-forward-secrecy.html</a:t>
            </a:r>
          </a:p>
          <a:p>
            <a:pPr lvl="0"/>
            <a:r>
              <a:rPr lang="en-GB" altLang="en-US" dirty="0" smtClean="0"/>
              <a:t>Dictionary.com. (</a:t>
            </a:r>
            <a:r>
              <a:rPr lang="en-GB" altLang="en-US" dirty="0" err="1" smtClean="0"/>
              <a:t>n.d.</a:t>
            </a:r>
            <a:r>
              <a:rPr lang="en-GB" altLang="en-US" dirty="0" smtClean="0"/>
              <a:t>). Ephemeral Definition. Retrieved from Dictionary.com: http://dictionary.reference.com/browse/ephemeral?s=t</a:t>
            </a:r>
          </a:p>
          <a:p>
            <a:pPr lvl="0"/>
            <a:r>
              <a:rPr lang="en-GB" altLang="en-US" dirty="0" err="1" smtClean="0"/>
              <a:t>Dierks</a:t>
            </a:r>
            <a:r>
              <a:rPr lang="en-GB" altLang="en-US" dirty="0" smtClean="0"/>
              <a:t>, T. (2014, May 23). Tim </a:t>
            </a:r>
            <a:r>
              <a:rPr lang="en-GB" altLang="en-US" dirty="0" err="1" smtClean="0"/>
              <a:t>Dierks</a:t>
            </a:r>
            <a:r>
              <a:rPr lang="en-GB" altLang="en-US" dirty="0" smtClean="0"/>
              <a:t>: Security Standards and Name Changes in the Browser Wars. Retrieved from Tim </a:t>
            </a:r>
            <a:r>
              <a:rPr lang="en-GB" altLang="en-US" dirty="0" err="1" smtClean="0"/>
              <a:t>Dierks</a:t>
            </a:r>
            <a:r>
              <a:rPr lang="en-GB" altLang="en-US" dirty="0" smtClean="0"/>
              <a:t> : http://tim.dierks.org/2014/05/security-standards-and-name-changes-in.html</a:t>
            </a:r>
          </a:p>
          <a:p>
            <a:pPr lvl="0"/>
            <a:r>
              <a:rPr lang="en-GB" altLang="en-US" dirty="0" smtClean="0"/>
              <a:t>Hellman, W. D. (1976, November 6). New Directions in Cryptography. Retrieved from Stanford University: http://www-ee.stanford.edu/~hellman/publications/24.pdf</a:t>
            </a:r>
          </a:p>
          <a:p>
            <a:pPr lvl="0"/>
            <a:r>
              <a:rPr lang="en-GB" altLang="en-US" dirty="0" err="1" smtClean="0"/>
              <a:t>Helme</a:t>
            </a:r>
            <a:r>
              <a:rPr lang="en-GB" altLang="en-US" dirty="0" smtClean="0"/>
              <a:t>, S. (2014, May 10). Perfect Forward Secrecy - An Introduction. Retrieved from Scott </a:t>
            </a:r>
            <a:r>
              <a:rPr lang="en-GB" altLang="en-US" dirty="0" err="1" smtClean="0"/>
              <a:t>Helme</a:t>
            </a:r>
            <a:r>
              <a:rPr lang="en-GB" altLang="en-US" dirty="0" smtClean="0"/>
              <a:t>: https://scotthelme.co.uk/perfect-forward-secrecy/</a:t>
            </a:r>
          </a:p>
          <a:p>
            <a:pPr lvl="0"/>
            <a:r>
              <a:rPr lang="en-GB" altLang="en-US" dirty="0" smtClean="0"/>
              <a:t>Lu, S. (2013, June 30). Can someone explain a little better what exactly is accomplished by generation of DH parameters? Retrieved from Information Security Stack Exchange: http://security.stackexchange.com/questions/38206/can-someone-explain-a-little-better-what-exactly-is-accomplished-by-generation-o/38252#38252</a:t>
            </a:r>
          </a:p>
          <a:p>
            <a:pPr lvl="0"/>
            <a:r>
              <a:rPr lang="en-GB" altLang="en-US" dirty="0" err="1" smtClean="0"/>
              <a:t>Mortier</a:t>
            </a:r>
            <a:r>
              <a:rPr lang="en-GB" altLang="en-US" dirty="0" smtClean="0"/>
              <a:t>, R. (2013, 12 2). Explaining perfect forward secrecy. Retrieved from Phys.org: http://phys.org/news/2013-12-secrecy.html</a:t>
            </a:r>
          </a:p>
          <a:p>
            <a:pPr lvl="0"/>
            <a:r>
              <a:rPr lang="en-GB" altLang="en-US" dirty="0" smtClean="0"/>
              <a:t>Moser, J. (2009, June 10). The First Few Milliseconds of an HTTPS Connection. Retrieved from Moserware.com: http://www.moserware.com/2009/06/first-few-milliseconds-of-https.html</a:t>
            </a:r>
          </a:p>
          <a:p>
            <a:pPr lvl="0"/>
            <a:r>
              <a:rPr lang="en-GB" altLang="en-US" dirty="0" smtClean="0"/>
              <a:t>Moser, J. (2009, June 10). The First Few Milliseconds of an HTTPS Connection. Retrieved from </a:t>
            </a:r>
            <a:r>
              <a:rPr lang="en-GB" altLang="en-US" dirty="0" err="1" smtClean="0"/>
              <a:t>Moserware</a:t>
            </a:r>
            <a:r>
              <a:rPr lang="en-GB" altLang="en-US" dirty="0" smtClean="0"/>
              <a:t>: http://www.moserware.com/2009/06/first-few-milliseconds-of-https.html</a:t>
            </a:r>
          </a:p>
          <a:p>
            <a:pPr lvl="0"/>
            <a:r>
              <a:rPr lang="en-GB" altLang="en-US" dirty="0" smtClean="0"/>
              <a:t>Mozilla. (2015, Aug 28). Security/Server Side TLS. Retrieved from Security/Server Side TLS / </a:t>
            </a:r>
            <a:r>
              <a:rPr lang="en-GB" altLang="en-US" dirty="0" err="1" smtClean="0"/>
              <a:t>MozillaWiki</a:t>
            </a:r>
            <a:r>
              <a:rPr lang="en-GB" altLang="en-US" dirty="0" smtClean="0"/>
              <a:t>: https://wiki.mozilla.org/Security/Server_Side_TLS</a:t>
            </a:r>
          </a:p>
          <a:p>
            <a:pPr lvl="0"/>
            <a:r>
              <a:rPr lang="en-GB" altLang="en-US" dirty="0" smtClean="0"/>
              <a:t>Oracle. (2015). Java Cryptography Architecture (JCA) Reference Architecture. Retrieved from Java Documentation: http://docs.oracle.com/javase/8/docs/technotes/guides/security/crypto/CryptoSpec.html</a:t>
            </a:r>
          </a:p>
          <a:p>
            <a:pPr lvl="0"/>
            <a:r>
              <a:rPr lang="en-GB" altLang="en-US" dirty="0" smtClean="0"/>
              <a:t>Oracle. (2015). Java Cryptography Architecture (JCA) Reference Guide. Retrieved from Oracle Documentation: http://docs.oracle.com/javase/8/docs/technotes/guides/security/crypto/CryptoSpec.html#Provider</a:t>
            </a:r>
          </a:p>
          <a:p>
            <a:pPr lvl="0"/>
            <a:r>
              <a:rPr lang="en-GB" altLang="en-US" dirty="0" smtClean="0"/>
              <a:t>Oracle. (2015). Java Secure Socket Extension (JSSE) Reference Guide. Retrieved from Java Documentation: https://docs.oracle.com/javase/8/docs/technotes/guides/security/jsse/JSSERefGuide.html</a:t>
            </a:r>
          </a:p>
          <a:p>
            <a:pPr lvl="0"/>
            <a:r>
              <a:rPr lang="en-GB" altLang="en-US" dirty="0" smtClean="0"/>
              <a:t>Oracle. (2015). Standard Algorithm Name Documentation. Retrieved from Java Documentation: https://docs.oracle.com/javase/8/docs/technotes/guides/security/StandardNames.html</a:t>
            </a:r>
          </a:p>
          <a:p>
            <a:pPr lvl="0"/>
            <a:r>
              <a:rPr lang="en-GB" altLang="en-US" dirty="0" err="1" smtClean="0"/>
              <a:t>Palmgren</a:t>
            </a:r>
            <a:r>
              <a:rPr lang="en-GB" altLang="en-US" dirty="0" smtClean="0"/>
              <a:t>, K. (2000, July). Diffie-Hellman Key Exchange – A Non-Mathematician’s Explanation. Retrieved from SecurityPortal.com: https://docs.google.com/viewer?a=v&amp;pid=sites&amp;srcid=bmV0aXAuY29tfGhvbWV8Z3g6NTA2NTM0YmNhZjRhZDYzZQ</a:t>
            </a:r>
          </a:p>
          <a:p>
            <a:pPr lvl="0"/>
            <a:r>
              <a:rPr lang="en-GB" altLang="en-US" dirty="0" smtClean="0"/>
              <a:t>Pillai, S. (2013, 12 14). What is Perfect Forward Secrecy and its impact on SSL (HTTPS). Retrieved from /Root.in: http://www.slashroot.in/what-perfect-forward-secrecy-and-its-impact-ssl-https</a:t>
            </a:r>
          </a:p>
          <a:p>
            <a:pPr lvl="0"/>
            <a:r>
              <a:rPr lang="en-GB" altLang="en-US" dirty="0" err="1" smtClean="0"/>
              <a:t>Pornin</a:t>
            </a:r>
            <a:r>
              <a:rPr lang="en-GB" altLang="en-US" dirty="0" smtClean="0"/>
              <a:t>, T. (2011, November 7). What is the purpose of four different secrets shared by client and server in SSL/TLS? Retrieved from Cryptography Stack Exchange: http://crypto.stackexchange.com/questions/1139/what-is-the-purpose-of-four-different-secrets-shared-by-client-and-server-in-ssl</a:t>
            </a:r>
          </a:p>
          <a:p>
            <a:pPr lvl="0"/>
            <a:r>
              <a:rPr lang="en-GB" altLang="en-US" dirty="0" err="1" smtClean="0"/>
              <a:t>Pornin</a:t>
            </a:r>
            <a:r>
              <a:rPr lang="en-GB" altLang="en-US" dirty="0" smtClean="0"/>
              <a:t>, T. (2012, 09 29). How does SSL/TLS work? Retrieved from Security Stack Exchange: http://security.stackexchange.com/questions/20803/how-does-ssl-tls-work</a:t>
            </a:r>
          </a:p>
          <a:p>
            <a:pPr lvl="0"/>
            <a:r>
              <a:rPr lang="en-GB" altLang="en-US" dirty="0" err="1" smtClean="0"/>
              <a:t>Pornin</a:t>
            </a:r>
            <a:r>
              <a:rPr lang="en-GB" altLang="en-US" dirty="0" smtClean="0"/>
              <a:t>, T. (2012, September 29). How does SSL/TLS Work? Retrieved from Information Security Stack Exchange: http://security.stackexchange.com/questions/20803/how-does-ssl-tls-work</a:t>
            </a:r>
          </a:p>
          <a:p>
            <a:pPr lvl="0"/>
            <a:r>
              <a:rPr lang="en-GB" altLang="en-US" dirty="0" err="1" smtClean="0"/>
              <a:t>Pornin</a:t>
            </a:r>
            <a:r>
              <a:rPr lang="en-GB" altLang="en-US" dirty="0" smtClean="0"/>
              <a:t>, T. (2013, May 8). Is there any particular reason to use Diffie-Hellman over RSA for key exchange? Retrieved from </a:t>
            </a:r>
            <a:r>
              <a:rPr lang="en-GB" altLang="en-US" dirty="0" err="1" smtClean="0"/>
              <a:t>Stackexchange</a:t>
            </a:r>
            <a:r>
              <a:rPr lang="en-GB" altLang="en-US" dirty="0" smtClean="0"/>
              <a:t>: http://security.stackexchange.com/questions/35471/is-there-any-particular-reason-to-use-diffie-hellman-over-rsa-for-key-exchange</a:t>
            </a:r>
          </a:p>
          <a:p>
            <a:pPr lvl="0"/>
            <a:r>
              <a:rPr lang="en-GB" altLang="en-US" dirty="0" err="1" smtClean="0"/>
              <a:t>Pornin</a:t>
            </a:r>
            <a:r>
              <a:rPr lang="en-GB" altLang="en-US" dirty="0" smtClean="0"/>
              <a:t>, T. (2013, May 8). Is there any particular reason to use Diffie-Hellman over RSA for key exchange? Retrieved from Information Security Stack Exchange: http://security.stackexchange.com/questions/35471/is-there-any-particular-reason-to-use-diffie-hellman-over-rsa-for-key-exchange</a:t>
            </a:r>
          </a:p>
          <a:p>
            <a:pPr lvl="0"/>
            <a:r>
              <a:rPr lang="en-GB" altLang="en-US" dirty="0" smtClean="0"/>
              <a:t>R.L. </a:t>
            </a:r>
            <a:r>
              <a:rPr lang="en-GB" altLang="en-US" dirty="0" err="1" smtClean="0"/>
              <a:t>Rivest</a:t>
            </a:r>
            <a:r>
              <a:rPr lang="en-GB" altLang="en-US" dirty="0" smtClean="0"/>
              <a:t>, A. S. (1977, September 1). A Method for Obtaining Digital Signatures and Public Key Cryptosystems. Retrieved from MIT: https://people.csail.mit.edu/rivest/Rsapaper.pdf</a:t>
            </a:r>
          </a:p>
          <a:p>
            <a:pPr lvl="0"/>
            <a:r>
              <a:rPr lang="en-GB" altLang="en-US" dirty="0" err="1" smtClean="0"/>
              <a:t>Ristić</a:t>
            </a:r>
            <a:r>
              <a:rPr lang="en-GB" altLang="en-US" dirty="0" smtClean="0"/>
              <a:t>, I. (2014, March 11). Ivan </a:t>
            </a:r>
            <a:r>
              <a:rPr lang="en-GB" altLang="en-US" dirty="0" err="1" smtClean="0"/>
              <a:t>Ristić</a:t>
            </a:r>
            <a:r>
              <a:rPr lang="en-GB" altLang="en-US" dirty="0" smtClean="0"/>
              <a:t>: Significant SSL/TLS Improvements in Java 8. Retrieved from Blog: Ivan </a:t>
            </a:r>
            <a:r>
              <a:rPr lang="en-GB" altLang="en-US" dirty="0" err="1" smtClean="0"/>
              <a:t>Ristić</a:t>
            </a:r>
            <a:r>
              <a:rPr lang="en-GB" altLang="en-US" dirty="0" smtClean="0"/>
              <a:t>: http://blog.ivanristic.com/2014/03/ssl-tls-improvements-in-java-8.html</a:t>
            </a:r>
          </a:p>
          <a:p>
            <a:pPr lvl="0"/>
            <a:r>
              <a:rPr lang="en-GB" altLang="en-US" dirty="0" smtClean="0"/>
              <a:t>T. </a:t>
            </a:r>
            <a:r>
              <a:rPr lang="en-GB" altLang="en-US" dirty="0" err="1" smtClean="0"/>
              <a:t>Dierks</a:t>
            </a:r>
            <a:r>
              <a:rPr lang="en-GB" altLang="en-US" dirty="0" smtClean="0"/>
              <a:t>, E. R. (2014, April 17). The Transport Layer Security (TLS) Protocol Version 1.3. Retrieved from tools.ietf.org: https://tools.ietf.org/html/draft-ietf-tls-rfc5246-bis-00</a:t>
            </a:r>
          </a:p>
          <a:p>
            <a:pPr lvl="0"/>
            <a:r>
              <a:rPr lang="en-GB" altLang="en-US" dirty="0" smtClean="0"/>
              <a:t>Various. (2015, 09 12). Forward Secrecy - Wikipedia, the free </a:t>
            </a:r>
            <a:r>
              <a:rPr lang="en-GB" altLang="en-US" dirty="0" err="1" smtClean="0"/>
              <a:t>encyclopedia</a:t>
            </a:r>
            <a:r>
              <a:rPr lang="en-GB" altLang="en-US" dirty="0" smtClean="0"/>
              <a:t>. Retrieved from Wikipedia: https://en.wikipedia.org/wiki/Forward_secrecy</a:t>
            </a:r>
          </a:p>
          <a:p>
            <a:pPr lvl="0"/>
            <a:endParaRPr lang="en-GB" altLang="en-US" dirty="0" smtClean="0"/>
          </a:p>
          <a:p>
            <a:endParaRPr lang="en-GB" dirty="0"/>
          </a:p>
        </p:txBody>
      </p:sp>
      <p:sp>
        <p:nvSpPr>
          <p:cNvPr id="3" name="Title 2"/>
          <p:cNvSpPr>
            <a:spLocks noGrp="1"/>
          </p:cNvSpPr>
          <p:nvPr>
            <p:ph type="ctrTitle"/>
          </p:nvPr>
        </p:nvSpPr>
        <p:spPr/>
        <p:txBody>
          <a:bodyPr/>
          <a:lstStyle/>
          <a:p>
            <a:r>
              <a:rPr lang="en-GB" dirty="0" smtClean="0"/>
              <a:t>Bibliography</a:t>
            </a:r>
            <a:endParaRPr lang="en-GB" dirty="0"/>
          </a:p>
        </p:txBody>
      </p:sp>
      <p:sp>
        <p:nvSpPr>
          <p:cNvPr id="4" name="Slide Number Placeholder 3"/>
          <p:cNvSpPr>
            <a:spLocks noGrp="1"/>
          </p:cNvSpPr>
          <p:nvPr>
            <p:ph type="sldNum" sz="quarter" idx="12"/>
          </p:nvPr>
        </p:nvSpPr>
        <p:spPr/>
        <p:txBody>
          <a:bodyPr/>
          <a:lstStyle/>
          <a:p>
            <a:fld id="{6DA47B26-0677-7149-B148-B4CE8FFA6923}" type="slidenum">
              <a:rPr lang="en-US" smtClean="0"/>
              <a:pPr/>
              <a:t>45</a:t>
            </a:fld>
            <a:endParaRPr lang="en-US" dirty="0"/>
          </a:p>
        </p:txBody>
      </p:sp>
    </p:spTree>
    <p:extLst>
      <p:ext uri="{BB962C8B-B14F-4D97-AF65-F5344CB8AC3E}">
        <p14:creationId xmlns:p14="http://schemas.microsoft.com/office/powerpoint/2010/main" val="1548059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Any questions?</a:t>
            </a:r>
            <a:br>
              <a:rPr lang="en-US" dirty="0"/>
            </a:br>
            <a:endParaRPr lang="en-US" dirty="0"/>
          </a:p>
        </p:txBody>
      </p:sp>
      <p:sp>
        <p:nvSpPr>
          <p:cNvPr id="3" name="Text Placeholder 2"/>
          <p:cNvSpPr>
            <a:spLocks noGrp="1"/>
          </p:cNvSpPr>
          <p:nvPr>
            <p:ph type="body" sz="quarter" idx="14"/>
          </p:nvPr>
        </p:nvSpPr>
        <p:spPr/>
        <p:txBody>
          <a:bodyPr/>
          <a:lstStyle/>
          <a:p>
            <a:r>
              <a:rPr lang="en-US" dirty="0" smtClean="0"/>
              <a:t>Andy Brodie</a:t>
            </a:r>
          </a:p>
          <a:p>
            <a:r>
              <a:rPr lang="en-US" dirty="0" smtClean="0"/>
              <a:t>Principal Design Engineer</a:t>
            </a:r>
          </a:p>
          <a:p>
            <a:r>
              <a:rPr lang="en-US" dirty="0" smtClean="0"/>
              <a:t>andy.brodie@worldpay.com</a:t>
            </a:r>
            <a:endParaRPr lang="en-US" dirty="0"/>
          </a:p>
          <a:p>
            <a:endParaRPr lang="en-US" dirty="0"/>
          </a:p>
          <a:p>
            <a:r>
              <a:rPr lang="en-US" dirty="0">
                <a:solidFill>
                  <a:schemeClr val="tx2"/>
                </a:solidFill>
              </a:rPr>
              <a:t>worldpay.com</a:t>
            </a:r>
          </a:p>
        </p:txBody>
      </p:sp>
      <p:sp>
        <p:nvSpPr>
          <p:cNvPr id="5" name="Text Placeholder 4"/>
          <p:cNvSpPr>
            <a:spLocks noGrp="1"/>
          </p:cNvSpPr>
          <p:nvPr>
            <p:ph type="body" sz="quarter" idx="15"/>
          </p:nvPr>
        </p:nvSpPr>
        <p:spPr/>
        <p:txBody>
          <a:bodyPr/>
          <a:lstStyle/>
          <a:p>
            <a:r>
              <a:rPr lang="en-US" dirty="0" smtClean="0"/>
              <a:t>270-289 The Science Park</a:t>
            </a:r>
          </a:p>
          <a:p>
            <a:r>
              <a:rPr lang="en-US" dirty="0" smtClean="0"/>
              <a:t>Milton Road</a:t>
            </a:r>
          </a:p>
          <a:p>
            <a:r>
              <a:rPr lang="en-US" dirty="0" smtClean="0"/>
              <a:t>Cambridge</a:t>
            </a:r>
          </a:p>
          <a:p>
            <a:r>
              <a:rPr lang="en-US" dirty="0" smtClean="0"/>
              <a:t>CB3 0WE</a:t>
            </a:r>
            <a:endParaRPr lang="en-US" dirty="0"/>
          </a:p>
        </p:txBody>
      </p:sp>
    </p:spTree>
    <p:extLst>
      <p:ext uri="{BB962C8B-B14F-4D97-AF65-F5344CB8AC3E}">
        <p14:creationId xmlns:p14="http://schemas.microsoft.com/office/powerpoint/2010/main" val="9056273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Attributions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886001429"/>
              </p:ext>
            </p:extLst>
          </p:nvPr>
        </p:nvGraphicFramePr>
        <p:xfrm>
          <a:off x="303650" y="1397000"/>
          <a:ext cx="8536701" cy="3114040"/>
        </p:xfrm>
        <a:graphic>
          <a:graphicData uri="http://schemas.openxmlformats.org/drawingml/2006/table">
            <a:tbl>
              <a:tblPr firstRow="1" bandRow="1">
                <a:tableStyleId>{5C22544A-7EE6-4342-B048-85BDC9FD1C3A}</a:tableStyleId>
              </a:tblPr>
              <a:tblGrid>
                <a:gridCol w="2510171">
                  <a:extLst>
                    <a:ext uri="{9D8B030D-6E8A-4147-A177-3AD203B41FA5}">
                      <a16:colId xmlns:a16="http://schemas.microsoft.com/office/drawing/2014/main" val="1028535055"/>
                    </a:ext>
                  </a:extLst>
                </a:gridCol>
                <a:gridCol w="6026530">
                  <a:extLst>
                    <a:ext uri="{9D8B030D-6E8A-4147-A177-3AD203B41FA5}">
                      <a16:colId xmlns:a16="http://schemas.microsoft.com/office/drawing/2014/main" val="753965711"/>
                    </a:ext>
                  </a:extLst>
                </a:gridCol>
              </a:tblGrid>
              <a:tr h="370840">
                <a:tc>
                  <a:txBody>
                    <a:bodyPr/>
                    <a:lstStyle/>
                    <a:p>
                      <a:r>
                        <a:rPr lang="en-GB" dirty="0" smtClean="0"/>
                        <a:t>Image</a:t>
                      </a:r>
                      <a:endParaRPr lang="en-GB" dirty="0"/>
                    </a:p>
                  </a:txBody>
                  <a:tcPr/>
                </a:tc>
                <a:tc>
                  <a:txBody>
                    <a:bodyPr/>
                    <a:lstStyle/>
                    <a:p>
                      <a:r>
                        <a:rPr lang="en-GB" dirty="0" smtClean="0"/>
                        <a:t>Attribution</a:t>
                      </a:r>
                      <a:endParaRPr lang="en-GB" dirty="0"/>
                    </a:p>
                  </a:txBody>
                  <a:tcPr/>
                </a:tc>
                <a:extLst>
                  <a:ext uri="{0D108BD9-81ED-4DB2-BD59-A6C34878D82A}">
                    <a16:rowId xmlns:a16="http://schemas.microsoft.com/office/drawing/2014/main" val="748632242"/>
                  </a:ext>
                </a:extLst>
              </a:tr>
              <a:tr h="370840">
                <a:tc>
                  <a:txBody>
                    <a:bodyPr/>
                    <a:lstStyle/>
                    <a:p>
                      <a:r>
                        <a:rPr lang="en-GB" dirty="0" smtClean="0"/>
                        <a:t>Complex Maths</a:t>
                      </a:r>
                      <a:endParaRPr lang="en-GB" dirty="0"/>
                    </a:p>
                  </a:txBody>
                  <a:tcPr/>
                </a:tc>
                <a:tc>
                  <a:txBody>
                    <a:bodyPr/>
                    <a:lstStyle/>
                    <a:p>
                      <a:r>
                        <a:rPr lang="en-GB" baseline="0" dirty="0" smtClean="0"/>
                        <a:t>Image by Tom Brown, licensed under Creative Commons Attribution 2.0 Generic (CC by 2.0)</a:t>
                      </a:r>
                    </a:p>
                    <a:p>
                      <a:pPr marL="0" marR="0" indent="0" algn="l" defTabSz="410438" rtl="0" eaLnBrk="1" fontAlgn="auto" latinLnBrk="0" hangingPunct="1">
                        <a:lnSpc>
                          <a:spcPct val="100000"/>
                        </a:lnSpc>
                        <a:spcBef>
                          <a:spcPts val="0"/>
                        </a:spcBef>
                        <a:spcAft>
                          <a:spcPts val="0"/>
                        </a:spcAft>
                        <a:buClrTx/>
                        <a:buSzTx/>
                        <a:buFontTx/>
                        <a:buNone/>
                        <a:tabLst/>
                        <a:defRPr/>
                      </a:pPr>
                      <a:r>
                        <a:rPr lang="en-GB" baseline="0" dirty="0" smtClean="0"/>
                        <a:t>See </a:t>
                      </a:r>
                      <a:r>
                        <a:rPr lang="en-GB" baseline="0" dirty="0" smtClean="0">
                          <a:hlinkClick r:id="rId3"/>
                        </a:rPr>
                        <a:t>https://creativecommons.org/licenses/by/2.0/</a:t>
                      </a:r>
                      <a:endParaRPr lang="en-GB" baseline="0" dirty="0" smtClean="0"/>
                    </a:p>
                    <a:p>
                      <a:r>
                        <a:rPr lang="en-GB" baseline="0" dirty="0" smtClean="0"/>
                        <a:t>Original: </a:t>
                      </a:r>
                      <a:r>
                        <a:rPr lang="en-GB" baseline="0" dirty="0" smtClean="0">
                          <a:hlinkClick r:id="rId4"/>
                        </a:rPr>
                        <a:t>https://flic.kr/p/edPJVt</a:t>
                      </a:r>
                      <a:endParaRPr lang="en-GB" baseline="0" dirty="0" smtClean="0"/>
                    </a:p>
                  </a:txBody>
                  <a:tcPr/>
                </a:tc>
                <a:extLst>
                  <a:ext uri="{0D108BD9-81ED-4DB2-BD59-A6C34878D82A}">
                    <a16:rowId xmlns:a16="http://schemas.microsoft.com/office/drawing/2014/main" val="209666873"/>
                  </a:ext>
                </a:extLst>
              </a:tr>
              <a:tr h="370840">
                <a:tc>
                  <a:txBody>
                    <a:bodyPr/>
                    <a:lstStyle/>
                    <a:p>
                      <a:r>
                        <a:rPr lang="en-GB" dirty="0" smtClean="0"/>
                        <a:t>Key Vector</a:t>
                      </a:r>
                      <a:r>
                        <a:rPr lang="en-GB" baseline="0" dirty="0" smtClean="0"/>
                        <a:t> Image</a:t>
                      </a:r>
                      <a:endParaRPr lang="en-GB" dirty="0"/>
                    </a:p>
                  </a:txBody>
                  <a:tcPr/>
                </a:tc>
                <a:tc>
                  <a:txBody>
                    <a:bodyPr/>
                    <a:lstStyle/>
                    <a:p>
                      <a:r>
                        <a:rPr lang="en-GB" dirty="0" smtClean="0"/>
                        <a:t>Images</a:t>
                      </a:r>
                      <a:r>
                        <a:rPr lang="en-GB" baseline="0" dirty="0" smtClean="0"/>
                        <a:t> by </a:t>
                      </a:r>
                      <a:r>
                        <a:rPr lang="en-GB" baseline="0" dirty="0" err="1" smtClean="0"/>
                        <a:t>Geetesh</a:t>
                      </a:r>
                      <a:r>
                        <a:rPr lang="en-GB" baseline="0" dirty="0" smtClean="0"/>
                        <a:t> Bajaj, © Indezine.com.</a:t>
                      </a:r>
                    </a:p>
                    <a:p>
                      <a:r>
                        <a:rPr lang="en-GB" dirty="0" smtClean="0"/>
                        <a:t>Original: </a:t>
                      </a:r>
                      <a:r>
                        <a:rPr lang="en-GB" dirty="0" smtClean="0">
                          <a:hlinkClick r:id="rId5"/>
                        </a:rPr>
                        <a:t>https://gumroad.com/l/ocwC</a:t>
                      </a:r>
                      <a:endParaRPr lang="en-GB" dirty="0" smtClean="0"/>
                    </a:p>
                  </a:txBody>
                  <a:tcPr/>
                </a:tc>
                <a:extLst>
                  <a:ext uri="{0D108BD9-81ED-4DB2-BD59-A6C34878D82A}">
                    <a16:rowId xmlns:a16="http://schemas.microsoft.com/office/drawing/2014/main" val="1299058143"/>
                  </a:ext>
                </a:extLst>
              </a:tr>
              <a:tr h="370840">
                <a:tc>
                  <a:txBody>
                    <a:bodyPr/>
                    <a:lstStyle/>
                    <a:p>
                      <a:r>
                        <a:rPr lang="en-GB" dirty="0" smtClean="0"/>
                        <a:t>KDiff</a:t>
                      </a:r>
                      <a:r>
                        <a:rPr lang="en-GB" baseline="0" dirty="0" smtClean="0"/>
                        <a:t>3 Screenshot</a:t>
                      </a:r>
                      <a:endParaRPr lang="en-GB" dirty="0"/>
                    </a:p>
                  </a:txBody>
                  <a:tcPr/>
                </a:tc>
                <a:tc>
                  <a:txBody>
                    <a:bodyPr/>
                    <a:lstStyle/>
                    <a:p>
                      <a:r>
                        <a:rPr lang="en-GB" dirty="0" smtClean="0"/>
                        <a:t>Images captured from KDiff3</a:t>
                      </a:r>
                    </a:p>
                    <a:p>
                      <a:r>
                        <a:rPr lang="en-GB" dirty="0" smtClean="0"/>
                        <a:t>Licensed under</a:t>
                      </a:r>
                      <a:r>
                        <a:rPr lang="en-GB" baseline="0" dirty="0" smtClean="0"/>
                        <a:t> </a:t>
                      </a:r>
                      <a:r>
                        <a:rPr lang="en-GB" dirty="0" smtClean="0"/>
                        <a:t>GPL</a:t>
                      </a:r>
                    </a:p>
                    <a:p>
                      <a:r>
                        <a:rPr lang="en-GB" dirty="0" smtClean="0"/>
                        <a:t>Homepage:</a:t>
                      </a:r>
                      <a:r>
                        <a:rPr lang="en-GB" baseline="0" dirty="0" smtClean="0"/>
                        <a:t> </a:t>
                      </a:r>
                      <a:r>
                        <a:rPr lang="en-GB" dirty="0" smtClean="0">
                          <a:hlinkClick r:id="rId6"/>
                        </a:rPr>
                        <a:t>http://kdiff3.sourceforge.net/</a:t>
                      </a:r>
                      <a:endParaRPr lang="en-GB" dirty="0" smtClean="0"/>
                    </a:p>
                  </a:txBody>
                  <a:tcPr/>
                </a:tc>
                <a:extLst>
                  <a:ext uri="{0D108BD9-81ED-4DB2-BD59-A6C34878D82A}">
                    <a16:rowId xmlns:a16="http://schemas.microsoft.com/office/drawing/2014/main" val="2074015807"/>
                  </a:ext>
                </a:extLst>
              </a:tr>
            </a:tbl>
          </a:graphicData>
        </a:graphic>
      </p:graphicFrame>
    </p:spTree>
    <p:extLst>
      <p:ext uri="{BB962C8B-B14F-4D97-AF65-F5344CB8AC3E}">
        <p14:creationId xmlns:p14="http://schemas.microsoft.com/office/powerpoint/2010/main" val="352517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Introducing Alice and Bob</a:t>
            </a:r>
            <a:endParaRPr lang="en-GB" dirty="0"/>
          </a:p>
        </p:txBody>
      </p:sp>
      <p:sp>
        <p:nvSpPr>
          <p:cNvPr id="4" name="Rectangle 3"/>
          <p:cNvSpPr/>
          <p:nvPr/>
        </p:nvSpPr>
        <p:spPr>
          <a:xfrm>
            <a:off x="1895868"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808132"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Bob’s </a:t>
            </a:r>
            <a:r>
              <a:rPr lang="en-GB" dirty="0" smtClean="0">
                <a:solidFill>
                  <a:schemeClr val="tx1"/>
                </a:solidFill>
              </a:rPr>
              <a:t>Server</a:t>
            </a:r>
            <a:endParaRPr lang="en-GB" dirty="0">
              <a:solidFill>
                <a:schemeClr val="tx1"/>
              </a:solidFill>
            </a:endParaRPr>
          </a:p>
        </p:txBody>
      </p:sp>
      <p:cxnSp>
        <p:nvCxnSpPr>
          <p:cNvPr id="12" name="Straight Arrow Connector 11"/>
          <p:cNvCxnSpPr>
            <a:stCxn id="4" idx="3"/>
            <a:endCxn id="5" idx="1"/>
          </p:cNvCxnSpPr>
          <p:nvPr/>
        </p:nvCxnSpPr>
        <p:spPr>
          <a:xfrm>
            <a:off x="3335868" y="360800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909799" y="3608486"/>
            <a:ext cx="1324402" cy="369332"/>
          </a:xfrm>
          <a:prstGeom prst="rect">
            <a:avLst/>
          </a:prstGeom>
          <a:noFill/>
        </p:spPr>
        <p:txBody>
          <a:bodyPr wrap="none" rtlCol="0">
            <a:spAutoFit/>
          </a:bodyPr>
          <a:lstStyle/>
          <a:p>
            <a:r>
              <a:rPr lang="en-GB" dirty="0">
                <a:latin typeface="Consolas" panose="020B0609020204030204" pitchFamily="49" charset="0"/>
                <a:cs typeface="Consolas" panose="020B0609020204030204" pitchFamily="49" charset="0"/>
              </a:rPr>
              <a:t>Hello Bob</a:t>
            </a:r>
          </a:p>
        </p:txBody>
      </p:sp>
    </p:spTree>
    <p:extLst>
      <p:ext uri="{BB962C8B-B14F-4D97-AF65-F5344CB8AC3E}">
        <p14:creationId xmlns:p14="http://schemas.microsoft.com/office/powerpoint/2010/main" val="1395781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Introducing Alice and Bob… and Eve</a:t>
            </a:r>
            <a:endParaRPr lang="en-GB" dirty="0"/>
          </a:p>
        </p:txBody>
      </p:sp>
      <p:grpSp>
        <p:nvGrpSpPr>
          <p:cNvPr id="18" name="Group 17"/>
          <p:cNvGrpSpPr/>
          <p:nvPr/>
        </p:nvGrpSpPr>
        <p:grpSpPr>
          <a:xfrm>
            <a:off x="1895868" y="2425893"/>
            <a:ext cx="5352264" cy="1551925"/>
            <a:chOff x="1592199" y="2019263"/>
            <a:chExt cx="5352264" cy="1551925"/>
          </a:xfrm>
        </p:grpSpPr>
        <p:sp>
          <p:nvSpPr>
            <p:cNvPr id="4" name="Rectangle 3"/>
            <p:cNvSpPr/>
            <p:nvPr/>
          </p:nvSpPr>
          <p:spPr>
            <a:xfrm>
              <a:off x="1592199" y="293137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504463" y="293137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smtClean="0">
                  <a:solidFill>
                    <a:schemeClr val="tx1"/>
                  </a:solidFill>
                </a:rPr>
                <a:t>Bob’s Server</a:t>
              </a:r>
              <a:endParaRPr lang="en-GB" dirty="0">
                <a:solidFill>
                  <a:schemeClr val="tx1"/>
                </a:solidFill>
              </a:endParaRPr>
            </a:p>
          </p:txBody>
        </p:sp>
        <p:sp>
          <p:nvSpPr>
            <p:cNvPr id="8" name="Rectangle 7"/>
            <p:cNvSpPr/>
            <p:nvPr/>
          </p:nvSpPr>
          <p:spPr>
            <a:xfrm>
              <a:off x="3548331" y="2019263"/>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cxnSp>
          <p:nvCxnSpPr>
            <p:cNvPr id="12" name="Straight Arrow Connector 11"/>
            <p:cNvCxnSpPr>
              <a:stCxn id="4" idx="3"/>
              <a:endCxn id="5" idx="1"/>
            </p:cNvCxnSpPr>
            <p:nvPr/>
          </p:nvCxnSpPr>
          <p:spPr>
            <a:xfrm>
              <a:off x="3032199" y="320137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606130" y="3201856"/>
              <a:ext cx="1324402" cy="369332"/>
            </a:xfrm>
            <a:prstGeom prst="rect">
              <a:avLst/>
            </a:prstGeom>
            <a:noFill/>
          </p:spPr>
          <p:txBody>
            <a:bodyPr wrap="none" rtlCol="0">
              <a:spAutoFit/>
            </a:bodyPr>
            <a:lstStyle/>
            <a:p>
              <a:r>
                <a:rPr lang="en-GB" dirty="0">
                  <a:latin typeface="Consolas" panose="020B0609020204030204" pitchFamily="49" charset="0"/>
                  <a:cs typeface="Consolas" panose="020B0609020204030204" pitchFamily="49" charset="0"/>
                </a:rPr>
                <a:t>Hello Bob</a:t>
              </a:r>
            </a:p>
          </p:txBody>
        </p:sp>
        <p:cxnSp>
          <p:nvCxnSpPr>
            <p:cNvPr id="17" name="Straight Arrow Connector 16"/>
            <p:cNvCxnSpPr>
              <a:stCxn id="15" idx="0"/>
              <a:endCxn id="8" idx="2"/>
            </p:cNvCxnSpPr>
            <p:nvPr/>
          </p:nvCxnSpPr>
          <p:spPr>
            <a:xfrm flipV="1">
              <a:off x="4268331" y="2559263"/>
              <a:ext cx="0" cy="642593"/>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601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Using </a:t>
            </a:r>
            <a:r>
              <a:rPr lang="en-GB" dirty="0" smtClean="0">
                <a:latin typeface="+mj-lt"/>
              </a:rPr>
              <a:t>Encryption</a:t>
            </a:r>
            <a:r>
              <a:rPr lang="en-GB" dirty="0" smtClean="0"/>
              <a:t> to lock Eve out of the conversation</a:t>
            </a:r>
            <a:endParaRPr lang="en-GB" dirty="0"/>
          </a:p>
        </p:txBody>
      </p:sp>
      <p:sp>
        <p:nvSpPr>
          <p:cNvPr id="15" name="TextBox 14"/>
          <p:cNvSpPr txBox="1"/>
          <p:nvPr/>
        </p:nvSpPr>
        <p:spPr>
          <a:xfrm>
            <a:off x="1948299" y="5176150"/>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4" name="Rectangle 3"/>
          <p:cNvSpPr/>
          <p:nvPr/>
        </p:nvSpPr>
        <p:spPr>
          <a:xfrm>
            <a:off x="1890500"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Alice’s </a:t>
            </a:r>
            <a:r>
              <a:rPr lang="en-GB" dirty="0" smtClean="0">
                <a:solidFill>
                  <a:schemeClr val="tx1"/>
                </a:solidFill>
              </a:rPr>
              <a:t>Client</a:t>
            </a:r>
            <a:endParaRPr lang="en-GB" dirty="0">
              <a:solidFill>
                <a:schemeClr val="tx1"/>
              </a:solidFill>
            </a:endParaRPr>
          </a:p>
        </p:txBody>
      </p:sp>
      <p:sp>
        <p:nvSpPr>
          <p:cNvPr id="5" name="Rectangle 4"/>
          <p:cNvSpPr/>
          <p:nvPr/>
        </p:nvSpPr>
        <p:spPr>
          <a:xfrm>
            <a:off x="5820684" y="3338005"/>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Bob’s </a:t>
            </a:r>
            <a:r>
              <a:rPr lang="en-GB" dirty="0" smtClean="0">
                <a:solidFill>
                  <a:schemeClr val="tx1"/>
                </a:solidFill>
              </a:rPr>
              <a:t>Server</a:t>
            </a:r>
            <a:endParaRPr lang="en-GB" dirty="0">
              <a:solidFill>
                <a:schemeClr val="tx1"/>
              </a:solidFill>
            </a:endParaRPr>
          </a:p>
        </p:txBody>
      </p:sp>
      <p:sp>
        <p:nvSpPr>
          <p:cNvPr id="8" name="Rectangle 7"/>
          <p:cNvSpPr/>
          <p:nvPr/>
        </p:nvSpPr>
        <p:spPr>
          <a:xfrm>
            <a:off x="3852000" y="2425893"/>
            <a:ext cx="1440000" cy="540000"/>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dirty="0">
                <a:solidFill>
                  <a:schemeClr val="tx1"/>
                </a:solidFill>
              </a:rPr>
              <a:t>Eve</a:t>
            </a:r>
          </a:p>
        </p:txBody>
      </p:sp>
      <p:cxnSp>
        <p:nvCxnSpPr>
          <p:cNvPr id="12" name="Straight Arrow Connector 11"/>
          <p:cNvCxnSpPr>
            <a:stCxn id="4" idx="3"/>
            <a:endCxn id="5" idx="1"/>
          </p:cNvCxnSpPr>
          <p:nvPr/>
        </p:nvCxnSpPr>
        <p:spPr>
          <a:xfrm>
            <a:off x="3335868" y="3608005"/>
            <a:ext cx="2472264" cy="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5" idx="0"/>
            <a:endCxn id="8" idx="2"/>
          </p:cNvCxnSpPr>
          <p:nvPr/>
        </p:nvCxnSpPr>
        <p:spPr>
          <a:xfrm flipV="1">
            <a:off x="4572000" y="2965893"/>
            <a:ext cx="0" cy="642593"/>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6784" y="4155298"/>
            <a:ext cx="1367432" cy="36576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Hello Bob</a:t>
            </a:r>
            <a:endParaRPr lang="en-GB" dirty="0">
              <a:latin typeface="Consolas" panose="020B0609020204030204" pitchFamily="49" charset="0"/>
              <a:cs typeface="Consolas" panose="020B0609020204030204" pitchFamily="49" charset="0"/>
            </a:endParaRPr>
          </a:p>
        </p:txBody>
      </p:sp>
      <p:sp>
        <p:nvSpPr>
          <p:cNvPr id="18" name="TextBox 17"/>
          <p:cNvSpPr txBox="1"/>
          <p:nvPr/>
        </p:nvSpPr>
        <p:spPr>
          <a:xfrm>
            <a:off x="3934177" y="3618409"/>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0" name="TextBox 19"/>
          <p:cNvSpPr txBox="1"/>
          <p:nvPr/>
        </p:nvSpPr>
        <p:spPr>
          <a:xfrm>
            <a:off x="5878483" y="4155298"/>
            <a:ext cx="1324402" cy="369332"/>
          </a:xfrm>
          <a:prstGeom prst="rect">
            <a:avLst/>
          </a:prstGeom>
          <a:solidFill>
            <a:schemeClr val="bg2"/>
          </a:solidFill>
          <a:ln>
            <a:solidFill>
              <a:schemeClr val="accent1"/>
            </a:solidFill>
          </a:ln>
        </p:spPr>
        <p:txBody>
          <a:bodyPr wrap="none" rtlCol="0">
            <a:spAutoFit/>
          </a:bodyPr>
          <a:lstStyle/>
          <a:p>
            <a:r>
              <a:rPr lang="en-GB" dirty="0" smtClean="0">
                <a:latin typeface="Consolas" panose="020B0609020204030204" pitchFamily="49" charset="0"/>
                <a:cs typeface="Consolas" panose="020B0609020204030204" pitchFamily="49" charset="0"/>
              </a:rPr>
              <a:t>v4na97dmx</a:t>
            </a:r>
            <a:endParaRPr lang="en-GB" dirty="0">
              <a:latin typeface="Consolas" panose="020B0609020204030204" pitchFamily="49" charset="0"/>
              <a:cs typeface="Consolas" panose="020B0609020204030204" pitchFamily="49" charset="0"/>
            </a:endParaRPr>
          </a:p>
        </p:txBody>
      </p:sp>
      <p:sp>
        <p:nvSpPr>
          <p:cNvPr id="21" name="Rectangle 20"/>
          <p:cNvSpPr/>
          <p:nvPr/>
        </p:nvSpPr>
        <p:spPr>
          <a:xfrm>
            <a:off x="5846684" y="5176150"/>
            <a:ext cx="1367432" cy="365760"/>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Consolas" panose="020B0609020204030204" pitchFamily="49" charset="0"/>
                <a:cs typeface="Consolas" panose="020B0609020204030204" pitchFamily="49" charset="0"/>
              </a:rPr>
              <a:t>Hello Bob</a:t>
            </a:r>
            <a:endParaRPr lang="en-GB" dirty="0">
              <a:latin typeface="Consolas" panose="020B0609020204030204" pitchFamily="49" charset="0"/>
              <a:cs typeface="Consolas" panose="020B0609020204030204" pitchFamily="49" charset="0"/>
            </a:endParaRPr>
          </a:p>
        </p:txBody>
      </p:sp>
      <p:cxnSp>
        <p:nvCxnSpPr>
          <p:cNvPr id="23" name="Straight Arrow Connector 22"/>
          <p:cNvCxnSpPr>
            <a:stCxn id="5" idx="2"/>
            <a:endCxn id="20" idx="0"/>
          </p:cNvCxnSpPr>
          <p:nvPr/>
        </p:nvCxnSpPr>
        <p:spPr>
          <a:xfrm>
            <a:off x="6540684" y="3878005"/>
            <a:ext cx="0" cy="277293"/>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0" idx="2"/>
            <a:endCxn id="21" idx="0"/>
          </p:cNvCxnSpPr>
          <p:nvPr/>
        </p:nvCxnSpPr>
        <p:spPr>
          <a:xfrm flipH="1">
            <a:off x="6530400" y="4524630"/>
            <a:ext cx="10284" cy="651520"/>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22" name="Freeform 5"/>
          <p:cNvSpPr>
            <a:spLocks noEditPoints="1"/>
          </p:cNvSpPr>
          <p:nvPr/>
        </p:nvSpPr>
        <p:spPr bwMode="auto">
          <a:xfrm rot="5400000">
            <a:off x="6402782" y="4462519"/>
            <a:ext cx="275804" cy="74820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cxnSp>
        <p:nvCxnSpPr>
          <p:cNvPr id="25" name="Straight Arrow Connector 24"/>
          <p:cNvCxnSpPr>
            <a:stCxn id="4" idx="2"/>
            <a:endCxn id="3" idx="0"/>
          </p:cNvCxnSpPr>
          <p:nvPr/>
        </p:nvCxnSpPr>
        <p:spPr>
          <a:xfrm>
            <a:off x="2610500" y="3878005"/>
            <a:ext cx="0" cy="277293"/>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3" idx="2"/>
            <a:endCxn id="15" idx="0"/>
          </p:cNvCxnSpPr>
          <p:nvPr/>
        </p:nvCxnSpPr>
        <p:spPr>
          <a:xfrm>
            <a:off x="2610500" y="4521058"/>
            <a:ext cx="0" cy="655092"/>
          </a:xfrm>
          <a:prstGeom prst="straightConnector1">
            <a:avLst/>
          </a:prstGeom>
          <a:ln w="22225">
            <a:headEnd w="lg" len="med"/>
            <a:tailEnd type="triangle" w="lg" len="lg"/>
          </a:ln>
        </p:spPr>
        <p:style>
          <a:lnRef idx="1">
            <a:schemeClr val="dk1"/>
          </a:lnRef>
          <a:fillRef idx="0">
            <a:schemeClr val="dk1"/>
          </a:fillRef>
          <a:effectRef idx="0">
            <a:schemeClr val="dk1"/>
          </a:effectRef>
          <a:fontRef idx="minor">
            <a:schemeClr val="tx1"/>
          </a:fontRef>
        </p:style>
      </p:cxnSp>
      <p:sp>
        <p:nvSpPr>
          <p:cNvPr id="16" name="Freeform 5"/>
          <p:cNvSpPr>
            <a:spLocks noEditPoints="1"/>
          </p:cNvSpPr>
          <p:nvPr/>
        </p:nvSpPr>
        <p:spPr bwMode="auto">
          <a:xfrm rot="5400000">
            <a:off x="2472598" y="4462519"/>
            <a:ext cx="275804" cy="748205"/>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295022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ular Callout 12"/>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3" name="Title 2"/>
          <p:cNvSpPr>
            <a:spLocks noGrp="1"/>
          </p:cNvSpPr>
          <p:nvPr>
            <p:ph type="ctrTitle"/>
          </p:nvPr>
        </p:nvSpPr>
        <p:spPr/>
        <p:txBody>
          <a:bodyPr/>
          <a:lstStyle/>
          <a:p>
            <a:r>
              <a:rPr lang="en-GB" dirty="0" smtClean="0"/>
              <a:t>Eve doesn’t have the key … yet!</a:t>
            </a:r>
            <a:endParaRPr lang="en-GB" dirty="0"/>
          </a:p>
        </p:txBody>
      </p:sp>
      <p:sp>
        <p:nvSpPr>
          <p:cNvPr id="5" name="Rounded Rectangular Callout 4"/>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6" name="Rounded Rectangular Callout 5"/>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7" name="Rounded Rectangular Callout 6"/>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8" name="Rounded Rectangular Callout 7"/>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9618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280" y="1448109"/>
            <a:ext cx="8237473" cy="4672992"/>
            <a:chOff x="207280" y="1448109"/>
            <a:chExt cx="8237473" cy="4672992"/>
          </a:xfrm>
        </p:grpSpPr>
        <p:sp>
          <p:nvSpPr>
            <p:cNvPr id="8" name="Rounded Rectangular Callout 7"/>
            <p:cNvSpPr/>
            <p:nvPr/>
          </p:nvSpPr>
          <p:spPr>
            <a:xfrm>
              <a:off x="960314" y="191850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twt4wynvw9sytrwaryws87yrjlw8tyl9ytwlyr4wejdrtrwrte5y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9" name="Rounded Rectangular Callout 8"/>
            <p:cNvSpPr/>
            <p:nvPr/>
          </p:nvSpPr>
          <p:spPr>
            <a:xfrm>
              <a:off x="4141695" y="4906008"/>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njkylbuyjbkghmsefx3uri4u5y</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0" name="Rounded Rectangular Callout 9"/>
            <p:cNvSpPr/>
            <p:nvPr/>
          </p:nvSpPr>
          <p:spPr>
            <a:xfrm>
              <a:off x="5486399" y="328955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Wauthaiufshneug5uury4i7y.awey5iu4v</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1" name="Rounded Rectangular Callout 10"/>
            <p:cNvSpPr/>
            <p:nvPr/>
          </p:nvSpPr>
          <p:spPr>
            <a:xfrm>
              <a:off x="2540247" y="3399669"/>
              <a:ext cx="2151529" cy="1223321"/>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atvw4tluiwh4kitaucenrowy4ircwynaiufhsadasd</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2" name="Rounded Rectangular Callout 11"/>
            <p:cNvSpPr/>
            <p:nvPr/>
          </p:nvSpPr>
          <p:spPr>
            <a:xfrm>
              <a:off x="207280" y="4668446"/>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lruitylsieutvl4ot5y4lovutlinrfsdtvoimcoshnoilsjgh</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3" name="Rounded Rectangular Callout 12"/>
            <p:cNvSpPr/>
            <p:nvPr/>
          </p:nvSpPr>
          <p:spPr>
            <a:xfrm>
              <a:off x="6293224" y="1617203"/>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tvo4eithesilutvhnky4wiuevjrhfj5ire</a:t>
              </a:r>
              <a:endParaRPr lang="en-GB" dirty="0">
                <a:solidFill>
                  <a:schemeClr val="bg1">
                    <a:lumMod val="65000"/>
                  </a:schemeClr>
                </a:solidFill>
                <a:latin typeface="Consolas" panose="020B0609020204030204" pitchFamily="49" charset="0"/>
                <a:cs typeface="Consolas" panose="020B0609020204030204" pitchFamily="49" charset="0"/>
              </a:endParaRPr>
            </a:p>
          </p:txBody>
        </p:sp>
        <p:sp>
          <p:nvSpPr>
            <p:cNvPr id="14" name="Rounded Rectangular Callout 13"/>
            <p:cNvSpPr/>
            <p:nvPr/>
          </p:nvSpPr>
          <p:spPr>
            <a:xfrm>
              <a:off x="3626769" y="1448109"/>
              <a:ext cx="2151529" cy="1215093"/>
            </a:xfrm>
            <a:prstGeom prst="wedgeRoundRectCallout">
              <a:avLst/>
            </a:prstGeom>
            <a:solidFill>
              <a:schemeClr val="bg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solidFill>
                    <a:schemeClr val="bg1">
                      <a:lumMod val="65000"/>
                    </a:schemeClr>
                  </a:solidFill>
                  <a:latin typeface="Consolas" panose="020B0609020204030204" pitchFamily="49" charset="0"/>
                  <a:cs typeface="Consolas" panose="020B0609020204030204" pitchFamily="49" charset="0"/>
                </a:rPr>
                <a:t>wmojlofijlvofijmwelo48utw8rwrnr4aacrynawrynciwurncikr</a:t>
              </a:r>
              <a:endParaRPr lang="en-GB" dirty="0">
                <a:solidFill>
                  <a:schemeClr val="bg1">
                    <a:lumMod val="65000"/>
                  </a:schemeClr>
                </a:solidFill>
                <a:latin typeface="Consolas" panose="020B0609020204030204" pitchFamily="49" charset="0"/>
                <a:cs typeface="Consolas" panose="020B0609020204030204" pitchFamily="49" charset="0"/>
              </a:endParaRPr>
            </a:p>
          </p:txBody>
        </p:sp>
      </p:grpSp>
      <p:sp>
        <p:nvSpPr>
          <p:cNvPr id="5" name="Rectangle 4"/>
          <p:cNvSpPr/>
          <p:nvPr/>
        </p:nvSpPr>
        <p:spPr>
          <a:xfrm>
            <a:off x="80387" y="1356527"/>
            <a:ext cx="8882743" cy="4903596"/>
          </a:xfrm>
          <a:prstGeom prst="rect">
            <a:avLst/>
          </a:prstGeom>
          <a:solidFill>
            <a:srgbClr val="FFFFFF">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Freeform 5"/>
          <p:cNvSpPr>
            <a:spLocks noEditPoints="1"/>
          </p:cNvSpPr>
          <p:nvPr/>
        </p:nvSpPr>
        <p:spPr bwMode="auto">
          <a:xfrm rot="5400000">
            <a:off x="3408384" y="578281"/>
            <a:ext cx="2327233" cy="6313351"/>
          </a:xfrm>
          <a:custGeom>
            <a:avLst/>
            <a:gdLst>
              <a:gd name="T0" fmla="*/ 286 w 572"/>
              <a:gd name="T1" fmla="*/ 0 h 1557"/>
              <a:gd name="T2" fmla="*/ 286 w 572"/>
              <a:gd name="T3" fmla="*/ 0 h 1557"/>
              <a:gd name="T4" fmla="*/ 286 w 572"/>
              <a:gd name="T5" fmla="*/ 0 h 1557"/>
              <a:gd name="T6" fmla="*/ 498 w 572"/>
              <a:gd name="T7" fmla="*/ 175 h 1557"/>
              <a:gd name="T8" fmla="*/ 410 w 572"/>
              <a:gd name="T9" fmla="*/ 93 h 1557"/>
              <a:gd name="T10" fmla="*/ 286 w 572"/>
              <a:gd name="T11" fmla="*/ 0 h 1557"/>
              <a:gd name="T12" fmla="*/ 162 w 572"/>
              <a:gd name="T13" fmla="*/ 93 h 1557"/>
              <a:gd name="T14" fmla="*/ 74 w 572"/>
              <a:gd name="T15" fmla="*/ 175 h 1557"/>
              <a:gd name="T16" fmla="*/ 0 w 572"/>
              <a:gd name="T17" fmla="*/ 350 h 1557"/>
              <a:gd name="T18" fmla="*/ 111 w 572"/>
              <a:gd name="T19" fmla="*/ 487 h 1557"/>
              <a:gd name="T20" fmla="*/ 151 w 572"/>
              <a:gd name="T21" fmla="*/ 528 h 1557"/>
              <a:gd name="T22" fmla="*/ 115 w 572"/>
              <a:gd name="T23" fmla="*/ 553 h 1557"/>
              <a:gd name="T24" fmla="*/ 125 w 572"/>
              <a:gd name="T25" fmla="*/ 613 h 1557"/>
              <a:gd name="T26" fmla="*/ 125 w 572"/>
              <a:gd name="T27" fmla="*/ 659 h 1557"/>
              <a:gd name="T28" fmla="*/ 181 w 572"/>
              <a:gd name="T29" fmla="*/ 659 h 1557"/>
              <a:gd name="T30" fmla="*/ 181 w 572"/>
              <a:gd name="T31" fmla="*/ 708 h 1557"/>
              <a:gd name="T32" fmla="*/ 181 w 572"/>
              <a:gd name="T33" fmla="*/ 711 h 1557"/>
              <a:gd name="T34" fmla="*/ 196 w 572"/>
              <a:gd name="T35" fmla="*/ 711 h 1557"/>
              <a:gd name="T36" fmla="*/ 198 w 572"/>
              <a:gd name="T37" fmla="*/ 826 h 1557"/>
              <a:gd name="T38" fmla="*/ 209 w 572"/>
              <a:gd name="T39" fmla="*/ 846 h 1557"/>
              <a:gd name="T40" fmla="*/ 258 w 572"/>
              <a:gd name="T41" fmla="*/ 889 h 1557"/>
              <a:gd name="T42" fmla="*/ 221 w 572"/>
              <a:gd name="T43" fmla="*/ 955 h 1557"/>
              <a:gd name="T44" fmla="*/ 258 w 572"/>
              <a:gd name="T45" fmla="*/ 1013 h 1557"/>
              <a:gd name="T46" fmla="*/ 257 w 572"/>
              <a:gd name="T47" fmla="*/ 1027 h 1557"/>
              <a:gd name="T48" fmla="*/ 219 w 572"/>
              <a:gd name="T49" fmla="*/ 1087 h 1557"/>
              <a:gd name="T50" fmla="*/ 221 w 572"/>
              <a:gd name="T51" fmla="*/ 1185 h 1557"/>
              <a:gd name="T52" fmla="*/ 227 w 572"/>
              <a:gd name="T53" fmla="*/ 1197 h 1557"/>
              <a:gd name="T54" fmla="*/ 270 w 572"/>
              <a:gd name="T55" fmla="*/ 1239 h 1557"/>
              <a:gd name="T56" fmla="*/ 239 w 572"/>
              <a:gd name="T57" fmla="*/ 1273 h 1557"/>
              <a:gd name="T58" fmla="*/ 263 w 572"/>
              <a:gd name="T59" fmla="*/ 1322 h 1557"/>
              <a:gd name="T60" fmla="*/ 223 w 572"/>
              <a:gd name="T61" fmla="*/ 1345 h 1557"/>
              <a:gd name="T62" fmla="*/ 207 w 572"/>
              <a:gd name="T63" fmla="*/ 1359 h 1557"/>
              <a:gd name="T64" fmla="*/ 207 w 572"/>
              <a:gd name="T65" fmla="*/ 1389 h 1557"/>
              <a:gd name="T66" fmla="*/ 215 w 572"/>
              <a:gd name="T67" fmla="*/ 1409 h 1557"/>
              <a:gd name="T68" fmla="*/ 302 w 572"/>
              <a:gd name="T69" fmla="*/ 1549 h 1557"/>
              <a:gd name="T70" fmla="*/ 317 w 572"/>
              <a:gd name="T71" fmla="*/ 1547 h 1557"/>
              <a:gd name="T72" fmla="*/ 388 w 572"/>
              <a:gd name="T73" fmla="*/ 1484 h 1557"/>
              <a:gd name="T74" fmla="*/ 391 w 572"/>
              <a:gd name="T75" fmla="*/ 1464 h 1557"/>
              <a:gd name="T76" fmla="*/ 391 w 572"/>
              <a:gd name="T77" fmla="*/ 711 h 1557"/>
              <a:gd name="T78" fmla="*/ 391 w 572"/>
              <a:gd name="T79" fmla="*/ 711 h 1557"/>
              <a:gd name="T80" fmla="*/ 391 w 572"/>
              <a:gd name="T81" fmla="*/ 708 h 1557"/>
              <a:gd name="T82" fmla="*/ 391 w 572"/>
              <a:gd name="T83" fmla="*/ 659 h 1557"/>
              <a:gd name="T84" fmla="*/ 447 w 572"/>
              <a:gd name="T85" fmla="*/ 659 h 1557"/>
              <a:gd name="T86" fmla="*/ 447 w 572"/>
              <a:gd name="T87" fmla="*/ 613 h 1557"/>
              <a:gd name="T88" fmla="*/ 456 w 572"/>
              <a:gd name="T89" fmla="*/ 553 h 1557"/>
              <a:gd name="T90" fmla="*/ 421 w 572"/>
              <a:gd name="T91" fmla="*/ 528 h 1557"/>
              <a:gd name="T92" fmla="*/ 460 w 572"/>
              <a:gd name="T93" fmla="*/ 487 h 1557"/>
              <a:gd name="T94" fmla="*/ 572 w 572"/>
              <a:gd name="T95" fmla="*/ 350 h 1557"/>
              <a:gd name="T96" fmla="*/ 498 w 572"/>
              <a:gd name="T97" fmla="*/ 175 h 1557"/>
              <a:gd name="T98" fmla="*/ 286 w 572"/>
              <a:gd name="T99" fmla="*/ 168 h 1557"/>
              <a:gd name="T100" fmla="*/ 229 w 572"/>
              <a:gd name="T101" fmla="*/ 111 h 1557"/>
              <a:gd name="T102" fmla="*/ 286 w 572"/>
              <a:gd name="T103" fmla="*/ 54 h 1557"/>
              <a:gd name="T104" fmla="*/ 343 w 572"/>
              <a:gd name="T105" fmla="*/ 111 h 1557"/>
              <a:gd name="T106" fmla="*/ 286 w 572"/>
              <a:gd name="T107" fmla="*/ 168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2" h="1557">
                <a:moveTo>
                  <a:pt x="286" y="0"/>
                </a:moveTo>
                <a:cubicBezTo>
                  <a:pt x="286" y="0"/>
                  <a:pt x="286" y="0"/>
                  <a:pt x="286" y="0"/>
                </a:cubicBezTo>
                <a:cubicBezTo>
                  <a:pt x="286" y="0"/>
                  <a:pt x="286" y="0"/>
                  <a:pt x="286" y="0"/>
                </a:cubicBezTo>
                <a:close/>
                <a:moveTo>
                  <a:pt x="498" y="175"/>
                </a:moveTo>
                <a:cubicBezTo>
                  <a:pt x="450" y="155"/>
                  <a:pt x="423" y="146"/>
                  <a:pt x="410" y="93"/>
                </a:cubicBezTo>
                <a:cubicBezTo>
                  <a:pt x="393" y="28"/>
                  <a:pt x="344" y="3"/>
                  <a:pt x="286" y="0"/>
                </a:cubicBezTo>
                <a:cubicBezTo>
                  <a:pt x="227" y="3"/>
                  <a:pt x="178" y="28"/>
                  <a:pt x="162" y="93"/>
                </a:cubicBezTo>
                <a:cubicBezTo>
                  <a:pt x="148" y="146"/>
                  <a:pt x="121" y="155"/>
                  <a:pt x="74" y="175"/>
                </a:cubicBezTo>
                <a:cubicBezTo>
                  <a:pt x="20" y="197"/>
                  <a:pt x="0" y="196"/>
                  <a:pt x="0" y="350"/>
                </a:cubicBezTo>
                <a:cubicBezTo>
                  <a:pt x="0" y="477"/>
                  <a:pt x="47" y="472"/>
                  <a:pt x="111" y="487"/>
                </a:cubicBezTo>
                <a:cubicBezTo>
                  <a:pt x="146" y="495"/>
                  <a:pt x="151" y="528"/>
                  <a:pt x="151" y="528"/>
                </a:cubicBezTo>
                <a:cubicBezTo>
                  <a:pt x="151" y="528"/>
                  <a:pt x="115" y="537"/>
                  <a:pt x="115" y="553"/>
                </a:cubicBezTo>
                <a:cubicBezTo>
                  <a:pt x="115" y="579"/>
                  <a:pt x="154" y="592"/>
                  <a:pt x="125" y="613"/>
                </a:cubicBezTo>
                <a:cubicBezTo>
                  <a:pt x="95" y="635"/>
                  <a:pt x="125" y="659"/>
                  <a:pt x="125" y="659"/>
                </a:cubicBezTo>
                <a:cubicBezTo>
                  <a:pt x="181" y="659"/>
                  <a:pt x="181" y="659"/>
                  <a:pt x="181" y="659"/>
                </a:cubicBezTo>
                <a:cubicBezTo>
                  <a:pt x="181" y="659"/>
                  <a:pt x="181" y="677"/>
                  <a:pt x="181" y="708"/>
                </a:cubicBezTo>
                <a:cubicBezTo>
                  <a:pt x="181" y="709"/>
                  <a:pt x="181" y="710"/>
                  <a:pt x="181" y="711"/>
                </a:cubicBezTo>
                <a:cubicBezTo>
                  <a:pt x="196" y="711"/>
                  <a:pt x="196" y="711"/>
                  <a:pt x="196" y="711"/>
                </a:cubicBezTo>
                <a:cubicBezTo>
                  <a:pt x="197" y="761"/>
                  <a:pt x="198" y="826"/>
                  <a:pt x="198" y="826"/>
                </a:cubicBezTo>
                <a:cubicBezTo>
                  <a:pt x="198" y="826"/>
                  <a:pt x="197" y="835"/>
                  <a:pt x="209" y="846"/>
                </a:cubicBezTo>
                <a:cubicBezTo>
                  <a:pt x="220" y="857"/>
                  <a:pt x="257" y="878"/>
                  <a:pt x="258" y="889"/>
                </a:cubicBezTo>
                <a:cubicBezTo>
                  <a:pt x="258" y="895"/>
                  <a:pt x="221" y="955"/>
                  <a:pt x="221" y="955"/>
                </a:cubicBezTo>
                <a:cubicBezTo>
                  <a:pt x="258" y="1013"/>
                  <a:pt x="258" y="1013"/>
                  <a:pt x="258" y="1013"/>
                </a:cubicBezTo>
                <a:cubicBezTo>
                  <a:pt x="258" y="1013"/>
                  <a:pt x="261" y="1022"/>
                  <a:pt x="257" y="1027"/>
                </a:cubicBezTo>
                <a:cubicBezTo>
                  <a:pt x="253" y="1031"/>
                  <a:pt x="219" y="1073"/>
                  <a:pt x="219" y="1087"/>
                </a:cubicBezTo>
                <a:cubicBezTo>
                  <a:pt x="218" y="1101"/>
                  <a:pt x="221" y="1185"/>
                  <a:pt x="221" y="1185"/>
                </a:cubicBezTo>
                <a:cubicBezTo>
                  <a:pt x="221" y="1185"/>
                  <a:pt x="221" y="1192"/>
                  <a:pt x="227" y="1197"/>
                </a:cubicBezTo>
                <a:cubicBezTo>
                  <a:pt x="233" y="1203"/>
                  <a:pt x="269" y="1227"/>
                  <a:pt x="270" y="1239"/>
                </a:cubicBezTo>
                <a:cubicBezTo>
                  <a:pt x="271" y="1250"/>
                  <a:pt x="239" y="1273"/>
                  <a:pt x="239" y="1273"/>
                </a:cubicBezTo>
                <a:cubicBezTo>
                  <a:pt x="239" y="1273"/>
                  <a:pt x="274" y="1319"/>
                  <a:pt x="263" y="1322"/>
                </a:cubicBezTo>
                <a:cubicBezTo>
                  <a:pt x="253" y="1325"/>
                  <a:pt x="223" y="1345"/>
                  <a:pt x="223" y="1345"/>
                </a:cubicBezTo>
                <a:cubicBezTo>
                  <a:pt x="223" y="1345"/>
                  <a:pt x="208" y="1349"/>
                  <a:pt x="207" y="1359"/>
                </a:cubicBezTo>
                <a:cubicBezTo>
                  <a:pt x="207" y="1369"/>
                  <a:pt x="207" y="1389"/>
                  <a:pt x="207" y="1389"/>
                </a:cubicBezTo>
                <a:cubicBezTo>
                  <a:pt x="207" y="1389"/>
                  <a:pt x="206" y="1399"/>
                  <a:pt x="215" y="1409"/>
                </a:cubicBezTo>
                <a:cubicBezTo>
                  <a:pt x="223" y="1419"/>
                  <a:pt x="302" y="1549"/>
                  <a:pt x="302" y="1549"/>
                </a:cubicBezTo>
                <a:cubicBezTo>
                  <a:pt x="302" y="1549"/>
                  <a:pt x="307" y="1557"/>
                  <a:pt x="317" y="1547"/>
                </a:cubicBezTo>
                <a:cubicBezTo>
                  <a:pt x="388" y="1484"/>
                  <a:pt x="388" y="1484"/>
                  <a:pt x="388" y="1484"/>
                </a:cubicBezTo>
                <a:cubicBezTo>
                  <a:pt x="388" y="1484"/>
                  <a:pt x="392" y="1484"/>
                  <a:pt x="391" y="1464"/>
                </a:cubicBezTo>
                <a:cubicBezTo>
                  <a:pt x="390" y="1448"/>
                  <a:pt x="390" y="889"/>
                  <a:pt x="391" y="711"/>
                </a:cubicBezTo>
                <a:cubicBezTo>
                  <a:pt x="391" y="711"/>
                  <a:pt x="391" y="711"/>
                  <a:pt x="391" y="711"/>
                </a:cubicBezTo>
                <a:cubicBezTo>
                  <a:pt x="391" y="710"/>
                  <a:pt x="391" y="709"/>
                  <a:pt x="391" y="708"/>
                </a:cubicBezTo>
                <a:cubicBezTo>
                  <a:pt x="391" y="677"/>
                  <a:pt x="391" y="659"/>
                  <a:pt x="391" y="659"/>
                </a:cubicBezTo>
                <a:cubicBezTo>
                  <a:pt x="447" y="659"/>
                  <a:pt x="447" y="659"/>
                  <a:pt x="447" y="659"/>
                </a:cubicBezTo>
                <a:cubicBezTo>
                  <a:pt x="447" y="659"/>
                  <a:pt x="476" y="635"/>
                  <a:pt x="447" y="613"/>
                </a:cubicBezTo>
                <a:cubicBezTo>
                  <a:pt x="417" y="592"/>
                  <a:pt x="456" y="579"/>
                  <a:pt x="456" y="553"/>
                </a:cubicBezTo>
                <a:cubicBezTo>
                  <a:pt x="456" y="537"/>
                  <a:pt x="421" y="528"/>
                  <a:pt x="421" y="528"/>
                </a:cubicBezTo>
                <a:cubicBezTo>
                  <a:pt x="421" y="528"/>
                  <a:pt x="425" y="495"/>
                  <a:pt x="460" y="487"/>
                </a:cubicBezTo>
                <a:cubicBezTo>
                  <a:pt x="524" y="472"/>
                  <a:pt x="572" y="477"/>
                  <a:pt x="572" y="350"/>
                </a:cubicBezTo>
                <a:cubicBezTo>
                  <a:pt x="572" y="196"/>
                  <a:pt x="551" y="197"/>
                  <a:pt x="498" y="175"/>
                </a:cubicBezTo>
                <a:close/>
                <a:moveTo>
                  <a:pt x="286" y="168"/>
                </a:moveTo>
                <a:cubicBezTo>
                  <a:pt x="254" y="168"/>
                  <a:pt x="229" y="143"/>
                  <a:pt x="229" y="111"/>
                </a:cubicBezTo>
                <a:cubicBezTo>
                  <a:pt x="229" y="80"/>
                  <a:pt x="254" y="54"/>
                  <a:pt x="286" y="54"/>
                </a:cubicBezTo>
                <a:cubicBezTo>
                  <a:pt x="317" y="54"/>
                  <a:pt x="343" y="80"/>
                  <a:pt x="343" y="111"/>
                </a:cubicBezTo>
                <a:cubicBezTo>
                  <a:pt x="343" y="143"/>
                  <a:pt x="317" y="168"/>
                  <a:pt x="286" y="168"/>
                </a:cubicBezTo>
                <a:close/>
              </a:path>
            </a:pathLst>
          </a:custGeom>
          <a:solidFill>
            <a:schemeClr val="accent3"/>
          </a:solidFill>
          <a:ln>
            <a:solidFill>
              <a:schemeClr val="bg1">
                <a:lumMod val="50000"/>
              </a:schemeClr>
            </a:solid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en-US" dirty="0"/>
          </a:p>
        </p:txBody>
      </p:sp>
      <p:sp>
        <p:nvSpPr>
          <p:cNvPr id="2" name="Title 1"/>
          <p:cNvSpPr>
            <a:spLocks noGrp="1"/>
          </p:cNvSpPr>
          <p:nvPr>
            <p:ph type="ctrTitle"/>
          </p:nvPr>
        </p:nvSpPr>
        <p:spPr/>
        <p:txBody>
          <a:bodyPr/>
          <a:lstStyle/>
          <a:p>
            <a:r>
              <a:rPr lang="en-GB" dirty="0" smtClean="0"/>
              <a:t>Eve wants the key…</a:t>
            </a:r>
            <a:endParaRPr lang="en-GB" dirty="0"/>
          </a:p>
        </p:txBody>
      </p:sp>
      <p:sp>
        <p:nvSpPr>
          <p:cNvPr id="4" name="TextBox 3"/>
          <p:cNvSpPr txBox="1"/>
          <p:nvPr/>
        </p:nvSpPr>
        <p:spPr>
          <a:xfrm>
            <a:off x="2963111" y="2354628"/>
            <a:ext cx="3217779" cy="3062377"/>
          </a:xfrm>
          <a:prstGeom prst="rect">
            <a:avLst/>
          </a:prstGeom>
          <a:noFill/>
        </p:spPr>
        <p:txBody>
          <a:bodyPr wrap="square" lIns="0" tIns="0" rIns="0" bIns="0" rtlCol="0">
            <a:spAutoFit/>
          </a:bodyPr>
          <a:lstStyle/>
          <a:p>
            <a:pPr algn="ctr"/>
            <a:r>
              <a:rPr lang="en-GB" sz="19900" i="1" dirty="0" smtClean="0">
                <a:effectLst>
                  <a:glow rad="127000">
                    <a:schemeClr val="bg1"/>
                  </a:glow>
                </a:effectLst>
              </a:rPr>
              <a:t>?</a:t>
            </a:r>
            <a:endParaRPr lang="en-GB" sz="19900" i="1" dirty="0">
              <a:effectLst>
                <a:glow rad="127000">
                  <a:schemeClr val="bg1"/>
                </a:glow>
              </a:effectLst>
            </a:endParaRPr>
          </a:p>
        </p:txBody>
      </p:sp>
    </p:spTree>
    <p:extLst>
      <p:ext uri="{BB962C8B-B14F-4D97-AF65-F5344CB8AC3E}">
        <p14:creationId xmlns:p14="http://schemas.microsoft.com/office/powerpoint/2010/main" val="331007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7">
      <a:dk1>
        <a:srgbClr val="393939"/>
      </a:dk1>
      <a:lt1>
        <a:srgbClr val="FFFFFF"/>
      </a:lt1>
      <a:dk2>
        <a:srgbClr val="F01E14"/>
      </a:dk2>
      <a:lt2>
        <a:srgbClr val="EBEBEB"/>
      </a:lt2>
      <a:accent1>
        <a:srgbClr val="BEBEBE"/>
      </a:accent1>
      <a:accent2>
        <a:srgbClr val="DCDCDC"/>
      </a:accent2>
      <a:accent3>
        <a:srgbClr val="FFB900"/>
      </a:accent3>
      <a:accent4>
        <a:srgbClr val="69197D"/>
      </a:accent4>
      <a:accent5>
        <a:srgbClr val="B0122F"/>
      </a:accent5>
      <a:accent6>
        <a:srgbClr val="FF2E3A"/>
      </a:accent6>
      <a:hlink>
        <a:srgbClr val="F01E14"/>
      </a:hlink>
      <a:folHlink>
        <a:srgbClr val="F01E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22225">
          <a:headEnd w="lg" len="med"/>
          <a:tailEnd type="triangle" w="lg" len="lg"/>
        </a:ln>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75d3eb8d-941e-4d12-aab6-78def88143af">VEAJPCX6KRYV-13-155</_dlc_DocId>
    <_dlc_DocIdUrl xmlns="75d3eb8d-941e-4d12-aab6-78def88143af">
      <Url>http://sharepoint.worldpay.local/news/_layouts/15/DocIdRedir.aspx?ID=VEAJPCX6KRYV-13-155</Url>
      <Description>VEAJPCX6KRYV-13-155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8550FC652534749B5EF4F1DBF40CCC2" ma:contentTypeVersion="1" ma:contentTypeDescription="Create a new document." ma:contentTypeScope="" ma:versionID="d86062c36f27d3ea5e56195912a48bae">
  <xsd:schema xmlns:xsd="http://www.w3.org/2001/XMLSchema" xmlns:xs="http://www.w3.org/2001/XMLSchema" xmlns:p="http://schemas.microsoft.com/office/2006/metadata/properties" xmlns:ns1="http://schemas.microsoft.com/sharepoint/v3" xmlns:ns2="75d3eb8d-941e-4d12-aab6-78def88143af" targetNamespace="http://schemas.microsoft.com/office/2006/metadata/properties" ma:root="true" ma:fieldsID="9de8c78c522bc83f1b94e13535ee81b9" ns1:_="" ns2:_="">
    <xsd:import namespace="http://schemas.microsoft.com/sharepoint/v3"/>
    <xsd:import namespace="75d3eb8d-941e-4d12-aab6-78def88143af"/>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d3eb8d-941e-4d12-aab6-78def88143a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C9B682-2421-48C6-A59D-34852E2C6DB0}">
  <ds:schemaRefs>
    <ds:schemaRef ds:uri="http://schemas.microsoft.com/sharepoint/events"/>
  </ds:schemaRefs>
</ds:datastoreItem>
</file>

<file path=customXml/itemProps2.xml><?xml version="1.0" encoding="utf-8"?>
<ds:datastoreItem xmlns:ds="http://schemas.openxmlformats.org/officeDocument/2006/customXml" ds:itemID="{8FB876CA-1BB0-4F08-9FE0-5634DF641F5F}">
  <ds:schemaRefs>
    <ds:schemaRef ds:uri="http://schemas.microsoft.com/sharepoint/v3/contenttype/forms"/>
  </ds:schemaRefs>
</ds:datastoreItem>
</file>

<file path=customXml/itemProps3.xml><?xml version="1.0" encoding="utf-8"?>
<ds:datastoreItem xmlns:ds="http://schemas.openxmlformats.org/officeDocument/2006/customXml" ds:itemID="{BCA06568-D965-4040-8131-A60C9DC1ED24}">
  <ds:schemaRef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75d3eb8d-941e-4d12-aab6-78def88143af"/>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4.xml><?xml version="1.0" encoding="utf-8"?>
<ds:datastoreItem xmlns:ds="http://schemas.openxmlformats.org/officeDocument/2006/customXml" ds:itemID="{B31DCB88-E173-47AE-B48C-4160856940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5d3eb8d-941e-4d12-aab6-78def8814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13937</TotalTime>
  <Words>3283</Words>
  <Application>Microsoft Office PowerPoint</Application>
  <PresentationFormat>On-screen Show (4:3)</PresentationFormat>
  <Paragraphs>571</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Perfect Forward Secrecy</vt:lpstr>
      <vt:lpstr>Perfect Forward Secrecy</vt:lpstr>
      <vt:lpstr>What are we talking about?</vt:lpstr>
      <vt:lpstr>Forward Secrecy Theory</vt:lpstr>
      <vt:lpstr>Introducing Alice and Bob</vt:lpstr>
      <vt:lpstr>Introducing Alice and Bob… and Eve</vt:lpstr>
      <vt:lpstr>Using Encryption to lock Eve out of the conversation</vt:lpstr>
      <vt:lpstr>Eve doesn’t have the key … yet!</vt:lpstr>
      <vt:lpstr>Eve wants the key…</vt:lpstr>
      <vt:lpstr>Eve’s Attacks – Brute Force</vt:lpstr>
      <vt:lpstr>Eve’s Attacks – Cracking the encryption algorithms and protocols</vt:lpstr>
      <vt:lpstr>Eve’s Attacks – Human Weaknesses &amp; Social Engineering</vt:lpstr>
      <vt:lpstr>Golden Rule: Never say “If we get hacked”, it’s “When we get hacked”.</vt:lpstr>
      <vt:lpstr>What if Eve gets the key?</vt:lpstr>
      <vt:lpstr>When Eve manages to obtain the key</vt:lpstr>
      <vt:lpstr>When Eve manages to obtain the key with Forward Secrecy enabled.</vt:lpstr>
      <vt:lpstr>TLS and Forward Secrecy</vt:lpstr>
      <vt:lpstr>TLS (RFC5246) provides:</vt:lpstr>
      <vt:lpstr>TLS provides 37 Cipher Suites</vt:lpstr>
      <vt:lpstr>TLS provides 37 Cipher Suites</vt:lpstr>
      <vt:lpstr>TLS Features: Data Exchange Bulk Encryption</vt:lpstr>
      <vt:lpstr>TLS Features: Key Exchange</vt:lpstr>
      <vt:lpstr>Key Exchange without Forward Secrecy</vt:lpstr>
      <vt:lpstr>Bob’s private key is Eve’s target</vt:lpstr>
      <vt:lpstr>Key Exchange with Forward Secrecy</vt:lpstr>
      <vt:lpstr>Why Forward Secrecy is important</vt:lpstr>
      <vt:lpstr>FS Compatible Cipher Suites use Ephemeral Keys</vt:lpstr>
      <vt:lpstr>Forward Secrecy in Java</vt:lpstr>
      <vt:lpstr>Java Secure Sockets Extensions (JSSE)</vt:lpstr>
      <vt:lpstr>TLS in JSSE – Server Step 1 – High Level Process</vt:lpstr>
      <vt:lpstr>TLS in JSSE – Server Step 2 – Configuring the Socket Factory</vt:lpstr>
      <vt:lpstr>TLS in JSSE – Server Step 3 – Loading Keys for SSLContext</vt:lpstr>
      <vt:lpstr>TLS in JSSE – Client Step 1 – High Level Process</vt:lpstr>
      <vt:lpstr>TLS in JSSE – Client Step 2 – Configuring the Socket Factory</vt:lpstr>
      <vt:lpstr>TLS in JSSE – Client Step 3 – Loading Certificates for SSLContext</vt:lpstr>
      <vt:lpstr>And because it’s Java…</vt:lpstr>
      <vt:lpstr>Simple Client/Server Application </vt:lpstr>
      <vt:lpstr>Output from CombinedServerAndClient – no TLS</vt:lpstr>
      <vt:lpstr>Output from CombinedServerAndClient – TLS</vt:lpstr>
      <vt:lpstr>Debugging TLS</vt:lpstr>
      <vt:lpstr>Seeing ephemeral key generation in action from Java debugging</vt:lpstr>
      <vt:lpstr>To show that the ephemeral key is not re-used</vt:lpstr>
      <vt:lpstr>Making things even more secure</vt:lpstr>
      <vt:lpstr>Where’s the code?</vt:lpstr>
      <vt:lpstr>Bibliography</vt:lpstr>
      <vt:lpstr>Any questions? </vt:lpstr>
      <vt:lpstr>Attributions</vt:lpstr>
    </vt:vector>
  </TitlesOfParts>
  <Company>Worldpay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Forward Secrecy in Java</dc:title>
  <dc:subject>Forward Secrecy in Java MeetUp</dc:subject>
  <dc:creator/>
  <cp:lastModifiedBy>Andy Brodie</cp:lastModifiedBy>
  <cp:revision>429</cp:revision>
  <dcterms:created xsi:type="dcterms:W3CDTF">2013-08-07T13:28:06Z</dcterms:created>
  <dcterms:modified xsi:type="dcterms:W3CDTF">2015-09-30T08:16:49Z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0x01010058550FC652534749B5EF4F1DBF40CCC2</vt:lpwstr>
  </property>
  <property fmtid="{D5CDD505-2E9C-101B-9397-08002B2CF9AE}" pid="3" name="_dlc_DocIdItemGuid">
    <vt:lpwstr>43ff1552-4c5b-4810-a8f6-ea4b1825fbce</vt:lpwstr>
  </property>
</Properties>
</file>