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53"/>
  </p:notesMasterIdLst>
  <p:handoutMasterIdLst>
    <p:handoutMasterId r:id="rId54"/>
  </p:handoutMasterIdLst>
  <p:sldIdLst>
    <p:sldId id="284" r:id="rId6"/>
    <p:sldId id="339" r:id="rId7"/>
    <p:sldId id="340" r:id="rId8"/>
    <p:sldId id="361" r:id="rId9"/>
    <p:sldId id="341" r:id="rId10"/>
    <p:sldId id="360" r:id="rId11"/>
    <p:sldId id="382" r:id="rId12"/>
    <p:sldId id="387" r:id="rId13"/>
    <p:sldId id="343" r:id="rId14"/>
    <p:sldId id="383" r:id="rId15"/>
    <p:sldId id="364" r:id="rId16"/>
    <p:sldId id="365" r:id="rId17"/>
    <p:sldId id="388" r:id="rId18"/>
    <p:sldId id="394" r:id="rId19"/>
    <p:sldId id="366" r:id="rId20"/>
    <p:sldId id="367" r:id="rId21"/>
    <p:sldId id="372" r:id="rId22"/>
    <p:sldId id="349" r:id="rId23"/>
    <p:sldId id="425" r:id="rId24"/>
    <p:sldId id="426" r:id="rId25"/>
    <p:sldId id="390" r:id="rId26"/>
    <p:sldId id="400" r:id="rId27"/>
    <p:sldId id="406" r:id="rId28"/>
    <p:sldId id="427" r:id="rId29"/>
    <p:sldId id="407" r:id="rId30"/>
    <p:sldId id="376" r:id="rId31"/>
    <p:sldId id="389" r:id="rId32"/>
    <p:sldId id="359" r:id="rId33"/>
    <p:sldId id="379" r:id="rId34"/>
    <p:sldId id="414" r:id="rId35"/>
    <p:sldId id="415" r:id="rId36"/>
    <p:sldId id="416" r:id="rId37"/>
    <p:sldId id="418" r:id="rId38"/>
    <p:sldId id="419" r:id="rId39"/>
    <p:sldId id="420" r:id="rId40"/>
    <p:sldId id="417" r:id="rId41"/>
    <p:sldId id="421" r:id="rId42"/>
    <p:sldId id="422" r:id="rId43"/>
    <p:sldId id="410" r:id="rId44"/>
    <p:sldId id="411" r:id="rId45"/>
    <p:sldId id="355" r:id="rId46"/>
    <p:sldId id="370" r:id="rId47"/>
    <p:sldId id="356" r:id="rId48"/>
    <p:sldId id="423" r:id="rId49"/>
    <p:sldId id="424" r:id="rId50"/>
    <p:sldId id="363" r:id="rId51"/>
    <p:sldId id="375" r:id="rId52"/>
  </p:sldIdLst>
  <p:sldSz cx="9144000" cy="6858000" type="screen4x3"/>
  <p:notesSz cx="6797675" cy="9928225"/>
  <p:defaultText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00"/>
    <a:srgbClr val="002800"/>
    <a:srgbClr val="005000"/>
    <a:srgbClr val="B72EAB"/>
    <a:srgbClr val="5A5A5A"/>
    <a:srgbClr val="919191"/>
    <a:srgbClr val="393939"/>
    <a:srgbClr val="EBEBE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5" autoAdjust="0"/>
    <p:restoredTop sz="82251" autoAdjust="0"/>
  </p:normalViewPr>
  <p:slideViewPr>
    <p:cSldViewPr snapToGrid="0" snapToObjects="1">
      <p:cViewPr varScale="1">
        <p:scale>
          <a:sx n="95" d="100"/>
          <a:sy n="95" d="100"/>
        </p:scale>
        <p:origin x="22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4A31AA8B-CC92-0E4E-B3CF-949BDC7BB9EB}" type="datetimeFigureOut">
              <a:rPr lang="en-US" smtClean="0"/>
              <a:t>9/30/2015</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55FE780-AAF7-7A46-A02E-A889EBD745A7}" type="slidenum">
              <a:rPr lang="en-US" smtClean="0"/>
              <a:t>‹#›</a:t>
            </a:fld>
            <a:endParaRPr lang="en-US"/>
          </a:p>
        </p:txBody>
      </p:sp>
    </p:spTree>
    <p:extLst>
      <p:ext uri="{BB962C8B-B14F-4D97-AF65-F5344CB8AC3E}">
        <p14:creationId xmlns:p14="http://schemas.microsoft.com/office/powerpoint/2010/main" val="1737871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452EE06-2017-3541-A36B-456D4058C60E}" type="datetimeFigureOut">
              <a:rPr lang="en-US" smtClean="0"/>
              <a:t>9/30/2015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500E179-A74B-CC4D-9329-517ACE471C49}" type="slidenum">
              <a:rPr lang="en-US" smtClean="0"/>
              <a:t>‹#›</a:t>
            </a:fld>
            <a:endParaRPr lang="en-US"/>
          </a:p>
        </p:txBody>
      </p:sp>
    </p:spTree>
    <p:extLst>
      <p:ext uri="{BB962C8B-B14F-4D97-AF65-F5344CB8AC3E}">
        <p14:creationId xmlns:p14="http://schemas.microsoft.com/office/powerpoint/2010/main" val="249338750"/>
      </p:ext>
    </p:extLst>
  </p:cSld>
  <p:clrMap bg1="lt1" tx1="dk1" bg2="lt2" tx2="dk2" accent1="accent1" accent2="accent2" accent3="accent3" accent4="accent4" accent5="accent5" accent6="accent6" hlink="hlink" folHlink="folHlink"/>
  <p:hf hdr="0" ftr="0" dt="0"/>
  <p:notesStyle>
    <a:lvl1pPr marL="0" algn="l" defTabSz="410438" rtl="0" eaLnBrk="1" latinLnBrk="0" hangingPunct="1">
      <a:defRPr sz="1100" kern="1200">
        <a:solidFill>
          <a:schemeClr val="tx1"/>
        </a:solidFill>
        <a:latin typeface="+mn-lt"/>
        <a:ea typeface="+mn-ea"/>
        <a:cs typeface="+mn-cs"/>
      </a:defRPr>
    </a:lvl1pPr>
    <a:lvl2pPr marL="410438" algn="l" defTabSz="410438" rtl="0" eaLnBrk="1" latinLnBrk="0" hangingPunct="1">
      <a:defRPr sz="1100" kern="1200">
        <a:solidFill>
          <a:schemeClr val="tx1"/>
        </a:solidFill>
        <a:latin typeface="+mn-lt"/>
        <a:ea typeface="+mn-ea"/>
        <a:cs typeface="+mn-cs"/>
      </a:defRPr>
    </a:lvl2pPr>
    <a:lvl3pPr marL="820878" algn="l" defTabSz="410438" rtl="0" eaLnBrk="1" latinLnBrk="0" hangingPunct="1">
      <a:defRPr sz="1100" kern="1200">
        <a:solidFill>
          <a:schemeClr val="tx1"/>
        </a:solidFill>
        <a:latin typeface="+mn-lt"/>
        <a:ea typeface="+mn-ea"/>
        <a:cs typeface="+mn-cs"/>
      </a:defRPr>
    </a:lvl3pPr>
    <a:lvl4pPr marL="1231316" algn="l" defTabSz="410438" rtl="0" eaLnBrk="1" latinLnBrk="0" hangingPunct="1">
      <a:defRPr sz="1100" kern="1200">
        <a:solidFill>
          <a:schemeClr val="tx1"/>
        </a:solidFill>
        <a:latin typeface="+mn-lt"/>
        <a:ea typeface="+mn-ea"/>
        <a:cs typeface="+mn-cs"/>
      </a:defRPr>
    </a:lvl4pPr>
    <a:lvl5pPr marL="1641756" algn="l" defTabSz="410438" rtl="0" eaLnBrk="1" latinLnBrk="0" hangingPunct="1">
      <a:defRPr sz="1100" kern="1200">
        <a:solidFill>
          <a:schemeClr val="tx1"/>
        </a:solidFill>
        <a:latin typeface="+mn-lt"/>
        <a:ea typeface="+mn-ea"/>
        <a:cs typeface="+mn-cs"/>
      </a:defRPr>
    </a:lvl5pPr>
    <a:lvl6pPr marL="2052194" algn="l" defTabSz="410438" rtl="0" eaLnBrk="1" latinLnBrk="0" hangingPunct="1">
      <a:defRPr sz="1100" kern="1200">
        <a:solidFill>
          <a:schemeClr val="tx1"/>
        </a:solidFill>
        <a:latin typeface="+mn-lt"/>
        <a:ea typeface="+mn-ea"/>
        <a:cs typeface="+mn-cs"/>
      </a:defRPr>
    </a:lvl6pPr>
    <a:lvl7pPr marL="2462634" algn="l" defTabSz="410438" rtl="0" eaLnBrk="1" latinLnBrk="0" hangingPunct="1">
      <a:defRPr sz="1100" kern="1200">
        <a:solidFill>
          <a:schemeClr val="tx1"/>
        </a:solidFill>
        <a:latin typeface="+mn-lt"/>
        <a:ea typeface="+mn-ea"/>
        <a:cs typeface="+mn-cs"/>
      </a:defRPr>
    </a:lvl7pPr>
    <a:lvl8pPr marL="2873072" algn="l" defTabSz="410438" rtl="0" eaLnBrk="1" latinLnBrk="0" hangingPunct="1">
      <a:defRPr sz="1100" kern="1200">
        <a:solidFill>
          <a:schemeClr val="tx1"/>
        </a:solidFill>
        <a:latin typeface="+mn-lt"/>
        <a:ea typeface="+mn-ea"/>
        <a:cs typeface="+mn-cs"/>
      </a:defRPr>
    </a:lvl8pPr>
    <a:lvl9pPr marL="3283512" algn="l" defTabSz="41043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p>
          <a:p>
            <a:r>
              <a:rPr lang="en-GB" dirty="0" smtClean="0"/>
              <a:t>I’m Andy</a:t>
            </a:r>
            <a:r>
              <a:rPr lang="en-GB" baseline="0" dirty="0" smtClean="0"/>
              <a:t> Brodie, Principal Design Engineer at </a:t>
            </a:r>
            <a:r>
              <a:rPr lang="en-GB" baseline="0" dirty="0" err="1" smtClean="0"/>
              <a:t>Worldpay</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8500E179-A74B-CC4D-9329-517ACE471C49}" type="slidenum">
              <a:rPr lang="en-US" smtClean="0"/>
              <a:t>1</a:t>
            </a:fld>
            <a:endParaRPr lang="en-US"/>
          </a:p>
        </p:txBody>
      </p:sp>
    </p:spTree>
    <p:extLst>
      <p:ext uri="{BB962C8B-B14F-4D97-AF65-F5344CB8AC3E}">
        <p14:creationId xmlns:p14="http://schemas.microsoft.com/office/powerpoint/2010/main" val="4029556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AES-128</a:t>
            </a:r>
            <a:r>
              <a:rPr lang="en-GB" baseline="0" dirty="0" smtClean="0"/>
              <a:t> shown in example.  </a:t>
            </a:r>
            <a:r>
              <a:rPr lang="en-GB" dirty="0" smtClean="0"/>
              <a:t>http://bugcharmer.blogspot.co.uk/2012/06/how-big-is-2128.html.</a:t>
            </a:r>
          </a:p>
          <a:p>
            <a:endParaRPr lang="en-GB" dirty="0" smtClean="0"/>
          </a:p>
          <a:p>
            <a:r>
              <a:rPr lang="en-GB" dirty="0" smtClean="0"/>
              <a:t>This is really difficult.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10</a:t>
            </a:fld>
            <a:endParaRPr lang="en-GB"/>
          </a:p>
        </p:txBody>
      </p:sp>
    </p:spTree>
    <p:extLst>
      <p:ext uri="{BB962C8B-B14F-4D97-AF65-F5344CB8AC3E}">
        <p14:creationId xmlns:p14="http://schemas.microsoft.com/office/powerpoint/2010/main" val="7892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now taking on</a:t>
            </a:r>
            <a:r>
              <a:rPr lang="en-GB" baseline="0" dirty="0" smtClean="0"/>
              <a:t> a large number of professional and academic cryptographers, as well as most major governments.</a:t>
            </a:r>
          </a:p>
          <a:p>
            <a:endParaRPr lang="en-GB" baseline="0" dirty="0" smtClean="0"/>
          </a:p>
          <a:p>
            <a:r>
              <a:rPr lang="en-GB" baseline="0" dirty="0" smtClean="0"/>
              <a:t>This is also really difficult.</a:t>
            </a:r>
          </a:p>
          <a:p>
            <a:endParaRPr lang="en-GB" baseline="0" dirty="0" smtClean="0"/>
          </a:p>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https://creativecommons.org/licenses/by/2.0/ for full license.</a:t>
            </a:r>
          </a:p>
          <a:p>
            <a:r>
              <a:rPr lang="en-GB" baseline="0" dirty="0" smtClean="0"/>
              <a:t>Original: https://flic.kr/p/edPJVt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11</a:t>
            </a:fld>
            <a:endParaRPr lang="en-GB"/>
          </a:p>
        </p:txBody>
      </p:sp>
    </p:spTree>
    <p:extLst>
      <p:ext uri="{BB962C8B-B14F-4D97-AF65-F5344CB8AC3E}">
        <p14:creationId xmlns:p14="http://schemas.microsoft.com/office/powerpoint/2010/main" val="78560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Given the difficult of the first two attacks, </a:t>
            </a:r>
            <a:r>
              <a:rPr lang="en-GB" baseline="0" dirty="0" smtClean="0"/>
              <a:t>Eve will probably take a more social approach to the problem.</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12</a:t>
            </a:fld>
            <a:endParaRPr lang="en-GB"/>
          </a:p>
        </p:txBody>
      </p:sp>
    </p:spTree>
    <p:extLst>
      <p:ext uri="{BB962C8B-B14F-4D97-AF65-F5344CB8AC3E}">
        <p14:creationId xmlns:p14="http://schemas.microsoft.com/office/powerpoint/2010/main" val="426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13</a:t>
            </a:fld>
            <a:endParaRPr lang="en-US"/>
          </a:p>
        </p:txBody>
      </p:sp>
    </p:spTree>
    <p:extLst>
      <p:ext uri="{BB962C8B-B14F-4D97-AF65-F5344CB8AC3E}">
        <p14:creationId xmlns:p14="http://schemas.microsoft.com/office/powerpoint/2010/main" val="137907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14</a:t>
            </a:fld>
            <a:endParaRPr lang="en-US"/>
          </a:p>
        </p:txBody>
      </p:sp>
    </p:spTree>
    <p:extLst>
      <p:ext uri="{BB962C8B-B14F-4D97-AF65-F5344CB8AC3E}">
        <p14:creationId xmlns:p14="http://schemas.microsoft.com/office/powerpoint/2010/main" val="416978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15</a:t>
            </a:fld>
            <a:endParaRPr lang="en-US"/>
          </a:p>
        </p:txBody>
      </p:sp>
    </p:spTree>
    <p:extLst>
      <p:ext uri="{BB962C8B-B14F-4D97-AF65-F5344CB8AC3E}">
        <p14:creationId xmlns:p14="http://schemas.microsoft.com/office/powerpoint/2010/main" val="4463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p>
          <a:p>
            <a:endParaRPr lang="en-GB" baseline="0" dirty="0" smtClean="0"/>
          </a:p>
          <a:p>
            <a:r>
              <a:rPr lang="en-GB" baseline="0" dirty="0" smtClean="0"/>
              <a:t>10 minutes in at this point.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16</a:t>
            </a:fld>
            <a:endParaRPr lang="en-US"/>
          </a:p>
        </p:txBody>
      </p:sp>
    </p:spTree>
    <p:extLst>
      <p:ext uri="{BB962C8B-B14F-4D97-AF65-F5344CB8AC3E}">
        <p14:creationId xmlns:p14="http://schemas.microsoft.com/office/powerpoint/2010/main" val="299177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that’s the theory of Forward Secrecy and what it provides.</a:t>
            </a:r>
            <a:r>
              <a:rPr lang="en-GB" baseline="0" dirty="0" smtClean="0"/>
              <a:t>  Now let’s look at how Forward Secrecy is achieved in TLS.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17</a:t>
            </a:fld>
            <a:endParaRPr lang="en-US"/>
          </a:p>
        </p:txBody>
      </p:sp>
    </p:spTree>
    <p:extLst>
      <p:ext uri="{BB962C8B-B14F-4D97-AF65-F5344CB8AC3E}">
        <p14:creationId xmlns:p14="http://schemas.microsoft.com/office/powerpoint/2010/main" val="323111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18</a:t>
            </a:fld>
            <a:endParaRPr lang="en-US"/>
          </a:p>
        </p:txBody>
      </p:sp>
    </p:spTree>
    <p:extLst>
      <p:ext uri="{BB962C8B-B14F-4D97-AF65-F5344CB8AC3E}">
        <p14:creationId xmlns:p14="http://schemas.microsoft.com/office/powerpoint/2010/main" val="3836124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r>
              <a:rPr lang="en-GB" baseline="0" dirty="0" smtClean="0"/>
              <a:t> </a:t>
            </a:r>
          </a:p>
          <a:p>
            <a:r>
              <a:rPr lang="en-GB" baseline="0" dirty="0" smtClean="0"/>
              <a:t>NULL, EXPORT or ANON </a:t>
            </a:r>
          </a:p>
          <a:p>
            <a:r>
              <a:rPr lang="en-GB" baseline="0" dirty="0" smtClean="0"/>
              <a:t>	</a:t>
            </a:r>
            <a:r>
              <a:rPr lang="en-GB" dirty="0" smtClean="0"/>
              <a:t>EXPORT means the strength of the algorithm is limited for (now defunct) export from US territories.</a:t>
            </a:r>
          </a:p>
          <a:p>
            <a:pPr lvl="1"/>
            <a:r>
              <a:rPr lang="en-GB" dirty="0" smtClean="0"/>
              <a:t>NULL/ANON means that that particular feature is not used.</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19</a:t>
            </a:fld>
            <a:endParaRPr lang="en-US"/>
          </a:p>
        </p:txBody>
      </p:sp>
    </p:spTree>
    <p:extLst>
      <p:ext uri="{BB962C8B-B14F-4D97-AF65-F5344CB8AC3E}">
        <p14:creationId xmlns:p14="http://schemas.microsoft.com/office/powerpoint/2010/main" val="2088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cryptographers,</a:t>
            </a:r>
            <a:r>
              <a:rPr lang="en-GB" baseline="0" dirty="0" smtClean="0"/>
              <a:t> such as Daniel Bernstein, </a:t>
            </a:r>
            <a:r>
              <a:rPr lang="en-GB" dirty="0" smtClean="0"/>
              <a:t>have suggested</a:t>
            </a:r>
            <a:r>
              <a:rPr lang="en-GB" baseline="0" dirty="0" smtClean="0"/>
              <a:t> that “perfect” incorrectly suggests that there are no possible flaws with PFS, so instead have recommended dropping “perfect” or renaming completed to “key erasure”.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a:t>
            </a:fld>
            <a:endParaRPr lang="en-US"/>
          </a:p>
        </p:txBody>
      </p:sp>
    </p:spTree>
    <p:extLst>
      <p:ext uri="{BB962C8B-B14F-4D97-AF65-F5344CB8AC3E}">
        <p14:creationId xmlns:p14="http://schemas.microsoft.com/office/powerpoint/2010/main" val="1876908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20</a:t>
            </a:fld>
            <a:endParaRPr lang="en-US"/>
          </a:p>
        </p:txBody>
      </p:sp>
    </p:spTree>
    <p:extLst>
      <p:ext uri="{BB962C8B-B14F-4D97-AF65-F5344CB8AC3E}">
        <p14:creationId xmlns:p14="http://schemas.microsoft.com/office/powerpoint/2010/main" val="390757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often?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21</a:t>
            </a:fld>
            <a:endParaRPr lang="en-US"/>
          </a:p>
        </p:txBody>
      </p:sp>
    </p:spTree>
    <p:extLst>
      <p:ext uri="{BB962C8B-B14F-4D97-AF65-F5344CB8AC3E}">
        <p14:creationId xmlns:p14="http://schemas.microsoft.com/office/powerpoint/2010/main" val="4251773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Premaster secret:</a:t>
            </a:r>
            <a:r>
              <a:rPr lang="en-GB" baseline="0" dirty="0" smtClean="0"/>
              <a:t> minimum 46 bytes.  Size varies on key exchange mechanism (RSA=48 bytes)</a:t>
            </a:r>
            <a:endParaRPr lang="en-GB" dirty="0" smtClean="0"/>
          </a:p>
          <a:p>
            <a:r>
              <a:rPr lang="en-GB" dirty="0" smtClean="0"/>
              <a:t>Master Secret:  Always 48 bytes</a:t>
            </a:r>
          </a:p>
          <a:p>
            <a:r>
              <a:rPr lang="en-GB" dirty="0" smtClean="0"/>
              <a:t>Key</a:t>
            </a:r>
            <a:r>
              <a:rPr lang="en-GB" baseline="0" dirty="0" smtClean="0"/>
              <a:t> Material: Depends bulk encryption and HMAC strengths, biggest is 128 bytes for </a:t>
            </a:r>
            <a:r>
              <a:rPr lang="en-GB" dirty="0" smtClean="0"/>
              <a:t>AES_256_CBC_SHA256</a:t>
            </a:r>
            <a:r>
              <a:rPr lang="en-GB" baseline="0" dirty="0" smtClean="0"/>
              <a:t> (2 x 32 byte keys for each)</a:t>
            </a:r>
          </a:p>
          <a:p>
            <a:r>
              <a:rPr lang="en-GB" baseline="0" dirty="0" smtClean="0"/>
              <a:t>Key Material (</a:t>
            </a:r>
            <a:r>
              <a:rPr lang="en-GB" baseline="0" dirty="0" err="1" smtClean="0"/>
              <a:t>key_block</a:t>
            </a:r>
            <a:r>
              <a:rPr lang="en-GB" baseline="0" dirty="0" smtClean="0"/>
              <a:t>) is generated using the PRF applied to the key </a:t>
            </a:r>
            <a:r>
              <a:rPr lang="en-GB" baseline="0" smtClean="0"/>
              <a:t>master secret.</a:t>
            </a:r>
            <a:endParaRPr lang="en-GB" baseline="0" dirty="0" smtClean="0"/>
          </a:p>
          <a:p>
            <a:endParaRPr lang="en-GB" dirty="0" smtClean="0"/>
          </a:p>
          <a:p>
            <a:r>
              <a:rPr lang="en-GB" dirty="0" smtClean="0"/>
              <a:t>The Client Write and Server Write symmetric keys</a:t>
            </a:r>
            <a:r>
              <a:rPr lang="en-GB" baseline="0" dirty="0" smtClean="0"/>
              <a:t> are created, ultimately, from a Pre-master Secret.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22</a:t>
            </a:fld>
            <a:endParaRPr lang="en-US"/>
          </a:p>
        </p:txBody>
      </p:sp>
    </p:spTree>
    <p:extLst>
      <p:ext uri="{BB962C8B-B14F-4D97-AF65-F5344CB8AC3E}">
        <p14:creationId xmlns:p14="http://schemas.microsoft.com/office/powerpoint/2010/main" val="1000280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Without</a:t>
            </a:r>
            <a:r>
              <a:rPr lang="en-GB" baseline="0" dirty="0" smtClean="0"/>
              <a:t> Forward Secrecy </a:t>
            </a:r>
            <a:r>
              <a:rPr lang="en-GB" dirty="0" smtClean="0"/>
              <a:t>Alice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23</a:t>
            </a:fld>
            <a:endParaRPr lang="en-US"/>
          </a:p>
        </p:txBody>
      </p:sp>
    </p:spTree>
    <p:extLst>
      <p:ext uri="{BB962C8B-B14F-4D97-AF65-F5344CB8AC3E}">
        <p14:creationId xmlns:p14="http://schemas.microsoft.com/office/powerpoint/2010/main" val="2318064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Bob’s private key is what</a:t>
            </a:r>
            <a:r>
              <a:rPr lang="en-GB" baseline="0" dirty="0" smtClean="0"/>
              <a:t> Eve wants.  With that she can decrypt the pre-master secret and thus generate the symmetric keys to decrypt all the conversations.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24</a:t>
            </a:fld>
            <a:endParaRPr lang="en-US"/>
          </a:p>
        </p:txBody>
      </p:sp>
    </p:spTree>
    <p:extLst>
      <p:ext uri="{BB962C8B-B14F-4D97-AF65-F5344CB8AC3E}">
        <p14:creationId xmlns:p14="http://schemas.microsoft.com/office/powerpoint/2010/main" val="454973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Forward Secrecy Bob sends Alice a public key (or enough information to </a:t>
            </a:r>
            <a:r>
              <a:rPr lang="en-GB" i="0" baseline="0" dirty="0" smtClean="0"/>
              <a:t>create a public key) </a:t>
            </a:r>
            <a:r>
              <a:rPr lang="en-GB" i="0" dirty="0" smtClean="0"/>
              <a:t>Alice</a:t>
            </a:r>
            <a:r>
              <a:rPr lang="en-GB" dirty="0" smtClean="0"/>
              <a:t>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25</a:t>
            </a:fld>
            <a:endParaRPr lang="en-US"/>
          </a:p>
        </p:txBody>
      </p:sp>
    </p:spTree>
    <p:extLst>
      <p:ext uri="{BB962C8B-B14F-4D97-AF65-F5344CB8AC3E}">
        <p14:creationId xmlns:p14="http://schemas.microsoft.com/office/powerpoint/2010/main" val="1547427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26</a:t>
            </a:fld>
            <a:endParaRPr lang="en-US"/>
          </a:p>
        </p:txBody>
      </p:sp>
    </p:spTree>
    <p:extLst>
      <p:ext uri="{BB962C8B-B14F-4D97-AF65-F5344CB8AC3E}">
        <p14:creationId xmlns:p14="http://schemas.microsoft.com/office/powerpoint/2010/main" val="2516526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latin typeface="Consolas" panose="020B0609020204030204" pitchFamily="49" charset="0"/>
                <a:cs typeface="Consolas" panose="020B0609020204030204" pitchFamily="49" charset="0"/>
              </a:rPr>
              <a:t>DH_anon</a:t>
            </a:r>
            <a:r>
              <a:rPr lang="en-GB" dirty="0" smtClean="0"/>
              <a:t> suites are also ephemeral,</a:t>
            </a:r>
            <a:r>
              <a:rPr lang="en-GB" baseline="0" dirty="0" smtClean="0"/>
              <a:t> but as the “anon” part means that there’s no authentication of the server or client, this is typically never used.  This is because there’s little point in Alice having a secure conversation with someone who could masquerading as Bob.</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27</a:t>
            </a:fld>
            <a:endParaRPr lang="en-US"/>
          </a:p>
        </p:txBody>
      </p:sp>
    </p:spTree>
    <p:extLst>
      <p:ext uri="{BB962C8B-B14F-4D97-AF65-F5344CB8AC3E}">
        <p14:creationId xmlns:p14="http://schemas.microsoft.com/office/powerpoint/2010/main" val="2677470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28</a:t>
            </a:fld>
            <a:endParaRPr lang="en-US"/>
          </a:p>
        </p:txBody>
      </p:sp>
    </p:spTree>
    <p:extLst>
      <p:ext uri="{BB962C8B-B14F-4D97-AF65-F5344CB8AC3E}">
        <p14:creationId xmlns:p14="http://schemas.microsoft.com/office/powerpoint/2010/main" val="398140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Secure Sockets extensions build</a:t>
            </a:r>
            <a:r>
              <a:rPr lang="en-GB" baseline="0" dirty="0" smtClean="0"/>
              <a:t> on the Java Cryptography Architecture (JCA) to provide an implementation of SSL and TLS.  Unfortunately the classes were named before TLS came about, so most classes have an “SSL” prefix.</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29</a:t>
            </a:fld>
            <a:endParaRPr lang="en-US"/>
          </a:p>
        </p:txBody>
      </p:sp>
    </p:spTree>
    <p:extLst>
      <p:ext uri="{BB962C8B-B14F-4D97-AF65-F5344CB8AC3E}">
        <p14:creationId xmlns:p14="http://schemas.microsoft.com/office/powerpoint/2010/main" val="122983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TLS is Ubiquitous on the web</a:t>
            </a:r>
          </a:p>
          <a:p>
            <a:r>
              <a:rPr lang="en-GB" baseline="0" dirty="0" smtClean="0"/>
              <a:t>SSL became TLS in Jan 1999 with TLS 1.0 (SSL 3.1).</a:t>
            </a:r>
          </a:p>
          <a:p>
            <a:r>
              <a:rPr lang="en-GB" baseline="0" dirty="0" smtClean="0"/>
              <a:t>TLS 1.2 is current – Aug 2008</a:t>
            </a:r>
          </a:p>
          <a:p>
            <a:r>
              <a:rPr lang="en-GB" baseline="0" dirty="0" smtClean="0"/>
              <a:t>TLS 1.3 is draft –Expires March 2016</a:t>
            </a:r>
          </a:p>
          <a:p>
            <a:endParaRPr lang="en-GB" baseline="0" dirty="0" smtClean="0"/>
          </a:p>
        </p:txBody>
      </p:sp>
      <p:sp>
        <p:nvSpPr>
          <p:cNvPr id="4" name="Slide Number Placeholder 3"/>
          <p:cNvSpPr>
            <a:spLocks noGrp="1"/>
          </p:cNvSpPr>
          <p:nvPr>
            <p:ph type="sldNum" sz="quarter" idx="10"/>
          </p:nvPr>
        </p:nvSpPr>
        <p:spPr/>
        <p:txBody>
          <a:bodyPr/>
          <a:lstStyle/>
          <a:p>
            <a:fld id="{5724C27E-F109-4023-AD6E-C23676E721FE}" type="slidenum">
              <a:rPr lang="en-GB" smtClean="0"/>
              <a:t>3</a:t>
            </a:fld>
            <a:endParaRPr lang="en-GB"/>
          </a:p>
        </p:txBody>
      </p:sp>
    </p:spTree>
    <p:extLst>
      <p:ext uri="{BB962C8B-B14F-4D97-AF65-F5344CB8AC3E}">
        <p14:creationId xmlns:p14="http://schemas.microsoft.com/office/powerpoint/2010/main" val="334349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30</a:t>
            </a:fld>
            <a:endParaRPr lang="en-US"/>
          </a:p>
        </p:txBody>
      </p:sp>
    </p:spTree>
    <p:extLst>
      <p:ext uri="{BB962C8B-B14F-4D97-AF65-F5344CB8AC3E}">
        <p14:creationId xmlns:p14="http://schemas.microsoft.com/office/powerpoint/2010/main" val="66227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31</a:t>
            </a:fld>
            <a:endParaRPr lang="en-US"/>
          </a:p>
        </p:txBody>
      </p:sp>
    </p:spTree>
    <p:extLst>
      <p:ext uri="{BB962C8B-B14F-4D97-AF65-F5344CB8AC3E}">
        <p14:creationId xmlns:p14="http://schemas.microsoft.com/office/powerpoint/2010/main" val="92003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32</a:t>
            </a:fld>
            <a:endParaRPr lang="en-US"/>
          </a:p>
        </p:txBody>
      </p:sp>
    </p:spTree>
    <p:extLst>
      <p:ext uri="{BB962C8B-B14F-4D97-AF65-F5344CB8AC3E}">
        <p14:creationId xmlns:p14="http://schemas.microsoft.com/office/powerpoint/2010/main" val="1045013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33</a:t>
            </a:fld>
            <a:endParaRPr lang="en-US"/>
          </a:p>
        </p:txBody>
      </p:sp>
    </p:spTree>
    <p:extLst>
      <p:ext uri="{BB962C8B-B14F-4D97-AF65-F5344CB8AC3E}">
        <p14:creationId xmlns:p14="http://schemas.microsoft.com/office/powerpoint/2010/main" val="570019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34</a:t>
            </a:fld>
            <a:endParaRPr lang="en-US"/>
          </a:p>
        </p:txBody>
      </p:sp>
    </p:spTree>
    <p:extLst>
      <p:ext uri="{BB962C8B-B14F-4D97-AF65-F5344CB8AC3E}">
        <p14:creationId xmlns:p14="http://schemas.microsoft.com/office/powerpoint/2010/main" val="1682819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35</a:t>
            </a:fld>
            <a:endParaRPr lang="en-US"/>
          </a:p>
        </p:txBody>
      </p:sp>
    </p:spTree>
    <p:extLst>
      <p:ext uri="{BB962C8B-B14F-4D97-AF65-F5344CB8AC3E}">
        <p14:creationId xmlns:p14="http://schemas.microsoft.com/office/powerpoint/2010/main" val="3179617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36</a:t>
            </a:fld>
            <a:endParaRPr lang="en-US"/>
          </a:p>
        </p:txBody>
      </p:sp>
    </p:spTree>
    <p:extLst>
      <p:ext uri="{BB962C8B-B14F-4D97-AF65-F5344CB8AC3E}">
        <p14:creationId xmlns:p14="http://schemas.microsoft.com/office/powerpoint/2010/main" val="2601342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 and Server use plain socket APIs to send the</a:t>
            </a:r>
            <a:r>
              <a:rPr lang="en-GB" baseline="0" dirty="0" smtClean="0"/>
              <a:t> current date and time.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37</a:t>
            </a:fld>
            <a:endParaRPr lang="en-US"/>
          </a:p>
        </p:txBody>
      </p:sp>
    </p:spTree>
    <p:extLst>
      <p:ext uri="{BB962C8B-B14F-4D97-AF65-F5344CB8AC3E}">
        <p14:creationId xmlns:p14="http://schemas.microsoft.com/office/powerpoint/2010/main" val="1387316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38</a:t>
            </a:fld>
            <a:endParaRPr lang="en-US"/>
          </a:p>
        </p:txBody>
      </p:sp>
    </p:spTree>
    <p:extLst>
      <p:ext uri="{BB962C8B-B14F-4D97-AF65-F5344CB8AC3E}">
        <p14:creationId xmlns:p14="http://schemas.microsoft.com/office/powerpoint/2010/main" val="1438510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39</a:t>
            </a:fld>
            <a:endParaRPr lang="en-US"/>
          </a:p>
        </p:txBody>
      </p:sp>
    </p:spTree>
    <p:extLst>
      <p:ext uri="{BB962C8B-B14F-4D97-AF65-F5344CB8AC3E}">
        <p14:creationId xmlns:p14="http://schemas.microsoft.com/office/powerpoint/2010/main" val="231286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Mathematic knowledge isn’t necessary to understand</a:t>
            </a:r>
            <a:r>
              <a:rPr lang="en-GB" baseline="0" dirty="0" smtClean="0"/>
              <a:t> how security works, as long as you’re prepared to accept assertions like “this is incredibly hard to work out, so trust it”, and so on.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a:t>
            </a:fld>
            <a:endParaRPr lang="en-US"/>
          </a:p>
        </p:txBody>
      </p:sp>
    </p:spTree>
    <p:extLst>
      <p:ext uri="{BB962C8B-B14F-4D97-AF65-F5344CB8AC3E}">
        <p14:creationId xmlns:p14="http://schemas.microsoft.com/office/powerpoint/2010/main" val="1499622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40</a:t>
            </a:fld>
            <a:endParaRPr lang="en-US"/>
          </a:p>
        </p:txBody>
      </p:sp>
    </p:spTree>
    <p:extLst>
      <p:ext uri="{BB962C8B-B14F-4D97-AF65-F5344CB8AC3E}">
        <p14:creationId xmlns:p14="http://schemas.microsoft.com/office/powerpoint/2010/main" val="3629876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41</a:t>
            </a:fld>
            <a:endParaRPr lang="en-US"/>
          </a:p>
        </p:txBody>
      </p:sp>
    </p:spTree>
    <p:extLst>
      <p:ext uri="{BB962C8B-B14F-4D97-AF65-F5344CB8AC3E}">
        <p14:creationId xmlns:p14="http://schemas.microsoft.com/office/powerpoint/2010/main" val="2842570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42</a:t>
            </a:fld>
            <a:endParaRPr lang="en-US"/>
          </a:p>
        </p:txBody>
      </p:sp>
    </p:spTree>
    <p:extLst>
      <p:ext uri="{BB962C8B-B14F-4D97-AF65-F5344CB8AC3E}">
        <p14:creationId xmlns:p14="http://schemas.microsoft.com/office/powerpoint/2010/main" val="200739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Unrestricted policy files: http://www.oracle.com/technetwork/java/javase/downloads/jce8-download-2133166.html</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43</a:t>
            </a:fld>
            <a:endParaRPr lang="en-US"/>
          </a:p>
        </p:txBody>
      </p:sp>
    </p:spTree>
    <p:extLst>
      <p:ext uri="{BB962C8B-B14F-4D97-AF65-F5344CB8AC3E}">
        <p14:creationId xmlns:p14="http://schemas.microsoft.com/office/powerpoint/2010/main" val="104969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44</a:t>
            </a:fld>
            <a:endParaRPr lang="en-US"/>
          </a:p>
        </p:txBody>
      </p:sp>
    </p:spTree>
    <p:extLst>
      <p:ext uri="{BB962C8B-B14F-4D97-AF65-F5344CB8AC3E}">
        <p14:creationId xmlns:p14="http://schemas.microsoft.com/office/powerpoint/2010/main" val="2232827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45</a:t>
            </a:fld>
            <a:endParaRPr lang="en-US"/>
          </a:p>
        </p:txBody>
      </p:sp>
    </p:spTree>
    <p:extLst>
      <p:ext uri="{BB962C8B-B14F-4D97-AF65-F5344CB8AC3E}">
        <p14:creationId xmlns:p14="http://schemas.microsoft.com/office/powerpoint/2010/main" val="2888136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46</a:t>
            </a:fld>
            <a:endParaRPr lang="en-US"/>
          </a:p>
        </p:txBody>
      </p:sp>
    </p:spTree>
    <p:extLst>
      <p:ext uri="{BB962C8B-B14F-4D97-AF65-F5344CB8AC3E}">
        <p14:creationId xmlns:p14="http://schemas.microsoft.com/office/powerpoint/2010/main" val="136042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47</a:t>
            </a:fld>
            <a:endParaRPr lang="en-US"/>
          </a:p>
        </p:txBody>
      </p:sp>
    </p:spTree>
    <p:extLst>
      <p:ext uri="{BB962C8B-B14F-4D97-AF65-F5344CB8AC3E}">
        <p14:creationId xmlns:p14="http://schemas.microsoft.com/office/powerpoint/2010/main" val="304381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a:t>
            </a:r>
            <a:r>
              <a:rPr lang="en-GB" baseline="0" dirty="0" smtClean="0"/>
              <a:t> Bob originate from a 1977 paper by Ron </a:t>
            </a:r>
            <a:r>
              <a:rPr lang="en-GB" baseline="0" dirty="0" err="1" smtClean="0"/>
              <a:t>Rivest</a:t>
            </a:r>
            <a:r>
              <a:rPr lang="en-GB" baseline="0" dirty="0" smtClean="0"/>
              <a:t> about RSA.  </a:t>
            </a:r>
            <a:r>
              <a:rPr lang="en-GB" baseline="0" smtClean="0"/>
              <a:t>Alice is Party A and Bob is Party B.</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5</a:t>
            </a:fld>
            <a:endParaRPr lang="en-GB"/>
          </a:p>
        </p:txBody>
      </p:sp>
    </p:spTree>
    <p:extLst>
      <p:ext uri="{BB962C8B-B14F-4D97-AF65-F5344CB8AC3E}">
        <p14:creationId xmlns:p14="http://schemas.microsoft.com/office/powerpoint/2010/main" val="16059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an eaves-dropper, she wants to read </a:t>
            </a:r>
            <a:r>
              <a:rPr lang="en-GB" baseline="0" dirty="0" smtClean="0"/>
              <a:t>what Alice and Bob are talking about.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6</a:t>
            </a:fld>
            <a:endParaRPr lang="en-GB"/>
          </a:p>
        </p:txBody>
      </p:sp>
    </p:spTree>
    <p:extLst>
      <p:ext uri="{BB962C8B-B14F-4D97-AF65-F5344CB8AC3E}">
        <p14:creationId xmlns:p14="http://schemas.microsoft.com/office/powerpoint/2010/main" val="184258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 Bob use encryption</a:t>
            </a:r>
            <a:r>
              <a:rPr lang="en-GB" baseline="0" dirty="0" smtClean="0"/>
              <a:t> so that Eve can’t read the plaintext.  Instead Alice and Bob either use the same key (symmetric key encryption) or different keys (asymmetric key encryption) to provide privacy, and lock Eve 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7</a:t>
            </a:fld>
            <a:endParaRPr lang="en-GB"/>
          </a:p>
        </p:txBody>
      </p:sp>
    </p:spTree>
    <p:extLst>
      <p:ext uri="{BB962C8B-B14F-4D97-AF65-F5344CB8AC3E}">
        <p14:creationId xmlns:p14="http://schemas.microsoft.com/office/powerpoint/2010/main" val="346539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a:t>
            </a:r>
            <a:r>
              <a:rPr lang="en-GB" dirty="0" smtClean="0"/>
              <a:t>he</a:t>
            </a:r>
            <a:r>
              <a:rPr lang="en-GB" baseline="0" dirty="0" smtClean="0"/>
              <a:t> 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8</a:t>
            </a:fld>
            <a:endParaRPr lang="en-US"/>
          </a:p>
        </p:txBody>
      </p:sp>
    </p:spTree>
    <p:extLst>
      <p:ext uri="{BB962C8B-B14F-4D97-AF65-F5344CB8AC3E}">
        <p14:creationId xmlns:p14="http://schemas.microsoft.com/office/powerpoint/2010/main" val="16539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Eve has all the conversations between Alice and Bob, she can turn her attention to discovered</a:t>
            </a:r>
            <a:r>
              <a:rPr lang="en-GB" baseline="0" dirty="0" smtClean="0"/>
              <a:t> the key that will unlock all the conversations.</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9</a:t>
            </a:fld>
            <a:endParaRPr lang="en-GB"/>
          </a:p>
        </p:txBody>
      </p:sp>
    </p:spTree>
    <p:extLst>
      <p:ext uri="{BB962C8B-B14F-4D97-AF65-F5344CB8AC3E}">
        <p14:creationId xmlns:p14="http://schemas.microsoft.com/office/powerpoint/2010/main" val="3506737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3"/>
          <p:cNvSpPr>
            <a:spLocks noGrp="1"/>
          </p:cNvSpPr>
          <p:nvPr>
            <p:ph type="body" sz="quarter" idx="18" hasCustomPrompt="1"/>
          </p:nvPr>
        </p:nvSpPr>
        <p:spPr>
          <a:xfrm>
            <a:off x="355586" y="1199630"/>
            <a:ext cx="8462468" cy="233543"/>
          </a:xfrm>
          <a:prstGeom prst="rect">
            <a:avLst/>
          </a:prstGeom>
        </p:spPr>
        <p:txBody>
          <a:bodyPr vert="horz" lIns="0" tIns="0" rIns="0" bIns="0"/>
          <a:lstStyle>
            <a:lvl1pPr marL="0" indent="0">
              <a:spcBef>
                <a:spcPts val="0"/>
              </a:spcBef>
              <a:buFont typeface="Arial"/>
              <a:buNone/>
              <a:defRPr sz="14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Your content goes here…</a:t>
            </a:r>
          </a:p>
          <a:p>
            <a:pPr lvl="0"/>
            <a:endParaRPr lang="en-GB" dirty="0" smtClean="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Isosceles Triangle 20"/>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Guidance for using this PowerPoint template:</a:t>
            </a:r>
            <a:br>
              <a:rPr lang="en-GB" dirty="0" smtClean="0"/>
            </a:br>
            <a:r>
              <a:rPr lang="en-GB" dirty="0" smtClean="0"/>
              <a:t>This title can be up to two lines long with adjustable font size</a:t>
            </a:r>
            <a:endParaRPr lang="en-US" dirty="0"/>
          </a:p>
        </p:txBody>
      </p:sp>
      <p:sp>
        <p:nvSpPr>
          <p:cNvPr id="25"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39441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151467"/>
            <a:ext cx="4114814" cy="5091289"/>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0"/>
            <a:ext cx="4572000" cy="6354609"/>
          </a:xfrm>
          <a:prstGeom prst="rect">
            <a:avLst/>
          </a:prstGeom>
        </p:spPr>
        <p:txBody>
          <a:bodyPr/>
          <a:lstStyle/>
          <a:p>
            <a:endParaRPr lang="en-US"/>
          </a:p>
        </p:txBody>
      </p:sp>
      <p:sp>
        <p:nvSpPr>
          <p:cNvPr id="15" name="Title 1"/>
          <p:cNvSpPr>
            <a:spLocks noGrp="1"/>
          </p:cNvSpPr>
          <p:nvPr>
            <p:ph type="ctrTitle" hasCustomPrompt="1"/>
          </p:nvPr>
        </p:nvSpPr>
        <p:spPr>
          <a:xfrm>
            <a:off x="355586" y="328231"/>
            <a:ext cx="4117490"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44094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0"/>
            <a:ext cx="9143999" cy="6354609"/>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6" y="718897"/>
            <a:ext cx="4593566" cy="1867284"/>
          </a:xfrm>
          <a:prstGeom prst="rect">
            <a:avLst/>
          </a:prstGeom>
        </p:spPr>
        <p:txBody>
          <a:bodyPr vert="horz" lIns="0" tIns="0" rIns="0" bIns="0"/>
          <a:lstStyle>
            <a:lvl1pPr marL="0" indent="0">
              <a:spcBef>
                <a:spcPts val="0"/>
              </a:spcBef>
              <a:buFontTx/>
              <a:buNone/>
              <a:defRPr sz="2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3" name="Rectangle 12"/>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7" name="Rectangle 1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84878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1431636"/>
            <a:ext cx="9143999" cy="4922973"/>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7" y="4775200"/>
            <a:ext cx="4117490" cy="1174558"/>
          </a:xfrm>
          <a:prstGeom prst="rect">
            <a:avLst/>
          </a:prstGeom>
        </p:spPr>
        <p:txBody>
          <a:bodyPr vert="horz" lIns="0" tIns="0" rIns="0" bIns="0"/>
          <a:lstStyle>
            <a:lvl1pPr marL="0" indent="0">
              <a:spcBef>
                <a:spcPts val="0"/>
              </a:spcBef>
              <a:buFontTx/>
              <a:buNone/>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465302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8261" y="1227667"/>
            <a:ext cx="8387805" cy="1803400"/>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1" y="3132667"/>
            <a:ext cx="9143999" cy="3221942"/>
          </a:xfrm>
          <a:prstGeom prst="rect">
            <a:avLst/>
          </a:prstGeom>
        </p:spPr>
        <p:txBody>
          <a:bodyPr/>
          <a:lstStyle/>
          <a:p>
            <a:endParaRPr lang="en-US"/>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87100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27" name="Text Placeholder 3"/>
          <p:cNvSpPr>
            <a:spLocks noGrp="1"/>
          </p:cNvSpPr>
          <p:nvPr>
            <p:ph type="body" sz="quarter" idx="13" hasCustomPrompt="1"/>
          </p:nvPr>
        </p:nvSpPr>
        <p:spPr>
          <a:xfrm>
            <a:off x="355586" y="1322234"/>
            <a:ext cx="8462468" cy="1028894"/>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28" name="Text Placeholder 3"/>
          <p:cNvSpPr>
            <a:spLocks noGrp="1"/>
          </p:cNvSpPr>
          <p:nvPr>
            <p:ph type="body" sz="quarter" idx="14" hasCustomPrompt="1"/>
          </p:nvPr>
        </p:nvSpPr>
        <p:spPr>
          <a:xfrm>
            <a:off x="355587" y="3133968"/>
            <a:ext cx="2510054" cy="1594339"/>
          </a:xfrm>
          <a:prstGeom prst="rect">
            <a:avLst/>
          </a:prstGeom>
        </p:spPr>
        <p:txBody>
          <a:bodyPr vert="horz" lIns="0" tIns="0" rIns="0" bIns="0"/>
          <a:lstStyle>
            <a:lvl1pPr marL="285750" indent="-285750">
              <a:spcBef>
                <a:spcPts val="0"/>
              </a:spcBef>
              <a:buClr>
                <a:schemeClr val="tx2"/>
              </a:buClr>
              <a:buFont typeface="Arial"/>
              <a:buChar char="•"/>
              <a:defRPr sz="16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1</a:t>
            </a:r>
          </a:p>
          <a:p>
            <a:pPr lvl="0"/>
            <a:r>
              <a:rPr lang="en-GB" dirty="0" smtClean="0"/>
              <a:t>Point 2</a:t>
            </a:r>
          </a:p>
          <a:p>
            <a:pPr lvl="0"/>
            <a:r>
              <a:rPr lang="en-GB" dirty="0" smtClean="0"/>
              <a:t>Point 3</a:t>
            </a:r>
          </a:p>
          <a:p>
            <a:pPr lvl="0"/>
            <a:r>
              <a:rPr lang="en-GB" dirty="0" smtClean="0"/>
              <a:t>Point 4</a:t>
            </a:r>
          </a:p>
        </p:txBody>
      </p:sp>
    </p:spTree>
    <p:extLst>
      <p:ext uri="{BB962C8B-B14F-4D97-AF65-F5344CB8AC3E}">
        <p14:creationId xmlns:p14="http://schemas.microsoft.com/office/powerpoint/2010/main" val="385850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54857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4365837"/>
            <a:ext cx="8462468" cy="1480996"/>
          </a:xfrm>
          <a:prstGeom prst="rect">
            <a:avLst/>
          </a:prstGeom>
        </p:spPr>
        <p:txBody>
          <a:bodyPr vert="horz" lIns="0" tIns="0" rIns="0" bIns="0"/>
          <a:lstStyle>
            <a:lvl1pPr marL="0" indent="0">
              <a:spcBef>
                <a:spcPts val="0"/>
              </a:spcBef>
              <a:buFontTx/>
              <a:buNone/>
              <a:defRPr sz="16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TextBox 2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083422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cxnSp>
        <p:nvCxnSpPr>
          <p:cNvPr id="30" name="Straight Connector 29"/>
          <p:cNvCxnSpPr/>
          <p:nvPr userDrawn="1"/>
        </p:nvCxnSpPr>
        <p:spPr>
          <a:xfrm>
            <a:off x="7117646"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6" name="Picture 3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946" y="1891894"/>
            <a:ext cx="2057400" cy="1016000"/>
          </a:xfrm>
          <a:prstGeom prst="rect">
            <a:avLst/>
          </a:prstGeom>
        </p:spPr>
      </p:pic>
      <p:cxnSp>
        <p:nvCxnSpPr>
          <p:cNvPr id="31" name="Straight Connector 30"/>
          <p:cNvCxnSpPr/>
          <p:nvPr userDrawn="1"/>
        </p:nvCxnSpPr>
        <p:spPr>
          <a:xfrm>
            <a:off x="4618957"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90257" y="1891894"/>
            <a:ext cx="2057400" cy="1016000"/>
          </a:xfrm>
          <a:prstGeom prst="rect">
            <a:avLst/>
          </a:prstGeom>
        </p:spPr>
      </p:pic>
      <p:cxnSp>
        <p:nvCxnSpPr>
          <p:cNvPr id="33" name="Straight Connector 32"/>
          <p:cNvCxnSpPr/>
          <p:nvPr userDrawn="1"/>
        </p:nvCxnSpPr>
        <p:spPr>
          <a:xfrm>
            <a:off x="2102513"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813" y="1889314"/>
            <a:ext cx="2057400" cy="1016000"/>
          </a:xfrm>
          <a:prstGeom prst="rect">
            <a:avLst/>
          </a:prstGeom>
        </p:spPr>
      </p:pic>
      <p:cxnSp>
        <p:nvCxnSpPr>
          <p:cNvPr id="60" name="Straight Connector 59"/>
          <p:cNvCxnSpPr/>
          <p:nvPr userDrawn="1"/>
        </p:nvCxnSpPr>
        <p:spPr>
          <a:xfrm>
            <a:off x="2102513"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4618957"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117646"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63" name="Text Placeholder 3"/>
          <p:cNvSpPr>
            <a:spLocks noGrp="1"/>
          </p:cNvSpPr>
          <p:nvPr>
            <p:ph type="body" sz="quarter" idx="14" hasCustomPrompt="1"/>
          </p:nvPr>
        </p:nvSpPr>
        <p:spPr>
          <a:xfrm>
            <a:off x="1077050"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1</a:t>
            </a:r>
          </a:p>
          <a:p>
            <a:pPr lvl="0"/>
            <a:r>
              <a:rPr lang="en-GB" dirty="0" smtClean="0"/>
              <a:t>here</a:t>
            </a:r>
          </a:p>
        </p:txBody>
      </p:sp>
      <p:sp>
        <p:nvSpPr>
          <p:cNvPr id="64" name="Text Placeholder 3"/>
          <p:cNvSpPr>
            <a:spLocks noGrp="1"/>
          </p:cNvSpPr>
          <p:nvPr>
            <p:ph type="body" sz="quarter" idx="15" hasCustomPrompt="1"/>
          </p:nvPr>
        </p:nvSpPr>
        <p:spPr>
          <a:xfrm>
            <a:off x="3593494" y="1996054"/>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2</a:t>
            </a:r>
          </a:p>
          <a:p>
            <a:pPr lvl="0"/>
            <a:r>
              <a:rPr lang="en-GB" dirty="0" smtClean="0"/>
              <a:t>here</a:t>
            </a:r>
          </a:p>
        </p:txBody>
      </p:sp>
      <p:sp>
        <p:nvSpPr>
          <p:cNvPr id="65" name="Text Placeholder 3"/>
          <p:cNvSpPr>
            <a:spLocks noGrp="1"/>
          </p:cNvSpPr>
          <p:nvPr>
            <p:ph type="body" sz="quarter" idx="16" hasCustomPrompt="1"/>
          </p:nvPr>
        </p:nvSpPr>
        <p:spPr>
          <a:xfrm>
            <a:off x="6092183"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3</a:t>
            </a:r>
          </a:p>
          <a:p>
            <a:pPr lvl="0"/>
            <a:r>
              <a:rPr lang="en-GB" dirty="0" smtClean="0"/>
              <a:t>here</a:t>
            </a:r>
          </a:p>
        </p:txBody>
      </p:sp>
      <p:sp>
        <p:nvSpPr>
          <p:cNvPr id="66" name="Text Placeholder 6"/>
          <p:cNvSpPr>
            <a:spLocks noGrp="1"/>
          </p:cNvSpPr>
          <p:nvPr>
            <p:ph type="body" sz="quarter" idx="20" hasCustomPrompt="1"/>
          </p:nvPr>
        </p:nvSpPr>
        <p:spPr>
          <a:xfrm>
            <a:off x="1073813" y="5330132"/>
            <a:ext cx="7005058" cy="457494"/>
          </a:xfrm>
          <a:prstGeom prst="rect">
            <a:avLst/>
          </a:prstGeom>
        </p:spPr>
        <p:txBody>
          <a:bodyPr vert="horz" lIns="82088" tIns="41044" rIns="82088" bIns="41044"/>
          <a:lstStyle>
            <a:lvl1pPr marL="0" indent="0" algn="ctr">
              <a:buFontTx/>
              <a:buNone/>
              <a:defRPr sz="2200">
                <a:solidFill>
                  <a:schemeClr val="accent4"/>
                </a:solidFill>
              </a:defRPr>
            </a:lvl1pPr>
          </a:lstStyle>
          <a:p>
            <a:pPr lvl="0"/>
            <a:r>
              <a:rPr lang="en-US" dirty="0" smtClean="0"/>
              <a:t>Conclusion/takeaway sentence, what it has achieved…</a:t>
            </a:r>
            <a:endParaRPr lang="en-US" dirty="0"/>
          </a:p>
        </p:txBody>
      </p:sp>
      <p:sp>
        <p:nvSpPr>
          <p:cNvPr id="67" name="Text Placeholder 6"/>
          <p:cNvSpPr>
            <a:spLocks noGrp="1"/>
          </p:cNvSpPr>
          <p:nvPr>
            <p:ph type="body" sz="quarter" idx="21" hasCustomPrompt="1"/>
          </p:nvPr>
        </p:nvSpPr>
        <p:spPr>
          <a:xfrm>
            <a:off x="1077051"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8" name="Text Placeholder 6"/>
          <p:cNvSpPr>
            <a:spLocks noGrp="1"/>
          </p:cNvSpPr>
          <p:nvPr>
            <p:ph type="body" sz="quarter" idx="22" hasCustomPrompt="1"/>
          </p:nvPr>
        </p:nvSpPr>
        <p:spPr>
          <a:xfrm>
            <a:off x="3593495"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9" name="Text Placeholder 6"/>
          <p:cNvSpPr>
            <a:spLocks noGrp="1"/>
          </p:cNvSpPr>
          <p:nvPr>
            <p:ph type="body" sz="quarter" idx="23" hasCustomPrompt="1"/>
          </p:nvPr>
        </p:nvSpPr>
        <p:spPr>
          <a:xfrm>
            <a:off x="6092184"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2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28" name="Rectangle 27"/>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TextBox 3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9" name="Picture 38"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43" name="Rectangle 4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44" name="TextBox 4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45" name="Isosceles Triangle 4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52285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Text Placeholder 3"/>
          <p:cNvSpPr>
            <a:spLocks noGrp="1"/>
          </p:cNvSpPr>
          <p:nvPr>
            <p:ph type="body" sz="quarter" idx="13" hasCustomPrompt="1"/>
          </p:nvPr>
        </p:nvSpPr>
        <p:spPr>
          <a:xfrm>
            <a:off x="4371483" y="2012301"/>
            <a:ext cx="3707389"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1073814" y="3885082"/>
            <a:ext cx="7005056" cy="1217272"/>
          </a:xfrm>
          <a:prstGeom prst="rect">
            <a:avLst/>
          </a:prstGeom>
        </p:spPr>
        <p:txBody>
          <a:bodyPr vert="horz" lIns="0" tIns="0"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hasCustomPrompt="1"/>
          </p:nvPr>
        </p:nvSpPr>
        <p:spPr>
          <a:xfrm>
            <a:off x="1073814" y="2009778"/>
            <a:ext cx="3153712" cy="1650186"/>
          </a:xfrm>
          <a:prstGeom prst="rect">
            <a:avLst/>
          </a:prstGeom>
        </p:spPr>
        <p:txBody>
          <a:bodyPr vert="horz" lIns="0" tIns="0" rIns="0" bIns="0" anchor="b" anchorCtr="0"/>
          <a:lstStyle>
            <a:lvl1pPr marL="0" indent="0" algn="l">
              <a:lnSpc>
                <a:spcPct val="100000"/>
              </a:lnSpc>
              <a:spcBef>
                <a:spcPts val="0"/>
              </a:spcBef>
              <a:buFontTx/>
              <a:buNone/>
              <a:defRPr sz="135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75%</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TextBox 20"/>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3" name="Isosceles Triangle 2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38922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4" name="Title 1"/>
          <p:cNvSpPr>
            <a:spLocks noGrp="1"/>
          </p:cNvSpPr>
          <p:nvPr>
            <p:ph type="ctrTitle" hasCustomPrompt="1"/>
          </p:nvPr>
        </p:nvSpPr>
        <p:spPr>
          <a:xfrm>
            <a:off x="355586" y="2232662"/>
            <a:ext cx="8448466" cy="1338732"/>
          </a:xfrm>
          <a:prstGeom prst="rect">
            <a:avLst/>
          </a:prstGeom>
        </p:spPr>
        <p:txBody>
          <a:bodyPr wrap="square" lIns="0" tIns="0" rIns="0" bIns="0"/>
          <a:lstStyle>
            <a:lvl1pPr marL="0" algn="l">
              <a:lnSpc>
                <a:spcPct val="100000"/>
              </a:lnSpc>
              <a:spcBef>
                <a:spcPts val="0"/>
              </a:spcBef>
              <a:spcAft>
                <a:spcPts val="0"/>
              </a:spcAft>
              <a:defRPr sz="4000" b="0" i="0">
                <a:solidFill>
                  <a:schemeClr val="tx2"/>
                </a:solidFill>
                <a:latin typeface="+mn-lt"/>
                <a:cs typeface="Calibri Light"/>
              </a:defRPr>
            </a:lvl1pPr>
          </a:lstStyle>
          <a:p>
            <a:r>
              <a:rPr lang="en-GB" dirty="0" smtClean="0"/>
              <a:t>Sub section title</a:t>
            </a:r>
            <a:br>
              <a:rPr lang="en-GB" dirty="0" smtClean="0"/>
            </a:br>
            <a:r>
              <a:rPr lang="en-GB" dirty="0" smtClean="0"/>
              <a:t>goes here</a:t>
            </a:r>
            <a:endParaRPr lang="en-US" dirty="0"/>
          </a:p>
        </p:txBody>
      </p:sp>
      <p:sp>
        <p:nvSpPr>
          <p:cNvPr id="15" name="Text Placeholder 3"/>
          <p:cNvSpPr>
            <a:spLocks noGrp="1"/>
          </p:cNvSpPr>
          <p:nvPr>
            <p:ph type="body" sz="quarter" idx="13" hasCustomPrompt="1"/>
          </p:nvPr>
        </p:nvSpPr>
        <p:spPr>
          <a:xfrm>
            <a:off x="355586" y="3698537"/>
            <a:ext cx="8448466" cy="709209"/>
          </a:xfrm>
          <a:prstGeom prst="rect">
            <a:avLst/>
          </a:prstGeom>
        </p:spPr>
        <p:txBody>
          <a:bodyPr vert="horz" lIns="0" tIns="0" rIns="0" bIns="0"/>
          <a:lstStyle>
            <a:lvl1pPr marL="0" indent="0">
              <a:spcBef>
                <a:spcPts val="0"/>
              </a:spcBef>
              <a:buFontTx/>
              <a:buNone/>
              <a:defRPr sz="23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pic>
        <p:nvPicPr>
          <p:cNvPr id="12" name="Picture 11"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22" name="TextBox 2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sp>
        <p:nvSpPr>
          <p:cNvPr id="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61611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6857999"/>
          </a:xfrm>
          <a:prstGeom prst="rect">
            <a:avLst/>
          </a:prstGeom>
        </p:spPr>
      </p:pic>
      <p:sp>
        <p:nvSpPr>
          <p:cNvPr id="12" name="TextBox 1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1" name="Picture 10"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7" name="Title 1"/>
          <p:cNvSpPr>
            <a:spLocks noGrp="1"/>
          </p:cNvSpPr>
          <p:nvPr>
            <p:ph type="ctrTitle" hasCustomPrompt="1"/>
          </p:nvPr>
        </p:nvSpPr>
        <p:spPr>
          <a:xfrm>
            <a:off x="355586" y="2147997"/>
            <a:ext cx="8448466" cy="515156"/>
          </a:xfrm>
          <a:prstGeom prst="rect">
            <a:avLst/>
          </a:prstGeom>
        </p:spPr>
        <p:txBody>
          <a:bodyPr wrap="square" lIns="0" tIns="0" rIns="0" bIns="0"/>
          <a:lstStyle>
            <a:lvl1pPr marL="0" algn="l">
              <a:lnSpc>
                <a:spcPct val="80000"/>
              </a:lnSpc>
              <a:spcBef>
                <a:spcPts val="0"/>
              </a:spcBef>
              <a:spcAft>
                <a:spcPts val="0"/>
              </a:spcAft>
              <a:defRPr sz="4000" b="0" i="0">
                <a:solidFill>
                  <a:srgbClr val="393939"/>
                </a:solidFill>
                <a:latin typeface="+mn-lt"/>
                <a:cs typeface="Calibri Light"/>
              </a:defRPr>
            </a:lvl1pPr>
          </a:lstStyle>
          <a:p>
            <a:r>
              <a:rPr lang="en-GB" dirty="0" smtClean="0"/>
              <a:t>Presentation title</a:t>
            </a:r>
            <a:endParaRPr lang="en-US" dirty="0"/>
          </a:p>
        </p:txBody>
      </p:sp>
      <p:sp>
        <p:nvSpPr>
          <p:cNvPr id="10" name="Text Placeholder 3"/>
          <p:cNvSpPr>
            <a:spLocks noGrp="1"/>
          </p:cNvSpPr>
          <p:nvPr>
            <p:ph type="body" sz="quarter" idx="13" hasCustomPrompt="1"/>
          </p:nvPr>
        </p:nvSpPr>
        <p:spPr>
          <a:xfrm>
            <a:off x="355586" y="2732426"/>
            <a:ext cx="8448466" cy="466068"/>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4" name="Text Placeholder 3"/>
          <p:cNvSpPr>
            <a:spLocks noGrp="1"/>
          </p:cNvSpPr>
          <p:nvPr>
            <p:ph type="body" sz="quarter" idx="14" hasCustomPrompt="1"/>
          </p:nvPr>
        </p:nvSpPr>
        <p:spPr>
          <a:xfrm>
            <a:off x="355586" y="3394366"/>
            <a:ext cx="8448466"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285242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355588" y="1988438"/>
            <a:ext cx="8435297" cy="929407"/>
          </a:xfrm>
          <a:prstGeom prst="rect">
            <a:avLst/>
          </a:prstGeom>
        </p:spPr>
        <p:txBody>
          <a:bodyPr wrap="square" lIns="0" tIns="0" rIns="0" bIns="0"/>
          <a:lstStyle>
            <a:lvl1pPr algn="l">
              <a:defRPr sz="4900" b="0" i="0">
                <a:solidFill>
                  <a:schemeClr val="tx2"/>
                </a:solidFill>
                <a:latin typeface="+mn-lt"/>
                <a:cs typeface="Calibri Light"/>
              </a:defRPr>
            </a:lvl1pPr>
          </a:lstStyle>
          <a:p>
            <a:r>
              <a:rPr lang="en-GB" dirty="0" smtClean="0"/>
              <a:t>Any questions?</a:t>
            </a:r>
            <a:endParaRPr lang="en-US" dirty="0"/>
          </a:p>
        </p:txBody>
      </p:sp>
      <p:sp>
        <p:nvSpPr>
          <p:cNvPr id="14" name="Text Placeholder 3"/>
          <p:cNvSpPr>
            <a:spLocks noGrp="1"/>
          </p:cNvSpPr>
          <p:nvPr>
            <p:ph type="body" sz="quarter" idx="14" hasCustomPrompt="1"/>
          </p:nvPr>
        </p:nvSpPr>
        <p:spPr>
          <a:xfrm>
            <a:off x="355588" y="3035081"/>
            <a:ext cx="2517958" cy="1321403"/>
          </a:xfrm>
          <a:prstGeom prst="rect">
            <a:avLst/>
          </a:prstGeom>
        </p:spPr>
        <p:txBody>
          <a:bodyPr vert="horz" lIns="0" tIns="0" rIns="0" bIns="0"/>
          <a:lstStyle>
            <a:lvl1pPr marL="0" marR="0" indent="0" algn="l" defTabSz="457065" rtl="0" eaLnBrk="1" fontAlgn="auto" latinLnBrk="0" hangingPunct="1">
              <a:lnSpc>
                <a:spcPct val="100000"/>
              </a:lnSpc>
              <a:spcBef>
                <a:spcPts val="0"/>
              </a:spcBef>
              <a:spcAft>
                <a:spcPts val="0"/>
              </a:spcAft>
              <a:buClrTx/>
              <a:buSzTx/>
              <a:buFontTx/>
              <a:buNone/>
              <a:tabLst/>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r>
              <a:rPr lang="en-US" dirty="0" err="1" smtClean="0"/>
              <a:t>xxxx@worldpay.com</a:t>
            </a:r>
            <a:endParaRPr lang="en-US" dirty="0" smtClean="0"/>
          </a:p>
          <a:p>
            <a:r>
              <a:rPr lang="en-US" dirty="0" smtClean="0"/>
              <a:t>+44 (0) 207 000 0000</a:t>
            </a:r>
            <a:br>
              <a:rPr lang="en-US" dirty="0" smtClean="0"/>
            </a:br>
            <a:r>
              <a:rPr lang="en-US" dirty="0" smtClean="0"/>
              <a:t>+44 (0) 207 000 0000</a:t>
            </a:r>
          </a:p>
          <a:p>
            <a:endParaRPr lang="en-US" dirty="0" smtClean="0"/>
          </a:p>
          <a:p>
            <a:r>
              <a:rPr lang="en-US" dirty="0" err="1" smtClean="0"/>
              <a:t>worldpay.com</a:t>
            </a:r>
            <a:endParaRPr lang="en-US" dirty="0" smtClean="0"/>
          </a:p>
          <a:p>
            <a:endParaRPr lang="en-US" dirty="0"/>
          </a:p>
        </p:txBody>
      </p:sp>
      <p:sp>
        <p:nvSpPr>
          <p:cNvPr id="15" name="Text Placeholder 3"/>
          <p:cNvSpPr>
            <a:spLocks noGrp="1"/>
          </p:cNvSpPr>
          <p:nvPr>
            <p:ph type="body" sz="quarter" idx="15" hasCustomPrompt="1"/>
          </p:nvPr>
        </p:nvSpPr>
        <p:spPr>
          <a:xfrm>
            <a:off x="3003921" y="3035082"/>
            <a:ext cx="2517958" cy="1321402"/>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Address line 1</a:t>
            </a:r>
          </a:p>
          <a:p>
            <a:pPr lvl="0"/>
            <a:r>
              <a:rPr lang="en-GB" dirty="0" smtClean="0"/>
              <a:t>Address line 2</a:t>
            </a:r>
          </a:p>
          <a:p>
            <a:pPr lvl="0"/>
            <a:r>
              <a:rPr lang="en-GB" dirty="0" smtClean="0"/>
              <a:t>Address line 3</a:t>
            </a:r>
          </a:p>
          <a:p>
            <a:pPr lvl="0"/>
            <a:r>
              <a:rPr lang="en-GB" dirty="0" smtClean="0"/>
              <a:t>Address line 4</a:t>
            </a:r>
          </a:p>
        </p:txBody>
      </p:sp>
      <p:sp>
        <p:nvSpPr>
          <p:cNvPr id="17" name="TextBox 16"/>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8" name="Picture 7"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Tree>
    <p:extLst>
      <p:ext uri="{BB962C8B-B14F-4D97-AF65-F5344CB8AC3E}">
        <p14:creationId xmlns:p14="http://schemas.microsoft.com/office/powerpoint/2010/main" val="3176765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0DBDEF-44B7-4330-86C1-FE6517438398}"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4D2D72-A81C-4FD9-BE0F-5F8237F3A465}" type="slidenum">
              <a:rPr lang="en-GB" smtClean="0"/>
              <a:t>‹#›</a:t>
            </a:fld>
            <a:endParaRPr lang="en-GB"/>
          </a:p>
        </p:txBody>
      </p:sp>
    </p:spTree>
    <p:extLst>
      <p:ext uri="{BB962C8B-B14F-4D97-AF65-F5344CB8AC3E}">
        <p14:creationId xmlns:p14="http://schemas.microsoft.com/office/powerpoint/2010/main" val="424231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5" name="Picture 4" descr="PPT Backgrounds Page 3.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TextBox 9"/>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3" name="Picture 12"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704857"/>
            <a:ext cx="2142425" cy="407316"/>
          </a:xfrm>
          <a:prstGeom prst="rect">
            <a:avLst/>
          </a:prstGeom>
        </p:spPr>
      </p:pic>
      <p:sp>
        <p:nvSpPr>
          <p:cNvPr id="15" name="Picture Placeholder 3"/>
          <p:cNvSpPr>
            <a:spLocks noGrp="1"/>
          </p:cNvSpPr>
          <p:nvPr>
            <p:ph type="pic" sz="quarter" idx="11"/>
          </p:nvPr>
        </p:nvSpPr>
        <p:spPr>
          <a:xfrm>
            <a:off x="0" y="3422650"/>
            <a:ext cx="9144000" cy="3435350"/>
          </a:xfrm>
          <a:prstGeom prst="rect">
            <a:avLst/>
          </a:prstGeom>
        </p:spPr>
        <p:txBody>
          <a:bodyPr/>
          <a:lstStyle/>
          <a:p>
            <a:endParaRPr lang="en-US"/>
          </a:p>
        </p:txBody>
      </p:sp>
      <p:sp>
        <p:nvSpPr>
          <p:cNvPr id="8" name="Title 1"/>
          <p:cNvSpPr>
            <a:spLocks noGrp="1"/>
          </p:cNvSpPr>
          <p:nvPr>
            <p:ph type="ctrTitle" hasCustomPrompt="1"/>
          </p:nvPr>
        </p:nvSpPr>
        <p:spPr>
          <a:xfrm>
            <a:off x="355586" y="1686178"/>
            <a:ext cx="5794293" cy="515156"/>
          </a:xfrm>
          <a:prstGeom prst="rect">
            <a:avLst/>
          </a:prstGeom>
        </p:spPr>
        <p:txBody>
          <a:bodyPr wrap="square" lIns="0" tIns="0" rIns="0" bIns="0"/>
          <a:lstStyle>
            <a:lvl1pPr marL="0" algn="l">
              <a:lnSpc>
                <a:spcPct val="80000"/>
              </a:lnSpc>
              <a:spcBef>
                <a:spcPts val="0"/>
              </a:spcBef>
              <a:spcAft>
                <a:spcPts val="0"/>
              </a:spcAft>
              <a:defRPr sz="3000" b="0" i="0">
                <a:solidFill>
                  <a:srgbClr val="393939"/>
                </a:solidFill>
                <a:latin typeface="+mn-lt"/>
                <a:cs typeface="Calibri Light"/>
              </a:defRPr>
            </a:lvl1pPr>
          </a:lstStyle>
          <a:p>
            <a:r>
              <a:rPr lang="en-GB" dirty="0" smtClean="0"/>
              <a:t>Presentation title</a:t>
            </a:r>
            <a:endParaRPr lang="en-US" dirty="0"/>
          </a:p>
        </p:txBody>
      </p:sp>
      <p:sp>
        <p:nvSpPr>
          <p:cNvPr id="9" name="Text Placeholder 3"/>
          <p:cNvSpPr>
            <a:spLocks noGrp="1"/>
          </p:cNvSpPr>
          <p:nvPr>
            <p:ph type="body" sz="quarter" idx="13" hasCustomPrompt="1"/>
          </p:nvPr>
        </p:nvSpPr>
        <p:spPr>
          <a:xfrm>
            <a:off x="355586" y="2216729"/>
            <a:ext cx="5794293" cy="392544"/>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1" name="Text Placeholder 3"/>
          <p:cNvSpPr>
            <a:spLocks noGrp="1"/>
          </p:cNvSpPr>
          <p:nvPr>
            <p:ph type="body" sz="quarter" idx="14" hasCustomPrompt="1"/>
          </p:nvPr>
        </p:nvSpPr>
        <p:spPr>
          <a:xfrm>
            <a:off x="355586" y="2932547"/>
            <a:ext cx="5794293"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79487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2" name="Rectangle 11"/>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8" name="TextBox 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9" name="Picture 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5" name="Rectangle 14"/>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3" name="Isosceles Triangle 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4572000" cy="635460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355586" y="607630"/>
            <a:ext cx="3894681" cy="721571"/>
          </a:xfrm>
          <a:prstGeom prst="rect">
            <a:avLst/>
          </a:prstGeom>
          <a:ln>
            <a:noFill/>
          </a:ln>
        </p:spPr>
        <p:txBody>
          <a:bodyPr wrap="square" lIns="0" tIns="0" rIns="0" bIns="0"/>
          <a:lstStyle>
            <a:lvl1pPr algn="r">
              <a:lnSpc>
                <a:spcPct val="80000"/>
              </a:lnSpc>
              <a:defRPr sz="2200" b="0" i="0" baseline="0">
                <a:solidFill>
                  <a:schemeClr val="tx2"/>
                </a:solidFill>
                <a:latin typeface="Calibri"/>
                <a:cs typeface="Calibri"/>
              </a:defRPr>
            </a:lvl1pPr>
          </a:lstStyle>
          <a:p>
            <a:r>
              <a:rPr lang="en-GB" dirty="0" smtClean="0"/>
              <a:t>Contents/Agenda title</a:t>
            </a:r>
            <a:endParaRPr lang="en-US" dirty="0"/>
          </a:p>
        </p:txBody>
      </p:sp>
      <p:sp>
        <p:nvSpPr>
          <p:cNvPr id="1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73621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3"/>
          <p:cNvSpPr>
            <a:spLocks noGrp="1"/>
          </p:cNvSpPr>
          <p:nvPr>
            <p:ph type="body" sz="quarter" idx="13" hasCustomPrompt="1"/>
          </p:nvPr>
        </p:nvSpPr>
        <p:spPr>
          <a:xfrm>
            <a:off x="355586" y="1797670"/>
            <a:ext cx="8462468" cy="3108338"/>
          </a:xfrm>
          <a:prstGeom prst="rect">
            <a:avLst/>
          </a:prstGeom>
        </p:spPr>
        <p:txBody>
          <a:bodyPr vert="horz" lIns="82088" tIns="41044" rIns="82088" bIns="41044">
            <a:normAutofit/>
          </a:bodyPr>
          <a:lstStyle>
            <a:lvl1pPr marL="0" indent="0">
              <a:spcBef>
                <a:spcPts val="0"/>
              </a:spcBef>
              <a:buFontTx/>
              <a:buNone/>
              <a:defRPr sz="3100">
                <a:solidFill>
                  <a:srgbClr val="393939"/>
                </a:solidFill>
                <a:latin typeface="+mn-lt"/>
              </a:defRPr>
            </a:lvl1pPr>
            <a:lvl2pPr marL="753338" indent="-342900">
              <a:spcBef>
                <a:spcPts val="0"/>
              </a:spcBef>
              <a:buClr>
                <a:schemeClr val="tx2"/>
              </a:buClr>
              <a:buFont typeface="Arial" panose="020B0604020202020204" pitchFamily="34" charset="0"/>
              <a:buChar char="•"/>
              <a:defRPr sz="2400" baseline="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a:p>
            <a:pPr lvl="1"/>
            <a:r>
              <a:rPr lang="en-GB" dirty="0" smtClean="0"/>
              <a:t>Second line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Isosceles Triangle 21"/>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2" name="TextBox 1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Forward Secrecy</a:t>
            </a:r>
            <a:r>
              <a:rPr lang="en-US" sz="700" b="0" i="0" baseline="0" dirty="0" smtClean="0">
                <a:solidFill>
                  <a:srgbClr val="393939"/>
                </a:solidFill>
              </a:rPr>
              <a:t> – 30 Sep 2015</a:t>
            </a:r>
            <a:endParaRPr lang="en-US" sz="700" b="0" i="0" dirty="0">
              <a:solidFill>
                <a:srgbClr val="393939"/>
              </a:solidFill>
            </a:endParaRPr>
          </a:p>
        </p:txBody>
      </p:sp>
    </p:spTree>
    <p:extLst>
      <p:ext uri="{BB962C8B-B14F-4D97-AF65-F5344CB8AC3E}">
        <p14:creationId xmlns:p14="http://schemas.microsoft.com/office/powerpoint/2010/main" val="3258721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p:nvPr>
        </p:nvSpPr>
        <p:spPr>
          <a:xfrm>
            <a:off x="355589" y="3803668"/>
            <a:ext cx="8462467" cy="1217272"/>
          </a:xfrm>
          <a:prstGeom prst="rect">
            <a:avLst/>
          </a:prstGeom>
        </p:spPr>
        <p:txBody>
          <a:bodyPr vert="horz" lIns="0" tIns="0" rIns="0" bIns="0"/>
          <a:lstStyle>
            <a:lvl1pPr marL="0" indent="0">
              <a:spcBef>
                <a:spcPts val="0"/>
              </a:spcBef>
              <a:buFontTx/>
              <a:buNone/>
              <a:defRPr sz="110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30" name="Rectangle 29"/>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1" name="TextBox 30"/>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2" name="Picture 3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33" name="Rectangle 3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Isosceles Triangle 3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4" name="TextBox 1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Tree>
    <p:extLst>
      <p:ext uri="{BB962C8B-B14F-4D97-AF65-F5344CB8AC3E}">
        <p14:creationId xmlns:p14="http://schemas.microsoft.com/office/powerpoint/2010/main" val="23891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4807001" y="3803668"/>
            <a:ext cx="4011055" cy="1217272"/>
          </a:xfrm>
          <a:prstGeom prst="rect">
            <a:avLst/>
          </a:prstGeom>
        </p:spPr>
        <p:txBody>
          <a:bodyPr vert="horz" lIns="0" tIns="16159"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p:nvPr>
        </p:nvSpPr>
        <p:spPr>
          <a:xfrm>
            <a:off x="355588" y="3803668"/>
            <a:ext cx="4095827" cy="1217272"/>
          </a:xfrm>
          <a:prstGeom prst="rect">
            <a:avLst/>
          </a:prstGeom>
        </p:spPr>
        <p:txBody>
          <a:bodyPr vert="horz" lIns="0" tIns="0" rIns="0" bIns="0"/>
          <a:lstStyle>
            <a:lvl1pPr marL="0" indent="0">
              <a:lnSpc>
                <a:spcPct val="100000"/>
              </a:lnSpc>
              <a:spcBef>
                <a:spcPts val="0"/>
              </a:spcBef>
              <a:spcAft>
                <a:spcPts val="0"/>
              </a:spcAft>
              <a:buFontTx/>
              <a:buNone/>
              <a:defRPr sz="1600" kern="1200" spc="0" baseline="0">
                <a:solidFill>
                  <a:schemeClr val="accent4"/>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0" name="Picture 19"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1" name="Rectangle 20"/>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0262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hasCustomPrompt="1"/>
          </p:nvPr>
        </p:nvSpPr>
        <p:spPr>
          <a:xfrm>
            <a:off x="355589" y="3761508"/>
            <a:ext cx="4003637" cy="1417458"/>
          </a:xfrm>
          <a:prstGeom prst="rect">
            <a:avLst/>
          </a:prstGeom>
        </p:spPr>
        <p:txBody>
          <a:bodyPr vert="horz" lIns="0" tIns="0" rIns="0" bIns="0"/>
          <a:lstStyle>
            <a:lvl1pPr marL="307829" indent="-307829">
              <a:spcBef>
                <a:spcPts val="0"/>
              </a:spcBef>
              <a:buClr>
                <a:schemeClr val="tx2"/>
              </a:buClr>
              <a:buFont typeface="Arial"/>
              <a:buChar char="•"/>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01</a:t>
            </a:r>
          </a:p>
          <a:p>
            <a:pPr lvl="0"/>
            <a:r>
              <a:rPr lang="en-GB" dirty="0" smtClean="0"/>
              <a:t>Point 02</a:t>
            </a:r>
          </a:p>
          <a:p>
            <a:pPr lvl="0"/>
            <a:r>
              <a:rPr lang="en-GB" dirty="0" smtClean="0"/>
              <a:t>Point 03</a:t>
            </a:r>
          </a:p>
          <a:p>
            <a:pPr lvl="0"/>
            <a:r>
              <a:rPr lang="en-GB" dirty="0" smtClean="0"/>
              <a:t>Point 04</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956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388534"/>
            <a:ext cx="4114814" cy="4859866"/>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1388532"/>
            <a:ext cx="4246054" cy="4120445"/>
          </a:xfrm>
          <a:prstGeom prst="rect">
            <a:avLst/>
          </a:prstGeom>
        </p:spPr>
        <p:txBody>
          <a:bodyPr/>
          <a:lstStyle/>
          <a:p>
            <a:endParaRPr lang="en-US"/>
          </a:p>
        </p:txBody>
      </p:sp>
      <p:sp>
        <p:nvSpPr>
          <p:cNvPr id="14" name="Text Placeholder 3"/>
          <p:cNvSpPr>
            <a:spLocks noGrp="1"/>
          </p:cNvSpPr>
          <p:nvPr>
            <p:ph type="body" sz="quarter" idx="14" hasCustomPrompt="1"/>
          </p:nvPr>
        </p:nvSpPr>
        <p:spPr>
          <a:xfrm>
            <a:off x="4572000" y="5600967"/>
            <a:ext cx="2065867" cy="647433"/>
          </a:xfrm>
          <a:prstGeom prst="rect">
            <a:avLst/>
          </a:prstGeom>
        </p:spPr>
        <p:txBody>
          <a:bodyPr vert="horz" lIns="0" tIns="0" rIns="0" bIns="0"/>
          <a:lstStyle>
            <a:lvl1pPr marL="0" indent="0">
              <a:spcBef>
                <a:spcPts val="0"/>
              </a:spcBef>
              <a:buFontTx/>
              <a:buNone/>
              <a:defRPr sz="10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Photo caption if needed…</a:t>
            </a:r>
          </a:p>
        </p:txBody>
      </p:sp>
      <p:sp>
        <p:nvSpPr>
          <p:cNvPr id="1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7" name="Rectangle 16"/>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2" name="Picture 2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7" name="Rectangle 2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8" name="TextBox 2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9" name="Isosceles Triangle 28"/>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6094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69054"/>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6" r:id="rId3"/>
    <p:sldLayoutId id="2147483670" r:id="rId4"/>
    <p:sldLayoutId id="2147483650" r:id="rId5"/>
    <p:sldLayoutId id="2147483651" r:id="rId6"/>
    <p:sldLayoutId id="2147483652" r:id="rId7"/>
    <p:sldLayoutId id="2147483653" r:id="rId8"/>
    <p:sldLayoutId id="2147483667" r:id="rId9"/>
    <p:sldLayoutId id="2147483672" r:id="rId10"/>
    <p:sldLayoutId id="2147483668" r:id="rId11"/>
    <p:sldLayoutId id="2147483671" r:id="rId12"/>
    <p:sldLayoutId id="2147483669" r:id="rId13"/>
    <p:sldLayoutId id="2147483662" r:id="rId14"/>
    <p:sldLayoutId id="2147483673" r:id="rId15"/>
    <p:sldLayoutId id="2147483660" r:id="rId16"/>
    <p:sldLayoutId id="2147483663" r:id="rId17"/>
    <p:sldLayoutId id="2147483654" r:id="rId18"/>
    <p:sldLayoutId id="2147483655" r:id="rId19"/>
    <p:sldLayoutId id="2147483656" r:id="rId20"/>
    <p:sldLayoutId id="2147483674" r:id="rId21"/>
  </p:sldLayoutIdLst>
  <p:hf hdr="0" ftr="0" dt="0"/>
  <p:txStyles>
    <p:titleStyle>
      <a:lvl1pPr algn="ctr" defTabSz="457065" rtl="0" eaLnBrk="1" latinLnBrk="0" hangingPunct="1">
        <a:spcBef>
          <a:spcPct val="0"/>
        </a:spcBef>
        <a:buNone/>
        <a:defRPr sz="4400" kern="1200">
          <a:solidFill>
            <a:schemeClr val="tx1"/>
          </a:solidFill>
          <a:latin typeface="+mj-lt"/>
          <a:ea typeface="+mj-ea"/>
          <a:cs typeface="+mj-cs"/>
        </a:defRPr>
      </a:lvl1pPr>
    </p:titleStyle>
    <p:bodyStyle>
      <a:lvl1pPr marL="342799" indent="-342799" algn="l" defTabSz="457065" rtl="0" eaLnBrk="1" latinLnBrk="0" hangingPunct="1">
        <a:spcBef>
          <a:spcPct val="20000"/>
        </a:spcBef>
        <a:buFont typeface="Arial"/>
        <a:buChar char="•"/>
        <a:defRPr sz="3200" kern="1200">
          <a:solidFill>
            <a:schemeClr val="tx1"/>
          </a:solidFill>
          <a:latin typeface="+mn-lt"/>
          <a:ea typeface="+mn-ea"/>
          <a:cs typeface="+mn-cs"/>
        </a:defRPr>
      </a:lvl1pPr>
      <a:lvl2pPr marL="742731" indent="-285666" algn="l" defTabSz="457065" rtl="0" eaLnBrk="1" latinLnBrk="0" hangingPunct="1">
        <a:spcBef>
          <a:spcPct val="20000"/>
        </a:spcBef>
        <a:buFont typeface="Arial"/>
        <a:buChar char="–"/>
        <a:defRPr sz="2800" kern="1200">
          <a:solidFill>
            <a:schemeClr val="tx1"/>
          </a:solidFill>
          <a:latin typeface="+mn-lt"/>
          <a:ea typeface="+mn-ea"/>
          <a:cs typeface="+mn-cs"/>
        </a:defRPr>
      </a:lvl2pPr>
      <a:lvl3pPr marL="1142662" indent="-228533" algn="l" defTabSz="457065" rtl="0" eaLnBrk="1" latinLnBrk="0" hangingPunct="1">
        <a:spcBef>
          <a:spcPct val="20000"/>
        </a:spcBef>
        <a:buFont typeface="Arial"/>
        <a:buChar char="•"/>
        <a:defRPr sz="2400" kern="1200">
          <a:solidFill>
            <a:schemeClr val="tx1"/>
          </a:solidFill>
          <a:latin typeface="+mn-lt"/>
          <a:ea typeface="+mn-ea"/>
          <a:cs typeface="+mn-cs"/>
        </a:defRPr>
      </a:lvl3pPr>
      <a:lvl4pPr marL="1599727" indent="-228533" algn="l" defTabSz="457065" rtl="0" eaLnBrk="1" latinLnBrk="0" hangingPunct="1">
        <a:spcBef>
          <a:spcPct val="20000"/>
        </a:spcBef>
        <a:buFont typeface="Arial"/>
        <a:buChar char="–"/>
        <a:defRPr sz="2000" kern="1200">
          <a:solidFill>
            <a:schemeClr val="tx1"/>
          </a:solidFill>
          <a:latin typeface="+mn-lt"/>
          <a:ea typeface="+mn-ea"/>
          <a:cs typeface="+mn-cs"/>
        </a:defRPr>
      </a:lvl4pPr>
      <a:lvl5pPr marL="2056793" indent="-228533" algn="l" defTabSz="457065" rtl="0" eaLnBrk="1" latinLnBrk="0" hangingPunct="1">
        <a:spcBef>
          <a:spcPct val="20000"/>
        </a:spcBef>
        <a:buFont typeface="Arial"/>
        <a:buChar char="»"/>
        <a:defRPr sz="2000" kern="1200">
          <a:solidFill>
            <a:schemeClr val="tx1"/>
          </a:solidFill>
          <a:latin typeface="+mn-lt"/>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hyperlink" Target="http://kdiff3.sourceforge.net/" TargetMode="External"/><Relationship Id="rId5" Type="http://schemas.openxmlformats.org/officeDocument/2006/relationships/hyperlink" Target="https://gumroad.com/l/ocwC" TargetMode="External"/><Relationship Id="rId4" Type="http://schemas.openxmlformats.org/officeDocument/2006/relationships/hyperlink" Target="https://flic.kr/p/edPJV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Perfect Forward Secrecy</a:t>
            </a:r>
            <a:endParaRPr lang="en-US" dirty="0"/>
          </a:p>
        </p:txBody>
      </p:sp>
      <p:sp>
        <p:nvSpPr>
          <p:cNvPr id="3" name="Text Placeholder 2"/>
          <p:cNvSpPr>
            <a:spLocks noGrp="1"/>
          </p:cNvSpPr>
          <p:nvPr>
            <p:ph type="body" sz="quarter" idx="13"/>
          </p:nvPr>
        </p:nvSpPr>
        <p:spPr/>
        <p:txBody>
          <a:bodyPr/>
          <a:lstStyle/>
          <a:p>
            <a:r>
              <a:rPr lang="en-US" sz="2400" dirty="0"/>
              <a:t>Andy Brodie – Principal Design Engineer</a:t>
            </a:r>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Engineers</a:t>
            </a:r>
            <a:r>
              <a:rPr lang="en-US" dirty="0"/>
              <a:t> - 30 September </a:t>
            </a:r>
            <a:r>
              <a:rPr lang="en-US" dirty="0" smtClean="0"/>
              <a:t>2015</a:t>
            </a:r>
            <a:endParaRPr lang="en-US" dirty="0"/>
          </a:p>
        </p:txBody>
      </p:sp>
    </p:spTree>
    <p:extLst>
      <p:ext uri="{BB962C8B-B14F-4D97-AF65-F5344CB8AC3E}">
        <p14:creationId xmlns:p14="http://schemas.microsoft.com/office/powerpoint/2010/main" val="346280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Brute Force</a:t>
            </a:r>
            <a:endParaRPr lang="en-GB" dirty="0"/>
          </a:p>
        </p:txBody>
      </p:sp>
      <p:sp>
        <p:nvSpPr>
          <p:cNvPr id="7" name="Rectangle 6"/>
          <p:cNvSpPr/>
          <p:nvPr/>
        </p:nvSpPr>
        <p:spPr>
          <a:xfrm>
            <a:off x="3852000" y="807111"/>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3" name="Group 2"/>
          <p:cNvGrpSpPr/>
          <p:nvPr/>
        </p:nvGrpSpPr>
        <p:grpSpPr>
          <a:xfrm>
            <a:off x="2698130" y="2793150"/>
            <a:ext cx="3747739" cy="1494965"/>
            <a:chOff x="2805745" y="2793150"/>
            <a:chExt cx="3747739" cy="1494965"/>
          </a:xfrm>
        </p:grpSpPr>
        <p:grpSp>
          <p:nvGrpSpPr>
            <p:cNvPr id="26" name="Group 25"/>
            <p:cNvGrpSpPr/>
            <p:nvPr/>
          </p:nvGrpSpPr>
          <p:grpSpPr>
            <a:xfrm>
              <a:off x="2805745" y="2793150"/>
              <a:ext cx="3747739" cy="369332"/>
              <a:chOff x="129546" y="3309520"/>
              <a:chExt cx="3747739" cy="369332"/>
            </a:xfrm>
          </p:grpSpPr>
          <p:sp>
            <p:nvSpPr>
              <p:cNvPr id="9" name="TextBox 8"/>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10" name="TextBox 9"/>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smtClean="0">
                    <a:latin typeface="Consolas" panose="020B0609020204030204" pitchFamily="49" charset="0"/>
                    <a:cs typeface="Consolas" panose="020B0609020204030204" pitchFamily="49" charset="0"/>
                  </a:rPr>
                  <a:t>1</a:t>
                </a:r>
                <a:endParaRPr lang="en-GB" baseline="-25000" dirty="0">
                  <a:latin typeface="Consolas" panose="020B0609020204030204" pitchFamily="49" charset="0"/>
                  <a:cs typeface="Consolas" panose="020B0609020204030204" pitchFamily="49" charset="0"/>
                </a:endParaRPr>
              </a:p>
            </p:txBody>
          </p:sp>
          <p:sp>
            <p:nvSpPr>
              <p:cNvPr id="11" name="TextBox 10"/>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4vnfd38eu</a:t>
                </a:r>
                <a:endParaRPr lang="en-GB" baseline="-25000" dirty="0">
                  <a:latin typeface="Consolas" panose="020B0609020204030204" pitchFamily="49" charset="0"/>
                  <a:cs typeface="Consolas" panose="020B0609020204030204" pitchFamily="49" charset="0"/>
                </a:endParaRPr>
              </a:p>
            </p:txBody>
          </p:sp>
          <p:cxnSp>
            <p:nvCxnSpPr>
              <p:cNvPr id="19" name="Straight Arrow Connector 18"/>
              <p:cNvCxnSpPr>
                <a:stCxn id="9" idx="3"/>
                <a:endCxn id="10"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2805745" y="3162482"/>
              <a:ext cx="3747739" cy="369332"/>
              <a:chOff x="129546" y="3309520"/>
              <a:chExt cx="3747739" cy="369332"/>
            </a:xfrm>
          </p:grpSpPr>
          <p:sp>
            <p:nvSpPr>
              <p:cNvPr id="28" name="TextBox 27"/>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9" name="TextBox 28"/>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2</a:t>
                </a:r>
              </a:p>
            </p:txBody>
          </p:sp>
          <p:sp>
            <p:nvSpPr>
              <p:cNvPr id="30" name="TextBox 29"/>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65tvfhyts</a:t>
                </a:r>
                <a:endParaRPr lang="en-GB" baseline="-25000" dirty="0">
                  <a:latin typeface="Consolas" panose="020B0609020204030204" pitchFamily="49" charset="0"/>
                  <a:cs typeface="Consolas" panose="020B0609020204030204" pitchFamily="49" charset="0"/>
                </a:endParaRPr>
              </a:p>
            </p:txBody>
          </p:sp>
          <p:cxnSp>
            <p:nvCxnSpPr>
              <p:cNvPr id="31" name="Straight Arrow Connector 30"/>
              <p:cNvCxnSpPr>
                <a:stCxn id="28" idx="3"/>
                <a:endCxn id="29"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805745" y="3531814"/>
              <a:ext cx="3747739" cy="369332"/>
              <a:chOff x="129546" y="3309520"/>
              <a:chExt cx="3747739" cy="369332"/>
            </a:xfrm>
          </p:grpSpPr>
          <p:sp>
            <p:nvSpPr>
              <p:cNvPr id="34" name="TextBox 33"/>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35" name="TextBox 34"/>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3</a:t>
                </a:r>
              </a:p>
            </p:txBody>
          </p:sp>
          <p:sp>
            <p:nvSpPr>
              <p:cNvPr id="36" name="TextBox 35"/>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j78mfdawe</a:t>
                </a:r>
                <a:endParaRPr lang="en-GB" baseline="-25000" dirty="0">
                  <a:latin typeface="Consolas" panose="020B0609020204030204" pitchFamily="49" charset="0"/>
                  <a:cs typeface="Consolas" panose="020B0609020204030204" pitchFamily="49" charset="0"/>
                </a:endParaRPr>
              </a:p>
            </p:txBody>
          </p:sp>
          <p:cxnSp>
            <p:nvCxnSpPr>
              <p:cNvPr id="37" name="Straight Arrow Connector 36"/>
              <p:cNvCxnSpPr>
                <a:stCxn id="34" idx="3"/>
                <a:endCxn id="35"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2805745" y="3918783"/>
              <a:ext cx="3747739" cy="369332"/>
              <a:chOff x="129546" y="3309520"/>
              <a:chExt cx="3747739" cy="369332"/>
            </a:xfrm>
          </p:grpSpPr>
          <p:sp>
            <p:nvSpPr>
              <p:cNvPr id="40" name="TextBox 39"/>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1" name="TextBox 40"/>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4</a:t>
                </a:r>
              </a:p>
            </p:txBody>
          </p:sp>
          <p:sp>
            <p:nvSpPr>
              <p:cNvPr id="42" name="TextBox 41"/>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lotfdwt54</a:t>
                </a:r>
                <a:endParaRPr lang="en-GB" baseline="-25000" dirty="0">
                  <a:latin typeface="Consolas" panose="020B0609020204030204" pitchFamily="49" charset="0"/>
                  <a:cs typeface="Consolas" panose="020B0609020204030204" pitchFamily="49" charset="0"/>
                </a:endParaRPr>
              </a:p>
            </p:txBody>
          </p:sp>
          <p:cxnSp>
            <p:nvCxnSpPr>
              <p:cNvPr id="43" name="Straight Arrow Connector 42"/>
              <p:cNvCxnSpPr>
                <a:stCxn id="40" idx="3"/>
                <a:endCxn id="41"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grpSp>
        <p:nvGrpSpPr>
          <p:cNvPr id="45" name="Group 44"/>
          <p:cNvGrpSpPr/>
          <p:nvPr/>
        </p:nvGrpSpPr>
        <p:grpSpPr>
          <a:xfrm>
            <a:off x="2698130" y="5302185"/>
            <a:ext cx="3747739" cy="369332"/>
            <a:chOff x="129546" y="3309520"/>
            <a:chExt cx="3747739" cy="369332"/>
          </a:xfrm>
        </p:grpSpPr>
        <p:sp>
          <p:nvSpPr>
            <p:cNvPr id="46" name="TextBox 45"/>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7" name="TextBox 46"/>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err="1" smtClean="0">
                  <a:latin typeface="Consolas" panose="020B0609020204030204" pitchFamily="49" charset="0"/>
                  <a:cs typeface="Consolas" panose="020B0609020204030204" pitchFamily="49" charset="0"/>
                </a:rPr>
                <a:t>key</a:t>
              </a:r>
              <a:r>
                <a:rPr lang="en-GB" baseline="-25000" dirty="0" err="1" smtClean="0">
                  <a:latin typeface="Consolas" panose="020B0609020204030204" pitchFamily="49" charset="0"/>
                  <a:cs typeface="Consolas" panose="020B0609020204030204" pitchFamily="49" charset="0"/>
                </a:rPr>
                <a:t>n</a:t>
              </a:r>
              <a:endParaRPr lang="en-GB" baseline="-25000" dirty="0">
                <a:latin typeface="Consolas" panose="020B0609020204030204" pitchFamily="49" charset="0"/>
                <a:cs typeface="Consolas" panose="020B0609020204030204" pitchFamily="49" charset="0"/>
              </a:endParaRPr>
            </a:p>
          </p:txBody>
        </p:sp>
        <p:sp>
          <p:nvSpPr>
            <p:cNvPr id="48" name="TextBox 47"/>
            <p:cNvSpPr txBox="1"/>
            <p:nvPr/>
          </p:nvSpPr>
          <p:spPr>
            <a:xfrm>
              <a:off x="2552883" y="3309520"/>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49" name="Straight Arrow Connector 48"/>
            <p:cNvCxnSpPr>
              <a:stCxn id="46" idx="3"/>
              <a:endCxn id="47"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sp>
        <p:nvSpPr>
          <p:cNvPr id="51" name="TextBox 50"/>
          <p:cNvSpPr txBox="1"/>
          <p:nvPr/>
        </p:nvSpPr>
        <p:spPr>
          <a:xfrm>
            <a:off x="3924619" y="1464042"/>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54" name="Straight Connector 53"/>
          <p:cNvCxnSpPr/>
          <p:nvPr/>
        </p:nvCxnSpPr>
        <p:spPr>
          <a:xfrm>
            <a:off x="4679614" y="4421390"/>
            <a:ext cx="0" cy="774551"/>
          </a:xfrm>
          <a:prstGeom prst="line">
            <a:avLst/>
          </a:prstGeom>
          <a:ln w="22225">
            <a:solidFill>
              <a:schemeClr val="accent1"/>
            </a:solidFill>
            <a:prstDash val="sysDot"/>
            <a:headEnd w="lg" len="med"/>
            <a:tailEnd type="none"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779327" y="4636541"/>
            <a:ext cx="7585346" cy="276999"/>
          </a:xfrm>
          <a:prstGeom prst="rect">
            <a:avLst/>
          </a:prstGeom>
          <a:noFill/>
        </p:spPr>
        <p:txBody>
          <a:bodyPr wrap="none" lIns="0" tIns="0" rIns="0" bIns="0" rtlCol="0">
            <a:spAutoFit/>
          </a:bodyPr>
          <a:lstStyle/>
          <a:p>
            <a:pPr algn="ctr"/>
            <a:r>
              <a:rPr lang="en-GB" i="1" dirty="0" smtClean="0">
                <a:effectLst>
                  <a:glow rad="101600">
                    <a:schemeClr val="bg1"/>
                  </a:glow>
                </a:effectLst>
              </a:rPr>
              <a:t>Up to </a:t>
            </a:r>
            <a:r>
              <a:rPr lang="en-GB" i="1" dirty="0" smtClean="0">
                <a:solidFill>
                  <a:schemeClr val="tx2"/>
                </a:solidFill>
                <a:effectLst>
                  <a:glow rad="101600">
                    <a:schemeClr val="bg1"/>
                  </a:glow>
                </a:effectLst>
              </a:rPr>
              <a:t>340,282,366,920,938,463,463,374,607,431,768,211,456</a:t>
            </a:r>
            <a:r>
              <a:rPr lang="en-GB" i="1" dirty="0" smtClean="0">
                <a:effectLst>
                  <a:glow rad="101600">
                    <a:schemeClr val="bg1"/>
                  </a:glow>
                </a:effectLst>
              </a:rPr>
              <a:t> (2</a:t>
            </a:r>
            <a:r>
              <a:rPr lang="en-GB" i="1" baseline="30000" dirty="0" smtClean="0">
                <a:effectLst>
                  <a:glow rad="101600">
                    <a:schemeClr val="bg1"/>
                  </a:glow>
                </a:effectLst>
              </a:rPr>
              <a:t>128</a:t>
            </a:r>
            <a:r>
              <a:rPr lang="en-GB" i="1" dirty="0" smtClean="0">
                <a:effectLst>
                  <a:glow rad="101600">
                    <a:schemeClr val="bg1"/>
                  </a:glow>
                </a:effectLst>
              </a:rPr>
              <a:t>) keys later….</a:t>
            </a:r>
            <a:endParaRPr lang="en-GB" sz="1600" i="1" dirty="0">
              <a:effectLst>
                <a:glow rad="101600">
                  <a:schemeClr val="bg1"/>
                </a:glow>
              </a:effectLst>
            </a:endParaRPr>
          </a:p>
        </p:txBody>
      </p:sp>
      <p:sp>
        <p:nvSpPr>
          <p:cNvPr id="4" name="TextBox 3"/>
          <p:cNvSpPr txBox="1"/>
          <p:nvPr/>
        </p:nvSpPr>
        <p:spPr>
          <a:xfrm>
            <a:off x="4418324" y="1912063"/>
            <a:ext cx="261290" cy="677108"/>
          </a:xfrm>
          <a:prstGeom prst="rect">
            <a:avLst/>
          </a:prstGeom>
          <a:noFill/>
        </p:spPr>
        <p:txBody>
          <a:bodyPr wrap="none" lIns="0" tIns="0" rIns="0" bIns="0" rtlCol="0">
            <a:spAutoFit/>
          </a:bodyPr>
          <a:lstStyle/>
          <a:p>
            <a:pPr algn="ctr"/>
            <a:r>
              <a:rPr lang="en-GB" sz="4400" i="1" dirty="0" smtClean="0"/>
              <a:t>?</a:t>
            </a:r>
            <a:endParaRPr lang="en-GB" sz="4400" i="1" dirty="0"/>
          </a:p>
        </p:txBody>
      </p:sp>
    </p:spTree>
    <p:extLst>
      <p:ext uri="{BB962C8B-B14F-4D97-AF65-F5344CB8AC3E}">
        <p14:creationId xmlns:p14="http://schemas.microsoft.com/office/powerpoint/2010/main" val="3462153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Cracking the encryption algorithms and protocols</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48" name="TextBox 47"/>
          <p:cNvSpPr txBox="1"/>
          <p:nvPr/>
        </p:nvSpPr>
        <p:spPr>
          <a:xfrm>
            <a:off x="5882962" y="4136444"/>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51" name="TextBox 50"/>
          <p:cNvSpPr txBox="1"/>
          <p:nvPr/>
        </p:nvSpPr>
        <p:spPr>
          <a:xfrm>
            <a:off x="3909799" y="1968333"/>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 name="Straight Arrow Connector 3"/>
          <p:cNvCxnSpPr>
            <a:stCxn id="3" idx="3"/>
            <a:endCxn id="48" idx="1"/>
          </p:cNvCxnSpPr>
          <p:nvPr/>
        </p:nvCxnSpPr>
        <p:spPr>
          <a:xfrm flipV="1">
            <a:off x="5374161" y="4321110"/>
            <a:ext cx="508801" cy="1"/>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87" y="2622138"/>
            <a:ext cx="5092674" cy="3397945"/>
          </a:xfrm>
          <a:prstGeom prst="rect">
            <a:avLst/>
          </a:prstGeom>
        </p:spPr>
      </p:pic>
    </p:spTree>
    <p:extLst>
      <p:ext uri="{BB962C8B-B14F-4D97-AF65-F5344CB8AC3E}">
        <p14:creationId xmlns:p14="http://schemas.microsoft.com/office/powerpoint/2010/main" val="1383456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Human Weaknesses &amp; Social Engineering</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16" name="Group 15"/>
          <p:cNvGrpSpPr/>
          <p:nvPr/>
        </p:nvGrpSpPr>
        <p:grpSpPr>
          <a:xfrm>
            <a:off x="2405411" y="1968333"/>
            <a:ext cx="2086983" cy="3614196"/>
            <a:chOff x="1018424" y="1968333"/>
            <a:chExt cx="2086983" cy="3614196"/>
          </a:xfrm>
        </p:grpSpPr>
        <p:grpSp>
          <p:nvGrpSpPr>
            <p:cNvPr id="15" name="Group 14"/>
            <p:cNvGrpSpPr/>
            <p:nvPr/>
          </p:nvGrpSpPr>
          <p:grpSpPr>
            <a:xfrm>
              <a:off x="1018424" y="2729483"/>
              <a:ext cx="2086983" cy="2092902"/>
              <a:chOff x="6078071" y="2729483"/>
              <a:chExt cx="2086983" cy="2092902"/>
            </a:xfrm>
          </p:grpSpPr>
          <p:sp>
            <p:nvSpPr>
              <p:cNvPr id="3" name="Rectangle 2"/>
              <p:cNvSpPr/>
              <p:nvPr/>
            </p:nvSpPr>
            <p:spPr>
              <a:xfrm>
                <a:off x="6078071"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078" name="Picture 6" descr="http://l.rgbimg.com/cache1pMWHi/users/g/gr/groningen/600/mPXsJba.jpg"/>
              <p:cNvPicPr>
                <a:picLocks noChangeAspect="1" noChangeArrowheads="1"/>
              </p:cNvPicPr>
              <p:nvPr/>
            </p:nvPicPr>
            <p:blipFill rotWithShape="1">
              <a:blip r:embed="rId3">
                <a:extLst>
                  <a:ext uri="{28A0092B-C50C-407E-A947-70E740481C1C}">
                    <a14:useLocalDpi xmlns:a14="http://schemas.microsoft.com/office/drawing/2010/main" val="0"/>
                  </a:ext>
                </a:extLst>
              </a:blip>
              <a:srcRect l="29945" t="8970" r="21862" b="16166"/>
              <a:stretch/>
            </p:blipFill>
            <p:spPr bwMode="auto">
              <a:xfrm>
                <a:off x="6567543" y="2915322"/>
                <a:ext cx="1108039" cy="172122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p:cNvSpPr txBox="1"/>
            <p:nvPr/>
          </p:nvSpPr>
          <p:spPr>
            <a:xfrm>
              <a:off x="138714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7" name="TextBox 36"/>
            <p:cNvSpPr txBox="1"/>
            <p:nvPr/>
          </p:nvSpPr>
          <p:spPr>
            <a:xfrm>
              <a:off x="139971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32" name="Straight Arrow Connector 31"/>
            <p:cNvCxnSpPr>
              <a:stCxn id="3" idx="2"/>
              <a:endCxn id="31" idx="0"/>
            </p:cNvCxnSpPr>
            <p:nvPr/>
          </p:nvCxnSpPr>
          <p:spPr>
            <a:xfrm flipH="1">
              <a:off x="204934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7" idx="2"/>
              <a:endCxn id="3" idx="0"/>
            </p:cNvCxnSpPr>
            <p:nvPr/>
          </p:nvCxnSpPr>
          <p:spPr>
            <a:xfrm>
              <a:off x="206191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1" name="Group 10"/>
          <p:cNvGrpSpPr/>
          <p:nvPr/>
        </p:nvGrpSpPr>
        <p:grpSpPr>
          <a:xfrm>
            <a:off x="4651608" y="1968333"/>
            <a:ext cx="2086983" cy="3614196"/>
            <a:chOff x="3550294" y="1968333"/>
            <a:chExt cx="2086983" cy="3614196"/>
          </a:xfrm>
        </p:grpSpPr>
        <p:sp>
          <p:nvSpPr>
            <p:cNvPr id="51" name="TextBox 50"/>
            <p:cNvSpPr txBox="1"/>
            <p:nvPr/>
          </p:nvSpPr>
          <p:spPr>
            <a:xfrm>
              <a:off x="3924848"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grpSp>
          <p:nvGrpSpPr>
            <p:cNvPr id="6" name="Group 5"/>
            <p:cNvGrpSpPr/>
            <p:nvPr/>
          </p:nvGrpSpPr>
          <p:grpSpPr>
            <a:xfrm>
              <a:off x="3550294" y="2729483"/>
              <a:ext cx="2086983" cy="2092902"/>
              <a:chOff x="3553060" y="2812199"/>
              <a:chExt cx="2086983" cy="2092902"/>
            </a:xfrm>
          </p:grpSpPr>
          <p:pic>
            <p:nvPicPr>
              <p:cNvPr id="3076" name="Picture 4" descr="http://www.publicdomainpictures.net/download-picture.php?adresar=50000&amp;soubor=silhouette-he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818" y="3128917"/>
                <a:ext cx="1459467" cy="14594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553060" y="2812199"/>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9" name="TextBox 28"/>
            <p:cNvSpPr txBox="1"/>
            <p:nvPr/>
          </p:nvSpPr>
          <p:spPr>
            <a:xfrm>
              <a:off x="391901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30" name="Straight Arrow Connector 29"/>
            <p:cNvCxnSpPr>
              <a:stCxn id="13" idx="2"/>
              <a:endCxn id="29" idx="0"/>
            </p:cNvCxnSpPr>
            <p:nvPr/>
          </p:nvCxnSpPr>
          <p:spPr>
            <a:xfrm flipH="1">
              <a:off x="458121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51" idx="2"/>
              <a:endCxn id="13" idx="0"/>
            </p:cNvCxnSpPr>
            <p:nvPr/>
          </p:nvCxnSpPr>
          <p:spPr>
            <a:xfrm>
              <a:off x="4587049" y="2337665"/>
              <a:ext cx="6737"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6897805" y="1968333"/>
            <a:ext cx="2086983" cy="3614196"/>
            <a:chOff x="6082165" y="1968333"/>
            <a:chExt cx="2086983" cy="3614196"/>
          </a:xfrm>
        </p:grpSpPr>
        <p:sp>
          <p:nvSpPr>
            <p:cNvPr id="48" name="TextBox 47"/>
            <p:cNvSpPr txBox="1"/>
            <p:nvPr/>
          </p:nvSpPr>
          <p:spPr>
            <a:xfrm>
              <a:off x="6463455"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grpSp>
          <p:nvGrpSpPr>
            <p:cNvPr id="41" name="Group 40"/>
            <p:cNvGrpSpPr/>
            <p:nvPr/>
          </p:nvGrpSpPr>
          <p:grpSpPr>
            <a:xfrm>
              <a:off x="6082165" y="2729483"/>
              <a:ext cx="2086983" cy="2092902"/>
              <a:chOff x="1022517" y="2729483"/>
              <a:chExt cx="2086983" cy="2092902"/>
            </a:xfrm>
          </p:grpSpPr>
          <p:grpSp>
            <p:nvGrpSpPr>
              <p:cNvPr id="39" name="Group 38"/>
              <p:cNvGrpSpPr/>
              <p:nvPr/>
            </p:nvGrpSpPr>
            <p:grpSpPr>
              <a:xfrm>
                <a:off x="1251291" y="2842782"/>
                <a:ext cx="1629435" cy="1866305"/>
                <a:chOff x="1124159" y="2956080"/>
                <a:chExt cx="1454519" cy="1665962"/>
              </a:xfrm>
            </p:grpSpPr>
            <p:pic>
              <p:nvPicPr>
                <p:cNvPr id="3080" name="Picture 8" descr="Channel lock pliers - Vector Graphic"/>
                <p:cNvPicPr>
                  <a:picLocks noChangeAspect="1" noChangeArrowheads="1"/>
                </p:cNvPicPr>
                <p:nvPr/>
              </p:nvPicPr>
              <p:blipFill rotWithShape="1">
                <a:blip r:embed="rId5">
                  <a:extLst>
                    <a:ext uri="{28A0092B-C50C-407E-A947-70E740481C1C}">
                      <a14:useLocalDpi xmlns:a14="http://schemas.microsoft.com/office/drawing/2010/main" val="0"/>
                    </a:ext>
                  </a:extLst>
                </a:blip>
                <a:srcRect l="22644" r="25437" b="8505"/>
                <a:stretch/>
              </p:blipFill>
              <p:spPr bwMode="auto">
                <a:xfrm>
                  <a:off x="1124159" y="3154360"/>
                  <a:ext cx="679748" cy="126940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d30y9cdsu7xlg0.cloudfront.net/png/15808-2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0216" r="29690"/>
                <a:stretch/>
              </p:blipFill>
              <p:spPr bwMode="auto">
                <a:xfrm>
                  <a:off x="1910724" y="2956080"/>
                  <a:ext cx="667954" cy="166596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1022517"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12" name="Straight Arrow Connector 11"/>
            <p:cNvCxnSpPr>
              <a:stCxn id="14" idx="2"/>
              <a:endCxn id="48" idx="0"/>
            </p:cNvCxnSpPr>
            <p:nvPr/>
          </p:nvCxnSpPr>
          <p:spPr>
            <a:xfrm flipH="1">
              <a:off x="7125656"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463455"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6" name="Straight Arrow Connector 45"/>
            <p:cNvCxnSpPr>
              <a:stCxn id="34" idx="2"/>
              <a:endCxn id="14" idx="0"/>
            </p:cNvCxnSpPr>
            <p:nvPr/>
          </p:nvCxnSpPr>
          <p:spPr>
            <a:xfrm>
              <a:off x="7125656"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159214" y="1968333"/>
            <a:ext cx="2086983" cy="3614196"/>
            <a:chOff x="159214" y="1968333"/>
            <a:chExt cx="2086983" cy="3614196"/>
          </a:xfrm>
        </p:grpSpPr>
        <p:sp>
          <p:nvSpPr>
            <p:cNvPr id="45" name="Rectangle 44"/>
            <p:cNvSpPr/>
            <p:nvPr/>
          </p:nvSpPr>
          <p:spPr>
            <a:xfrm>
              <a:off x="159214"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TextBox 35"/>
            <p:cNvSpPr txBox="1"/>
            <p:nvPr/>
          </p:nvSpPr>
          <p:spPr>
            <a:xfrm>
              <a:off x="540504"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8" name="TextBox 37"/>
            <p:cNvSpPr txBox="1"/>
            <p:nvPr/>
          </p:nvSpPr>
          <p:spPr>
            <a:xfrm>
              <a:off x="54050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2" name="Straight Arrow Connector 41"/>
            <p:cNvCxnSpPr/>
            <p:nvPr/>
          </p:nvCxnSpPr>
          <p:spPr>
            <a:xfrm flipH="1">
              <a:off x="1202705"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120270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1026" name="Picture 2" descr="https://image.freepik.com/free-icon/laptop-open-frontal-view-with-buttons-and-blank-screen_318-5246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61" y="2974590"/>
              <a:ext cx="1602688" cy="16026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5840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Golden Rule: Never say “</a:t>
            </a:r>
            <a:r>
              <a:rPr lang="en-GB" b="1" i="1" dirty="0" smtClean="0"/>
              <a:t>If </a:t>
            </a:r>
            <a:r>
              <a:rPr lang="en-GB" dirty="0" smtClean="0"/>
              <a:t>we get hacked”, it’s “</a:t>
            </a:r>
            <a:r>
              <a:rPr lang="en-GB" b="1" i="1" dirty="0" smtClean="0"/>
              <a:t>When</a:t>
            </a:r>
            <a:r>
              <a:rPr lang="en-GB" b="1" dirty="0" smtClean="0"/>
              <a:t> </a:t>
            </a:r>
            <a:r>
              <a:rPr lang="en-GB" dirty="0" smtClean="0"/>
              <a:t>we get hacked”.</a:t>
            </a:r>
            <a:endParaRPr lang="en-GB" i="1" dirty="0"/>
          </a:p>
        </p:txBody>
      </p:sp>
      <p:sp>
        <p:nvSpPr>
          <p:cNvPr id="4" name="Slide Number Placeholder 3"/>
          <p:cNvSpPr>
            <a:spLocks noGrp="1"/>
          </p:cNvSpPr>
          <p:nvPr>
            <p:ph type="sldNum" sz="quarter" idx="12"/>
          </p:nvPr>
        </p:nvSpPr>
        <p:spPr/>
        <p:txBody>
          <a:bodyPr/>
          <a:lstStyle/>
          <a:p>
            <a:fld id="{6DA47B26-0677-7149-B148-B4CE8FFA6923}" type="slidenum">
              <a:rPr lang="en-US" smtClean="0"/>
              <a:t>13</a:t>
            </a:fld>
            <a:endParaRPr lang="en-US" dirty="0"/>
          </a:p>
        </p:txBody>
      </p:sp>
      <p:sp>
        <p:nvSpPr>
          <p:cNvPr id="6" name="Rectangle 5"/>
          <p:cNvSpPr/>
          <p:nvPr/>
        </p:nvSpPr>
        <p:spPr>
          <a:xfrm>
            <a:off x="3852000" y="1590882"/>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7"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19050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052556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What if Eve gets the 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14</a:t>
            </a:fld>
            <a:endParaRPr lang="en-US"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761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When Eve manages to obtain the </a:t>
            </a:r>
            <a:r>
              <a:rPr lang="en-GB" dirty="0" smtClean="0"/>
              <a:t>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15</a:t>
            </a:fld>
            <a:endParaRPr lang="en-US" dirty="0"/>
          </a:p>
        </p:txBody>
      </p:sp>
      <p:sp>
        <p:nvSpPr>
          <p:cNvPr id="5" name="Rounded Rectangular Callout 4"/>
          <p:cNvSpPr/>
          <p:nvPr/>
        </p:nvSpPr>
        <p:spPr>
          <a:xfrm>
            <a:off x="4141695" y="4906008"/>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Hey Bob, here’s my Ashley Madison account handle….</a:t>
            </a:r>
            <a:endParaRPr lang="en-GB" dirty="0"/>
          </a:p>
        </p:txBody>
      </p:sp>
      <p:sp>
        <p:nvSpPr>
          <p:cNvPr id="6" name="Rounded Rectangular Callout 5"/>
          <p:cNvSpPr/>
          <p:nvPr/>
        </p:nvSpPr>
        <p:spPr>
          <a:xfrm>
            <a:off x="5486399" y="328955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I’ve refunded £100.00 to your card.</a:t>
            </a:r>
            <a:endParaRPr lang="en-GB" dirty="0"/>
          </a:p>
        </p:txBody>
      </p:sp>
      <p:sp>
        <p:nvSpPr>
          <p:cNvPr id="7" name="Rounded Rectangular Callout 6"/>
          <p:cNvSpPr/>
          <p:nvPr/>
        </p:nvSpPr>
        <p:spPr>
          <a:xfrm>
            <a:off x="2540247" y="3399669"/>
            <a:ext cx="2151529" cy="1223321"/>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8" name="Rounded Rectangular Callout 7"/>
          <p:cNvSpPr/>
          <p:nvPr/>
        </p:nvSpPr>
        <p:spPr>
          <a:xfrm>
            <a:off x="207280" y="466844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your order of the latest </a:t>
            </a:r>
            <a:r>
              <a:rPr lang="en-GB" i="1" dirty="0" err="1" smtClean="0"/>
              <a:t>OilyBoy</a:t>
            </a:r>
            <a:r>
              <a:rPr lang="en-GB" i="1" dirty="0" smtClean="0"/>
              <a:t> </a:t>
            </a:r>
            <a:r>
              <a:rPr lang="en-GB" dirty="0" smtClean="0"/>
              <a:t>magazine  is on it’s way.</a:t>
            </a:r>
            <a:endParaRPr lang="en-GB" dirty="0"/>
          </a:p>
        </p:txBody>
      </p:sp>
      <p:sp>
        <p:nvSpPr>
          <p:cNvPr id="10" name="Rounded Rectangular Callout 9"/>
          <p:cNvSpPr/>
          <p:nvPr/>
        </p:nvSpPr>
        <p:spPr>
          <a:xfrm>
            <a:off x="6293224" y="1617203"/>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11" name="Rounded Rectangular Callout 10"/>
          <p:cNvSpPr/>
          <p:nvPr/>
        </p:nvSpPr>
        <p:spPr>
          <a:xfrm>
            <a:off x="3626769" y="144810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postal address is 270 Milton Road, Cambridge</a:t>
            </a:r>
            <a:endParaRPr lang="en-GB" dirty="0"/>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16045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When Eve manages to obtain the key with Forward Secrecy enabled.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16</a:t>
            </a:fld>
            <a:endParaRPr lang="en-US" dirty="0"/>
          </a:p>
        </p:txBody>
      </p:sp>
      <p:sp>
        <p:nvSpPr>
          <p:cNvPr id="5" name="Rounded Rectangular Callout 4"/>
          <p:cNvSpPr/>
          <p:nvPr/>
        </p:nvSpPr>
        <p:spPr>
          <a:xfrm>
            <a:off x="4141695" y="4906008"/>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76067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17</a:t>
            </a:fld>
            <a:endParaRPr lang="en-US" dirty="0"/>
          </a:p>
        </p:txBody>
      </p:sp>
      <p:sp>
        <p:nvSpPr>
          <p:cNvPr id="5" name="Title 1"/>
          <p:cNvSpPr>
            <a:spLocks noGrp="1"/>
          </p:cNvSpPr>
          <p:nvPr>
            <p:ph type="ctrTitle"/>
          </p:nvPr>
        </p:nvSpPr>
        <p:spPr>
          <a:xfrm>
            <a:off x="355586" y="2232662"/>
            <a:ext cx="5733242" cy="1338732"/>
          </a:xfrm>
        </p:spPr>
        <p:txBody>
          <a:bodyPr/>
          <a:lstStyle/>
          <a:p>
            <a:r>
              <a:rPr lang="en-US" dirty="0" smtClean="0"/>
              <a:t>TLS and Forward Secrecy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761222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3538005"/>
          </a:xfrm>
        </p:spPr>
        <p:txBody>
          <a:bodyPr>
            <a:normAutofit/>
          </a:bodyPr>
          <a:lstStyle/>
          <a:p>
            <a:r>
              <a:rPr lang="en-GB" dirty="0" smtClean="0"/>
              <a:t>Authentication</a:t>
            </a:r>
          </a:p>
          <a:p>
            <a:pPr lvl="1"/>
            <a:r>
              <a:rPr lang="en-GB" dirty="0" smtClean="0"/>
              <a:t>Alice trusts it’s really Bob.</a:t>
            </a:r>
          </a:p>
          <a:p>
            <a:endParaRPr lang="en-GB" dirty="0" smtClean="0"/>
          </a:p>
          <a:p>
            <a:r>
              <a:rPr lang="en-GB" dirty="0" smtClean="0"/>
              <a:t>Privacy</a:t>
            </a:r>
          </a:p>
          <a:p>
            <a:pPr lvl="1"/>
            <a:r>
              <a:rPr lang="en-GB" dirty="0" smtClean="0"/>
              <a:t>Conversation is encrypted.</a:t>
            </a:r>
          </a:p>
          <a:p>
            <a:pPr lvl="1"/>
            <a:endParaRPr lang="en-GB" dirty="0" smtClean="0"/>
          </a:p>
          <a:p>
            <a:r>
              <a:rPr lang="en-GB" dirty="0" smtClean="0"/>
              <a:t>Integrity</a:t>
            </a:r>
          </a:p>
          <a:p>
            <a:pPr lvl="1"/>
            <a:r>
              <a:rPr lang="en-GB" dirty="0" smtClean="0"/>
              <a:t>Alice &amp; Bob can tell if messages are tampered with.</a:t>
            </a:r>
          </a:p>
        </p:txBody>
      </p:sp>
      <p:sp>
        <p:nvSpPr>
          <p:cNvPr id="4" name="Title 3"/>
          <p:cNvSpPr>
            <a:spLocks noGrp="1"/>
          </p:cNvSpPr>
          <p:nvPr>
            <p:ph type="ctrTitle"/>
          </p:nvPr>
        </p:nvSpPr>
        <p:spPr/>
        <p:txBody>
          <a:bodyPr/>
          <a:lstStyle/>
          <a:p>
            <a:r>
              <a:rPr lang="en-GB" dirty="0" smtClean="0"/>
              <a:t>TLS (RFC5246) provides:</a:t>
            </a:r>
            <a:endParaRPr lang="en-GB" dirty="0"/>
          </a:p>
        </p:txBody>
      </p:sp>
      <p:sp>
        <p:nvSpPr>
          <p:cNvPr id="2" name="TextBox 1"/>
          <p:cNvSpPr txBox="1"/>
          <p:nvPr/>
        </p:nvSpPr>
        <p:spPr>
          <a:xfrm>
            <a:off x="422032" y="5677320"/>
            <a:ext cx="8320034" cy="430887"/>
          </a:xfrm>
          <a:prstGeom prst="rect">
            <a:avLst/>
          </a:prstGeom>
          <a:noFill/>
        </p:spPr>
        <p:txBody>
          <a:bodyPr wrap="square" lIns="0" tIns="0" rIns="0" bIns="0" rtlCol="0">
            <a:spAutoFit/>
          </a:bodyPr>
          <a:lstStyle/>
          <a:p>
            <a:pPr algn="ctr"/>
            <a:r>
              <a:rPr lang="en-GB" sz="2800" dirty="0">
                <a:solidFill>
                  <a:schemeClr val="tx2"/>
                </a:solidFill>
                <a:latin typeface="Consolas" panose="020B0609020204030204" pitchFamily="49" charset="0"/>
                <a:cs typeface="Consolas" panose="020B0609020204030204" pitchFamily="49" charset="0"/>
              </a:rPr>
              <a:t>https://</a:t>
            </a:r>
            <a:r>
              <a:rPr lang="en-GB" sz="2800" dirty="0" smtClean="0">
                <a:solidFill>
                  <a:schemeClr val="tx2"/>
                </a:solidFill>
                <a:latin typeface="Consolas" panose="020B0609020204030204" pitchFamily="49" charset="0"/>
                <a:cs typeface="Consolas" panose="020B0609020204030204" pitchFamily="49" charset="0"/>
              </a:rPr>
              <a:t>tools.ietf.org/html/rfc5246</a:t>
            </a:r>
            <a:endParaRPr lang="en-GB" sz="28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837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4824569"/>
            <a:ext cx="8462468" cy="1305278"/>
          </a:xfrm>
        </p:spPr>
        <p:txBody>
          <a:bodyPr>
            <a:normAutofit/>
          </a:bodyPr>
          <a:lstStyle/>
          <a:p>
            <a:r>
              <a:rPr lang="en-GB" dirty="0" smtClean="0"/>
              <a:t>Look out for:</a:t>
            </a:r>
          </a:p>
          <a:p>
            <a:pPr lvl="1"/>
            <a:r>
              <a:rPr lang="en-GB" dirty="0" smtClean="0"/>
              <a:t>Combined </a:t>
            </a:r>
            <a:r>
              <a:rPr lang="en-GB" dirty="0" smtClean="0">
                <a:solidFill>
                  <a:srgbClr val="FF0000"/>
                </a:solidFill>
              </a:rPr>
              <a:t>Key Exchange </a:t>
            </a:r>
            <a:r>
              <a:rPr lang="en-GB" dirty="0" smtClean="0"/>
              <a:t>and </a:t>
            </a:r>
            <a:r>
              <a:rPr lang="en-GB" dirty="0" smtClean="0">
                <a:solidFill>
                  <a:srgbClr val="FF0000"/>
                </a:solidFill>
              </a:rPr>
              <a:t>Authentication</a:t>
            </a:r>
            <a:r>
              <a:rPr lang="en-GB" dirty="0" smtClean="0"/>
              <a:t>.</a:t>
            </a:r>
          </a:p>
          <a:p>
            <a:pPr lvl="1"/>
            <a:r>
              <a:rPr lang="en-GB" dirty="0" smtClean="0">
                <a:solidFill>
                  <a:srgbClr val="FF0000"/>
                </a:solidFill>
              </a:rPr>
              <a:t>NULL</a:t>
            </a:r>
            <a:r>
              <a:rPr lang="en-GB" dirty="0" smtClean="0"/>
              <a:t>, </a:t>
            </a:r>
            <a:r>
              <a:rPr lang="en-GB" dirty="0" smtClean="0">
                <a:solidFill>
                  <a:srgbClr val="FF0000"/>
                </a:solidFill>
              </a:rPr>
              <a:t>ANON</a:t>
            </a:r>
            <a:r>
              <a:rPr lang="en-GB" dirty="0" smtClean="0"/>
              <a:t> or </a:t>
            </a:r>
            <a:r>
              <a:rPr lang="en-GB" dirty="0" smtClean="0">
                <a:solidFill>
                  <a:srgbClr val="FF0000"/>
                </a:solidFill>
              </a:rPr>
              <a:t>EXPORT</a:t>
            </a:r>
            <a:r>
              <a:rPr lang="en-GB" dirty="0" smtClean="0"/>
              <a:t> in the cipher name.</a:t>
            </a:r>
          </a:p>
        </p:txBody>
      </p:sp>
      <p:sp>
        <p:nvSpPr>
          <p:cNvPr id="2" name="Title 1"/>
          <p:cNvSpPr>
            <a:spLocks noGrp="1"/>
          </p:cNvSpPr>
          <p:nvPr>
            <p:ph type="ctrTitle"/>
          </p:nvPr>
        </p:nvSpPr>
        <p:spPr/>
        <p:txBody>
          <a:bodyPr/>
          <a:lstStyle/>
          <a:p>
            <a:r>
              <a:rPr lang="en-GB" dirty="0"/>
              <a:t>TLS provides 37 Cipher Suites</a:t>
            </a:r>
          </a:p>
        </p:txBody>
      </p:sp>
      <p:grpSp>
        <p:nvGrpSpPr>
          <p:cNvPr id="28" name="Group 27"/>
          <p:cNvGrpSpPr/>
          <p:nvPr/>
        </p:nvGrpSpPr>
        <p:grpSpPr>
          <a:xfrm>
            <a:off x="602944" y="1657871"/>
            <a:ext cx="8531603" cy="1893320"/>
            <a:chOff x="602944" y="1079373"/>
            <a:chExt cx="8531603" cy="1893320"/>
          </a:xfrm>
        </p:grpSpPr>
        <p:sp>
          <p:nvSpPr>
            <p:cNvPr id="5" name="TextBox 4"/>
            <p:cNvSpPr txBox="1"/>
            <p:nvPr/>
          </p:nvSpPr>
          <p:spPr>
            <a:xfrm>
              <a:off x="602944" y="1079373"/>
              <a:ext cx="7645878" cy="369332"/>
            </a:xfrm>
            <a:prstGeom prst="rect">
              <a:avLst/>
            </a:prstGeom>
            <a:noFill/>
          </p:spPr>
          <p:txBody>
            <a:bodyPr wrap="square" lIns="0" tIns="0" rIns="0" bIns="0" rtlCol="0">
              <a:spAutoFit/>
            </a:bodyPr>
            <a:lstStyle/>
            <a:p>
              <a:pPr algn="ctr"/>
              <a:r>
                <a:rPr lang="en-GB" sz="2400" dirty="0">
                  <a:solidFill>
                    <a:srgbClr val="00B050"/>
                  </a:solidFill>
                  <a:latin typeface="Consolas" panose="020B0609020204030204" pitchFamily="49" charset="0"/>
                  <a:cs typeface="Consolas" panose="020B0609020204030204" pitchFamily="49" charset="0"/>
                </a:rPr>
                <a:t>TLS</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chemeClr val="accent4">
                      <a:lumMod val="60000"/>
                      <a:lumOff val="40000"/>
                    </a:schemeClr>
                  </a:solidFill>
                  <a:latin typeface="Consolas" panose="020B0609020204030204" pitchFamily="49" charset="0"/>
                  <a:cs typeface="Consolas" panose="020B0609020204030204" pitchFamily="49" charset="0"/>
                </a:rPr>
                <a:t>ECDHE</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rgbClr val="0070C0"/>
                  </a:solidFill>
                  <a:latin typeface="Consolas" panose="020B0609020204030204" pitchFamily="49" charset="0"/>
                  <a:cs typeface="Consolas" panose="020B0609020204030204" pitchFamily="49" charset="0"/>
                </a:rPr>
                <a:t>ECDSA</a:t>
              </a:r>
              <a:r>
                <a:rPr lang="en-GB" sz="2400" dirty="0">
                  <a:solidFill>
                    <a:schemeClr val="bg1">
                      <a:lumMod val="75000"/>
                    </a:schemeClr>
                  </a:solidFill>
                  <a:latin typeface="Consolas" panose="020B0609020204030204" pitchFamily="49" charset="0"/>
                  <a:cs typeface="Consolas" panose="020B0609020204030204" pitchFamily="49" charset="0"/>
                </a:rPr>
                <a:t>_WITH_</a:t>
              </a:r>
              <a:r>
                <a:rPr lang="en-GB" sz="2400" dirty="0">
                  <a:solidFill>
                    <a:schemeClr val="accent6">
                      <a:lumMod val="75000"/>
                    </a:schemeClr>
                  </a:solidFill>
                  <a:latin typeface="Consolas" panose="020B0609020204030204" pitchFamily="49" charset="0"/>
                  <a:cs typeface="Consolas" panose="020B0609020204030204" pitchFamily="49" charset="0"/>
                </a:rPr>
                <a:t>AES_128_CBC</a:t>
              </a:r>
              <a:r>
                <a:rPr lang="en-GB" sz="2400" dirty="0">
                  <a:latin typeface="Consolas" panose="020B0609020204030204" pitchFamily="49" charset="0"/>
                  <a:cs typeface="Consolas" panose="020B0609020204030204" pitchFamily="49" charset="0"/>
                </a:rPr>
                <a:t>_</a:t>
              </a:r>
              <a:r>
                <a:rPr lang="en-GB" sz="2400" dirty="0">
                  <a:solidFill>
                    <a:schemeClr val="accent3">
                      <a:lumMod val="75000"/>
                    </a:schemeClr>
                  </a:solidFill>
                  <a:latin typeface="Consolas" panose="020B0609020204030204" pitchFamily="49" charset="0"/>
                  <a:cs typeface="Consolas" panose="020B0609020204030204" pitchFamily="49" charset="0"/>
                </a:rPr>
                <a:t>SHA256</a:t>
              </a:r>
            </a:p>
          </p:txBody>
        </p:sp>
        <p:sp>
          <p:nvSpPr>
            <p:cNvPr id="6" name="TextBox 5"/>
            <p:cNvSpPr txBox="1"/>
            <p:nvPr/>
          </p:nvSpPr>
          <p:spPr>
            <a:xfrm>
              <a:off x="821385" y="1795995"/>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7" name="TextBox 6"/>
            <p:cNvSpPr txBox="1"/>
            <p:nvPr/>
          </p:nvSpPr>
          <p:spPr>
            <a:xfrm>
              <a:off x="1223257" y="2547165"/>
              <a:ext cx="1898420" cy="369332"/>
            </a:xfrm>
            <a:prstGeom prst="rect">
              <a:avLst/>
            </a:prstGeom>
            <a:noFill/>
          </p:spPr>
          <p:txBody>
            <a:bodyPr wrap="square" lIns="0" tIns="0" rIns="0" bIns="0" rtlCol="0">
              <a:spAutoFit/>
            </a:bodyPr>
            <a:lstStyle/>
            <a:p>
              <a:pPr algn="ctr"/>
              <a:r>
                <a:rPr lang="en-GB" sz="2400" dirty="0">
                  <a:solidFill>
                    <a:schemeClr val="accent4">
                      <a:lumMod val="60000"/>
                      <a:lumOff val="40000"/>
                    </a:schemeClr>
                  </a:solidFill>
                </a:rPr>
                <a:t>Key Exchange</a:t>
              </a:r>
            </a:p>
          </p:txBody>
        </p:sp>
        <p:sp>
          <p:nvSpPr>
            <p:cNvPr id="8" name="TextBox 7"/>
            <p:cNvSpPr txBox="1"/>
            <p:nvPr/>
          </p:nvSpPr>
          <p:spPr>
            <a:xfrm>
              <a:off x="4638972" y="1794349"/>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0" name="TextBox 9"/>
            <p:cNvSpPr txBox="1"/>
            <p:nvPr/>
          </p:nvSpPr>
          <p:spPr>
            <a:xfrm>
              <a:off x="5516545" y="2234029"/>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11" name="TextBox 10"/>
            <p:cNvSpPr txBox="1"/>
            <p:nvPr/>
          </p:nvSpPr>
          <p:spPr>
            <a:xfrm>
              <a:off x="2193067" y="1795995"/>
              <a:ext cx="2099016" cy="369332"/>
            </a:xfrm>
            <a:prstGeom prst="rect">
              <a:avLst/>
            </a:prstGeom>
            <a:noFill/>
          </p:spPr>
          <p:txBody>
            <a:bodyPr wrap="square" lIns="0" tIns="0" rIns="0" bIns="0" rtlCol="0">
              <a:spAutoFit/>
            </a:bodyPr>
            <a:lstStyle/>
            <a:p>
              <a:pPr algn="ctr"/>
              <a:r>
                <a:rPr lang="en-GB" sz="2400" dirty="0" smtClean="0">
                  <a:solidFill>
                    <a:srgbClr val="0070C0"/>
                  </a:solidFill>
                </a:rPr>
                <a:t>Authentication</a:t>
              </a:r>
              <a:endParaRPr lang="en-GB" sz="2400" dirty="0">
                <a:solidFill>
                  <a:srgbClr val="C00000"/>
                </a:solidFill>
              </a:endParaRPr>
            </a:p>
          </p:txBody>
        </p:sp>
        <p:cxnSp>
          <p:nvCxnSpPr>
            <p:cNvPr id="13" name="Straight Connector 12"/>
            <p:cNvCxnSpPr>
              <a:stCxn id="10" idx="0"/>
            </p:cNvCxnSpPr>
            <p:nvPr/>
          </p:nvCxnSpPr>
          <p:spPr>
            <a:xfrm flipV="1">
              <a:off x="7325546" y="1448707"/>
              <a:ext cx="2450" cy="7853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692503" y="1422304"/>
              <a:ext cx="0" cy="3720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3239243" y="1422304"/>
              <a:ext cx="3332"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p:cNvCxnSpPr>
            <p:nvPr/>
          </p:nvCxnSpPr>
          <p:spPr>
            <a:xfrm flipV="1">
              <a:off x="2172467" y="1422304"/>
              <a:ext cx="0" cy="112486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441724" y="1422304"/>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885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trike="sngStrike" dirty="0" smtClean="0"/>
              <a:t>Perfect</a:t>
            </a:r>
            <a:r>
              <a:rPr lang="en-US" dirty="0" smtClean="0"/>
              <a:t> Forward Secrecy</a:t>
            </a:r>
            <a:endParaRPr lang="en-US" dirty="0"/>
          </a:p>
        </p:txBody>
      </p:sp>
      <p:sp>
        <p:nvSpPr>
          <p:cNvPr id="3" name="Text Placeholder 2"/>
          <p:cNvSpPr>
            <a:spLocks noGrp="1"/>
          </p:cNvSpPr>
          <p:nvPr>
            <p:ph type="body" sz="quarter" idx="13"/>
          </p:nvPr>
        </p:nvSpPr>
        <p:spPr/>
        <p:txBody>
          <a:bodyPr/>
          <a:lstStyle/>
          <a:p>
            <a:r>
              <a:rPr lang="en-US" sz="2400" dirty="0" smtClean="0"/>
              <a:t>Andy Brodie – Principal Design Engineer</a:t>
            </a:r>
            <a:endParaRPr lang="en-US" sz="2400" dirty="0"/>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a:t>
            </a:r>
            <a:r>
              <a:rPr lang="en-GB" dirty="0" smtClean="0"/>
              <a:t>Engineers</a:t>
            </a:r>
            <a:r>
              <a:rPr lang="en-US" dirty="0" smtClean="0"/>
              <a:t> - 30 September 2015</a:t>
            </a:r>
            <a:endParaRPr lang="en-US" dirty="0"/>
          </a:p>
          <a:p>
            <a:endParaRPr lang="en-US" dirty="0"/>
          </a:p>
        </p:txBody>
      </p:sp>
    </p:spTree>
    <p:extLst>
      <p:ext uri="{BB962C8B-B14F-4D97-AF65-F5344CB8AC3E}">
        <p14:creationId xmlns:p14="http://schemas.microsoft.com/office/powerpoint/2010/main" val="76253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TLS provides 37 Cipher Suites</a:t>
            </a:r>
          </a:p>
        </p:txBody>
      </p:sp>
      <p:sp>
        <p:nvSpPr>
          <p:cNvPr id="5" name="TextBox 4"/>
          <p:cNvSpPr txBox="1"/>
          <p:nvPr/>
        </p:nvSpPr>
        <p:spPr>
          <a:xfrm>
            <a:off x="602944" y="1659600"/>
            <a:ext cx="7645878" cy="369332"/>
          </a:xfrm>
          <a:prstGeom prst="rect">
            <a:avLst/>
          </a:prstGeom>
          <a:noFill/>
        </p:spPr>
        <p:txBody>
          <a:bodyPr wrap="square" lIns="0" tIns="0" rIns="0" bIns="0" rtlCol="0">
            <a:spAutoFit/>
          </a:bodyPr>
          <a:lstStyle/>
          <a:p>
            <a:pPr algn="ctr"/>
            <a:r>
              <a:rPr lang="en-GB" sz="2400" dirty="0" smtClean="0">
                <a:solidFill>
                  <a:srgbClr val="00B050"/>
                </a:solidFill>
                <a:latin typeface="Consolas" panose="020B0609020204030204" pitchFamily="49" charset="0"/>
                <a:cs typeface="Consolas" panose="020B0609020204030204" pitchFamily="49" charset="0"/>
              </a:rPr>
              <a:t>TLS</a:t>
            </a:r>
            <a:r>
              <a:rPr lang="en-GB" sz="2400" dirty="0" smtClean="0">
                <a:solidFill>
                  <a:schemeClr val="bg1">
                    <a:lumMod val="75000"/>
                  </a:schemeClr>
                </a:solidFill>
                <a:latin typeface="Consolas" panose="020B0609020204030204" pitchFamily="49" charset="0"/>
                <a:cs typeface="Consolas" panose="020B0609020204030204" pitchFamily="49" charset="0"/>
              </a:rPr>
              <a:t>_</a:t>
            </a:r>
            <a:r>
              <a:rPr lang="en-GB" sz="2400" dirty="0" smtClean="0">
                <a:gradFill>
                  <a:gsLst>
                    <a:gs pos="0">
                      <a:srgbClr val="0070C0"/>
                    </a:gs>
                    <a:gs pos="100000">
                      <a:schemeClr val="accent4">
                        <a:lumMod val="60000"/>
                        <a:lumOff val="40000"/>
                      </a:schemeClr>
                    </a:gs>
                  </a:gsLst>
                  <a:lin ang="5400000" scaled="1"/>
                </a:gradFill>
                <a:latin typeface="Consolas" panose="020B0609020204030204" pitchFamily="49" charset="0"/>
                <a:cs typeface="Consolas" panose="020B0609020204030204" pitchFamily="49" charset="0"/>
              </a:rPr>
              <a:t>RSA</a:t>
            </a:r>
            <a:r>
              <a:rPr lang="en-GB" sz="2400" dirty="0" smtClean="0">
                <a:solidFill>
                  <a:schemeClr val="bg1">
                    <a:lumMod val="75000"/>
                  </a:schemeClr>
                </a:solidFill>
                <a:latin typeface="Consolas" panose="020B0609020204030204" pitchFamily="49" charset="0"/>
                <a:cs typeface="Consolas" panose="020B0609020204030204" pitchFamily="49" charset="0"/>
              </a:rPr>
              <a:t>_WITH_</a:t>
            </a:r>
            <a:r>
              <a:rPr lang="en-GB" sz="2400" dirty="0" smtClean="0">
                <a:solidFill>
                  <a:schemeClr val="accent6">
                    <a:lumMod val="75000"/>
                  </a:schemeClr>
                </a:solidFill>
                <a:latin typeface="Consolas" panose="020B0609020204030204" pitchFamily="49" charset="0"/>
                <a:cs typeface="Consolas" panose="020B0609020204030204" pitchFamily="49" charset="0"/>
              </a:rPr>
              <a:t>AES_128_CBC</a:t>
            </a:r>
            <a:r>
              <a:rPr lang="en-GB" sz="2400" dirty="0" smtClean="0">
                <a:latin typeface="Consolas" panose="020B0609020204030204" pitchFamily="49" charset="0"/>
                <a:cs typeface="Consolas" panose="020B0609020204030204" pitchFamily="49" charset="0"/>
              </a:rPr>
              <a:t>_</a:t>
            </a:r>
            <a:r>
              <a:rPr lang="en-GB" sz="2400" dirty="0" smtClean="0">
                <a:solidFill>
                  <a:schemeClr val="accent3">
                    <a:lumMod val="75000"/>
                  </a:schemeClr>
                </a:solidFill>
                <a:latin typeface="Consolas" panose="020B0609020204030204" pitchFamily="49" charset="0"/>
                <a:cs typeface="Consolas" panose="020B0609020204030204" pitchFamily="49" charset="0"/>
              </a:rPr>
              <a:t>SHA256</a:t>
            </a:r>
            <a:endParaRPr lang="en-GB" sz="2400" dirty="0">
              <a:solidFill>
                <a:schemeClr val="accent3">
                  <a:lumMod val="75000"/>
                </a:schemeClr>
              </a:solidFill>
              <a:latin typeface="Consolas" panose="020B0609020204030204" pitchFamily="49" charset="0"/>
              <a:cs typeface="Consolas" panose="020B0609020204030204" pitchFamily="49" charset="0"/>
            </a:endParaRPr>
          </a:p>
        </p:txBody>
      </p:sp>
      <p:sp>
        <p:nvSpPr>
          <p:cNvPr id="6" name="TextBox 5"/>
          <p:cNvSpPr txBox="1"/>
          <p:nvPr/>
        </p:nvSpPr>
        <p:spPr>
          <a:xfrm>
            <a:off x="1334566" y="2363266"/>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8" name="TextBox 7"/>
          <p:cNvSpPr txBox="1"/>
          <p:nvPr/>
        </p:nvSpPr>
        <p:spPr>
          <a:xfrm>
            <a:off x="4060478" y="2363266"/>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1" name="TextBox 10"/>
          <p:cNvSpPr txBox="1"/>
          <p:nvPr/>
        </p:nvSpPr>
        <p:spPr>
          <a:xfrm>
            <a:off x="1633231" y="2849675"/>
            <a:ext cx="2099016" cy="738664"/>
          </a:xfrm>
          <a:prstGeom prst="rect">
            <a:avLst/>
          </a:prstGeom>
          <a:noFill/>
        </p:spPr>
        <p:txBody>
          <a:bodyPr wrap="square" lIns="0" tIns="0" rIns="0" bIns="0" rtlCol="0">
            <a:spAutoFit/>
          </a:bodyPr>
          <a:lstStyle/>
          <a:p>
            <a:pPr algn="ctr"/>
            <a:r>
              <a:rPr lang="en-GB" sz="2400" dirty="0" smtClean="0">
                <a:solidFill>
                  <a:srgbClr val="0070C0"/>
                </a:solidFill>
              </a:rPr>
              <a:t>Authentication </a:t>
            </a:r>
            <a:r>
              <a:rPr lang="en-GB" sz="2400" dirty="0" smtClean="0">
                <a:solidFill>
                  <a:schemeClr val="accent4">
                    <a:lumMod val="60000"/>
                    <a:lumOff val="40000"/>
                  </a:schemeClr>
                </a:solidFill>
              </a:rPr>
              <a:t>&amp; Key Exchange</a:t>
            </a:r>
            <a:endParaRPr lang="en-GB" sz="2400" dirty="0">
              <a:solidFill>
                <a:schemeClr val="accent4">
                  <a:lumMod val="60000"/>
                  <a:lumOff val="40000"/>
                </a:schemeClr>
              </a:solidFill>
            </a:endParaRPr>
          </a:p>
        </p:txBody>
      </p:sp>
      <p:cxnSp>
        <p:nvCxnSpPr>
          <p:cNvPr id="13" name="Straight Connector 12"/>
          <p:cNvCxnSpPr>
            <a:stCxn id="30" idx="0"/>
          </p:cNvCxnSpPr>
          <p:nvPr/>
        </p:nvCxnSpPr>
        <p:spPr>
          <a:xfrm flipV="1">
            <a:off x="6536781" y="2028933"/>
            <a:ext cx="0" cy="8207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114009" y="2028932"/>
            <a:ext cx="0" cy="3343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V="1">
            <a:off x="2682739" y="2028932"/>
            <a:ext cx="0" cy="6552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954905" y="1993200"/>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27780" y="2849675"/>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34" name="Text Placeholder 8"/>
          <p:cNvSpPr txBox="1">
            <a:spLocks/>
          </p:cNvSpPr>
          <p:nvPr/>
        </p:nvSpPr>
        <p:spPr>
          <a:xfrm>
            <a:off x="355586" y="4824569"/>
            <a:ext cx="8462468" cy="1305278"/>
          </a:xfrm>
          <a:prstGeom prst="rect">
            <a:avLst/>
          </a:prstGeom>
        </p:spPr>
        <p:txBody>
          <a:bodyPr vert="horz" lIns="82088" tIns="41044" rIns="82088" bIns="41044">
            <a:normAutofit/>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Look out for:</a:t>
            </a:r>
          </a:p>
          <a:p>
            <a:pPr lvl="1"/>
            <a:r>
              <a:rPr lang="en-GB" smtClean="0"/>
              <a:t>Combined </a:t>
            </a:r>
            <a:r>
              <a:rPr lang="en-GB" smtClean="0">
                <a:solidFill>
                  <a:srgbClr val="FF0000"/>
                </a:solidFill>
              </a:rPr>
              <a:t>Key Exchange </a:t>
            </a:r>
            <a:r>
              <a:rPr lang="en-GB" smtClean="0"/>
              <a:t>and </a:t>
            </a:r>
            <a:r>
              <a:rPr lang="en-GB" smtClean="0">
                <a:solidFill>
                  <a:srgbClr val="FF0000"/>
                </a:solidFill>
              </a:rPr>
              <a:t>Authentication</a:t>
            </a:r>
            <a:r>
              <a:rPr lang="en-GB" smtClean="0"/>
              <a:t>.</a:t>
            </a:r>
          </a:p>
          <a:p>
            <a:pPr lvl="1"/>
            <a:r>
              <a:rPr lang="en-GB" smtClean="0">
                <a:solidFill>
                  <a:srgbClr val="FF0000"/>
                </a:solidFill>
              </a:rPr>
              <a:t>NULL</a:t>
            </a:r>
            <a:r>
              <a:rPr lang="en-GB" smtClean="0"/>
              <a:t>, </a:t>
            </a:r>
            <a:r>
              <a:rPr lang="en-GB" smtClean="0">
                <a:solidFill>
                  <a:srgbClr val="FF0000"/>
                </a:solidFill>
              </a:rPr>
              <a:t>ANON</a:t>
            </a:r>
            <a:r>
              <a:rPr lang="en-GB" smtClean="0"/>
              <a:t> or </a:t>
            </a:r>
            <a:r>
              <a:rPr lang="en-GB" smtClean="0">
                <a:solidFill>
                  <a:srgbClr val="FF0000"/>
                </a:solidFill>
              </a:rPr>
              <a:t>EXPORT</a:t>
            </a:r>
            <a:r>
              <a:rPr lang="en-GB" smtClean="0"/>
              <a:t> in the cipher name.</a:t>
            </a:r>
            <a:endParaRPr lang="en-GB" dirty="0" smtClean="0"/>
          </a:p>
        </p:txBody>
      </p:sp>
    </p:spTree>
    <p:extLst>
      <p:ext uri="{BB962C8B-B14F-4D97-AF65-F5344CB8AC3E}">
        <p14:creationId xmlns:p14="http://schemas.microsoft.com/office/powerpoint/2010/main" val="3450763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4229906"/>
          </a:xfrm>
        </p:spPr>
        <p:txBody>
          <a:bodyPr>
            <a:normAutofit/>
          </a:bodyPr>
          <a:lstStyle/>
          <a:p>
            <a:r>
              <a:rPr lang="en-GB" dirty="0" smtClean="0"/>
              <a:t>Privacy between Alice and Bob.</a:t>
            </a:r>
          </a:p>
          <a:p>
            <a:pPr lvl="1"/>
            <a:r>
              <a:rPr lang="en-GB" dirty="0"/>
              <a:t>Uses a symmetric key for performance.</a:t>
            </a:r>
          </a:p>
          <a:p>
            <a:pPr lvl="1"/>
            <a:r>
              <a:rPr lang="en-GB" dirty="0"/>
              <a:t>Generated on the fly by Alice &amp; Bob.</a:t>
            </a:r>
          </a:p>
          <a:p>
            <a:pPr lvl="1"/>
            <a:r>
              <a:rPr lang="en-GB" dirty="0" smtClean="0"/>
              <a:t>Changes regularly.</a:t>
            </a:r>
          </a:p>
          <a:p>
            <a:pPr lvl="1"/>
            <a:r>
              <a:rPr lang="en-GB" dirty="0" smtClean="0"/>
              <a:t>Never stored, so very difficult to obtain.</a:t>
            </a:r>
          </a:p>
          <a:p>
            <a:endParaRPr lang="en-GB" dirty="0" smtClean="0"/>
          </a:p>
          <a:p>
            <a:r>
              <a:rPr lang="en-GB" dirty="0" smtClean="0"/>
              <a:t>These are </a:t>
            </a:r>
            <a:r>
              <a:rPr lang="en-GB" dirty="0" smtClean="0">
                <a:solidFill>
                  <a:schemeClr val="tx2"/>
                </a:solidFill>
              </a:rPr>
              <a:t>not </a:t>
            </a:r>
            <a:r>
              <a:rPr lang="en-GB" dirty="0" smtClean="0"/>
              <a:t>the keys Eve will attack.</a:t>
            </a:r>
          </a:p>
          <a:p>
            <a:pPr lvl="1"/>
            <a:r>
              <a:rPr lang="en-GB" dirty="0" smtClean="0"/>
              <a:t>Although, if compromised will give Eve what she wants.</a:t>
            </a:r>
          </a:p>
          <a:p>
            <a:pPr lvl="1"/>
            <a:r>
              <a:rPr lang="en-GB" dirty="0" smtClean="0"/>
              <a:t>Huge amount of effort spent in ensuring this remains secret.</a:t>
            </a:r>
          </a:p>
          <a:p>
            <a:endParaRPr lang="en-GB" dirty="0" smtClean="0"/>
          </a:p>
        </p:txBody>
      </p:sp>
      <p:sp>
        <p:nvSpPr>
          <p:cNvPr id="4" name="Title 3"/>
          <p:cNvSpPr>
            <a:spLocks noGrp="1"/>
          </p:cNvSpPr>
          <p:nvPr>
            <p:ph type="ctrTitle"/>
          </p:nvPr>
        </p:nvSpPr>
        <p:spPr/>
        <p:txBody>
          <a:bodyPr/>
          <a:lstStyle/>
          <a:p>
            <a:r>
              <a:rPr lang="en-GB" dirty="0" smtClean="0"/>
              <a:t>TLS Features: Data Exchange Bulk Encryption</a:t>
            </a:r>
            <a:endParaRPr lang="en-GB" dirty="0"/>
          </a:p>
        </p:txBody>
      </p:sp>
    </p:spTree>
    <p:extLst>
      <p:ext uri="{BB962C8B-B14F-4D97-AF65-F5344CB8AC3E}">
        <p14:creationId xmlns:p14="http://schemas.microsoft.com/office/powerpoint/2010/main" val="12933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TLS Features: Key Exchange</a:t>
            </a:r>
            <a:endParaRPr lang="en-GB" dirty="0"/>
          </a:p>
        </p:txBody>
      </p:sp>
      <p:sp>
        <p:nvSpPr>
          <p:cNvPr id="3" name="Rectangle 2"/>
          <p:cNvSpPr/>
          <p:nvPr/>
        </p:nvSpPr>
        <p:spPr>
          <a:xfrm>
            <a:off x="316659"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2525292"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Master Secret</a:t>
            </a:r>
            <a:endParaRPr lang="en-GB" dirty="0"/>
          </a:p>
        </p:txBody>
      </p:sp>
      <p:sp>
        <p:nvSpPr>
          <p:cNvPr id="7" name="Rectangle 6"/>
          <p:cNvSpPr/>
          <p:nvPr/>
        </p:nvSpPr>
        <p:spPr>
          <a:xfrm>
            <a:off x="4733925"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Key Material</a:t>
            </a:r>
            <a:endParaRPr lang="en-GB" dirty="0"/>
          </a:p>
        </p:txBody>
      </p:sp>
      <p:sp>
        <p:nvSpPr>
          <p:cNvPr id="8" name="Rectangle 7"/>
          <p:cNvSpPr/>
          <p:nvPr/>
        </p:nvSpPr>
        <p:spPr>
          <a:xfrm>
            <a:off x="6942559" y="3904895"/>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Server Write Key</a:t>
            </a:r>
            <a:endParaRPr lang="en-GB" dirty="0"/>
          </a:p>
        </p:txBody>
      </p:sp>
      <p:sp>
        <p:nvSpPr>
          <p:cNvPr id="9" name="Rectangle 8"/>
          <p:cNvSpPr/>
          <p:nvPr/>
        </p:nvSpPr>
        <p:spPr>
          <a:xfrm>
            <a:off x="6942559" y="3048682"/>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Client Write Key</a:t>
            </a:r>
            <a:endParaRPr lang="en-GB" dirty="0"/>
          </a:p>
        </p:txBody>
      </p:sp>
      <p:sp>
        <p:nvSpPr>
          <p:cNvPr id="10" name="Rectangle 9"/>
          <p:cNvSpPr/>
          <p:nvPr/>
        </p:nvSpPr>
        <p:spPr>
          <a:xfrm>
            <a:off x="6942559" y="4761108"/>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Write IV</a:t>
            </a:r>
            <a:endParaRPr lang="en-GB" dirty="0"/>
          </a:p>
        </p:txBody>
      </p:sp>
      <p:sp>
        <p:nvSpPr>
          <p:cNvPr id="11" name="Rectangle 10"/>
          <p:cNvSpPr/>
          <p:nvPr/>
        </p:nvSpPr>
        <p:spPr>
          <a:xfrm>
            <a:off x="6942559" y="561731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Write IV</a:t>
            </a:r>
            <a:endParaRPr lang="en-GB" dirty="0"/>
          </a:p>
        </p:txBody>
      </p:sp>
      <p:sp>
        <p:nvSpPr>
          <p:cNvPr id="12" name="Rectangle 11"/>
          <p:cNvSpPr/>
          <p:nvPr/>
        </p:nvSpPr>
        <p:spPr>
          <a:xfrm>
            <a:off x="6942559" y="219246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MAC Key</a:t>
            </a:r>
            <a:endParaRPr lang="en-GB" dirty="0"/>
          </a:p>
        </p:txBody>
      </p:sp>
      <p:sp>
        <p:nvSpPr>
          <p:cNvPr id="13" name="Rectangle 12"/>
          <p:cNvSpPr/>
          <p:nvPr/>
        </p:nvSpPr>
        <p:spPr>
          <a:xfrm>
            <a:off x="6942558" y="1336256"/>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MAC Key</a:t>
            </a:r>
            <a:endParaRPr lang="en-GB" dirty="0"/>
          </a:p>
        </p:txBody>
      </p:sp>
      <p:cxnSp>
        <p:nvCxnSpPr>
          <p:cNvPr id="14" name="Straight Arrow Connector 13"/>
          <p:cNvCxnSpPr>
            <a:stCxn id="3" idx="3"/>
            <a:endCxn id="6" idx="1"/>
          </p:cNvCxnSpPr>
          <p:nvPr/>
        </p:nvCxnSpPr>
        <p:spPr>
          <a:xfrm>
            <a:off x="2201442"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410075"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7" idx="3"/>
            <a:endCxn id="13" idx="1"/>
          </p:cNvCxnSpPr>
          <p:nvPr/>
        </p:nvCxnSpPr>
        <p:spPr>
          <a:xfrm flipV="1">
            <a:off x="6618708" y="1596154"/>
            <a:ext cx="323850" cy="2140532"/>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7" idx="3"/>
            <a:endCxn id="12" idx="1"/>
          </p:cNvCxnSpPr>
          <p:nvPr/>
        </p:nvCxnSpPr>
        <p:spPr>
          <a:xfrm flipV="1">
            <a:off x="6618708" y="2452367"/>
            <a:ext cx="323851" cy="1284319"/>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7" idx="3"/>
            <a:endCxn id="9" idx="1"/>
          </p:cNvCxnSpPr>
          <p:nvPr/>
        </p:nvCxnSpPr>
        <p:spPr>
          <a:xfrm flipV="1">
            <a:off x="6618708" y="3308580"/>
            <a:ext cx="323851" cy="428106"/>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7" idx="3"/>
            <a:endCxn id="8" idx="1"/>
          </p:cNvCxnSpPr>
          <p:nvPr/>
        </p:nvCxnSpPr>
        <p:spPr>
          <a:xfrm>
            <a:off x="6618708" y="3736686"/>
            <a:ext cx="323851" cy="428107"/>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7" idx="3"/>
            <a:endCxn id="10" idx="1"/>
          </p:cNvCxnSpPr>
          <p:nvPr/>
        </p:nvCxnSpPr>
        <p:spPr>
          <a:xfrm>
            <a:off x="6618708" y="3736686"/>
            <a:ext cx="323851" cy="1284320"/>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7" idx="3"/>
            <a:endCxn id="11" idx="1"/>
          </p:cNvCxnSpPr>
          <p:nvPr/>
        </p:nvCxnSpPr>
        <p:spPr>
          <a:xfrm>
            <a:off x="6618708" y="3736686"/>
            <a:ext cx="323851" cy="2140531"/>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910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without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23</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028923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Bob’s private key is Eve’s target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24</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2286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887381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25</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831546" y="3358206"/>
            <a:ext cx="1787733" cy="634612"/>
            <a:chOff x="831546" y="3358206"/>
            <a:chExt cx="1787733"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831546"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ry5ebyseyet4</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ry5ebyseyet4</a:t>
            </a: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507806" y="3358206"/>
            <a:ext cx="1867179" cy="634612"/>
            <a:chOff x="791824" y="3358206"/>
            <a:chExt cx="1867179"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791824" y="3746597"/>
              <a:ext cx="1867179" cy="246221"/>
            </a:xfrm>
            <a:prstGeom prst="rect">
              <a:avLst/>
            </a:prstGeom>
            <a:noFill/>
          </p:spPr>
          <p:txBody>
            <a:bodyPr wrap="none" lIns="0" tIns="0" rIns="0" bIns="0" rtlCol="0">
              <a:spAutoFit/>
            </a:bodyPr>
            <a:lstStyle/>
            <a:p>
              <a:pPr algn="ctr"/>
              <a:r>
                <a:rPr lang="en-GB" sz="1600" dirty="0" smtClean="0"/>
                <a:t>Ephemeral Private Key</a:t>
              </a:r>
              <a:endParaRPr lang="en-GB" sz="1600" dirty="0"/>
            </a:p>
          </p:txBody>
        </p:sp>
      </p:grpSp>
      <p:cxnSp>
        <p:nvCxnSpPr>
          <p:cNvPr id="26" name="Straight Arrow Connector 25"/>
          <p:cNvCxnSpPr>
            <a:stCxn id="23" idx="1"/>
            <a:endCxn id="6" idx="3"/>
          </p:cNvCxnSpPr>
          <p:nvPr/>
        </p:nvCxnSpPr>
        <p:spPr>
          <a:xfrm flipH="1">
            <a:off x="2445411" y="1608717"/>
            <a:ext cx="4275981"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3768892" y="1235807"/>
            <a:ext cx="1787733" cy="634612"/>
            <a:chOff x="831547" y="3358206"/>
            <a:chExt cx="1787733" cy="634612"/>
          </a:xfrm>
        </p:grpSpPr>
        <p:sp>
          <p:nvSpPr>
            <p:cNvPr id="30"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1" name="TextBox 30"/>
            <p:cNvSpPr txBox="1"/>
            <p:nvPr/>
          </p:nvSpPr>
          <p:spPr>
            <a:xfrm>
              <a:off x="831547"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Tree>
    <p:extLst>
      <p:ext uri="{BB962C8B-B14F-4D97-AF65-F5344CB8AC3E}">
        <p14:creationId xmlns:p14="http://schemas.microsoft.com/office/powerpoint/2010/main" val="233513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1994046"/>
            <a:ext cx="3960000" cy="1440000"/>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Use the public key in Bob’s certificate and corresponding private key encrypt secrets that create the symmetric key.</a:t>
            </a:r>
            <a:endParaRPr lang="en-GB" dirty="0"/>
          </a:p>
        </p:txBody>
      </p:sp>
      <p:sp>
        <p:nvSpPr>
          <p:cNvPr id="5" name="Title 4"/>
          <p:cNvSpPr>
            <a:spLocks noGrp="1"/>
          </p:cNvSpPr>
          <p:nvPr>
            <p:ph type="ctrTitle"/>
          </p:nvPr>
        </p:nvSpPr>
        <p:spPr/>
        <p:txBody>
          <a:bodyPr/>
          <a:lstStyle/>
          <a:p>
            <a:r>
              <a:rPr lang="en-GB" dirty="0" smtClean="0"/>
              <a:t>Why Forward Secrecy is important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26</a:t>
            </a:fld>
            <a:endParaRPr lang="en-US" dirty="0"/>
          </a:p>
        </p:txBody>
      </p:sp>
      <p:sp>
        <p:nvSpPr>
          <p:cNvPr id="11" name="Text Placeholder 8"/>
          <p:cNvSpPr>
            <a:spLocks noGrp="1"/>
          </p:cNvSpPr>
          <p:nvPr>
            <p:ph type="body" sz="quarter" idx="13"/>
          </p:nvPr>
        </p:nvSpPr>
        <p:spPr>
          <a:xfrm>
            <a:off x="4858054" y="1994046"/>
            <a:ext cx="3960000" cy="1440000"/>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Create a new public / private key pair to encrypt secrets that create the symmetric key.</a:t>
            </a:r>
            <a:endParaRPr lang="en-GB" dirty="0"/>
          </a:p>
        </p:txBody>
      </p:sp>
      <p:sp>
        <p:nvSpPr>
          <p:cNvPr id="12" name="Text Placeholder 8"/>
          <p:cNvSpPr>
            <a:spLocks noGrp="1"/>
          </p:cNvSpPr>
          <p:nvPr>
            <p:ph type="body" sz="quarter" idx="13"/>
          </p:nvPr>
        </p:nvSpPr>
        <p:spPr>
          <a:xfrm>
            <a:off x="355586" y="3508768"/>
            <a:ext cx="3960000" cy="42664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p>
        </p:txBody>
      </p:sp>
      <p:sp>
        <p:nvSpPr>
          <p:cNvPr id="15" name="Text Placeholder 8"/>
          <p:cNvSpPr>
            <a:spLocks noGrp="1"/>
          </p:cNvSpPr>
          <p:nvPr>
            <p:ph type="body" sz="quarter" idx="13"/>
          </p:nvPr>
        </p:nvSpPr>
        <p:spPr>
          <a:xfrm>
            <a:off x="4858054" y="3508768"/>
            <a:ext cx="3960000" cy="42664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endParaRPr lang="en-GB" dirty="0"/>
          </a:p>
        </p:txBody>
      </p:sp>
      <p:sp>
        <p:nvSpPr>
          <p:cNvPr id="16" name="Text Placeholder 8"/>
          <p:cNvSpPr>
            <a:spLocks noGrp="1"/>
          </p:cNvSpPr>
          <p:nvPr>
            <p:ph type="body" sz="quarter" idx="13"/>
          </p:nvPr>
        </p:nvSpPr>
        <p:spPr>
          <a:xfrm>
            <a:off x="355586" y="4010137"/>
            <a:ext cx="3960000" cy="198011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Obtain Bob’s private key and all conversations can be decrypted.</a:t>
            </a:r>
          </a:p>
        </p:txBody>
      </p:sp>
      <p:sp>
        <p:nvSpPr>
          <p:cNvPr id="17" name="Text Placeholder 8"/>
          <p:cNvSpPr>
            <a:spLocks noGrp="1"/>
          </p:cNvSpPr>
          <p:nvPr>
            <p:ph type="body" sz="quarter" idx="13"/>
          </p:nvPr>
        </p:nvSpPr>
        <p:spPr>
          <a:xfrm>
            <a:off x="4858054" y="4010137"/>
            <a:ext cx="3960000" cy="198011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Bob’s private key irrelevant to decryption.</a:t>
            </a:r>
          </a:p>
          <a:p>
            <a:endParaRPr lang="en-GB" dirty="0"/>
          </a:p>
          <a:p>
            <a:r>
              <a:rPr lang="en-GB" dirty="0" smtClean="0"/>
              <a:t>If the ephemeral key is obtained then only one conversation can be decrypted.</a:t>
            </a:r>
            <a:endParaRPr lang="en-GB" dirty="0"/>
          </a:p>
        </p:txBody>
      </p:sp>
      <p:sp>
        <p:nvSpPr>
          <p:cNvPr id="18" name="Text Placeholder 8"/>
          <p:cNvSpPr>
            <a:spLocks noGrp="1"/>
          </p:cNvSpPr>
          <p:nvPr>
            <p:ph type="body" sz="quarter" idx="13"/>
          </p:nvPr>
        </p:nvSpPr>
        <p:spPr>
          <a:xfrm>
            <a:off x="355586" y="1419975"/>
            <a:ext cx="3960000" cy="499349"/>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fontScale="92500"/>
          </a:bodyPr>
          <a:lstStyle/>
          <a:p>
            <a:r>
              <a:rPr lang="en-GB" b="1" dirty="0" smtClean="0"/>
              <a:t>Suites </a:t>
            </a:r>
            <a:r>
              <a:rPr lang="en-GB" b="1" dirty="0" smtClean="0">
                <a:solidFill>
                  <a:schemeClr val="tx2"/>
                </a:solidFill>
              </a:rPr>
              <a:t>without</a:t>
            </a:r>
            <a:r>
              <a:rPr lang="en-GB" b="1" dirty="0" smtClean="0"/>
              <a:t> Forward Secrecy:</a:t>
            </a:r>
          </a:p>
        </p:txBody>
      </p:sp>
      <p:sp>
        <p:nvSpPr>
          <p:cNvPr id="19" name="Text Placeholder 8"/>
          <p:cNvSpPr>
            <a:spLocks noGrp="1"/>
          </p:cNvSpPr>
          <p:nvPr>
            <p:ph type="body" sz="quarter" idx="13"/>
          </p:nvPr>
        </p:nvSpPr>
        <p:spPr>
          <a:xfrm>
            <a:off x="4858054" y="1419975"/>
            <a:ext cx="3960000" cy="499349"/>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b="1" dirty="0" smtClean="0"/>
              <a:t>Suites </a:t>
            </a:r>
            <a:r>
              <a:rPr lang="en-GB" b="1" dirty="0" smtClean="0">
                <a:solidFill>
                  <a:schemeClr val="tx2"/>
                </a:solidFill>
              </a:rPr>
              <a:t>with</a:t>
            </a:r>
            <a:r>
              <a:rPr lang="en-GB" b="1" dirty="0" smtClean="0"/>
              <a:t> Forward Secrecy:</a:t>
            </a:r>
            <a:endParaRPr lang="en-GB" b="1" dirty="0"/>
          </a:p>
        </p:txBody>
      </p:sp>
    </p:spTree>
    <p:extLst>
      <p:ext uri="{BB962C8B-B14F-4D97-AF65-F5344CB8AC3E}">
        <p14:creationId xmlns:p14="http://schemas.microsoft.com/office/powerpoint/2010/main" val="1199918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fontScale="92500"/>
          </a:bodyPr>
          <a:lstStyle/>
          <a:p>
            <a:r>
              <a:rPr lang="en-GB" dirty="0" smtClean="0"/>
              <a:t>Key Exchanges that support Forward Secrecy:</a:t>
            </a:r>
          </a:p>
          <a:p>
            <a:pPr lvl="1"/>
            <a:r>
              <a:rPr lang="en-GB" dirty="0" smtClean="0">
                <a:solidFill>
                  <a:schemeClr val="accent6"/>
                </a:solidFill>
              </a:rPr>
              <a:t>DHE</a:t>
            </a:r>
            <a:r>
              <a:rPr lang="en-GB" dirty="0" smtClean="0"/>
              <a:t> 		-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smtClean="0">
                <a:solidFill>
                  <a:schemeClr val="accent6"/>
                </a:solidFill>
              </a:rPr>
              <a:t>ECDHE</a:t>
            </a:r>
            <a:r>
              <a:rPr lang="en-GB" dirty="0" smtClean="0"/>
              <a:t>		- </a:t>
            </a:r>
            <a:r>
              <a:rPr lang="en-GB" dirty="0" smtClean="0">
                <a:solidFill>
                  <a:schemeClr val="accent6"/>
                </a:solidFill>
              </a:rPr>
              <a:t>E</a:t>
            </a:r>
            <a:r>
              <a:rPr lang="en-GB" dirty="0" smtClean="0"/>
              <a:t>lliptic </a:t>
            </a:r>
            <a:r>
              <a:rPr lang="en-GB" dirty="0" smtClean="0">
                <a:solidFill>
                  <a:schemeClr val="accent6"/>
                </a:solidFill>
              </a:rPr>
              <a:t>C</a:t>
            </a:r>
            <a:r>
              <a:rPr lang="en-GB" dirty="0" smtClean="0"/>
              <a:t>urve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err="1" smtClean="0">
                <a:solidFill>
                  <a:schemeClr val="accent1"/>
                </a:solidFill>
              </a:rPr>
              <a:t>DH_anon</a:t>
            </a:r>
            <a:r>
              <a:rPr lang="en-GB" dirty="0" smtClean="0">
                <a:solidFill>
                  <a:schemeClr val="accent1"/>
                </a:solidFill>
              </a:rPr>
              <a:t>	- Anonymous </a:t>
            </a:r>
            <a:r>
              <a:rPr lang="en-GB" dirty="0" err="1" smtClean="0">
                <a:solidFill>
                  <a:schemeClr val="accent1"/>
                </a:solidFill>
              </a:rPr>
              <a:t>Diffie</a:t>
            </a:r>
            <a:r>
              <a:rPr lang="en-GB" dirty="0" smtClean="0">
                <a:solidFill>
                  <a:schemeClr val="accent1"/>
                </a:solidFill>
              </a:rPr>
              <a:t>-Hellman</a:t>
            </a:r>
          </a:p>
          <a:p>
            <a:pPr lvl="1"/>
            <a:endParaRPr lang="en-GB" dirty="0"/>
          </a:p>
          <a:p>
            <a:r>
              <a:rPr lang="en-GB" dirty="0" smtClean="0"/>
              <a:t>Example:</a:t>
            </a:r>
            <a:endParaRPr lang="en-GB" dirty="0"/>
          </a:p>
          <a:p>
            <a:pPr lvl="1"/>
            <a:r>
              <a:rPr lang="en-GB" dirty="0"/>
              <a:t>TLS_</a:t>
            </a:r>
            <a:r>
              <a:rPr lang="en-GB" dirty="0">
                <a:solidFill>
                  <a:schemeClr val="accent4"/>
                </a:solidFill>
              </a:rPr>
              <a:t>ECDH</a:t>
            </a:r>
            <a:r>
              <a:rPr lang="en-GB" dirty="0"/>
              <a:t>_ECDSA_WITH_AES_128_GCM_SHA256</a:t>
            </a:r>
          </a:p>
          <a:p>
            <a:pPr lvl="1"/>
            <a:r>
              <a:rPr lang="en-GB" dirty="0"/>
              <a:t>TLS_</a:t>
            </a:r>
            <a:r>
              <a:rPr lang="en-GB" dirty="0">
                <a:solidFill>
                  <a:schemeClr val="accent4"/>
                </a:solidFill>
              </a:rPr>
              <a:t>ECDH</a:t>
            </a:r>
            <a:r>
              <a:rPr lang="en-GB" dirty="0">
                <a:solidFill>
                  <a:schemeClr val="tx2"/>
                </a:solidFill>
              </a:rPr>
              <a:t>E</a:t>
            </a:r>
            <a:r>
              <a:rPr lang="en-GB" dirty="0"/>
              <a:t>_ECDSA_WITH_AES_128_GCM_SHA256</a:t>
            </a:r>
          </a:p>
          <a:p>
            <a:pPr lvl="1"/>
            <a:endParaRPr lang="en-GB" dirty="0" smtClean="0"/>
          </a:p>
          <a:p>
            <a:endParaRPr lang="en-GB" dirty="0"/>
          </a:p>
        </p:txBody>
      </p:sp>
      <p:sp>
        <p:nvSpPr>
          <p:cNvPr id="2" name="Title 1"/>
          <p:cNvSpPr>
            <a:spLocks noGrp="1"/>
          </p:cNvSpPr>
          <p:nvPr>
            <p:ph type="ctrTitle"/>
          </p:nvPr>
        </p:nvSpPr>
        <p:spPr/>
        <p:txBody>
          <a:bodyPr/>
          <a:lstStyle/>
          <a:p>
            <a:r>
              <a:rPr lang="en-GB" dirty="0" smtClean="0"/>
              <a:t>FS Compatible Cipher Suites use Ephemeral Keys</a:t>
            </a:r>
            <a:endParaRPr lang="en-GB" dirty="0"/>
          </a:p>
        </p:txBody>
      </p:sp>
    </p:spTree>
    <p:extLst>
      <p:ext uri="{BB962C8B-B14F-4D97-AF65-F5344CB8AC3E}">
        <p14:creationId xmlns:p14="http://schemas.microsoft.com/office/powerpoint/2010/main" val="1488416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28</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in Java</a:t>
            </a:r>
            <a:endParaRPr lang="en-US" dirty="0"/>
          </a:p>
        </p:txBody>
      </p:sp>
      <p:sp>
        <p:nvSpPr>
          <p:cNvPr id="6" name="Text Placeholder 2"/>
          <p:cNvSpPr>
            <a:spLocks noGrp="1"/>
          </p:cNvSpPr>
          <p:nvPr>
            <p:ph type="body" sz="quarter" idx="13"/>
          </p:nvPr>
        </p:nvSpPr>
        <p:spPr>
          <a:xfrm>
            <a:off x="355586" y="3698537"/>
            <a:ext cx="8448466" cy="709209"/>
          </a:xfrm>
        </p:spPr>
        <p:txBody>
          <a:bodyPr/>
          <a:lstStyle/>
          <a:p>
            <a:r>
              <a:rPr lang="en-US" dirty="0" smtClean="0"/>
              <a:t>Using TLS in your Java apps.</a:t>
            </a:r>
            <a:endParaRPr lang="en-US" dirty="0"/>
          </a:p>
        </p:txBody>
      </p:sp>
    </p:spTree>
    <p:extLst>
      <p:ext uri="{BB962C8B-B14F-4D97-AF65-F5344CB8AC3E}">
        <p14:creationId xmlns:p14="http://schemas.microsoft.com/office/powerpoint/2010/main" val="519665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solidFill>
                  <a:schemeClr val="tx2"/>
                </a:solidFill>
              </a:rPr>
              <a:t>Java Cryptography Architecture</a:t>
            </a:r>
            <a:r>
              <a:rPr lang="en-GB" dirty="0" smtClean="0"/>
              <a:t> (JCA) is the “provider” architecture for security-related algorithms.</a:t>
            </a:r>
          </a:p>
          <a:p>
            <a:endParaRPr lang="en-GB" dirty="0" smtClean="0"/>
          </a:p>
          <a:p>
            <a:r>
              <a:rPr lang="en-GB" dirty="0" smtClean="0">
                <a:solidFill>
                  <a:schemeClr val="tx2"/>
                </a:solidFill>
              </a:rPr>
              <a:t>Java Secure Socket Extension </a:t>
            </a:r>
            <a:r>
              <a:rPr lang="en-GB" dirty="0" smtClean="0"/>
              <a:t>is a layer over the JCA to provide an SSL and TLS implementation.</a:t>
            </a:r>
            <a:endParaRPr lang="en-GB" dirty="0"/>
          </a:p>
        </p:txBody>
      </p:sp>
      <p:sp>
        <p:nvSpPr>
          <p:cNvPr id="5" name="Title 4"/>
          <p:cNvSpPr>
            <a:spLocks noGrp="1"/>
          </p:cNvSpPr>
          <p:nvPr>
            <p:ph type="ctrTitle"/>
          </p:nvPr>
        </p:nvSpPr>
        <p:spPr/>
        <p:txBody>
          <a:bodyPr/>
          <a:lstStyle/>
          <a:p>
            <a:r>
              <a:rPr lang="en-GB" dirty="0" smtClean="0"/>
              <a:t>Java Secure Sockets Extensions (JSSE)</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29</a:t>
            </a:fld>
            <a:endParaRPr lang="en-US" dirty="0"/>
          </a:p>
        </p:txBody>
      </p:sp>
    </p:spTree>
    <p:extLst>
      <p:ext uri="{BB962C8B-B14F-4D97-AF65-F5344CB8AC3E}">
        <p14:creationId xmlns:p14="http://schemas.microsoft.com/office/powerpoint/2010/main" val="222252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we talking about?</a:t>
            </a:r>
            <a:endParaRPr lang="en-GB" dirty="0"/>
          </a:p>
        </p:txBody>
      </p:sp>
      <p:grpSp>
        <p:nvGrpSpPr>
          <p:cNvPr id="4" name="Group 3"/>
          <p:cNvGrpSpPr/>
          <p:nvPr/>
        </p:nvGrpSpPr>
        <p:grpSpPr>
          <a:xfrm>
            <a:off x="1929064" y="952856"/>
            <a:ext cx="5285873" cy="4989220"/>
            <a:chOff x="2544914" y="2160270"/>
            <a:chExt cx="3558540" cy="3358828"/>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44914" y="2160270"/>
              <a:ext cx="3558540" cy="3358828"/>
            </a:xfrm>
            <a:prstGeom prst="rect">
              <a:avLst/>
            </a:prstGeom>
          </p:spPr>
        </p:pic>
        <p:sp>
          <p:nvSpPr>
            <p:cNvPr id="6" name="Oval 5"/>
            <p:cNvSpPr/>
            <p:nvPr/>
          </p:nvSpPr>
          <p:spPr>
            <a:xfrm>
              <a:off x="3160643" y="2445026"/>
              <a:ext cx="641075" cy="331278"/>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sp>
          <p:nvSpPr>
            <p:cNvPr id="7" name="Oval 6"/>
            <p:cNvSpPr/>
            <p:nvPr/>
          </p:nvSpPr>
          <p:spPr>
            <a:xfrm>
              <a:off x="3160644" y="4504911"/>
              <a:ext cx="2497207" cy="90237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grpSp>
    </p:spTree>
    <p:extLst>
      <p:ext uri="{BB962C8B-B14F-4D97-AF65-F5344CB8AC3E}">
        <p14:creationId xmlns:p14="http://schemas.microsoft.com/office/powerpoint/2010/main" val="26327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a:solidFill>
                  <a:schemeClr val="bg1">
                    <a:lumMod val="85000"/>
                  </a:schemeClr>
                </a:solidFill>
                <a:latin typeface="Consolas" panose="020B0609020204030204" pitchFamily="49" charset="0"/>
                <a:cs typeface="Consolas" panose="020B0609020204030204" pitchFamily="49" charset="0"/>
              </a:rPr>
              <a:t>public </a:t>
            </a:r>
            <a:r>
              <a:rPr lang="en-GB" sz="1600" dirty="0" smtClean="0">
                <a:solidFill>
                  <a:schemeClr val="bg1">
                    <a:lumMod val="85000"/>
                  </a:schemeClr>
                </a:solidFill>
                <a:latin typeface="Consolas" panose="020B0609020204030204" pitchFamily="49" charset="0"/>
                <a:cs typeface="Consolas" panose="020B0609020204030204" pitchFamily="49" charset="0"/>
              </a:rPr>
              <a:t>void go() </a:t>
            </a:r>
            <a:r>
              <a:rPr lang="en-GB" sz="1600" dirty="0">
                <a:solidFill>
                  <a:schemeClr val="bg1">
                    <a:lumMod val="85000"/>
                  </a:schemeClr>
                </a:solidFill>
                <a:latin typeface="Consolas" panose="020B0609020204030204" pitchFamily="49" charset="0"/>
                <a:cs typeface="Consolas" panose="020B0609020204030204" pitchFamily="49" charset="0"/>
              </a:rPr>
              <a:t>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configured Key Store</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i="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i="1" dirty="0" smtClean="0">
                <a:solidFill>
                  <a:schemeClr val="bg1">
                    <a:lumMod val="85000"/>
                  </a:schemeClr>
                </a:solidFill>
                <a:latin typeface="Consolas" panose="020B0609020204030204" pitchFamily="49" charset="0"/>
                <a:cs typeface="Consolas" panose="020B0609020204030204" pitchFamily="49" charset="0"/>
              </a:rPr>
              <a:t>();</a:t>
            </a:r>
            <a:endParaRPr lang="en-GB" sz="1600" i="1" dirty="0">
              <a:solidFill>
                <a:schemeClr val="bg1">
                  <a:lumMod val="85000"/>
                </a:schemeClr>
              </a:solidFill>
              <a:latin typeface="Consolas" panose="020B0609020204030204" pitchFamily="49" charset="0"/>
              <a:cs typeface="Consolas" panose="020B0609020204030204" pitchFamily="49" charset="0"/>
            </a:endParaRP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server socket to use</a:t>
            </a:r>
          </a:p>
          <a:p>
            <a:r>
              <a:rPr lang="sv-SE" sz="1600" dirty="0" smtClean="0">
                <a:solidFill>
                  <a:schemeClr val="bg1">
                    <a:lumMod val="85000"/>
                  </a:schemeClr>
                </a:solidFill>
                <a:latin typeface="Consolas" panose="020B0609020204030204" pitchFamily="49" charset="0"/>
                <a:cs typeface="Consolas" panose="020B0609020204030204" pitchFamily="49" charset="0"/>
              </a:rPr>
              <a:t>  SSLServerSocket </a:t>
            </a:r>
            <a:r>
              <a:rPr lang="sv-SE" sz="1600" dirty="0">
                <a:solidFill>
                  <a:schemeClr val="bg1">
                    <a:lumMod val="85000"/>
                  </a:schemeClr>
                </a:solidFill>
                <a:latin typeface="Consolas" panose="020B0609020204030204" pitchFamily="49" charset="0"/>
                <a:cs typeface="Consolas" panose="020B0609020204030204" pitchFamily="49" charset="0"/>
              </a:rPr>
              <a:t>serverSocket = (SSLServerSocket) </a:t>
            </a:r>
          </a:p>
          <a:p>
            <a:r>
              <a:rPr lang="sv-SE" sz="1600" dirty="0" smtClean="0">
                <a:solidFill>
                  <a:schemeClr val="bg1">
                    <a:lumMod val="85000"/>
                  </a:schemeClr>
                </a:solidFill>
                <a:latin typeface="Consolas" panose="020B0609020204030204" pitchFamily="49" charset="0"/>
                <a:cs typeface="Consolas" panose="020B0609020204030204" pitchFamily="49" charset="0"/>
              </a:rPr>
              <a:t>								socketFac.createServerSocket(0</a:t>
            </a:r>
            <a:r>
              <a:rPr lang="sv-SE" sz="1600" dirty="0">
                <a:solidFill>
                  <a:schemeClr val="bg1">
                    <a:lumMod val="85000"/>
                  </a:schemeClr>
                </a:solidFill>
                <a:latin typeface="Consolas" panose="020B0609020204030204" pitchFamily="49" charset="0"/>
                <a:cs typeface="Consolas" panose="020B0609020204030204" pitchFamily="49" charset="0"/>
              </a:rPr>
              <a:t>, 0);</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Configure the server socket with a cipher suite (optional)</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Wait for a connection from a client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serverSocket.accept</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a:t>
            </a:r>
          </a:p>
        </p:txBody>
      </p:sp>
      <p:sp>
        <p:nvSpPr>
          <p:cNvPr id="7" name="Title 6"/>
          <p:cNvSpPr>
            <a:spLocks noGrp="1"/>
          </p:cNvSpPr>
          <p:nvPr>
            <p:ph type="ctrTitle"/>
          </p:nvPr>
        </p:nvSpPr>
        <p:spPr/>
        <p:txBody>
          <a:bodyPr/>
          <a:lstStyle/>
          <a:p>
            <a:r>
              <a:rPr lang="en-GB" dirty="0" smtClean="0"/>
              <a:t>TLS in JSSE – Server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30</a:t>
            </a:fld>
            <a:endParaRPr lang="en-US" dirty="0"/>
          </a:p>
        </p:txBody>
      </p:sp>
    </p:spTree>
    <p:extLst>
      <p:ext uri="{BB962C8B-B14F-4D97-AF65-F5344CB8AC3E}">
        <p14:creationId xmlns:p14="http://schemas.microsoft.com/office/powerpoint/2010/main" val="67964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094286"/>
            <a:ext cx="8462468" cy="5185934"/>
          </a:xfrm>
          <a:solidFill>
            <a:srgbClr val="002800"/>
          </a:solidFill>
          <a:ln w="12700">
            <a:noFill/>
          </a:ln>
        </p:spPr>
        <p:txBody>
          <a:bodyPr tIns="82800" bIns="82800">
            <a:noAutofit/>
          </a:bodyPr>
          <a:lstStyle/>
          <a:p>
            <a:r>
              <a:rPr lang="en-GB" sz="1600" b="1" dirty="0" smtClean="0">
                <a:solidFill>
                  <a:schemeClr val="bg1">
                    <a:lumMod val="85000"/>
                  </a:schemeClr>
                </a:solidFill>
                <a:latin typeface="Consolas" panose="020B0609020204030204" pitchFamily="49" charset="0"/>
                <a:cs typeface="Consolas" panose="020B0609020204030204" pitchFamily="49" charset="0"/>
              </a:rPr>
              <a:t>public </a:t>
            </a:r>
            <a:r>
              <a:rPr lang="en-GB" sz="1600" b="1"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r>
              <a:rPr lang="en-GB" sz="1600" b="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p>
          <a:p>
            <a:r>
              <a:rPr lang="en-GB" sz="1600" b="1" dirty="0" smtClean="0">
                <a:solidFill>
                  <a:schemeClr val="bg1">
                    <a:lumMod val="85000"/>
                  </a:schemeClr>
                </a:solidFill>
                <a:latin typeface="Consolas" panose="020B0609020204030204" pitchFamily="49" charset="0"/>
                <a:cs typeface="Consolas" panose="020B0609020204030204" pitchFamily="49" charset="0"/>
              </a:rPr>
              <a:t>throws </a:t>
            </a:r>
            <a:r>
              <a:rPr lang="en-GB" sz="1600" b="1" dirty="0">
                <a:solidFill>
                  <a:schemeClr val="bg1">
                    <a:lumMod val="85000"/>
                  </a:schemeClr>
                </a:solidFill>
                <a:latin typeface="Consolas" panose="020B0609020204030204" pitchFamily="49" charset="0"/>
                <a:cs typeface="Consolas" panose="020B0609020204030204" pitchFamily="49" charset="0"/>
              </a:rPr>
              <a:t>Exception {</a:t>
            </a:r>
          </a:p>
          <a:p>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serverContext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a:t>
            </a:r>
            <a:r>
              <a:rPr lang="en-GB" sz="1600" i="1" dirty="0" err="1">
                <a:solidFill>
                  <a:schemeClr val="bg1">
                    <a:lumMod val="85000"/>
                  </a:schemeClr>
                </a:solidFill>
                <a:latin typeface="Consolas" panose="020B0609020204030204" pitchFamily="49" charset="0"/>
                <a:cs typeface="Consolas" panose="020B0609020204030204" pitchFamily="49" charset="0"/>
              </a:rPr>
              <a:t>getInstance</a:t>
            </a:r>
            <a:r>
              <a:rPr lang="en-GB" sz="1600" i="1" dirty="0">
                <a:solidFill>
                  <a:schemeClr val="bg1">
                    <a:lumMod val="85000"/>
                  </a:schemeClr>
                </a:solidFill>
                <a:latin typeface="Consolas" panose="020B0609020204030204" pitchFamily="49" charset="0"/>
                <a:cs typeface="Consolas" panose="020B0609020204030204" pitchFamily="49" charset="0"/>
              </a:rPr>
              <a:t>("TLS");</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Initialise with a set of private </a:t>
            </a:r>
            <a:r>
              <a:rPr lang="en-GB" sz="1600" dirty="0" smtClean="0">
                <a:solidFill>
                  <a:srgbClr val="92D050"/>
                </a:solidFill>
                <a:latin typeface="Consolas" panose="020B0609020204030204" pitchFamily="49" charset="0"/>
                <a:cs typeface="Consolas" panose="020B0609020204030204" pitchFamily="49" charset="0"/>
              </a:rPr>
              <a:t>keys (and corresponding certs)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serverContext.init</a:t>
            </a:r>
            <a:r>
              <a:rPr lang="en-GB" sz="1600" dirty="0" smtClean="0">
                <a:solidFill>
                  <a:schemeClr val="bg1">
                    <a:lumMod val="85000"/>
                  </a:schemeClr>
                </a:solidFill>
                <a:latin typeface="Consolas" panose="020B0609020204030204" pitchFamily="49" charset="0"/>
                <a:cs typeface="Consolas" panose="020B0609020204030204" pitchFamily="49" charset="0"/>
              </a:rPr>
              <a:t>(</a:t>
            </a:r>
            <a:r>
              <a:rPr lang="en-GB" sz="1600" i="1" dirty="0" err="1" smtClean="0">
                <a:solidFill>
                  <a:schemeClr val="bg1">
                    <a:lumMod val="85000"/>
                  </a:schemeClr>
                </a:solidFill>
                <a:latin typeface="Consolas" panose="020B0609020204030204" pitchFamily="49" charset="0"/>
                <a:cs typeface="Consolas" panose="020B0609020204030204" pitchFamily="49" charset="0"/>
              </a:rPr>
              <a:t>loadServerKeys</a:t>
            </a:r>
            <a:r>
              <a:rPr lang="en-GB" sz="1600" i="1" dirty="0">
                <a:solidFill>
                  <a:schemeClr val="bg1">
                    <a:lumMod val="85000"/>
                  </a:schemeClr>
                </a:solidFill>
                <a:latin typeface="Consolas" panose="020B0609020204030204" pitchFamily="49" charset="0"/>
                <a:cs typeface="Consolas" panose="020B0609020204030204" pitchFamily="49" charset="0"/>
              </a:rPr>
              <a:t>(), </a:t>
            </a:r>
            <a:r>
              <a:rPr lang="en-GB" sz="1600" b="1" i="1" dirty="0">
                <a:solidFill>
                  <a:schemeClr val="bg1">
                    <a:lumMod val="85000"/>
                  </a:schemeClr>
                </a:solidFill>
                <a:latin typeface="Consolas" panose="020B0609020204030204" pitchFamily="49" charset="0"/>
                <a:cs typeface="Consolas" panose="020B0609020204030204" pitchFamily="49" charset="0"/>
              </a:rPr>
              <a:t>null,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the server socket factory</a:t>
            </a:r>
          </a:p>
          <a:p>
            <a:r>
              <a:rPr lang="en-GB" sz="1600" b="1" dirty="0" smtClean="0">
                <a:solidFill>
                  <a:schemeClr val="bg1">
                    <a:lumMod val="85000"/>
                  </a:schemeClr>
                </a:solidFill>
                <a:latin typeface="Consolas" panose="020B0609020204030204" pitchFamily="49" charset="0"/>
                <a:cs typeface="Consolas" panose="020B0609020204030204" pitchFamily="49" charset="0"/>
              </a:rPr>
              <a:t>  return </a:t>
            </a:r>
            <a:r>
              <a:rPr lang="en-GB" sz="1600" b="1" dirty="0" err="1">
                <a:solidFill>
                  <a:schemeClr val="bg1">
                    <a:lumMod val="85000"/>
                  </a:schemeClr>
                </a:solidFill>
                <a:latin typeface="Consolas" panose="020B0609020204030204" pitchFamily="49" charset="0"/>
                <a:cs typeface="Consolas" panose="020B0609020204030204" pitchFamily="49" charset="0"/>
              </a:rPr>
              <a:t>serverContext.getServerSocketFactory</a:t>
            </a:r>
            <a:r>
              <a:rPr lang="en-GB" sz="1600" b="1"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2 </a:t>
            </a:r>
            <a:r>
              <a:rPr lang="en-GB" dirty="0"/>
              <a:t>– </a:t>
            </a:r>
            <a:r>
              <a:rPr lang="en-GB" dirty="0" smtClean="0"/>
              <a:t>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31</a:t>
            </a:fld>
            <a:endParaRPr lang="en-US" dirty="0"/>
          </a:p>
        </p:txBody>
      </p:sp>
    </p:spTree>
    <p:extLst>
      <p:ext uri="{BB962C8B-B14F-4D97-AF65-F5344CB8AC3E}">
        <p14:creationId xmlns:p14="http://schemas.microsoft.com/office/powerpoint/2010/main" val="994266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smtClean="0">
                <a:solidFill>
                  <a:schemeClr val="bg1"/>
                </a:solidFill>
                <a:latin typeface="Consolas" panose="020B0609020204030204" pitchFamily="49" charset="0"/>
                <a:cs typeface="Consolas" panose="020B0609020204030204" pitchFamily="49" charset="0"/>
              </a:rPr>
              <a:t>KeyManager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loadServerKeys</a:t>
            </a:r>
            <a:r>
              <a:rPr lang="en-GB" sz="1600" dirty="0">
                <a:solidFill>
                  <a:schemeClr val="bg1"/>
                </a:solidFill>
                <a:latin typeface="Consolas" panose="020B0609020204030204" pitchFamily="49" charset="0"/>
                <a:cs typeface="Consolas" panose="020B0609020204030204" pitchFamily="49" charset="0"/>
              </a:rPr>
              <a:t>() throws Exception {</a:t>
            </a: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key store in memory</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err="1">
                <a:solidFill>
                  <a:srgbClr val="92D050"/>
                </a:solidFill>
                <a:latin typeface="Consolas" panose="020B0609020204030204" pitchFamily="49" charset="0"/>
                <a:cs typeface="Consolas" panose="020B0609020204030204" pitchFamily="49" charset="0"/>
              </a:rPr>
              <a:t>keystore</a:t>
            </a:r>
            <a:r>
              <a:rPr lang="en-GB" sz="1600" dirty="0">
                <a:solidFill>
                  <a:srgbClr val="92D050"/>
                </a:solidFill>
                <a:latin typeface="Consolas" panose="020B0609020204030204" pitchFamily="49" charset="0"/>
                <a:cs typeface="Consolas" panose="020B0609020204030204" pitchFamily="49" charset="0"/>
              </a:rPr>
              <a:t> on disk</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 new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ServerPrivateKeyStore.jks</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ksKeys.load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Set up a default Key Manager Factory (works with PKCS)</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kmf</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Provide a password to the keys we want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keypass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kmf.getKeyManagers</a:t>
            </a:r>
            <a:r>
              <a:rPr lang="en-GB" sz="1600" dirty="0">
                <a:solidFill>
                  <a:schemeClr val="bg1"/>
                </a:solidFill>
                <a:latin typeface="Consolas" panose="020B0609020204030204" pitchFamily="49" charset="0"/>
                <a:cs typeface="Consolas" panose="020B0609020204030204" pitchFamily="49" charset="0"/>
              </a:rPr>
              <a:t>();</a:t>
            </a:r>
          </a:p>
          <a:p>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3 </a:t>
            </a:r>
            <a:r>
              <a:rPr lang="en-GB" dirty="0"/>
              <a:t>– </a:t>
            </a:r>
            <a:r>
              <a:rPr lang="en-GB" dirty="0" smtClean="0"/>
              <a:t>Loading Keys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32</a:t>
            </a:fld>
            <a:endParaRPr lang="en-US" dirty="0"/>
          </a:p>
        </p:txBody>
      </p:sp>
    </p:spTree>
    <p:extLst>
      <p:ext uri="{BB962C8B-B14F-4D97-AF65-F5344CB8AC3E}">
        <p14:creationId xmlns:p14="http://schemas.microsoft.com/office/powerpoint/2010/main" val="548168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a:solidFill>
                  <a:schemeClr val="bg1">
                    <a:lumMod val="85000"/>
                  </a:schemeClr>
                </a:solidFill>
                <a:latin typeface="Consolas" panose="020B0609020204030204" pitchFamily="49" charset="0"/>
                <a:cs typeface="Consolas" panose="020B0609020204030204" pitchFamily="49" charset="0"/>
              </a:rPr>
              <a:t>void go() 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a:t>
            </a:r>
            <a:r>
              <a:rPr lang="en-GB" sz="1600" dirty="0" smtClean="0">
                <a:solidFill>
                  <a:srgbClr val="92D050"/>
                </a:solidFill>
                <a:latin typeface="Consolas" panose="020B0609020204030204" pitchFamily="49" charset="0"/>
                <a:cs typeface="Consolas" panose="020B0609020204030204" pitchFamily="49" charset="0"/>
              </a:rPr>
              <a:t>certificates </a:t>
            </a:r>
            <a:r>
              <a:rPr lang="en-GB" sz="1600" dirty="0">
                <a:solidFill>
                  <a:srgbClr val="92D050"/>
                </a:solidFill>
                <a:latin typeface="Consolas" panose="020B0609020204030204" pitchFamily="49" charset="0"/>
                <a:cs typeface="Consolas" panose="020B0609020204030204" pitchFamily="49" charset="0"/>
              </a:rPr>
              <a:t>to trust</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socket, but don't </a:t>
            </a:r>
            <a:r>
              <a:rPr lang="en-GB" sz="1600" dirty="0" smtClean="0">
                <a:solidFill>
                  <a:srgbClr val="92D050"/>
                </a:solidFill>
                <a:latin typeface="Consolas" panose="020B0609020204030204" pitchFamily="49" charset="0"/>
                <a:cs typeface="Consolas" panose="020B0609020204030204" pitchFamily="49" charset="0"/>
              </a:rPr>
              <a:t>connect yet as we…</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socket = (</a:t>
            </a:r>
            <a:r>
              <a:rPr lang="en-GB" sz="1600" dirty="0" err="1">
                <a:solidFill>
                  <a:schemeClr val="bg1">
                    <a:lumMod val="85000"/>
                  </a:schemeClr>
                </a:solidFill>
                <a:latin typeface="Consolas" panose="020B0609020204030204" pitchFamily="49" charset="0"/>
                <a:cs typeface="Consolas" panose="020B0609020204030204" pitchFamily="49" charset="0"/>
              </a:rPr>
              <a:t>SSLSocket</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socketFac.createSocket</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Configure the socket with a cipher suite (optional)</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Connect to a listening server</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socket.connect</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err="1">
                <a:solidFill>
                  <a:schemeClr val="bg1">
                    <a:lumMod val="85000"/>
                  </a:schemeClr>
                </a:solidFill>
                <a:latin typeface="Consolas" panose="020B0609020204030204" pitchFamily="49" charset="0"/>
                <a:cs typeface="Consolas" panose="020B0609020204030204" pitchFamily="49" charset="0"/>
              </a:rPr>
              <a:t>InetSocketAddress</a:t>
            </a:r>
            <a:r>
              <a:rPr lang="en-GB" sz="1600" dirty="0">
                <a:solidFill>
                  <a:schemeClr val="bg1">
                    <a:lumMod val="85000"/>
                  </a:schemeClr>
                </a:solidFill>
                <a:latin typeface="Consolas" panose="020B0609020204030204" pitchFamily="49" charset="0"/>
                <a:cs typeface="Consolas" panose="020B0609020204030204" pitchFamily="49" charset="0"/>
              </a:rPr>
              <a:t>("hostname", 10000));</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33</a:t>
            </a:fld>
            <a:endParaRPr lang="en-US" dirty="0"/>
          </a:p>
        </p:txBody>
      </p:sp>
    </p:spTree>
    <p:extLst>
      <p:ext uri="{BB962C8B-B14F-4D97-AF65-F5344CB8AC3E}">
        <p14:creationId xmlns:p14="http://schemas.microsoft.com/office/powerpoint/2010/main" val="2200022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err="1">
                <a:solidFill>
                  <a:schemeClr val="bg1">
                    <a:lumMod val="85000"/>
                  </a:schemeClr>
                </a:solidFill>
                <a:latin typeface="Consolas" panose="020B0609020204030204" pitchFamily="49" charset="0"/>
                <a:cs typeface="Consolas" panose="020B0609020204030204" pitchFamily="49" charset="0"/>
              </a:rPr>
              <a:t>SSLSocketFactory</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 throws Exception {</a:t>
            </a:r>
          </a:p>
          <a:p>
            <a:endParaRPr lang="en-GB" sz="1600" dirty="0" smtClean="0">
              <a:solidFill>
                <a:srgbClr val="92D050"/>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v1.2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clientContext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SSLContext.getInstance</a:t>
            </a:r>
            <a:r>
              <a:rPr lang="en-GB" sz="1600" dirty="0">
                <a:solidFill>
                  <a:schemeClr val="bg1">
                    <a:lumMod val="85000"/>
                  </a:schemeClr>
                </a:solidFill>
                <a:latin typeface="Consolas" panose="020B0609020204030204" pitchFamily="49" charset="0"/>
                <a:cs typeface="Consolas" panose="020B0609020204030204" pitchFamily="49" charset="0"/>
              </a:rPr>
              <a:t>("TLSv1.2");</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Initialise with a set of certificates that we will trust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clientContext.init</a:t>
            </a:r>
            <a:r>
              <a:rPr lang="en-GB" sz="1600" dirty="0" smtClean="0">
                <a:solidFill>
                  <a:schemeClr val="bg1">
                    <a:lumMod val="85000"/>
                  </a:schemeClr>
                </a:solidFill>
                <a:latin typeface="Consolas" panose="020B0609020204030204" pitchFamily="49" charset="0"/>
                <a:cs typeface="Consolas" panose="020B0609020204030204" pitchFamily="49" charset="0"/>
              </a:rPr>
              <a:t>(null</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loadServerCertificates</a:t>
            </a:r>
            <a:r>
              <a:rPr lang="en-GB" sz="1600" dirty="0">
                <a:solidFill>
                  <a:schemeClr val="bg1">
                    <a:lumMod val="85000"/>
                  </a:schemeClr>
                </a:solidFill>
                <a:latin typeface="Consolas" panose="020B0609020204030204" pitchFamily="49" charset="0"/>
                <a:cs typeface="Consolas" panose="020B0609020204030204" pitchFamily="49" charset="0"/>
              </a:rPr>
              <a:t>(),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return </a:t>
            </a:r>
            <a:r>
              <a:rPr lang="en-GB" sz="1600" dirty="0" err="1">
                <a:solidFill>
                  <a:schemeClr val="bg1">
                    <a:lumMod val="85000"/>
                  </a:schemeClr>
                </a:solidFill>
                <a:latin typeface="Consolas" panose="020B0609020204030204" pitchFamily="49" charset="0"/>
                <a:cs typeface="Consolas" panose="020B0609020204030204" pitchFamily="49" charset="0"/>
              </a:rPr>
              <a:t>clientContext.getSocketFactory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2 – 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34</a:t>
            </a:fld>
            <a:endParaRPr lang="en-US" dirty="0"/>
          </a:p>
        </p:txBody>
      </p:sp>
    </p:spTree>
    <p:extLst>
      <p:ext uri="{BB962C8B-B14F-4D97-AF65-F5344CB8AC3E}">
        <p14:creationId xmlns:p14="http://schemas.microsoft.com/office/powerpoint/2010/main" val="4189300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a:solidFill>
                  <a:schemeClr val="bg1"/>
                </a:solidFill>
                <a:latin typeface="Consolas" panose="020B0609020204030204" pitchFamily="49" charset="0"/>
                <a:cs typeface="Consolas" panose="020B0609020204030204" pitchFamily="49" charset="0"/>
              </a:rPr>
              <a:t>TrustManager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loadServerCertificates</a:t>
            </a:r>
            <a:r>
              <a:rPr lang="en-GB" sz="1600" dirty="0">
                <a:solidFill>
                  <a:schemeClr val="bg1"/>
                </a:solidFill>
                <a:latin typeface="Consolas" panose="020B0609020204030204" pitchFamily="49" charset="0"/>
                <a:cs typeface="Consolas" panose="020B0609020204030204" pitchFamily="49" charset="0"/>
              </a:rPr>
              <a:t>() throws Exception </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empty key store in </a:t>
            </a:r>
            <a:r>
              <a:rPr lang="en-GB" sz="1600" dirty="0" smtClean="0">
                <a:solidFill>
                  <a:srgbClr val="92D050"/>
                </a:solidFill>
                <a:latin typeface="Consolas" panose="020B0609020204030204" pitchFamily="49" charset="0"/>
                <a:cs typeface="Consolas" panose="020B0609020204030204" pitchFamily="49" charset="0"/>
              </a:rPr>
              <a:t>memory</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smtClean="0">
                <a:solidFill>
                  <a:schemeClr val="bg1"/>
                </a:solidFill>
                <a:latin typeface="Consolas" panose="020B0609020204030204" pitchFamily="49" charset="0"/>
                <a:cs typeface="Consolas" panose="020B0609020204030204" pitchFamily="49" charset="0"/>
              </a:rPr>
              <a:t> = </a:t>
            </a: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new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ServerPublicCertificateKeystore.jks</a:t>
            </a:r>
            <a:r>
              <a:rPr lang="en-GB" sz="1600" dirty="0" smtClean="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smtClean="0">
                <a:solidFill>
                  <a:srgbClr val="92D050"/>
                </a:solidFill>
                <a:latin typeface="Consolas" panose="020B0609020204030204" pitchFamily="49" charset="0"/>
                <a:cs typeface="Consolas" panose="020B0609020204030204" pitchFamily="49" charset="0"/>
              </a:rPr>
              <a:t>certificate store on disk</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Create trust manager that is used to check server certificates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tmf</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TrustManagerFactory.getInstance</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tmf.getTrustManagers</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Client Step 3 </a:t>
            </a:r>
            <a:r>
              <a:rPr lang="en-GB" dirty="0"/>
              <a:t>– </a:t>
            </a:r>
            <a:r>
              <a:rPr lang="en-GB" dirty="0" smtClean="0"/>
              <a:t>Loading Certificates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35</a:t>
            </a:fld>
            <a:endParaRPr lang="en-US" dirty="0"/>
          </a:p>
        </p:txBody>
      </p:sp>
    </p:spTree>
    <p:extLst>
      <p:ext uri="{BB962C8B-B14F-4D97-AF65-F5344CB8AC3E}">
        <p14:creationId xmlns:p14="http://schemas.microsoft.com/office/powerpoint/2010/main" val="4000772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And because it’s Java…</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740294"/>
              </p:ext>
            </p:extLst>
          </p:nvPr>
        </p:nvGraphicFramePr>
        <p:xfrm>
          <a:off x="1813474" y="1296516"/>
          <a:ext cx="5546691" cy="4471236"/>
        </p:xfrm>
        <a:graphic>
          <a:graphicData uri="http://schemas.openxmlformats.org/drawingml/2006/table">
            <a:tbl>
              <a:tblPr firstRow="1">
                <a:tableStyleId>{FABFCF23-3B69-468F-B69F-88F6DE6A72F2}</a:tableStyleId>
              </a:tblPr>
              <a:tblGrid>
                <a:gridCol w="5546691">
                  <a:extLst>
                    <a:ext uri="{9D8B030D-6E8A-4147-A177-3AD203B41FA5}">
                      <a16:colId xmlns:a16="http://schemas.microsoft.com/office/drawing/2014/main" val="2745057162"/>
                    </a:ext>
                  </a:extLst>
                </a:gridCol>
              </a:tblGrid>
              <a:tr h="638748">
                <a:tc>
                  <a:txBody>
                    <a:bodyPr/>
                    <a:lstStyle/>
                    <a:p>
                      <a:r>
                        <a:rPr lang="en-GB" sz="2400" dirty="0" smtClean="0"/>
                        <a:t>Exception</a:t>
                      </a:r>
                      <a:endParaRPr lang="en-GB" sz="2400" dirty="0"/>
                    </a:p>
                  </a:txBody>
                  <a:tcPr/>
                </a:tc>
                <a:extLst>
                  <a:ext uri="{0D108BD9-81ED-4DB2-BD59-A6C34878D82A}">
                    <a16:rowId xmlns:a16="http://schemas.microsoft.com/office/drawing/2014/main" val="2233605720"/>
                  </a:ext>
                </a:extLst>
              </a:tr>
              <a:tr h="638748">
                <a:tc>
                  <a:txBody>
                    <a:bodyPr/>
                    <a:lstStyle/>
                    <a:p>
                      <a:pPr algn="l"/>
                      <a:r>
                        <a:rPr lang="en-GB" sz="2400" kern="1200" dirty="0" err="1" smtClean="0"/>
                        <a:t>KeyStoreException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926506445"/>
                  </a:ext>
                </a:extLst>
              </a:tr>
              <a:tr h="638748">
                <a:tc>
                  <a:txBody>
                    <a:bodyPr/>
                    <a:lstStyle/>
                    <a:p>
                      <a:pPr algn="l"/>
                      <a:r>
                        <a:rPr lang="en-GB" sz="2400" kern="1200" dirty="0" err="1" smtClean="0"/>
                        <a:t>NoSuchAlgorithmException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251297413"/>
                  </a:ext>
                </a:extLst>
              </a:tr>
              <a:tr h="638748">
                <a:tc>
                  <a:txBody>
                    <a:bodyPr/>
                    <a:lstStyle/>
                    <a:p>
                      <a:pPr algn="l"/>
                      <a:r>
                        <a:rPr lang="en-GB" sz="2400" kern="1200" dirty="0" err="1" smtClean="0"/>
                        <a:t>CertificateException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872717758"/>
                  </a:ext>
                </a:extLst>
              </a:tr>
              <a:tr h="638748">
                <a:tc>
                  <a:txBody>
                    <a:bodyPr/>
                    <a:lstStyle/>
                    <a:p>
                      <a:pPr algn="l"/>
                      <a:r>
                        <a:rPr lang="en-GB" sz="2400" u="none" kern="1200" dirty="0" err="1" smtClean="0"/>
                        <a:t>IOException</a:t>
                      </a:r>
                      <a:endParaRPr lang="en-GB" sz="2400" u="none"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234159930"/>
                  </a:ext>
                </a:extLst>
              </a:tr>
              <a:tr h="638748">
                <a:tc>
                  <a:txBody>
                    <a:bodyPr/>
                    <a:lstStyle/>
                    <a:p>
                      <a:pPr algn="l"/>
                      <a:r>
                        <a:rPr lang="en-GB" sz="2400" kern="1200" dirty="0" err="1" smtClean="0"/>
                        <a:t>UnrecoverableKeyException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683600270"/>
                  </a:ext>
                </a:extLst>
              </a:tr>
              <a:tr h="638748">
                <a:tc>
                  <a:txBody>
                    <a:bodyPr/>
                    <a:lstStyle/>
                    <a:p>
                      <a:pPr algn="l"/>
                      <a:r>
                        <a:rPr lang="en-GB" sz="2400" kern="1200" dirty="0" err="1" smtClean="0"/>
                        <a:t>KeyManagementException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195006942"/>
                  </a:ext>
                </a:extLst>
              </a:tr>
            </a:tbl>
          </a:graphicData>
        </a:graphic>
      </p:graphicFrame>
    </p:spTree>
    <p:extLst>
      <p:ext uri="{BB962C8B-B14F-4D97-AF65-F5344CB8AC3E}">
        <p14:creationId xmlns:p14="http://schemas.microsoft.com/office/powerpoint/2010/main" val="2792195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smtClean="0"/>
              <a:t>Simple Client/Server Application	</a:t>
            </a:r>
            <a:endParaRPr lang="en-GB" dirty="0"/>
          </a:p>
        </p:txBody>
      </p:sp>
      <p:sp>
        <p:nvSpPr>
          <p:cNvPr id="4" name="Rectangle 3"/>
          <p:cNvSpPr/>
          <p:nvPr/>
        </p:nvSpPr>
        <p:spPr>
          <a:xfrm>
            <a:off x="2078831" y="1835069"/>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Client</a:t>
            </a:r>
          </a:p>
        </p:txBody>
      </p:sp>
      <p:sp>
        <p:nvSpPr>
          <p:cNvPr id="5" name="Rectangle 4"/>
          <p:cNvSpPr/>
          <p:nvPr/>
        </p:nvSpPr>
        <p:spPr>
          <a:xfrm>
            <a:off x="5200650" y="1840428"/>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Server</a:t>
            </a:r>
          </a:p>
        </p:txBody>
      </p:sp>
      <p:cxnSp>
        <p:nvCxnSpPr>
          <p:cNvPr id="7" name="Straight Connector 6"/>
          <p:cNvCxnSpPr>
            <a:stCxn id="4" idx="2"/>
          </p:cNvCxnSpPr>
          <p:nvPr/>
        </p:nvCxnSpPr>
        <p:spPr>
          <a:xfrm>
            <a:off x="3011091" y="2192257"/>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32909" y="2197616"/>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12889" y="3178094"/>
            <a:ext cx="2952155" cy="14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12888" y="3828176"/>
            <a:ext cx="3020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65044"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4"/>
          <p:cNvSpPr txBox="1"/>
          <p:nvPr/>
        </p:nvSpPr>
        <p:spPr>
          <a:xfrm>
            <a:off x="3493767" y="3611898"/>
            <a:ext cx="2249334" cy="253916"/>
          </a:xfrm>
          <a:prstGeom prst="rect">
            <a:avLst/>
          </a:prstGeom>
          <a:noFill/>
        </p:spPr>
        <p:txBody>
          <a:bodyPr wrap="none" rtlCol="0">
            <a:spAutoFit/>
          </a:bodyPr>
          <a:lstStyle/>
          <a:p>
            <a:pPr algn="ctr"/>
            <a:r>
              <a:rPr lang="nn-NO" sz="1050" dirty="0">
                <a:latin typeface="Consolas" panose="020B0609020204030204" pitchFamily="49" charset="0"/>
                <a:cs typeface="Consolas" panose="020B0609020204030204" pitchFamily="49" charset="0"/>
              </a:rPr>
              <a:t>Fri Aug 28 13:25:31 BST 2015</a:t>
            </a:r>
            <a:endParaRPr lang="en-GB" sz="1050" dirty="0">
              <a:latin typeface="Consolas" panose="020B0609020204030204" pitchFamily="49" charset="0"/>
              <a:cs typeface="Consolas" panose="020B0609020204030204" pitchFamily="49" charset="0"/>
            </a:endParaRPr>
          </a:p>
        </p:txBody>
      </p:sp>
      <p:sp>
        <p:nvSpPr>
          <p:cNvPr id="16" name="Rectangle 15"/>
          <p:cNvSpPr/>
          <p:nvPr/>
        </p:nvSpPr>
        <p:spPr>
          <a:xfrm>
            <a:off x="2953940"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459789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4876199"/>
          </a:xfrm>
          <a:solidFill>
            <a:srgbClr val="002800"/>
          </a:solidFill>
          <a:ln w="12700">
            <a:noFill/>
          </a:ln>
        </p:spPr>
        <p:txBody>
          <a:bodyPr tIns="82800" bIns="82800">
            <a:spAutoFit/>
          </a:bodyPr>
          <a:lstStyle/>
          <a:p>
            <a:r>
              <a:rPr lang="en-GB" sz="1800" dirty="0" smtClean="0">
                <a:solidFill>
                  <a:schemeClr val="bg1">
                    <a:lumMod val="95000"/>
                  </a:schemeClr>
                </a:solidFill>
                <a:latin typeface="Consolas" panose="020B0609020204030204" pitchFamily="49" charset="0"/>
                <a:cs typeface="Consolas" panose="020B0609020204030204" pitchFamily="49" charset="0"/>
              </a:rPr>
              <a:t>0 [main] INFO - Running demo with plain sockets</a:t>
            </a:r>
          </a:p>
          <a:p>
            <a:endParaRPr lang="en-GB" sz="1800" dirty="0" smtClean="0">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13 [Server] INFO - </a:t>
            </a:r>
            <a:r>
              <a:rPr lang="en-GB" sz="1800" dirty="0" err="1" smtClean="0">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15 [Server] INFO - 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29047</a:t>
            </a:r>
          </a:p>
          <a:p>
            <a:endParaRPr lang="en-GB" sz="1800" dirty="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15 [Client] INFO - Creating socket to localhost:29047</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 Using </a:t>
            </a:r>
            <a:r>
              <a:rPr lang="en-GB" sz="1800" dirty="0" smtClean="0">
                <a:solidFill>
                  <a:schemeClr val="accent3"/>
                </a:solidFill>
                <a:latin typeface="Consolas" panose="020B0609020204030204" pitchFamily="49" charset="0"/>
                <a:cs typeface="Consolas" panose="020B0609020204030204" pitchFamily="49" charset="0"/>
              </a:rPr>
              <a:t>plain sockets</a:t>
            </a:r>
            <a:endParaRPr lang="en-GB" sz="1800" dirty="0">
              <a:solidFill>
                <a:schemeClr val="accent3"/>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30 [Client] INFO - Reading data from server</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30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Sent "Tue Sep 22 15:53:51 BST 2015"</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Closing socket</a:t>
            </a:r>
          </a:p>
          <a:p>
            <a:endParaRPr lang="en-GB" sz="1800" dirty="0" smtClean="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48 [Client] INFO - Received: "Tue Sep 22 15:53:51 BST 2015"</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49 [Client] INFO – Closing socket</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bg1">
                    <a:lumMod val="95000"/>
                  </a:schemeClr>
                </a:solidFill>
                <a:latin typeface="Consolas" panose="020B0609020204030204" pitchFamily="49" charset="0"/>
                <a:cs typeface="Consolas" panose="020B0609020204030204" pitchFamily="49" charset="0"/>
              </a:rPr>
              <a:t>49 [main] INFO - Completed demo with plain sockets</a:t>
            </a:r>
            <a:endParaRPr lang="en-GB" sz="1800" dirty="0">
              <a:solidFill>
                <a:schemeClr val="bg1">
                  <a:lumMod val="9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Output from </a:t>
            </a:r>
            <a:r>
              <a:rPr lang="en-GB" dirty="0" err="1" smtClean="0"/>
              <a:t>CombinedServerAndClient</a:t>
            </a:r>
            <a:r>
              <a:rPr lang="en-GB" dirty="0" smtClean="0"/>
              <a:t> – no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38</a:t>
            </a:fld>
            <a:endParaRPr lang="en-US" dirty="0"/>
          </a:p>
        </p:txBody>
      </p:sp>
    </p:spTree>
    <p:extLst>
      <p:ext uri="{BB962C8B-B14F-4D97-AF65-F5344CB8AC3E}">
        <p14:creationId xmlns:p14="http://schemas.microsoft.com/office/powerpoint/2010/main" val="4082282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Output from </a:t>
            </a:r>
            <a:r>
              <a:rPr lang="en-GB" dirty="0" err="1"/>
              <a:t>CombinedServerAndClient</a:t>
            </a:r>
            <a:r>
              <a:rPr lang="en-GB" dirty="0"/>
              <a:t> </a:t>
            </a:r>
            <a:r>
              <a:rPr lang="en-GB" dirty="0" smtClean="0"/>
              <a:t>–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39</a:t>
            </a:fld>
            <a:endParaRPr lang="en-US" dirty="0"/>
          </a:p>
        </p:txBody>
      </p:sp>
      <p:sp>
        <p:nvSpPr>
          <p:cNvPr id="5" name="Text Placeholder 7"/>
          <p:cNvSpPr>
            <a:spLocks noGrp="1"/>
          </p:cNvSpPr>
          <p:nvPr>
            <p:ph type="body" sz="quarter" idx="13"/>
          </p:nvPr>
        </p:nvSpPr>
        <p:spPr>
          <a:xfrm>
            <a:off x="355586" y="1107109"/>
            <a:ext cx="8462468" cy="4876199"/>
          </a:xfrm>
          <a:solidFill>
            <a:srgbClr val="002800"/>
          </a:solidFill>
          <a:ln w="12700">
            <a:noFill/>
          </a:ln>
        </p:spPr>
        <p:txBody>
          <a:bodyPr tIns="82800" bIns="82800">
            <a:spAutoFit/>
          </a:bodyPr>
          <a:lstStyle/>
          <a:p>
            <a:r>
              <a:rPr lang="en-GB" sz="1800" dirty="0">
                <a:solidFill>
                  <a:schemeClr val="bg1"/>
                </a:solidFill>
                <a:latin typeface="Consolas" panose="020B0609020204030204" pitchFamily="49" charset="0"/>
                <a:cs typeface="Consolas" panose="020B0609020204030204" pitchFamily="49" charset="0"/>
              </a:rPr>
              <a:t>0 [main] INFO </a:t>
            </a:r>
            <a:r>
              <a:rPr lang="en-GB" sz="1800" dirty="0" smtClean="0">
                <a:solidFill>
                  <a:schemeClr val="bg1"/>
                </a:solidFill>
                <a:latin typeface="Consolas" panose="020B0609020204030204" pitchFamily="49" charset="0"/>
                <a:cs typeface="Consolas" panose="020B0609020204030204" pitchFamily="49" charset="0"/>
              </a:rPr>
              <a:t>- </a:t>
            </a:r>
            <a:r>
              <a:rPr lang="en-GB" sz="1800" dirty="0">
                <a:solidFill>
                  <a:schemeClr val="bg1"/>
                </a:solidFill>
                <a:latin typeface="Consolas" panose="020B0609020204030204" pitchFamily="49" charset="0"/>
                <a:cs typeface="Consolas" panose="020B0609020204030204" pitchFamily="49" charset="0"/>
              </a:rPr>
              <a:t>Running demo with </a:t>
            </a:r>
            <a:r>
              <a:rPr lang="en-GB" sz="1800" dirty="0" smtClean="0">
                <a:solidFill>
                  <a:schemeClr val="bg1"/>
                </a:solidFill>
                <a:latin typeface="Consolas" panose="020B0609020204030204" pitchFamily="49" charset="0"/>
                <a:cs typeface="Consolas" panose="020B0609020204030204" pitchFamily="49" charset="0"/>
              </a:rPr>
              <a:t>TLS</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384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err="1">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526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40886</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528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Creating socket to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localhost:40886</a:t>
            </a: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679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Using </a:t>
            </a:r>
            <a:r>
              <a:rPr lang="en-GB" sz="1800" dirty="0" smtClean="0">
                <a:solidFill>
                  <a:schemeClr val="accent3"/>
                </a:solidFill>
                <a:latin typeface="Consolas" panose="020B0609020204030204" pitchFamily="49" charset="0"/>
                <a:cs typeface="Consolas" panose="020B0609020204030204" pitchFamily="49" charset="0"/>
              </a:rPr>
              <a:t>TLS_ECDHE_ECDSA_WITH_AES_128_CBC_SHA256</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538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Reading data from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server</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538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605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Sent "Wed Sep 23 09:08:28 BST 2015"</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605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Closing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socket</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Received: "Wed Sep 23 09:08:28 BST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2015“</a:t>
            </a:r>
            <a:endParaRPr lang="en-GB" sz="1800" dirty="0">
              <a:solidFill>
                <a:schemeClr val="accent5">
                  <a:lumMod val="60000"/>
                  <a:lumOff val="40000"/>
                </a:schemeClr>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Closing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socket</a:t>
            </a:r>
          </a:p>
          <a:p>
            <a:endParaRPr lang="en-GB" sz="1800" dirty="0" smtClean="0">
              <a:solidFill>
                <a:schemeClr val="bg1"/>
              </a:solidFill>
              <a:latin typeface="Consolas" panose="020B0609020204030204" pitchFamily="49" charset="0"/>
              <a:cs typeface="Consolas" panose="020B0609020204030204" pitchFamily="49" charset="0"/>
            </a:endParaRPr>
          </a:p>
          <a:p>
            <a:r>
              <a:rPr lang="en-GB" sz="1800" dirty="0" smtClean="0">
                <a:solidFill>
                  <a:schemeClr val="bg1"/>
                </a:solidFill>
                <a:latin typeface="Consolas" panose="020B0609020204030204" pitchFamily="49" charset="0"/>
                <a:cs typeface="Consolas" panose="020B0609020204030204" pitchFamily="49" charset="0"/>
              </a:rPr>
              <a:t>605 [main] INFO - Completed demo with TLS</a:t>
            </a:r>
            <a:endParaRPr lang="en-GB"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9792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4</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Theory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974507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2603508"/>
          </a:xfrm>
        </p:spPr>
        <p:txBody>
          <a:bodyPr>
            <a:normAutofit/>
          </a:bodyPr>
          <a:lstStyle/>
          <a:p>
            <a:r>
              <a:rPr lang="en-GB" dirty="0" smtClean="0"/>
              <a:t>Enable JSSE Debug using JVM property:</a:t>
            </a:r>
          </a:p>
          <a:p>
            <a:endParaRPr lang="en-GB" dirty="0" smtClean="0"/>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all</a:t>
            </a:r>
            <a:r>
              <a:rPr lang="en-GB" dirty="0" smtClean="0">
                <a:latin typeface="Consolas" panose="020B0609020204030204" pitchFamily="49" charset="0"/>
                <a:cs typeface="Consolas" panose="020B0609020204030204" pitchFamily="49" charset="0"/>
              </a:rPr>
              <a:t> </a:t>
            </a:r>
            <a:r>
              <a:rPr lang="en-GB" dirty="0" smtClean="0">
                <a:cs typeface="Consolas" panose="020B0609020204030204" pitchFamily="49" charset="0"/>
              </a:rPr>
              <a:t>to debug everything</a:t>
            </a:r>
            <a:endParaRPr lang="en-GB" dirty="0" smtClean="0">
              <a:solidFill>
                <a:schemeClr val="tx2"/>
              </a:solidFill>
              <a:latin typeface="Consolas" panose="020B0609020204030204" pitchFamily="49" charset="0"/>
              <a:cs typeface="Consolas" panose="020B0609020204030204" pitchFamily="49" charset="0"/>
            </a:endParaRPr>
          </a:p>
          <a:p>
            <a:pPr lvl="1"/>
            <a:endParaRPr lang="en-GB" dirty="0" smtClean="0">
              <a:solidFill>
                <a:schemeClr val="tx2"/>
              </a:solidFill>
              <a:latin typeface="Consolas" panose="020B0609020204030204" pitchFamily="49" charset="0"/>
              <a:cs typeface="Consolas" panose="020B0609020204030204" pitchFamily="49" charset="0"/>
            </a:endParaRPr>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help</a:t>
            </a:r>
            <a:r>
              <a:rPr lang="en-GB" dirty="0" smtClean="0">
                <a:cs typeface="Consolas" panose="020B0609020204030204" pitchFamily="49" charset="0"/>
              </a:rPr>
              <a:t>  to show all options</a:t>
            </a:r>
            <a:endParaRPr lang="en-GB" dirty="0">
              <a:cs typeface="Consolas" panose="020B0609020204030204" pitchFamily="49" charset="0"/>
            </a:endParaRPr>
          </a:p>
        </p:txBody>
      </p:sp>
      <p:sp>
        <p:nvSpPr>
          <p:cNvPr id="3" name="Title 2"/>
          <p:cNvSpPr>
            <a:spLocks noGrp="1"/>
          </p:cNvSpPr>
          <p:nvPr>
            <p:ph type="ctrTitle"/>
          </p:nvPr>
        </p:nvSpPr>
        <p:spPr/>
        <p:txBody>
          <a:bodyPr/>
          <a:lstStyle/>
          <a:p>
            <a:r>
              <a:rPr lang="en-GB" dirty="0" smtClean="0"/>
              <a:t>Debugging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40</a:t>
            </a:fld>
            <a:endParaRPr lang="en-US" dirty="0"/>
          </a:p>
        </p:txBody>
      </p:sp>
    </p:spTree>
    <p:extLst>
      <p:ext uri="{BB962C8B-B14F-4D97-AF65-F5344CB8AC3E}">
        <p14:creationId xmlns:p14="http://schemas.microsoft.com/office/powerpoint/2010/main" val="299903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GB"/>
          </a:p>
        </p:txBody>
      </p:sp>
      <p:sp>
        <p:nvSpPr>
          <p:cNvPr id="2" name="Title 1"/>
          <p:cNvSpPr>
            <a:spLocks noGrp="1"/>
          </p:cNvSpPr>
          <p:nvPr>
            <p:ph type="ctrTitle"/>
          </p:nvPr>
        </p:nvSpPr>
        <p:spPr/>
        <p:txBody>
          <a:bodyPr/>
          <a:lstStyle/>
          <a:p>
            <a:r>
              <a:rPr lang="en-GB" dirty="0" smtClean="0"/>
              <a:t>Seeing ephemeral key generation in action from Java debugging</a:t>
            </a:r>
            <a:endParaRPr lang="en-GB" dirty="0"/>
          </a:p>
        </p:txBody>
      </p:sp>
      <p:pic>
        <p:nvPicPr>
          <p:cNvPr id="4" name="Content Placeholder 3"/>
          <p:cNvPicPr>
            <a:picLocks noGrp="1" noChangeAspect="1"/>
          </p:cNvPicPr>
          <p:nvPr>
            <p:ph idx="4294967295"/>
          </p:nvPr>
        </p:nvPicPr>
        <p:blipFill>
          <a:blip r:embed="rId3"/>
          <a:stretch>
            <a:fillRect/>
          </a:stretch>
        </p:blipFill>
        <p:spPr>
          <a:xfrm>
            <a:off x="0" y="939800"/>
            <a:ext cx="9144000" cy="4954588"/>
          </a:xfrm>
          <a:prstGeom prst="rect">
            <a:avLst/>
          </a:prstGeom>
        </p:spPr>
      </p:pic>
      <p:sp>
        <p:nvSpPr>
          <p:cNvPr id="5" name="Rounded Rectangle 4"/>
          <p:cNvSpPr/>
          <p:nvPr/>
        </p:nvSpPr>
        <p:spPr>
          <a:xfrm>
            <a:off x="4493419" y="2943224"/>
            <a:ext cx="3493294" cy="60722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pic>
        <p:nvPicPr>
          <p:cNvPr id="6" name="Picture 5"/>
          <p:cNvPicPr>
            <a:picLocks noChangeAspect="1"/>
          </p:cNvPicPr>
          <p:nvPr/>
        </p:nvPicPr>
        <p:blipFill>
          <a:blip r:embed="rId4"/>
          <a:stretch>
            <a:fillRect/>
          </a:stretch>
        </p:blipFill>
        <p:spPr>
          <a:xfrm>
            <a:off x="71438" y="3878664"/>
            <a:ext cx="8891692" cy="1929330"/>
          </a:xfrm>
          <a:prstGeom prst="roundRect">
            <a:avLst>
              <a:gd name="adj" fmla="val 16667"/>
            </a:avLst>
          </a:prstGeom>
          <a:ln w="38100">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8" name="Straight Arrow Connector 7"/>
          <p:cNvCxnSpPr>
            <a:stCxn id="5" idx="2"/>
            <a:endCxn id="6" idx="0"/>
          </p:cNvCxnSpPr>
          <p:nvPr/>
        </p:nvCxnSpPr>
        <p:spPr>
          <a:xfrm flipH="1">
            <a:off x="4517284" y="3550444"/>
            <a:ext cx="1722782" cy="328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438" y="2943224"/>
            <a:ext cx="3493294" cy="607220"/>
          </a:xfrm>
          <a:prstGeom prst="roundRect">
            <a:avLst/>
          </a:prstGeom>
          <a:noFill/>
          <a:ln w="381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spTree>
    <p:extLst>
      <p:ext uri="{BB962C8B-B14F-4D97-AF65-F5344CB8AC3E}">
        <p14:creationId xmlns:p14="http://schemas.microsoft.com/office/powerpoint/2010/main" val="2370991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To show that the ephemeral key is not re-used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42</a:t>
            </a:fld>
            <a:endParaRPr lang="en-US" dirty="0"/>
          </a:p>
        </p:txBody>
      </p:sp>
      <p:pic>
        <p:nvPicPr>
          <p:cNvPr id="5" name="Picture 4"/>
          <p:cNvPicPr>
            <a:picLocks noChangeAspect="1"/>
          </p:cNvPicPr>
          <p:nvPr/>
        </p:nvPicPr>
        <p:blipFill rotWithShape="1">
          <a:blip r:embed="rId3"/>
          <a:srcRect l="-1" r="61296"/>
          <a:stretch/>
        </p:blipFill>
        <p:spPr>
          <a:xfrm>
            <a:off x="221671" y="1736224"/>
            <a:ext cx="8766079" cy="1392146"/>
          </a:xfrm>
          <a:prstGeom prst="rect">
            <a:avLst/>
          </a:prstGeom>
        </p:spPr>
      </p:pic>
      <p:pic>
        <p:nvPicPr>
          <p:cNvPr id="6" name="Picture 5"/>
          <p:cNvPicPr>
            <a:picLocks noChangeAspect="1"/>
          </p:cNvPicPr>
          <p:nvPr/>
        </p:nvPicPr>
        <p:blipFill rotWithShape="1">
          <a:blip r:embed="rId3"/>
          <a:srcRect l="53448" r="7390"/>
          <a:stretch/>
        </p:blipFill>
        <p:spPr>
          <a:xfrm>
            <a:off x="183431" y="3943529"/>
            <a:ext cx="8869561" cy="1392146"/>
          </a:xfrm>
          <a:prstGeom prst="rect">
            <a:avLst/>
          </a:prstGeom>
        </p:spPr>
      </p:pic>
    </p:spTree>
    <p:extLst>
      <p:ext uri="{BB962C8B-B14F-4D97-AF65-F5344CB8AC3E}">
        <p14:creationId xmlns:p14="http://schemas.microsoft.com/office/powerpoint/2010/main" val="1619401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55586" y="1797669"/>
            <a:ext cx="8462468" cy="4221293"/>
          </a:xfrm>
        </p:spPr>
        <p:txBody>
          <a:bodyPr>
            <a:normAutofit lnSpcReduction="10000"/>
          </a:bodyPr>
          <a:lstStyle/>
          <a:p>
            <a:r>
              <a:rPr lang="en-GB" dirty="0" smtClean="0"/>
              <a:t>Install unrestricted policy files.</a:t>
            </a:r>
          </a:p>
          <a:p>
            <a:endParaRPr lang="en-GB" dirty="0" smtClean="0"/>
          </a:p>
          <a:p>
            <a:r>
              <a:rPr lang="en-GB" dirty="0" smtClean="0"/>
              <a:t>Enable large DH ephemeral keys:</a:t>
            </a:r>
          </a:p>
          <a:p>
            <a:pPr lvl="1"/>
            <a:r>
              <a:rPr lang="en-GB" dirty="0" smtClean="0"/>
              <a:t>-</a:t>
            </a:r>
            <a:r>
              <a:rPr lang="en-GB" dirty="0" err="1" smtClean="0"/>
              <a:t>D</a:t>
            </a:r>
            <a:r>
              <a:rPr lang="en-GB" dirty="0" err="1" smtClean="0">
                <a:latin typeface="Consolas" panose="020B0609020204030204" pitchFamily="49" charset="0"/>
                <a:cs typeface="Consolas" panose="020B0609020204030204" pitchFamily="49" charset="0"/>
              </a:rPr>
              <a:t>jdk.tls.ephemeralDHKeySize</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2048</a:t>
            </a:r>
            <a:endParaRPr lang="en-GB" dirty="0" smtClean="0">
              <a:solidFill>
                <a:schemeClr val="tx2"/>
              </a:solidFill>
            </a:endParaRPr>
          </a:p>
          <a:p>
            <a:endParaRPr lang="en-GB" dirty="0" smtClean="0"/>
          </a:p>
          <a:p>
            <a:r>
              <a:rPr lang="en-GB" dirty="0" smtClean="0"/>
              <a:t>Disable all weak ciphers:</a:t>
            </a:r>
          </a:p>
          <a:p>
            <a:pPr lvl="1"/>
            <a:r>
              <a:rPr lang="en-GB" dirty="0" smtClean="0"/>
              <a:t>Any suites with </a:t>
            </a:r>
            <a:r>
              <a:rPr lang="en-GB" dirty="0" smtClean="0">
                <a:solidFill>
                  <a:schemeClr val="tx2"/>
                </a:solidFill>
              </a:rPr>
              <a:t>ANON</a:t>
            </a:r>
            <a:r>
              <a:rPr lang="en-GB" dirty="0" smtClean="0"/>
              <a:t>, </a:t>
            </a:r>
            <a:r>
              <a:rPr lang="en-GB" dirty="0" smtClean="0">
                <a:solidFill>
                  <a:schemeClr val="tx2"/>
                </a:solidFill>
              </a:rPr>
              <a:t>NULL</a:t>
            </a:r>
            <a:r>
              <a:rPr lang="en-GB" dirty="0" smtClean="0"/>
              <a:t> or </a:t>
            </a:r>
            <a:r>
              <a:rPr lang="en-GB" dirty="0" smtClean="0">
                <a:solidFill>
                  <a:schemeClr val="tx2"/>
                </a:solidFill>
              </a:rPr>
              <a:t>EXPORT</a:t>
            </a:r>
            <a:r>
              <a:rPr lang="en-GB" dirty="0" smtClean="0"/>
              <a:t>.</a:t>
            </a:r>
          </a:p>
          <a:p>
            <a:pPr lvl="1"/>
            <a:endParaRPr lang="en-GB" dirty="0"/>
          </a:p>
          <a:p>
            <a:r>
              <a:rPr lang="en-GB" dirty="0" smtClean="0"/>
              <a:t>Use Apache and OpenSSL.</a:t>
            </a:r>
          </a:p>
          <a:p>
            <a:pPr lvl="1"/>
            <a:r>
              <a:rPr lang="en-GB" dirty="0" smtClean="0"/>
              <a:t>Java often lags behind.</a:t>
            </a:r>
          </a:p>
        </p:txBody>
      </p:sp>
      <p:sp>
        <p:nvSpPr>
          <p:cNvPr id="2" name="Title 1"/>
          <p:cNvSpPr>
            <a:spLocks noGrp="1"/>
          </p:cNvSpPr>
          <p:nvPr>
            <p:ph type="ctrTitle"/>
          </p:nvPr>
        </p:nvSpPr>
        <p:spPr/>
        <p:txBody>
          <a:bodyPr/>
          <a:lstStyle/>
          <a:p>
            <a:r>
              <a:rPr lang="en-GB" dirty="0" smtClean="0"/>
              <a:t>Making things even more secure</a:t>
            </a:r>
            <a:endParaRPr lang="en-GB" dirty="0"/>
          </a:p>
        </p:txBody>
      </p:sp>
    </p:spTree>
    <p:extLst>
      <p:ext uri="{BB962C8B-B14F-4D97-AF65-F5344CB8AC3E}">
        <p14:creationId xmlns:p14="http://schemas.microsoft.com/office/powerpoint/2010/main" val="583084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55586" y="1797670"/>
            <a:ext cx="8462468" cy="1518286"/>
          </a:xfrm>
        </p:spPr>
        <p:txBody>
          <a:bodyPr>
            <a:normAutofit/>
          </a:bodyPr>
          <a:lstStyle/>
          <a:p>
            <a:r>
              <a:rPr lang="en-GB" dirty="0" smtClean="0"/>
              <a:t>Code, Document &amp; Presentation</a:t>
            </a:r>
            <a:endParaRPr lang="en-GB" dirty="0" smtClean="0"/>
          </a:p>
          <a:p>
            <a:pPr lvl="1"/>
            <a:r>
              <a:rPr lang="en-GB" dirty="0" smtClean="0"/>
              <a:t>Published on GitHub.</a:t>
            </a:r>
          </a:p>
          <a:p>
            <a:pPr lvl="1"/>
            <a:r>
              <a:rPr lang="en-GB" dirty="0" smtClean="0"/>
              <a:t>MIT Licensed.</a:t>
            </a:r>
          </a:p>
        </p:txBody>
      </p:sp>
      <p:sp>
        <p:nvSpPr>
          <p:cNvPr id="3" name="Title 2"/>
          <p:cNvSpPr>
            <a:spLocks noGrp="1"/>
          </p:cNvSpPr>
          <p:nvPr>
            <p:ph type="ctrTitle"/>
          </p:nvPr>
        </p:nvSpPr>
        <p:spPr/>
        <p:txBody>
          <a:bodyPr/>
          <a:lstStyle/>
          <a:p>
            <a:r>
              <a:rPr lang="en-GB" dirty="0" smtClean="0"/>
              <a:t>Forward </a:t>
            </a:r>
            <a:r>
              <a:rPr lang="en-GB" smtClean="0"/>
              <a:t>Secrecy Downloads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44</a:t>
            </a:fld>
            <a:endParaRPr lang="en-US" dirty="0"/>
          </a:p>
        </p:txBody>
      </p:sp>
      <p:sp>
        <p:nvSpPr>
          <p:cNvPr id="8" name="Rectangle 7"/>
          <p:cNvSpPr/>
          <p:nvPr/>
        </p:nvSpPr>
        <p:spPr>
          <a:xfrm>
            <a:off x="355588" y="3595633"/>
            <a:ext cx="8462465" cy="520964"/>
          </a:xfrm>
          <a:prstGeom prst="rect">
            <a:avLst/>
          </a:prstGeom>
        </p:spPr>
        <p:txBody>
          <a:bodyPr wrap="square">
            <a:normAutofit fontScale="92500"/>
          </a:bodyPr>
          <a:lstStyle/>
          <a:p>
            <a:pPr algn="ctr"/>
            <a:r>
              <a:rPr lang="en-GB" sz="2800" dirty="0" smtClean="0">
                <a:solidFill>
                  <a:srgbClr val="FF0000"/>
                </a:solidFill>
                <a:latin typeface="Consolas" panose="020B0609020204030204" pitchFamily="49" charset="0"/>
                <a:cs typeface="Consolas" panose="020B0609020204030204" pitchFamily="49" charset="0"/>
              </a:rPr>
              <a:t>https://</a:t>
            </a:r>
            <a:r>
              <a:rPr lang="en-GB" sz="2800" dirty="0">
                <a:solidFill>
                  <a:srgbClr val="FF0000"/>
                </a:solidFill>
                <a:latin typeface="Consolas" panose="020B0609020204030204" pitchFamily="49" charset="0"/>
                <a:cs typeface="Consolas" panose="020B0609020204030204" pitchFamily="49" charset="0"/>
              </a:rPr>
              <a:t>github.com/andybrodie/fsdemoapp.git</a:t>
            </a:r>
          </a:p>
        </p:txBody>
      </p:sp>
      <p:sp>
        <p:nvSpPr>
          <p:cNvPr id="17" name="Text Placeholder 6"/>
          <p:cNvSpPr txBox="1">
            <a:spLocks/>
          </p:cNvSpPr>
          <p:nvPr/>
        </p:nvSpPr>
        <p:spPr>
          <a:xfrm>
            <a:off x="355586" y="4396274"/>
            <a:ext cx="8462468" cy="1713124"/>
          </a:xfrm>
          <a:prstGeom prst="rect">
            <a:avLst/>
          </a:prstGeom>
        </p:spPr>
        <p:txBody>
          <a:bodyPr vert="horz" lIns="82088" tIns="41044" rIns="82088" bIns="41044">
            <a:normAutofit fontScale="92500" lnSpcReduction="10000"/>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Built and Run using:</a:t>
            </a:r>
          </a:p>
          <a:p>
            <a:pPr lvl="1"/>
            <a:r>
              <a:rPr lang="en-GB" dirty="0" smtClean="0"/>
              <a:t>Java </a:t>
            </a:r>
            <a:r>
              <a:rPr lang="en-GB" dirty="0"/>
              <a:t>8 build </a:t>
            </a:r>
            <a:r>
              <a:rPr lang="en-GB" dirty="0" smtClean="0"/>
              <a:t>1.8.0_60-b27.</a:t>
            </a:r>
          </a:p>
          <a:p>
            <a:pPr lvl="1"/>
            <a:r>
              <a:rPr lang="en-GB" dirty="0" smtClean="0"/>
              <a:t>Maven 3.3.3.</a:t>
            </a:r>
          </a:p>
          <a:p>
            <a:pPr lvl="1"/>
            <a:r>
              <a:rPr lang="en-GB" dirty="0" smtClean="0"/>
              <a:t>Eclipse Mars.</a:t>
            </a:r>
          </a:p>
          <a:p>
            <a:pPr lvl="1"/>
            <a:r>
              <a:rPr lang="en-GB" dirty="0" smtClean="0"/>
              <a:t>SLF4J</a:t>
            </a:r>
          </a:p>
        </p:txBody>
      </p:sp>
    </p:spTree>
    <p:extLst>
      <p:ext uri="{BB962C8B-B14F-4D97-AF65-F5344CB8AC3E}">
        <p14:creationId xmlns:p14="http://schemas.microsoft.com/office/powerpoint/2010/main" val="3325607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4442356"/>
          </a:xfrm>
        </p:spPr>
        <p:txBody>
          <a:bodyPr>
            <a:normAutofit fontScale="25000" lnSpcReduction="20000"/>
          </a:bodyPr>
          <a:lstStyle/>
          <a:p>
            <a:pPr lvl="0"/>
            <a:r>
              <a:rPr lang="en-GB" altLang="en-US" dirty="0" smtClean="0"/>
              <a:t>Alfred J. Menezes, P. C. (2011, July 8). Handbook of Applied Cryptography. Retrieved from Centre for Applied Cryptographic Research: http://cacr.uwaterloo.ca/hac/</a:t>
            </a:r>
          </a:p>
          <a:p>
            <a:pPr lvl="0"/>
            <a:r>
              <a:rPr lang="en-GB" altLang="en-US" dirty="0" err="1" smtClean="0"/>
              <a:t>Bernat</a:t>
            </a:r>
            <a:r>
              <a:rPr lang="en-GB" altLang="en-US" dirty="0" smtClean="0"/>
              <a:t>, V. (2011). SSL/TLS &amp; Perfect Forward Secrecy | Vincent </a:t>
            </a:r>
            <a:r>
              <a:rPr lang="en-GB" altLang="en-US" dirty="0" err="1" smtClean="0"/>
              <a:t>Bernat</a:t>
            </a:r>
            <a:r>
              <a:rPr lang="en-GB" altLang="en-US" dirty="0" smtClean="0"/>
              <a:t>. Retrieved from Disruptive Ninja: http://vincent.bernat.im/en/blog/2011-ssl-perfect-forward-secrecy.html</a:t>
            </a:r>
          </a:p>
          <a:p>
            <a:pPr lvl="0"/>
            <a:r>
              <a:rPr lang="en-GB" altLang="en-US" dirty="0" smtClean="0"/>
              <a:t>Dictionary.com. (</a:t>
            </a:r>
            <a:r>
              <a:rPr lang="en-GB" altLang="en-US" dirty="0" err="1" smtClean="0"/>
              <a:t>n.d.</a:t>
            </a:r>
            <a:r>
              <a:rPr lang="en-GB" altLang="en-US" dirty="0" smtClean="0"/>
              <a:t>). Ephemeral Definition. Retrieved from Dictionary.com: http://dictionary.reference.com/browse/ephemeral?s=t</a:t>
            </a:r>
          </a:p>
          <a:p>
            <a:pPr lvl="0"/>
            <a:r>
              <a:rPr lang="en-GB" altLang="en-US" dirty="0" err="1" smtClean="0"/>
              <a:t>Dierks</a:t>
            </a:r>
            <a:r>
              <a:rPr lang="en-GB" altLang="en-US" dirty="0" smtClean="0"/>
              <a:t>, T. (2014, May 23). Tim </a:t>
            </a:r>
            <a:r>
              <a:rPr lang="en-GB" altLang="en-US" dirty="0" err="1" smtClean="0"/>
              <a:t>Dierks</a:t>
            </a:r>
            <a:r>
              <a:rPr lang="en-GB" altLang="en-US" dirty="0" smtClean="0"/>
              <a:t>: Security Standards and Name Changes in the Browser Wars. Retrieved from Tim </a:t>
            </a:r>
            <a:r>
              <a:rPr lang="en-GB" altLang="en-US" dirty="0" err="1" smtClean="0"/>
              <a:t>Dierks</a:t>
            </a:r>
            <a:r>
              <a:rPr lang="en-GB" altLang="en-US" dirty="0" smtClean="0"/>
              <a:t> : http://tim.dierks.org/2014/05/security-standards-and-name-changes-in.html</a:t>
            </a:r>
          </a:p>
          <a:p>
            <a:pPr lvl="0"/>
            <a:r>
              <a:rPr lang="en-GB" altLang="en-US" dirty="0" smtClean="0"/>
              <a:t>Hellman, W. D. (1976, November 6). New Directions in Cryptography. Retrieved from Stanford University: http://www-ee.stanford.edu/~hellman/publications/24.pdf</a:t>
            </a:r>
          </a:p>
          <a:p>
            <a:pPr lvl="0"/>
            <a:r>
              <a:rPr lang="en-GB" altLang="en-US" dirty="0" err="1" smtClean="0"/>
              <a:t>Helme</a:t>
            </a:r>
            <a:r>
              <a:rPr lang="en-GB" altLang="en-US" dirty="0" smtClean="0"/>
              <a:t>, S. (2014, May 10). Perfect Forward Secrecy - An Introduction. Retrieved from Scott </a:t>
            </a:r>
            <a:r>
              <a:rPr lang="en-GB" altLang="en-US" dirty="0" err="1" smtClean="0"/>
              <a:t>Helme</a:t>
            </a:r>
            <a:r>
              <a:rPr lang="en-GB" altLang="en-US" dirty="0" smtClean="0"/>
              <a:t>: https://scotthelme.co.uk/perfect-forward-secrecy/</a:t>
            </a:r>
          </a:p>
          <a:p>
            <a:pPr lvl="0"/>
            <a:r>
              <a:rPr lang="en-GB" altLang="en-US" dirty="0" smtClean="0"/>
              <a:t>Lu, S. (2013, June 30). Can someone explain a little better what exactly is accomplished by generation of DH parameters? Retrieved from Information Security Stack Exchange: http://security.stackexchange.com/questions/38206/can-someone-explain-a-little-better-what-exactly-is-accomplished-by-generation-o/38252#38252</a:t>
            </a:r>
          </a:p>
          <a:p>
            <a:pPr lvl="0"/>
            <a:r>
              <a:rPr lang="en-GB" altLang="en-US" dirty="0" err="1" smtClean="0"/>
              <a:t>Mortier</a:t>
            </a:r>
            <a:r>
              <a:rPr lang="en-GB" altLang="en-US" dirty="0" smtClean="0"/>
              <a:t>, R. (2013, 12 2). Explaining perfect forward secrecy. Retrieved from Phys.org: http://phys.org/news/2013-12-secrecy.html</a:t>
            </a:r>
          </a:p>
          <a:p>
            <a:pPr lvl="0"/>
            <a:r>
              <a:rPr lang="en-GB" altLang="en-US" dirty="0" smtClean="0"/>
              <a:t>Moser, J. (2009, June 10). The First Few Milliseconds of an HTTPS Connection. Retrieved from Moserware.com: http://www.moserware.com/2009/06/first-few-milliseconds-of-https.html</a:t>
            </a:r>
          </a:p>
          <a:p>
            <a:pPr lvl="0"/>
            <a:r>
              <a:rPr lang="en-GB" altLang="en-US" dirty="0" smtClean="0"/>
              <a:t>Moser, J. (2009, June 10). The First Few Milliseconds of an HTTPS Connection. Retrieved from </a:t>
            </a:r>
            <a:r>
              <a:rPr lang="en-GB" altLang="en-US" dirty="0" err="1" smtClean="0"/>
              <a:t>Moserware</a:t>
            </a:r>
            <a:r>
              <a:rPr lang="en-GB" altLang="en-US" dirty="0" smtClean="0"/>
              <a:t>: http://www.moserware.com/2009/06/first-few-milliseconds-of-https.html</a:t>
            </a:r>
          </a:p>
          <a:p>
            <a:pPr lvl="0"/>
            <a:r>
              <a:rPr lang="en-GB" altLang="en-US" dirty="0" smtClean="0"/>
              <a:t>Mozilla. (2015, Aug 28). Security/Server Side TLS. Retrieved from Security/Server Side TLS / </a:t>
            </a:r>
            <a:r>
              <a:rPr lang="en-GB" altLang="en-US" dirty="0" err="1" smtClean="0"/>
              <a:t>MozillaWiki</a:t>
            </a:r>
            <a:r>
              <a:rPr lang="en-GB" altLang="en-US" dirty="0" smtClean="0"/>
              <a:t>: https://wiki.mozilla.org/Security/Server_Side_TLS</a:t>
            </a:r>
          </a:p>
          <a:p>
            <a:pPr lvl="0"/>
            <a:r>
              <a:rPr lang="en-GB" altLang="en-US" dirty="0" smtClean="0"/>
              <a:t>Oracle. (2015). Java Cryptography Architecture (JCA) Reference Architecture. Retrieved from Java Documentation: http://docs.oracle.com/javase/8/docs/technotes/guides/security/crypto/CryptoSpec.html</a:t>
            </a:r>
          </a:p>
          <a:p>
            <a:pPr lvl="0"/>
            <a:r>
              <a:rPr lang="en-GB" altLang="en-US" dirty="0" smtClean="0"/>
              <a:t>Oracle. (2015). Java Cryptography Architecture (JCA) Reference Guide. Retrieved from Oracle Documentation: http://docs.oracle.com/javase/8/docs/technotes/guides/security/crypto/CryptoSpec.html#Provider</a:t>
            </a:r>
          </a:p>
          <a:p>
            <a:pPr lvl="0"/>
            <a:r>
              <a:rPr lang="en-GB" altLang="en-US" dirty="0" smtClean="0"/>
              <a:t>Oracle. (2015). Java Secure Socket Extension (JSSE) Reference Guide. Retrieved from Java Documentation: https://docs.oracle.com/javase/8/docs/technotes/guides/security/jsse/JSSERefGuide.html</a:t>
            </a:r>
          </a:p>
          <a:p>
            <a:pPr lvl="0"/>
            <a:r>
              <a:rPr lang="en-GB" altLang="en-US" dirty="0" smtClean="0"/>
              <a:t>Oracle. (2015). Standard Algorithm Name Documentation. Retrieved from Java Documentation: https://docs.oracle.com/javase/8/docs/technotes/guides/security/StandardNames.html</a:t>
            </a:r>
          </a:p>
          <a:p>
            <a:pPr lvl="0"/>
            <a:r>
              <a:rPr lang="en-GB" altLang="en-US" dirty="0" err="1" smtClean="0"/>
              <a:t>Palmgren</a:t>
            </a:r>
            <a:r>
              <a:rPr lang="en-GB" altLang="en-US" dirty="0" smtClean="0"/>
              <a:t>, K. (2000, July). Diffie-Hellman Key Exchange – A Non-Mathematician’s Explanation. Retrieved from SecurityPortal.com: https://docs.google.com/viewer?a=v&amp;pid=sites&amp;srcid=bmV0aXAuY29tfGhvbWV8Z3g6NTA2NTM0YmNhZjRhZDYzZQ</a:t>
            </a:r>
          </a:p>
          <a:p>
            <a:pPr lvl="0"/>
            <a:r>
              <a:rPr lang="en-GB" altLang="en-US" dirty="0" smtClean="0"/>
              <a:t>Pillai, S. (2013, 12 14). What is Perfect Forward Secrecy and its impact on SSL (HTTPS). Retrieved from /Root.in: http://www.slashroot.in/what-perfect-forward-secrecy-and-its-impact-ssl-https</a:t>
            </a:r>
          </a:p>
          <a:p>
            <a:pPr lvl="0"/>
            <a:r>
              <a:rPr lang="en-GB" altLang="en-US" dirty="0" err="1" smtClean="0"/>
              <a:t>Pornin</a:t>
            </a:r>
            <a:r>
              <a:rPr lang="en-GB" altLang="en-US" dirty="0" smtClean="0"/>
              <a:t>, T. (2011, November 7). What is the purpose of four different secrets shared by client and server in SSL/TLS? Retrieved from Cryptography Stack Exchange: http://crypto.stackexchange.com/questions/1139/what-is-the-purpose-of-four-different-secrets-shared-by-client-and-server-in-ssl</a:t>
            </a:r>
          </a:p>
          <a:p>
            <a:pPr lvl="0"/>
            <a:r>
              <a:rPr lang="en-GB" altLang="en-US" dirty="0" err="1" smtClean="0"/>
              <a:t>Pornin</a:t>
            </a:r>
            <a:r>
              <a:rPr lang="en-GB" altLang="en-US" dirty="0" smtClean="0"/>
              <a:t>, T. (2012, 09 29). How does SSL/TLS work? Retrieved from Security Stack Exchange: http://security.stackexchange.com/questions/20803/how-does-ssl-tls-work</a:t>
            </a:r>
          </a:p>
          <a:p>
            <a:pPr lvl="0"/>
            <a:r>
              <a:rPr lang="en-GB" altLang="en-US" dirty="0" err="1" smtClean="0"/>
              <a:t>Pornin</a:t>
            </a:r>
            <a:r>
              <a:rPr lang="en-GB" altLang="en-US" dirty="0" smtClean="0"/>
              <a:t>, T. (2012, September 29). How does SSL/TLS Work? Retrieved from Information Security Stack Exchange: http://security.stackexchange.com/questions/20803/how-does-ssl-tls-work</a:t>
            </a:r>
          </a:p>
          <a:p>
            <a:pPr lvl="0"/>
            <a:r>
              <a:rPr lang="en-GB" altLang="en-US" dirty="0" err="1" smtClean="0"/>
              <a:t>Pornin</a:t>
            </a:r>
            <a:r>
              <a:rPr lang="en-GB" altLang="en-US" dirty="0" smtClean="0"/>
              <a:t>, T. (2013, May 8). Is there any particular reason to use Diffie-Hellman over RSA for key exchange? Retrieved from </a:t>
            </a:r>
            <a:r>
              <a:rPr lang="en-GB" altLang="en-US" dirty="0" err="1" smtClean="0"/>
              <a:t>Stackexchange</a:t>
            </a:r>
            <a:r>
              <a:rPr lang="en-GB" altLang="en-US" dirty="0" smtClean="0"/>
              <a:t>: http://security.stackexchange.com/questions/35471/is-there-any-particular-reason-to-use-diffie-hellman-over-rsa-for-key-exchange</a:t>
            </a:r>
          </a:p>
          <a:p>
            <a:pPr lvl="0"/>
            <a:r>
              <a:rPr lang="en-GB" altLang="en-US" dirty="0" err="1" smtClean="0"/>
              <a:t>Pornin</a:t>
            </a:r>
            <a:r>
              <a:rPr lang="en-GB" altLang="en-US" dirty="0" smtClean="0"/>
              <a:t>, T. (2013, May 8). Is there any particular reason to use Diffie-Hellman over RSA for key exchange? Retrieved from Information Security Stack Exchange: http://security.stackexchange.com/questions/35471/is-there-any-particular-reason-to-use-diffie-hellman-over-rsa-for-key-exchange</a:t>
            </a:r>
          </a:p>
          <a:p>
            <a:pPr lvl="0"/>
            <a:r>
              <a:rPr lang="en-GB" altLang="en-US" dirty="0" smtClean="0"/>
              <a:t>R.L. </a:t>
            </a:r>
            <a:r>
              <a:rPr lang="en-GB" altLang="en-US" dirty="0" err="1" smtClean="0"/>
              <a:t>Rivest</a:t>
            </a:r>
            <a:r>
              <a:rPr lang="en-GB" altLang="en-US" dirty="0" smtClean="0"/>
              <a:t>, A. S. (1977, September 1). A Method for Obtaining Digital Signatures and Public Key Cryptosystems. Retrieved from MIT: https://people.csail.mit.edu/rivest/Rsapaper.pdf</a:t>
            </a:r>
          </a:p>
          <a:p>
            <a:pPr lvl="0"/>
            <a:r>
              <a:rPr lang="en-GB" altLang="en-US" dirty="0" err="1" smtClean="0"/>
              <a:t>Ristić</a:t>
            </a:r>
            <a:r>
              <a:rPr lang="en-GB" altLang="en-US" dirty="0" smtClean="0"/>
              <a:t>, I. (2014, March 11). Ivan </a:t>
            </a:r>
            <a:r>
              <a:rPr lang="en-GB" altLang="en-US" dirty="0" err="1" smtClean="0"/>
              <a:t>Ristić</a:t>
            </a:r>
            <a:r>
              <a:rPr lang="en-GB" altLang="en-US" dirty="0" smtClean="0"/>
              <a:t>: Significant SSL/TLS Improvements in Java 8. Retrieved from Blog: Ivan </a:t>
            </a:r>
            <a:r>
              <a:rPr lang="en-GB" altLang="en-US" dirty="0" err="1" smtClean="0"/>
              <a:t>Ristić</a:t>
            </a:r>
            <a:r>
              <a:rPr lang="en-GB" altLang="en-US" dirty="0" smtClean="0"/>
              <a:t>: http://blog.ivanristic.com/2014/03/ssl-tls-improvements-in-java-8.html</a:t>
            </a:r>
          </a:p>
          <a:p>
            <a:pPr lvl="0"/>
            <a:r>
              <a:rPr lang="en-GB" altLang="en-US" dirty="0" smtClean="0"/>
              <a:t>T. </a:t>
            </a:r>
            <a:r>
              <a:rPr lang="en-GB" altLang="en-US" dirty="0" err="1" smtClean="0"/>
              <a:t>Dierks</a:t>
            </a:r>
            <a:r>
              <a:rPr lang="en-GB" altLang="en-US" dirty="0" smtClean="0"/>
              <a:t>, E. R. (2014, April 17). The Transport Layer Security (TLS) Protocol Version 1.3. Retrieved from tools.ietf.org: https://tools.ietf.org/html/draft-ietf-tls-rfc5246-bis-00</a:t>
            </a:r>
          </a:p>
          <a:p>
            <a:pPr lvl="0"/>
            <a:r>
              <a:rPr lang="en-GB" altLang="en-US" dirty="0" smtClean="0"/>
              <a:t>Various. (2015, 09 12). Forward Secrecy - Wikipedia, the free </a:t>
            </a:r>
            <a:r>
              <a:rPr lang="en-GB" altLang="en-US" dirty="0" err="1" smtClean="0"/>
              <a:t>encyclopedia</a:t>
            </a:r>
            <a:r>
              <a:rPr lang="en-GB" altLang="en-US" dirty="0" smtClean="0"/>
              <a:t>. Retrieved from Wikipedia: https://en.wikipedia.org/wiki/Forward_secrecy</a:t>
            </a:r>
          </a:p>
          <a:p>
            <a:pPr lvl="0"/>
            <a:endParaRPr lang="en-GB" altLang="en-US" dirty="0" smtClean="0"/>
          </a:p>
          <a:p>
            <a:endParaRPr lang="en-GB" dirty="0"/>
          </a:p>
        </p:txBody>
      </p:sp>
      <p:sp>
        <p:nvSpPr>
          <p:cNvPr id="3" name="Title 2"/>
          <p:cNvSpPr>
            <a:spLocks noGrp="1"/>
          </p:cNvSpPr>
          <p:nvPr>
            <p:ph type="ctrTitle"/>
          </p:nvPr>
        </p:nvSpPr>
        <p:spPr/>
        <p:txBody>
          <a:bodyPr/>
          <a:lstStyle/>
          <a:p>
            <a:r>
              <a:rPr lang="en-GB" dirty="0" smtClean="0"/>
              <a:t>Bibliography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45</a:t>
            </a:fld>
            <a:endParaRPr lang="en-US" dirty="0"/>
          </a:p>
        </p:txBody>
      </p:sp>
    </p:spTree>
    <p:extLst>
      <p:ext uri="{BB962C8B-B14F-4D97-AF65-F5344CB8AC3E}">
        <p14:creationId xmlns:p14="http://schemas.microsoft.com/office/powerpoint/2010/main" val="1548059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br>
              <a:rPr lang="en-US" dirty="0"/>
            </a:br>
            <a:endParaRPr lang="en-US" dirty="0"/>
          </a:p>
        </p:txBody>
      </p:sp>
      <p:sp>
        <p:nvSpPr>
          <p:cNvPr id="3" name="Text Placeholder 2"/>
          <p:cNvSpPr>
            <a:spLocks noGrp="1"/>
          </p:cNvSpPr>
          <p:nvPr>
            <p:ph type="body" sz="quarter" idx="14"/>
          </p:nvPr>
        </p:nvSpPr>
        <p:spPr/>
        <p:txBody>
          <a:bodyPr/>
          <a:lstStyle/>
          <a:p>
            <a:r>
              <a:rPr lang="en-US" dirty="0" smtClean="0"/>
              <a:t>Andy Brodie</a:t>
            </a:r>
          </a:p>
          <a:p>
            <a:r>
              <a:rPr lang="en-US" dirty="0" smtClean="0"/>
              <a:t>Principal Design Engineer</a:t>
            </a:r>
          </a:p>
          <a:p>
            <a:r>
              <a:rPr lang="en-US" dirty="0" smtClean="0"/>
              <a:t>andy.brodie@worldpay.com</a:t>
            </a:r>
            <a:endParaRPr lang="en-US" dirty="0"/>
          </a:p>
          <a:p>
            <a:endParaRPr lang="en-US" dirty="0"/>
          </a:p>
          <a:p>
            <a:r>
              <a:rPr lang="en-US" dirty="0">
                <a:solidFill>
                  <a:schemeClr val="tx2"/>
                </a:solidFill>
              </a:rPr>
              <a:t>worldpay.com</a:t>
            </a:r>
          </a:p>
        </p:txBody>
      </p:sp>
      <p:sp>
        <p:nvSpPr>
          <p:cNvPr id="5" name="Text Placeholder 4"/>
          <p:cNvSpPr>
            <a:spLocks noGrp="1"/>
          </p:cNvSpPr>
          <p:nvPr>
            <p:ph type="body" sz="quarter" idx="15"/>
          </p:nvPr>
        </p:nvSpPr>
        <p:spPr/>
        <p:txBody>
          <a:bodyPr/>
          <a:lstStyle/>
          <a:p>
            <a:r>
              <a:rPr lang="en-US" dirty="0" smtClean="0"/>
              <a:t>270-289 The Science Park</a:t>
            </a:r>
          </a:p>
          <a:p>
            <a:r>
              <a:rPr lang="en-US" dirty="0" smtClean="0"/>
              <a:t>Milton Road</a:t>
            </a:r>
          </a:p>
          <a:p>
            <a:r>
              <a:rPr lang="en-US" dirty="0" smtClean="0"/>
              <a:t>Cambridge</a:t>
            </a:r>
          </a:p>
          <a:p>
            <a:r>
              <a:rPr lang="en-US" dirty="0" smtClean="0"/>
              <a:t>CB3 0WE</a:t>
            </a:r>
            <a:endParaRPr lang="en-US" dirty="0"/>
          </a:p>
        </p:txBody>
      </p:sp>
    </p:spTree>
    <p:extLst>
      <p:ext uri="{BB962C8B-B14F-4D97-AF65-F5344CB8AC3E}">
        <p14:creationId xmlns:p14="http://schemas.microsoft.com/office/powerpoint/2010/main" val="905627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Attributions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886001429"/>
              </p:ext>
            </p:extLst>
          </p:nvPr>
        </p:nvGraphicFramePr>
        <p:xfrm>
          <a:off x="303650" y="1397000"/>
          <a:ext cx="8536701" cy="3114040"/>
        </p:xfrm>
        <a:graphic>
          <a:graphicData uri="http://schemas.openxmlformats.org/drawingml/2006/table">
            <a:tbl>
              <a:tblPr firstRow="1" bandRow="1">
                <a:tableStyleId>{5C22544A-7EE6-4342-B048-85BDC9FD1C3A}</a:tableStyleId>
              </a:tblPr>
              <a:tblGrid>
                <a:gridCol w="2510171">
                  <a:extLst>
                    <a:ext uri="{9D8B030D-6E8A-4147-A177-3AD203B41FA5}">
                      <a16:colId xmlns:a16="http://schemas.microsoft.com/office/drawing/2014/main" val="1028535055"/>
                    </a:ext>
                  </a:extLst>
                </a:gridCol>
                <a:gridCol w="6026530">
                  <a:extLst>
                    <a:ext uri="{9D8B030D-6E8A-4147-A177-3AD203B41FA5}">
                      <a16:colId xmlns:a16="http://schemas.microsoft.com/office/drawing/2014/main" val="753965711"/>
                    </a:ext>
                  </a:extLst>
                </a:gridCol>
              </a:tblGrid>
              <a:tr h="370840">
                <a:tc>
                  <a:txBody>
                    <a:bodyPr/>
                    <a:lstStyle/>
                    <a:p>
                      <a:r>
                        <a:rPr lang="en-GB" dirty="0" smtClean="0"/>
                        <a:t>Image</a:t>
                      </a:r>
                      <a:endParaRPr lang="en-GB" dirty="0"/>
                    </a:p>
                  </a:txBody>
                  <a:tcPr/>
                </a:tc>
                <a:tc>
                  <a:txBody>
                    <a:bodyPr/>
                    <a:lstStyle/>
                    <a:p>
                      <a:r>
                        <a:rPr lang="en-GB" dirty="0" smtClean="0"/>
                        <a:t>Attribution</a:t>
                      </a:r>
                      <a:endParaRPr lang="en-GB" dirty="0"/>
                    </a:p>
                  </a:txBody>
                  <a:tcPr/>
                </a:tc>
                <a:extLst>
                  <a:ext uri="{0D108BD9-81ED-4DB2-BD59-A6C34878D82A}">
                    <a16:rowId xmlns:a16="http://schemas.microsoft.com/office/drawing/2014/main" val="748632242"/>
                  </a:ext>
                </a:extLst>
              </a:tr>
              <a:tr h="370840">
                <a:tc>
                  <a:txBody>
                    <a:bodyPr/>
                    <a:lstStyle/>
                    <a:p>
                      <a:r>
                        <a:rPr lang="en-GB" dirty="0" smtClean="0"/>
                        <a:t>Complex Maths</a:t>
                      </a:r>
                      <a:endParaRPr lang="en-GB" dirty="0"/>
                    </a:p>
                  </a:txBody>
                  <a:tcPr/>
                </a:tc>
                <a:tc>
                  <a:txBody>
                    <a:bodyPr/>
                    <a:lstStyle/>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a:t>
                      </a:r>
                      <a:r>
                        <a:rPr lang="en-GB" baseline="0" dirty="0" smtClean="0">
                          <a:hlinkClick r:id="rId3"/>
                        </a:rPr>
                        <a:t>https://creativecommons.org/licenses/by/2.0/</a:t>
                      </a:r>
                      <a:endParaRPr lang="en-GB" baseline="0" dirty="0" smtClean="0"/>
                    </a:p>
                    <a:p>
                      <a:r>
                        <a:rPr lang="en-GB" baseline="0" dirty="0" smtClean="0"/>
                        <a:t>Original: </a:t>
                      </a:r>
                      <a:r>
                        <a:rPr lang="en-GB" baseline="0" dirty="0" smtClean="0">
                          <a:hlinkClick r:id="rId4"/>
                        </a:rPr>
                        <a:t>https://flic.kr/p/edPJVt</a:t>
                      </a:r>
                      <a:endParaRPr lang="en-GB" baseline="0" dirty="0" smtClean="0"/>
                    </a:p>
                  </a:txBody>
                  <a:tcPr/>
                </a:tc>
                <a:extLst>
                  <a:ext uri="{0D108BD9-81ED-4DB2-BD59-A6C34878D82A}">
                    <a16:rowId xmlns:a16="http://schemas.microsoft.com/office/drawing/2014/main" val="209666873"/>
                  </a:ext>
                </a:extLst>
              </a:tr>
              <a:tr h="370840">
                <a:tc>
                  <a:txBody>
                    <a:bodyPr/>
                    <a:lstStyle/>
                    <a:p>
                      <a:r>
                        <a:rPr lang="en-GB" dirty="0" smtClean="0"/>
                        <a:t>Key Vector</a:t>
                      </a:r>
                      <a:r>
                        <a:rPr lang="en-GB" baseline="0" dirty="0" smtClean="0"/>
                        <a:t> Image</a:t>
                      </a:r>
                      <a:endParaRPr lang="en-GB" dirty="0"/>
                    </a:p>
                  </a:txBody>
                  <a:tcPr/>
                </a:tc>
                <a:tc>
                  <a:txBody>
                    <a:bodyPr/>
                    <a:lstStyle/>
                    <a:p>
                      <a:r>
                        <a:rPr lang="en-GB" dirty="0" smtClean="0"/>
                        <a:t>Images</a:t>
                      </a:r>
                      <a:r>
                        <a:rPr lang="en-GB" baseline="0" dirty="0" smtClean="0"/>
                        <a:t> by </a:t>
                      </a:r>
                      <a:r>
                        <a:rPr lang="en-GB" baseline="0" dirty="0" err="1" smtClean="0"/>
                        <a:t>Geetesh</a:t>
                      </a:r>
                      <a:r>
                        <a:rPr lang="en-GB" baseline="0" dirty="0" smtClean="0"/>
                        <a:t> Bajaj, © Indezine.com.</a:t>
                      </a:r>
                    </a:p>
                    <a:p>
                      <a:r>
                        <a:rPr lang="en-GB" dirty="0" smtClean="0"/>
                        <a:t>Original: </a:t>
                      </a:r>
                      <a:r>
                        <a:rPr lang="en-GB" dirty="0" smtClean="0">
                          <a:hlinkClick r:id="rId5"/>
                        </a:rPr>
                        <a:t>https://gumroad.com/l/ocwC</a:t>
                      </a:r>
                      <a:endParaRPr lang="en-GB" dirty="0" smtClean="0"/>
                    </a:p>
                  </a:txBody>
                  <a:tcPr/>
                </a:tc>
                <a:extLst>
                  <a:ext uri="{0D108BD9-81ED-4DB2-BD59-A6C34878D82A}">
                    <a16:rowId xmlns:a16="http://schemas.microsoft.com/office/drawing/2014/main" val="1299058143"/>
                  </a:ext>
                </a:extLst>
              </a:tr>
              <a:tr h="370840">
                <a:tc>
                  <a:txBody>
                    <a:bodyPr/>
                    <a:lstStyle/>
                    <a:p>
                      <a:r>
                        <a:rPr lang="en-GB" dirty="0" smtClean="0"/>
                        <a:t>KDiff</a:t>
                      </a:r>
                      <a:r>
                        <a:rPr lang="en-GB" baseline="0" dirty="0" smtClean="0"/>
                        <a:t>3 Screenshot</a:t>
                      </a:r>
                      <a:endParaRPr lang="en-GB" dirty="0"/>
                    </a:p>
                  </a:txBody>
                  <a:tcPr/>
                </a:tc>
                <a:tc>
                  <a:txBody>
                    <a:bodyPr/>
                    <a:lstStyle/>
                    <a:p>
                      <a:r>
                        <a:rPr lang="en-GB" dirty="0" smtClean="0"/>
                        <a:t>Images captured from KDiff3</a:t>
                      </a:r>
                    </a:p>
                    <a:p>
                      <a:r>
                        <a:rPr lang="en-GB" dirty="0" smtClean="0"/>
                        <a:t>Licensed under</a:t>
                      </a:r>
                      <a:r>
                        <a:rPr lang="en-GB" baseline="0" dirty="0" smtClean="0"/>
                        <a:t> </a:t>
                      </a:r>
                      <a:r>
                        <a:rPr lang="en-GB" dirty="0" smtClean="0"/>
                        <a:t>GPL</a:t>
                      </a:r>
                    </a:p>
                    <a:p>
                      <a:r>
                        <a:rPr lang="en-GB" dirty="0" smtClean="0"/>
                        <a:t>Homepage:</a:t>
                      </a:r>
                      <a:r>
                        <a:rPr lang="en-GB" baseline="0" dirty="0" smtClean="0"/>
                        <a:t> </a:t>
                      </a:r>
                      <a:r>
                        <a:rPr lang="en-GB" dirty="0" smtClean="0">
                          <a:hlinkClick r:id="rId6"/>
                        </a:rPr>
                        <a:t>http://kdiff3.sourceforge.net/</a:t>
                      </a:r>
                      <a:endParaRPr lang="en-GB" dirty="0" smtClean="0"/>
                    </a:p>
                  </a:txBody>
                  <a:tcPr/>
                </a:tc>
                <a:extLst>
                  <a:ext uri="{0D108BD9-81ED-4DB2-BD59-A6C34878D82A}">
                    <a16:rowId xmlns:a16="http://schemas.microsoft.com/office/drawing/2014/main" val="2074015807"/>
                  </a:ext>
                </a:extLst>
              </a:tr>
            </a:tbl>
          </a:graphicData>
        </a:graphic>
      </p:graphicFrame>
    </p:spTree>
    <p:extLst>
      <p:ext uri="{BB962C8B-B14F-4D97-AF65-F5344CB8AC3E}">
        <p14:creationId xmlns:p14="http://schemas.microsoft.com/office/powerpoint/2010/main" val="352517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Introducing Alice and Bob</a:t>
            </a:r>
            <a:endParaRPr lang="en-GB" dirty="0"/>
          </a:p>
        </p:txBody>
      </p:sp>
      <p:sp>
        <p:nvSpPr>
          <p:cNvPr id="4" name="Rectangle 3"/>
          <p:cNvSpPr/>
          <p:nvPr/>
        </p:nvSpPr>
        <p:spPr>
          <a:xfrm>
            <a:off x="1895868"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08132"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09799" y="360848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spTree>
    <p:extLst>
      <p:ext uri="{BB962C8B-B14F-4D97-AF65-F5344CB8AC3E}">
        <p14:creationId xmlns:p14="http://schemas.microsoft.com/office/powerpoint/2010/main" val="1395781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Introducing Alice and Bob… and Eve</a:t>
            </a:r>
            <a:endParaRPr lang="en-GB" dirty="0"/>
          </a:p>
        </p:txBody>
      </p:sp>
      <p:grpSp>
        <p:nvGrpSpPr>
          <p:cNvPr id="18" name="Group 17"/>
          <p:cNvGrpSpPr/>
          <p:nvPr/>
        </p:nvGrpSpPr>
        <p:grpSpPr>
          <a:xfrm>
            <a:off x="1895868" y="2425893"/>
            <a:ext cx="5352264" cy="1551925"/>
            <a:chOff x="1592199" y="2019263"/>
            <a:chExt cx="5352264" cy="1551925"/>
          </a:xfrm>
        </p:grpSpPr>
        <p:sp>
          <p:nvSpPr>
            <p:cNvPr id="4" name="Rectangle 3"/>
            <p:cNvSpPr/>
            <p:nvPr/>
          </p:nvSpPr>
          <p:spPr>
            <a:xfrm>
              <a:off x="1592199"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504463"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sp>
          <p:nvSpPr>
            <p:cNvPr id="8" name="Rectangle 7"/>
            <p:cNvSpPr/>
            <p:nvPr/>
          </p:nvSpPr>
          <p:spPr>
            <a:xfrm>
              <a:off x="3548331" y="201926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032199" y="320137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606130" y="320185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cxnSp>
          <p:nvCxnSpPr>
            <p:cNvPr id="17" name="Straight Arrow Connector 16"/>
            <p:cNvCxnSpPr>
              <a:stCxn id="15" idx="0"/>
              <a:endCxn id="8" idx="2"/>
            </p:cNvCxnSpPr>
            <p:nvPr/>
          </p:nvCxnSpPr>
          <p:spPr>
            <a:xfrm flipV="1">
              <a:off x="4268331" y="255926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601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Using </a:t>
            </a:r>
            <a:r>
              <a:rPr lang="en-GB" dirty="0" smtClean="0">
                <a:latin typeface="+mj-lt"/>
              </a:rPr>
              <a:t>Encryption</a:t>
            </a:r>
            <a:r>
              <a:rPr lang="en-GB" dirty="0" smtClean="0"/>
              <a:t> to lock Eve out of the conversation</a:t>
            </a:r>
            <a:endParaRPr lang="en-GB" dirty="0"/>
          </a:p>
        </p:txBody>
      </p:sp>
      <p:sp>
        <p:nvSpPr>
          <p:cNvPr id="15" name="TextBox 14"/>
          <p:cNvSpPr txBox="1"/>
          <p:nvPr/>
        </p:nvSpPr>
        <p:spPr>
          <a:xfrm>
            <a:off x="1948299" y="517615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 name="Rectangle 3"/>
          <p:cNvSpPr/>
          <p:nvPr/>
        </p:nvSpPr>
        <p:spPr>
          <a:xfrm>
            <a:off x="1890500"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20684"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sp>
        <p:nvSpPr>
          <p:cNvPr id="8" name="Rectangle 7"/>
          <p:cNvSpPr/>
          <p:nvPr/>
        </p:nvSpPr>
        <p:spPr>
          <a:xfrm>
            <a:off x="3852000" y="242589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5" idx="0"/>
            <a:endCxn id="8" idx="2"/>
          </p:cNvCxnSpPr>
          <p:nvPr/>
        </p:nvCxnSpPr>
        <p:spPr>
          <a:xfrm flipV="1">
            <a:off x="4572000" y="296589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6784" y="4155298"/>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sp>
        <p:nvSpPr>
          <p:cNvPr id="18" name="TextBox 17"/>
          <p:cNvSpPr txBox="1"/>
          <p:nvPr/>
        </p:nvSpPr>
        <p:spPr>
          <a:xfrm>
            <a:off x="3934177" y="3618409"/>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0" name="TextBox 19"/>
          <p:cNvSpPr txBox="1"/>
          <p:nvPr/>
        </p:nvSpPr>
        <p:spPr>
          <a:xfrm>
            <a:off x="5878483" y="4155298"/>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1" name="Rectangle 20"/>
          <p:cNvSpPr/>
          <p:nvPr/>
        </p:nvSpPr>
        <p:spPr>
          <a:xfrm>
            <a:off x="5846684" y="5176150"/>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cxnSp>
        <p:nvCxnSpPr>
          <p:cNvPr id="23" name="Straight Arrow Connector 22"/>
          <p:cNvCxnSpPr>
            <a:stCxn id="5" idx="2"/>
            <a:endCxn id="20" idx="0"/>
          </p:cNvCxnSpPr>
          <p:nvPr/>
        </p:nvCxnSpPr>
        <p:spPr>
          <a:xfrm>
            <a:off x="6540684"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0" idx="2"/>
            <a:endCxn id="21" idx="0"/>
          </p:cNvCxnSpPr>
          <p:nvPr/>
        </p:nvCxnSpPr>
        <p:spPr>
          <a:xfrm flipH="1">
            <a:off x="6530400" y="4524630"/>
            <a:ext cx="10284" cy="65152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22" name="Freeform 5"/>
          <p:cNvSpPr>
            <a:spLocks noEditPoints="1"/>
          </p:cNvSpPr>
          <p:nvPr/>
        </p:nvSpPr>
        <p:spPr bwMode="auto">
          <a:xfrm rot="5400000">
            <a:off x="6402782"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cxnSp>
        <p:nvCxnSpPr>
          <p:cNvPr id="25" name="Straight Arrow Connector 24"/>
          <p:cNvCxnSpPr>
            <a:stCxn id="4" idx="2"/>
            <a:endCxn id="3" idx="0"/>
          </p:cNvCxnSpPr>
          <p:nvPr/>
        </p:nvCxnSpPr>
        <p:spPr>
          <a:xfrm>
            <a:off x="2610500"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 idx="2"/>
            <a:endCxn id="15" idx="0"/>
          </p:cNvCxnSpPr>
          <p:nvPr/>
        </p:nvCxnSpPr>
        <p:spPr>
          <a:xfrm>
            <a:off x="2610500" y="4521058"/>
            <a:ext cx="0" cy="655092"/>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6" name="Freeform 5"/>
          <p:cNvSpPr>
            <a:spLocks noEditPoints="1"/>
          </p:cNvSpPr>
          <p:nvPr/>
        </p:nvSpPr>
        <p:spPr bwMode="auto">
          <a:xfrm rot="5400000">
            <a:off x="2472598"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95022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Eve doesn’t have the key … yet!</a:t>
            </a:r>
            <a:endParaRPr lang="en-GB"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961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280" y="1448109"/>
            <a:ext cx="8237473" cy="4672992"/>
            <a:chOff x="207280" y="1448109"/>
            <a:chExt cx="8237473" cy="4672992"/>
          </a:xfrm>
        </p:grpSpPr>
        <p:sp>
          <p:nvSpPr>
            <p:cNvPr id="8" name="Rounded Rectangular Callout 7"/>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9" name="Rounded Rectangular Callout 8"/>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3" name="Rounded Rectangular Callout 12"/>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4" name="Rounded Rectangular Callout 13"/>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grpSp>
      <p:sp>
        <p:nvSpPr>
          <p:cNvPr id="5" name="Rectangle 4"/>
          <p:cNvSpPr/>
          <p:nvPr/>
        </p:nvSpPr>
        <p:spPr>
          <a:xfrm>
            <a:off x="80387" y="1356527"/>
            <a:ext cx="8882743" cy="4903596"/>
          </a:xfrm>
          <a:prstGeom prst="rect">
            <a:avLst/>
          </a:prstGeom>
          <a:solidFill>
            <a:srgbClr val="FFFFFF">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 name="Title 1"/>
          <p:cNvSpPr>
            <a:spLocks noGrp="1"/>
          </p:cNvSpPr>
          <p:nvPr>
            <p:ph type="ctrTitle"/>
          </p:nvPr>
        </p:nvSpPr>
        <p:spPr/>
        <p:txBody>
          <a:bodyPr/>
          <a:lstStyle/>
          <a:p>
            <a:r>
              <a:rPr lang="en-GB" dirty="0" smtClean="0"/>
              <a:t>Eve wants the key…</a:t>
            </a:r>
            <a:endParaRPr lang="en-GB" dirty="0"/>
          </a:p>
        </p:txBody>
      </p:sp>
      <p:sp>
        <p:nvSpPr>
          <p:cNvPr id="4" name="TextBox 3"/>
          <p:cNvSpPr txBox="1"/>
          <p:nvPr/>
        </p:nvSpPr>
        <p:spPr>
          <a:xfrm>
            <a:off x="2963111" y="2354628"/>
            <a:ext cx="3217779" cy="3062377"/>
          </a:xfrm>
          <a:prstGeom prst="rect">
            <a:avLst/>
          </a:prstGeom>
          <a:noFill/>
        </p:spPr>
        <p:txBody>
          <a:bodyPr wrap="square" lIns="0" tIns="0" rIns="0" bIns="0" rtlCol="0">
            <a:spAutoFit/>
          </a:bodyPr>
          <a:lstStyle/>
          <a:p>
            <a:pPr algn="ctr"/>
            <a:r>
              <a:rPr lang="en-GB" sz="19900" i="1" dirty="0" smtClean="0">
                <a:effectLst>
                  <a:glow rad="127000">
                    <a:schemeClr val="bg1"/>
                  </a:glow>
                </a:effectLst>
              </a:rPr>
              <a:t>?</a:t>
            </a:r>
            <a:endParaRPr lang="en-GB" sz="19900" i="1" dirty="0">
              <a:effectLst>
                <a:glow rad="127000">
                  <a:schemeClr val="bg1"/>
                </a:glow>
              </a:effectLst>
            </a:endParaRPr>
          </a:p>
        </p:txBody>
      </p:sp>
    </p:spTree>
    <p:extLst>
      <p:ext uri="{BB962C8B-B14F-4D97-AF65-F5344CB8AC3E}">
        <p14:creationId xmlns:p14="http://schemas.microsoft.com/office/powerpoint/2010/main" val="331007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7">
      <a:dk1>
        <a:srgbClr val="393939"/>
      </a:dk1>
      <a:lt1>
        <a:srgbClr val="FFFFFF"/>
      </a:lt1>
      <a:dk2>
        <a:srgbClr val="F01E14"/>
      </a:dk2>
      <a:lt2>
        <a:srgbClr val="EBEBEB"/>
      </a:lt2>
      <a:accent1>
        <a:srgbClr val="BEBEBE"/>
      </a:accent1>
      <a:accent2>
        <a:srgbClr val="DCDCDC"/>
      </a:accent2>
      <a:accent3>
        <a:srgbClr val="FFB900"/>
      </a:accent3>
      <a:accent4>
        <a:srgbClr val="69197D"/>
      </a:accent4>
      <a:accent5>
        <a:srgbClr val="B0122F"/>
      </a:accent5>
      <a:accent6>
        <a:srgbClr val="FF2E3A"/>
      </a:accent6>
      <a:hlink>
        <a:srgbClr val="F01E14"/>
      </a:hlink>
      <a:folHlink>
        <a:srgbClr val="F01E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headEnd w="lg" len="med"/>
          <a:tailEnd type="triangle" w="lg" len="lg"/>
        </a:ln>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8550FC652534749B5EF4F1DBF40CCC2" ma:contentTypeVersion="1" ma:contentTypeDescription="Create a new document." ma:contentTypeScope="" ma:versionID="d86062c36f27d3ea5e56195912a48bae">
  <xsd:schema xmlns:xsd="http://www.w3.org/2001/XMLSchema" xmlns:xs="http://www.w3.org/2001/XMLSchema" xmlns:p="http://schemas.microsoft.com/office/2006/metadata/properties" xmlns:ns1="http://schemas.microsoft.com/sharepoint/v3" xmlns:ns2="75d3eb8d-941e-4d12-aab6-78def88143af" targetNamespace="http://schemas.microsoft.com/office/2006/metadata/properties" ma:root="true" ma:fieldsID="9de8c78c522bc83f1b94e13535ee81b9" ns1:_="" ns2:_="">
    <xsd:import namespace="http://schemas.microsoft.com/sharepoint/v3"/>
    <xsd:import namespace="75d3eb8d-941e-4d12-aab6-78def88143af"/>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d3eb8d-941e-4d12-aab6-78def88143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75d3eb8d-941e-4d12-aab6-78def88143af">VEAJPCX6KRYV-13-155</_dlc_DocId>
    <_dlc_DocIdUrl xmlns="75d3eb8d-941e-4d12-aab6-78def88143af">
      <Url>http://sharepoint.worldpay.local/news/_layouts/15/DocIdRedir.aspx?ID=VEAJPCX6KRYV-13-155</Url>
      <Description>VEAJPCX6KRYV-13-155</Description>
    </_dlc_DocIdUrl>
  </documentManagement>
</p:properties>
</file>

<file path=customXml/itemProps1.xml><?xml version="1.0" encoding="utf-8"?>
<ds:datastoreItem xmlns:ds="http://schemas.openxmlformats.org/officeDocument/2006/customXml" ds:itemID="{8FB876CA-1BB0-4F08-9FE0-5634DF641F5F}">
  <ds:schemaRefs>
    <ds:schemaRef ds:uri="http://schemas.microsoft.com/sharepoint/v3/contenttype/forms"/>
  </ds:schemaRefs>
</ds:datastoreItem>
</file>

<file path=customXml/itemProps2.xml><?xml version="1.0" encoding="utf-8"?>
<ds:datastoreItem xmlns:ds="http://schemas.openxmlformats.org/officeDocument/2006/customXml" ds:itemID="{79C9B682-2421-48C6-A59D-34852E2C6DB0}">
  <ds:schemaRefs>
    <ds:schemaRef ds:uri="http://schemas.microsoft.com/sharepoint/events"/>
  </ds:schemaRefs>
</ds:datastoreItem>
</file>

<file path=customXml/itemProps3.xml><?xml version="1.0" encoding="utf-8"?>
<ds:datastoreItem xmlns:ds="http://schemas.openxmlformats.org/officeDocument/2006/customXml" ds:itemID="{B31DCB88-E173-47AE-B48C-4160856940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5d3eb8d-941e-4d12-aab6-78def8814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CA06568-D965-4040-8131-A60C9DC1ED24}">
  <ds:schemaRef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75d3eb8d-941e-4d12-aab6-78def88143af"/>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13940</TotalTime>
  <Words>3279</Words>
  <Application>Microsoft Office PowerPoint</Application>
  <PresentationFormat>On-screen Show (4:3)</PresentationFormat>
  <Paragraphs>571</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Perfect Forward Secrecy</vt:lpstr>
      <vt:lpstr>Perfect Forward Secrecy</vt:lpstr>
      <vt:lpstr>What are we talking about?</vt:lpstr>
      <vt:lpstr>Forward Secrecy Theory</vt:lpstr>
      <vt:lpstr>Introducing Alice and Bob</vt:lpstr>
      <vt:lpstr>Introducing Alice and Bob… and Eve</vt:lpstr>
      <vt:lpstr>Using Encryption to lock Eve out of the conversation</vt:lpstr>
      <vt:lpstr>Eve doesn’t have the key … yet!</vt:lpstr>
      <vt:lpstr>Eve wants the key…</vt:lpstr>
      <vt:lpstr>Eve’s Attacks – Brute Force</vt:lpstr>
      <vt:lpstr>Eve’s Attacks – Cracking the encryption algorithms and protocols</vt:lpstr>
      <vt:lpstr>Eve’s Attacks – Human Weaknesses &amp; Social Engineering</vt:lpstr>
      <vt:lpstr>Golden Rule: Never say “If we get hacked”, it’s “When we get hacked”.</vt:lpstr>
      <vt:lpstr>What if Eve gets the key?</vt:lpstr>
      <vt:lpstr>When Eve manages to obtain the key</vt:lpstr>
      <vt:lpstr>When Eve manages to obtain the key with Forward Secrecy enabled.</vt:lpstr>
      <vt:lpstr>TLS and Forward Secrecy</vt:lpstr>
      <vt:lpstr>TLS (RFC5246) provides:</vt:lpstr>
      <vt:lpstr>TLS provides 37 Cipher Suites</vt:lpstr>
      <vt:lpstr>TLS provides 37 Cipher Suites</vt:lpstr>
      <vt:lpstr>TLS Features: Data Exchange Bulk Encryption</vt:lpstr>
      <vt:lpstr>TLS Features: Key Exchange</vt:lpstr>
      <vt:lpstr>Key Exchange without Forward Secrecy</vt:lpstr>
      <vt:lpstr>Bob’s private key is Eve’s target</vt:lpstr>
      <vt:lpstr>Key Exchange with Forward Secrecy</vt:lpstr>
      <vt:lpstr>Why Forward Secrecy is important</vt:lpstr>
      <vt:lpstr>FS Compatible Cipher Suites use Ephemeral Keys</vt:lpstr>
      <vt:lpstr>Forward Secrecy in Java</vt:lpstr>
      <vt:lpstr>Java Secure Sockets Extensions (JSSE)</vt:lpstr>
      <vt:lpstr>TLS in JSSE – Server Step 1 – High Level Process</vt:lpstr>
      <vt:lpstr>TLS in JSSE – Server Step 2 – Configuring the Socket Factory</vt:lpstr>
      <vt:lpstr>TLS in JSSE – Server Step 3 – Loading Keys for SSLContext</vt:lpstr>
      <vt:lpstr>TLS in JSSE – Client Step 1 – High Level Process</vt:lpstr>
      <vt:lpstr>TLS in JSSE – Client Step 2 – Configuring the Socket Factory</vt:lpstr>
      <vt:lpstr>TLS in JSSE – Client Step 3 – Loading Certificates for SSLContext</vt:lpstr>
      <vt:lpstr>And because it’s Java…</vt:lpstr>
      <vt:lpstr>Simple Client/Server Application </vt:lpstr>
      <vt:lpstr>Output from CombinedServerAndClient – no TLS</vt:lpstr>
      <vt:lpstr>Output from CombinedServerAndClient – TLS</vt:lpstr>
      <vt:lpstr>Debugging TLS</vt:lpstr>
      <vt:lpstr>Seeing ephemeral key generation in action from Java debugging</vt:lpstr>
      <vt:lpstr>To show that the ephemeral key is not re-used</vt:lpstr>
      <vt:lpstr>Making things even more secure</vt:lpstr>
      <vt:lpstr>Forward Secrecy Downloads</vt:lpstr>
      <vt:lpstr>Bibliography</vt:lpstr>
      <vt:lpstr>Any questions? </vt:lpstr>
      <vt:lpstr>Attributions</vt:lpstr>
    </vt:vector>
  </TitlesOfParts>
  <Company>Worldpay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Secrecy in Java</dc:title>
  <dc:subject>Forward Secrecy in Java MeetUp</dc:subject>
  <dc:creator/>
  <cp:lastModifiedBy>Andy Brodie</cp:lastModifiedBy>
  <cp:revision>431</cp:revision>
  <dcterms:created xsi:type="dcterms:W3CDTF">2013-08-07T13:28:06Z</dcterms:created>
  <dcterms:modified xsi:type="dcterms:W3CDTF">2015-09-30T12:17:09Z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0x01010058550FC652534749B5EF4F1DBF40CCC2</vt:lpwstr>
  </property>
  <property fmtid="{D5CDD505-2E9C-101B-9397-08002B2CF9AE}" pid="3" name="_dlc_DocIdItemGuid">
    <vt:lpwstr>43ff1552-4c5b-4810-a8f6-ea4b1825fbce</vt:lpwstr>
  </property>
</Properties>
</file>