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02EA83E7-CB63-4A88-9537-4588A3994FDA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hyperlink" Target="https://aws.amazon.com/cli/" TargetMode="External"/><Relationship Id="rId2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AWS Isolated Environment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Running a sysadmin challenge lab in AWS</a:t>
            </a:r>
            <a:endParaRPr b="0" i="1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Instance Profiles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504000" y="1311840"/>
            <a:ext cx="9071640" cy="2985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Permits access to AWS resources from running VMs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Assigned by the designer by creating and assigning a “role” to the VM during creation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See http://docs.aws.amazon.com/IAM/latest/UserGuide/id_roles_use_switch-role-ec2_instance-profiles.html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Requires AWS CLI to be available on the instance...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0" name="" descr=""/>
          <p:cNvPicPr/>
          <p:nvPr/>
        </p:nvPicPr>
        <p:blipFill>
          <a:blip r:embed="rId1"/>
          <a:stretch/>
        </p:blipFill>
        <p:spPr>
          <a:xfrm>
            <a:off x="544680" y="4513680"/>
            <a:ext cx="9030960" cy="2252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Let's AWS Script!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TextShape 2"/>
          <p:cNvSpPr txBox="1"/>
          <p:nvPr/>
        </p:nvSpPr>
        <p:spPr>
          <a:xfrm>
            <a:off x="504000" y="1769040"/>
            <a:ext cx="9071640" cy="3625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AWS CLI is your friend – used by you (the developer / admin) and by VMs within AWS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See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1"/>
              </a:rPr>
              <a:t>https://aws.amazon.com/cli/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for details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Supports powerful 'jquery' processing on results to let you hone in on what you want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Also provides...our stepping stone into CloudFormation and automation.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quick example: find the internal AWS ID used by our customer VPN gateway. Get the output in text, and be sure to trim any trailing whitespace / newline characters from it.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TextShape 3"/>
          <p:cNvSpPr txBox="1"/>
          <p:nvPr/>
        </p:nvSpPr>
        <p:spPr>
          <a:xfrm>
            <a:off x="548640" y="5486400"/>
            <a:ext cx="8961120" cy="1114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aws-cli ec2 describe-vpn-gateways \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--filter Name=tag:Name,Values=$AWS_VGW_NAME \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--query 'VpnGateways[].VpnGatewayId' --output text \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| sed -e 's#\s##g'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CloudFormation Template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504000" y="1769040"/>
            <a:ext cx="9071640" cy="3991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Describes each of the AWS elements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Permits use of replaceable parameters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Possible to build so many things...we use it to: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Create our underlying VPC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Manage developer-specific environments (create user with granular permissions, create subnets, routes and access control lists)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Handle changes between AWS versions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TextShape 3"/>
          <p:cNvSpPr txBox="1"/>
          <p:nvPr/>
        </p:nvSpPr>
        <p:spPr>
          <a:xfrm>
            <a:off x="91440" y="6126480"/>
            <a:ext cx="9875520" cy="457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http://docs.aws.amazon.com/AWSCloudFormation/latest/UserGuide/best-practices.html</a:t>
            </a:r>
            <a:endParaRPr b="1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CloudFormation - Parameters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504000" y="1769040"/>
            <a:ext cx="9071640" cy="2254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Can define a name, type, description, and default value.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Permits CloudFormation templates to be generic and reusable.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Somewhat limited (e.g. cannot get displayable list of KeyPair names).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TextShape 3"/>
          <p:cNvSpPr txBox="1"/>
          <p:nvPr/>
        </p:nvSpPr>
        <p:spPr>
          <a:xfrm>
            <a:off x="91440" y="6126480"/>
            <a:ext cx="9875520" cy="457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http://docs.aws.amazon.com/AWSCloudFormation/latest/UserGuide/parameters-section-structure.html</a:t>
            </a:r>
            <a:endParaRPr b="1" lang="en-US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TextShape 4"/>
          <p:cNvSpPr txBox="1"/>
          <p:nvPr/>
        </p:nvSpPr>
        <p:spPr>
          <a:xfrm>
            <a:off x="417960" y="4389120"/>
            <a:ext cx="9183240" cy="1370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"KeyName":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"Type": "AWS::EC2::KeyPair::KeyName",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"Description": "Required: Specify your AWS EC2 Key Pair (default: aws-devenv-key)",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"Default": "aws-devenv-key"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CloudFormation - Mapping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504000" y="1769040"/>
            <a:ext cx="5073840" cy="4814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Allows even more abstraction when defining elements.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 use it to handle “outdated” Amazon Machine Images (AMIs) and to select particular Linux versions for a specific Amazon “Region”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Example shows how we map Windows Server 2012 R2 AMIs for a set of AWS regions, with effective dates for the mapping.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TextShape 3"/>
          <p:cNvSpPr txBox="1"/>
          <p:nvPr/>
        </p:nvSpPr>
        <p:spPr>
          <a:xfrm>
            <a:off x="5577840" y="1828800"/>
            <a:ext cx="4406760" cy="4663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"Mappings": {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"RegionToAmiW2K12R2": {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"ap-south-1": {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"20161123": "ami-79255216",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"20160914": "ami-f90f7b96"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},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"eu-west-2": {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"20161123": "ami-bb353fdf",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"20160914": "**N/A**"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},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…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"ImageId": {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"Fn::FindInMap": [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 "Fn::FindInMap": [ "Parameters", "W2K12AmiMapName", "value" ] },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 "Ref": "AWS::Region" },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 "Fn::FindInMap": [ "Parameters", "W2K12AmiVersion", "value" ] }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]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},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CloudFormation – Auto-Scaling!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504000" y="1769040"/>
            <a:ext cx="5073840" cy="4814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Permits you to define logical groups of VMs – and how many of each VM to create.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Great for building clustered solutions (think: Hadoop Data nodes)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AWS will take care of making sure that – if one node fails – another is started to keep the count.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TextShape 3"/>
          <p:cNvSpPr txBox="1"/>
          <p:nvPr/>
        </p:nvSpPr>
        <p:spPr>
          <a:xfrm>
            <a:off x="5577840" y="1828800"/>
            <a:ext cx="4406760" cy="5285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"asasgUbuntu": {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"Type": "AWS::AutoScaling::AutoScalingGroup",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"Properties": {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"LaunchConfigurationName": { "Ref": "aslcUbuntu" },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"MinSize": "0",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"MaxSize": { "Ref": "InstanceCount" },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"AvailabilityZones": [ { "Fn::GetAtt": [ "subnetPrivate", "AvailabilityZone" ] } ],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"VPCZoneIdentifier": [ { "Ref": "subnetPrivate" } ],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"Tags": [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{ "Key": "Name", "Value": { "Fn::Join": [ "", [{ "Ref": "AWS::StackName" },"-asasgUbuntu"]]}, "PropagateAtLaunch": "true"}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], 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"DesiredCapacity": "1"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}, 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"CreationPolicy": {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"ResourceSignal": {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"Count": { "Ref": "InstanceCount" },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"Timeout": { "Fn::FindInMap": [ "Parameters", "StackCreationTimeout", "default" ] }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  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}, 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"DependsOn": "aslcUbuntu"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CloudFormation – Cloud-Config!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504000" y="1769040"/>
            <a:ext cx="4433760" cy="4814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Code which runs at startup for each VM.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Supported on 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every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AMI I've ever used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Can be tied to CloudFormation Update (OOTB for AWS Linux, easy to install for others).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TextShape 3"/>
          <p:cNvSpPr txBox="1"/>
          <p:nvPr/>
        </p:nvSpPr>
        <p:spPr>
          <a:xfrm>
            <a:off x="4663440" y="1828800"/>
            <a:ext cx="5321160" cy="5484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"UserData": { "Fn::Base64": { "Fn::Join": [ "", [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"#!/bin/bash -v\n",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"# boilerplate: install epel/pip, AWS CLI, and AWS CFN tools\n",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"echo install epel\n",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"l_rc=1; while [ $l_rc -ne 0 ]; do yum -y install epel-release; l_rc=$?; sleep 10; done\n",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"echo install pip\n", 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"l_rc=1; while [ $l_rc -ne 0 ]; do yum -y install python-pip; l_rc=$?; sleep 10; done\n",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"echo install tools\n",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"/bin/easy_install --script-dir /opt/aws/bin https://s3.amazonaws.com/cloudformation-examples/aws-cfn-bootstrap-latest.tar.gz\n",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"yes | cp -f `pip show aws-cfn-bootstrap 2&gt;/dev/null|grep -E \"^Location\"|awk -F: '{print $2}'`/init/redhat/cfn-hup /etc/init.d/\n",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"chmod 755 /etc/init.d/cfn-hup; chkconfig --add cfn-hup &amp;&amp; chkconfig cfn-hup on\n",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"l_rc=1; while [ $l_rc -ne 0 ]; do yum -y groupinstall \"X Window System\"; l_rc=$?; sleep 10; done\n",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"/opt/aws/bin/cfn-init --stack ", { "Ref": "AWS::StackName" }, " --resource vmOob --region ", { "Ref": "AWS::Region" }, "\n" 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]]}}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Business Problem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Need “challenge lab” for candidates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 cost to candidates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Easy to spinup / spindown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Leverage existing infrastructure for policy only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Deny egress to existing infrastructure for everything else!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“Challenge Lab”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504000" y="3200400"/>
            <a:ext cx="9071640" cy="2377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Test sysadmins on claimed technical proficiencies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Not really the point of our presentation…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...but a great way to talk about the general problem...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5" name="" descr=""/>
          <p:cNvPicPr/>
          <p:nvPr/>
        </p:nvPicPr>
        <p:blipFill>
          <a:blip r:embed="rId1"/>
          <a:stretch/>
        </p:blipFill>
        <p:spPr>
          <a:xfrm>
            <a:off x="343080" y="1371600"/>
            <a:ext cx="1211400" cy="1211400"/>
          </a:xfrm>
          <a:prstGeom prst="rect">
            <a:avLst/>
          </a:prstGeom>
          <a:ln>
            <a:noFill/>
          </a:ln>
        </p:spPr>
      </p:pic>
      <p:pic>
        <p:nvPicPr>
          <p:cNvPr id="46" name="" descr=""/>
          <p:cNvPicPr/>
          <p:nvPr/>
        </p:nvPicPr>
        <p:blipFill>
          <a:blip r:embed="rId2"/>
          <a:stretch/>
        </p:blipFill>
        <p:spPr>
          <a:xfrm>
            <a:off x="4476240" y="1220040"/>
            <a:ext cx="1044360" cy="1011240"/>
          </a:xfrm>
          <a:prstGeom prst="rect">
            <a:avLst/>
          </a:prstGeom>
          <a:ln>
            <a:noFill/>
          </a:ln>
        </p:spPr>
      </p:pic>
      <p:pic>
        <p:nvPicPr>
          <p:cNvPr id="47" name="" descr=""/>
          <p:cNvPicPr/>
          <p:nvPr/>
        </p:nvPicPr>
        <p:blipFill>
          <a:blip r:embed="rId3"/>
          <a:stretch/>
        </p:blipFill>
        <p:spPr>
          <a:xfrm>
            <a:off x="8321040" y="987840"/>
            <a:ext cx="1023840" cy="1023840"/>
          </a:xfrm>
          <a:prstGeom prst="rect">
            <a:avLst/>
          </a:prstGeom>
          <a:ln>
            <a:noFill/>
          </a:ln>
        </p:spPr>
      </p:pic>
      <p:pic>
        <p:nvPicPr>
          <p:cNvPr id="48" name="" descr=""/>
          <p:cNvPicPr/>
          <p:nvPr/>
        </p:nvPicPr>
        <p:blipFill>
          <a:blip r:embed="rId4"/>
          <a:stretch/>
        </p:blipFill>
        <p:spPr>
          <a:xfrm>
            <a:off x="6675120" y="2194560"/>
            <a:ext cx="1114200" cy="928440"/>
          </a:xfrm>
          <a:prstGeom prst="rect">
            <a:avLst/>
          </a:prstGeom>
          <a:ln>
            <a:noFill/>
          </a:ln>
        </p:spPr>
      </p:pic>
      <p:sp>
        <p:nvSpPr>
          <p:cNvPr id="49" name="TextShape 3"/>
          <p:cNvSpPr txBox="1"/>
          <p:nvPr/>
        </p:nvSpPr>
        <p:spPr>
          <a:xfrm>
            <a:off x="2740320" y="2276640"/>
            <a:ext cx="13716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Puppet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TextShape 4"/>
          <p:cNvSpPr txBox="1"/>
          <p:nvPr/>
        </p:nvSpPr>
        <p:spPr>
          <a:xfrm>
            <a:off x="1645920" y="1563480"/>
            <a:ext cx="13716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Windows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TextShape 5"/>
          <p:cNvSpPr txBox="1"/>
          <p:nvPr/>
        </p:nvSpPr>
        <p:spPr>
          <a:xfrm>
            <a:off x="5303520" y="1317960"/>
            <a:ext cx="13716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CentOS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TextShape 6"/>
          <p:cNvSpPr txBox="1"/>
          <p:nvPr/>
        </p:nvSpPr>
        <p:spPr>
          <a:xfrm>
            <a:off x="7680960" y="2520720"/>
            <a:ext cx="13716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Networking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TextShape 7"/>
          <p:cNvSpPr txBox="1"/>
          <p:nvPr/>
        </p:nvSpPr>
        <p:spPr>
          <a:xfrm>
            <a:off x="7132320" y="1563480"/>
            <a:ext cx="13716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Ubuntu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4" name="" descr=""/>
          <p:cNvPicPr/>
          <p:nvPr/>
        </p:nvPicPr>
        <p:blipFill>
          <a:blip r:embed="rId5"/>
          <a:stretch/>
        </p:blipFill>
        <p:spPr>
          <a:xfrm>
            <a:off x="2002320" y="2276640"/>
            <a:ext cx="832320" cy="832320"/>
          </a:xfrm>
          <a:prstGeom prst="rect">
            <a:avLst/>
          </a:prstGeom>
          <a:ln>
            <a:noFill/>
          </a:ln>
        </p:spPr>
      </p:pic>
      <p:sp>
        <p:nvSpPr>
          <p:cNvPr id="55" name="TextShape 8"/>
          <p:cNvSpPr txBox="1"/>
          <p:nvPr/>
        </p:nvSpPr>
        <p:spPr>
          <a:xfrm>
            <a:off x="640080" y="5727960"/>
            <a:ext cx="8961120" cy="883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/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Spin up a virtual lab quickly, cost-effectively, and securely!</a:t>
            </a:r>
            <a:endParaRPr b="1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6" name="" descr=""/>
          <p:cNvPicPr/>
          <p:nvPr/>
        </p:nvPicPr>
        <p:blipFill>
          <a:blip r:embed="rId6"/>
          <a:stretch/>
        </p:blipFill>
        <p:spPr>
          <a:xfrm>
            <a:off x="3986640" y="2286000"/>
            <a:ext cx="859680" cy="848160"/>
          </a:xfrm>
          <a:prstGeom prst="rect">
            <a:avLst/>
          </a:prstGeom>
          <a:ln>
            <a:noFill/>
          </a:ln>
        </p:spPr>
      </p:pic>
      <p:sp>
        <p:nvSpPr>
          <p:cNvPr id="57" name="TextShape 9"/>
          <p:cNvSpPr txBox="1"/>
          <p:nvPr/>
        </p:nvSpPr>
        <p:spPr>
          <a:xfrm>
            <a:off x="4846320" y="2598120"/>
            <a:ext cx="13716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Docker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Our Hosting Options?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Candidate's systems?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That implies cost, high bar to entry, difficult sharing.</a:t>
            </a:r>
            <a:endParaRPr b="0" i="1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On-premises?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That implies we want the candidate anywhere near our network (not!)</a:t>
            </a:r>
            <a:endParaRPr b="0" i="1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Cloud?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This sounds good – we can leverage standard screen-sharing and remove all cost from the candidate. So which cloud provider?</a:t>
            </a:r>
            <a:endParaRPr b="0" i="1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i="1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TextShape 3"/>
          <p:cNvSpPr txBox="1"/>
          <p:nvPr/>
        </p:nvSpPr>
        <p:spPr>
          <a:xfrm>
            <a:off x="614520" y="5303520"/>
            <a:ext cx="8961120" cy="1395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/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AWS is the Winner!!!</a:t>
            </a:r>
            <a:endParaRPr b="1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1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(We have a contract and $$ :)</a:t>
            </a:r>
            <a:endParaRPr b="1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1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See https://github.com/open-guides/og-aws</a:t>
            </a:r>
            <a:endParaRPr b="1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AWS Architecture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2" name="" descr=""/>
          <p:cNvPicPr/>
          <p:nvPr/>
        </p:nvPicPr>
        <p:blipFill>
          <a:blip r:embed="rId1"/>
          <a:stretch/>
        </p:blipFill>
        <p:spPr>
          <a:xfrm>
            <a:off x="548640" y="1188720"/>
            <a:ext cx="9061920" cy="5669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AWS Architecture - Notes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TextShape 2"/>
          <p:cNvSpPr txBox="1"/>
          <p:nvPr/>
        </p:nvSpPr>
        <p:spPr>
          <a:xfrm>
            <a:off x="504000" y="1769040"/>
            <a:ext cx="9071640" cy="3900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Assumes the existence of networking (and VPN connection) to on-premises environment.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completely isolated network for the running VMs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Egress directly to the Internet for most things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 specialized services, we permit egress to our environment: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DNS – So that automation agents (Puppet) can locate policy masters (PuppetMaster)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NTP – Consistent time management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Puppet – The selected automation agent.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Now – how shall we build this??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TextShape 3"/>
          <p:cNvSpPr txBox="1"/>
          <p:nvPr/>
        </p:nvSpPr>
        <p:spPr>
          <a:xfrm>
            <a:off x="640080" y="5755680"/>
            <a:ext cx="8961120" cy="828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/>
            <a:r>
              <a:rPr b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AWS CloudFormation!</a:t>
            </a:r>
            <a:endParaRPr b="1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AWS CloudFormation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Automate creation of AWS resources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NOT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 substitute for true orchestration:  “CloudFormation is to orchestration is like using a chainsaw to cut a wedding cake.”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Limitations and problems: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Can lag behind AWS capabilities (AWS::EC2::NatGateway)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Quota restrictions can stop an update in its tracks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Not every element can be named (e.g. SecurityAccess rule)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Upper limits on CloudFormation text (51,200 characters total)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See https://aws.amazon.com/cloudformation/faqs/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8" name="" descr=""/>
          <p:cNvPicPr/>
          <p:nvPr/>
        </p:nvPicPr>
        <p:blipFill>
          <a:blip r:embed="rId1"/>
          <a:stretch/>
        </p:blipFill>
        <p:spPr>
          <a:xfrm>
            <a:off x="8406360" y="820080"/>
            <a:ext cx="1377720" cy="1465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AWS Networking...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TextShape 2"/>
          <p:cNvSpPr txBox="1"/>
          <p:nvPr/>
        </p:nvSpPr>
        <p:spPr>
          <a:xfrm>
            <a:off x="504000" y="1769040"/>
            <a:ext cx="397656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Tie into our existing Virtual Private Cloud (VPC)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Carve off subnets from the overall range.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 sure to look at limitations when setting up a VPC!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TextShape 3"/>
          <p:cNvSpPr txBox="1"/>
          <p:nvPr/>
        </p:nvSpPr>
        <p:spPr>
          <a:xfrm>
            <a:off x="91440" y="6126480"/>
            <a:ext cx="9875520" cy="457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http://docs.aws.amazon.com/general/latest/gr/aws_service_limits.html</a:t>
            </a:r>
            <a:endParaRPr b="1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2" name="" descr=""/>
          <p:cNvPicPr/>
          <p:nvPr/>
        </p:nvPicPr>
        <p:blipFill>
          <a:blip r:embed="rId1"/>
          <a:stretch/>
        </p:blipFill>
        <p:spPr>
          <a:xfrm>
            <a:off x="4480560" y="4364640"/>
            <a:ext cx="5364000" cy="1676160"/>
          </a:xfrm>
          <a:prstGeom prst="rect">
            <a:avLst/>
          </a:prstGeom>
          <a:ln>
            <a:noFill/>
          </a:ln>
        </p:spPr>
      </p:pic>
      <p:pic>
        <p:nvPicPr>
          <p:cNvPr id="73" name="" descr=""/>
          <p:cNvPicPr/>
          <p:nvPr/>
        </p:nvPicPr>
        <p:blipFill>
          <a:blip r:embed="rId2"/>
          <a:stretch/>
        </p:blipFill>
        <p:spPr>
          <a:xfrm>
            <a:off x="4389120" y="1860120"/>
            <a:ext cx="5392800" cy="1341360"/>
          </a:xfrm>
          <a:prstGeom prst="rect">
            <a:avLst/>
          </a:prstGeom>
          <a:ln>
            <a:noFill/>
          </a:ln>
        </p:spPr>
      </p:pic>
      <p:sp>
        <p:nvSpPr>
          <p:cNvPr id="74" name="Line 4"/>
          <p:cNvSpPr/>
          <p:nvPr/>
        </p:nvSpPr>
        <p:spPr>
          <a:xfrm>
            <a:off x="4572000" y="3657600"/>
            <a:ext cx="539496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Some S3 Storage...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TextShape 2"/>
          <p:cNvSpPr txBox="1"/>
          <p:nvPr/>
        </p:nvSpPr>
        <p:spPr>
          <a:xfrm>
            <a:off x="504000" y="1769040"/>
            <a:ext cx="9071640" cy="2802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Part of our challenge is network simulation.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 can store router configs and other data files on S3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How to access this data without putting in AWS credentials?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7" name="" descr=""/>
          <p:cNvPicPr/>
          <p:nvPr/>
        </p:nvPicPr>
        <p:blipFill>
          <a:blip r:embed="rId1"/>
          <a:stretch/>
        </p:blipFill>
        <p:spPr>
          <a:xfrm>
            <a:off x="577440" y="4754880"/>
            <a:ext cx="9115200" cy="761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Application>LibreOffice/5.0.6.2$Linux_X86_64 LibreOffice_project/00$Build-2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2017-01-30T14:24:18Z</dcterms:created>
  <dc:language>en-US</dc:language>
  <dcterms:modified xsi:type="dcterms:W3CDTF">2017-01-30T18:06:00Z</dcterms:modified>
  <cp:revision>29</cp:revision>
</cp:coreProperties>
</file>