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6" r:id="rId2"/>
    <p:sldId id="261" r:id="rId3"/>
    <p:sldId id="282" r:id="rId4"/>
    <p:sldId id="257" r:id="rId5"/>
    <p:sldId id="258" r:id="rId6"/>
    <p:sldId id="283" r:id="rId7"/>
    <p:sldId id="262" r:id="rId8"/>
    <p:sldId id="260" r:id="rId9"/>
    <p:sldId id="292" r:id="rId10"/>
    <p:sldId id="263" r:id="rId11"/>
    <p:sldId id="293" r:id="rId12"/>
    <p:sldId id="264" r:id="rId13"/>
    <p:sldId id="294" r:id="rId14"/>
    <p:sldId id="265" r:id="rId15"/>
    <p:sldId id="295" r:id="rId16"/>
    <p:sldId id="285" r:id="rId17"/>
    <p:sldId id="296" r:id="rId18"/>
    <p:sldId id="298" r:id="rId19"/>
    <p:sldId id="297" r:id="rId20"/>
    <p:sldId id="272" r:id="rId21"/>
    <p:sldId id="273" r:id="rId22"/>
    <p:sldId id="299" r:id="rId23"/>
    <p:sldId id="300" r:id="rId24"/>
    <p:sldId id="284" r:id="rId25"/>
    <p:sldId id="268" r:id="rId26"/>
    <p:sldId id="302" r:id="rId27"/>
    <p:sldId id="269" r:id="rId28"/>
    <p:sldId id="303" r:id="rId29"/>
    <p:sldId id="304" r:id="rId30"/>
    <p:sldId id="305" r:id="rId31"/>
    <p:sldId id="306" r:id="rId32"/>
    <p:sldId id="307" r:id="rId33"/>
    <p:sldId id="309" r:id="rId34"/>
    <p:sldId id="312" r:id="rId35"/>
    <p:sldId id="308" r:id="rId36"/>
    <p:sldId id="313" r:id="rId37"/>
    <p:sldId id="311" r:id="rId38"/>
    <p:sldId id="314" r:id="rId39"/>
    <p:sldId id="315" r:id="rId40"/>
    <p:sldId id="271" r:id="rId41"/>
    <p:sldId id="301" r:id="rId42"/>
    <p:sldId id="317" r:id="rId43"/>
    <p:sldId id="318" r:id="rId44"/>
    <p:sldId id="29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86982" autoAdjust="0"/>
  </p:normalViewPr>
  <p:slideViewPr>
    <p:cSldViewPr>
      <p:cViewPr>
        <p:scale>
          <a:sx n="100" d="100"/>
          <a:sy n="100" d="100"/>
        </p:scale>
        <p:origin x="-123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956CDE-D3A6-4FB0-89A9-216E3CE5B534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2CE524-5A23-491C-9511-F905212F38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 Start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Welcome</a:t>
            </a:r>
            <a:endParaRPr lang="en-GB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BBAF6BC-EC6D-4904-BA00-89957F4515B6}" type="slidenum">
              <a:rPr lang="en-GB" smtClean="0"/>
              <a:pPr eaLnBrk="1" hangingPunct="1"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6CC429C-5726-466B-A603-295C0559CC7F}" type="slidenum">
              <a:rPr lang="en-GB" smtClean="0"/>
              <a:pPr eaLnBrk="1" hangingPunct="1"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A982B6-F596-4ED0-89F6-D157F9481ACA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91AE54-6ECA-4E6A-B62F-8030AD2DC98F}" type="slidenum">
              <a:rPr lang="en-GB" smtClean="0"/>
              <a:pPr eaLnBrk="1" hangingPunct="1"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Mitch: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Manage the human resources available and how best to utilise them.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Pre-emptive steps to take care of problems that might arise: always know what we’re doing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Manage time resource and measure the progress of the project, so we can adapt quickly if behind.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endParaRPr lang="en-GB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23CDD99-628B-4488-8F02-21C1A43FF7EB}" type="slidenum">
              <a:rPr lang="en-GB" smtClean="0"/>
              <a:pPr eaLnBrk="1" hangingPunct="1"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Why? Problems will arise. Need an appropriate plan for any problem that may occur as to not waste any time resource.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FC: 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experience with providers, general short circuits, loss, etc. (many factors)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Project hardware dependent. Very real and serious problem.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Very time consuming problem (delivery, many other parts depend on this).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L2: Southampton is a safe place. Members take care of themselves.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Each person is 20% of primary resource (needed to get things done)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All tasks can be done by different people, so catching up is easy.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Difficulties: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L5: Very challenging project ranging from hardware to software difficulties.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I2: Expected. Does not directly slow down progress.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Teamwork is more efficient than lone work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1011469-39AA-4ACA-B255-91A7A48E2A4E}" type="slidenum">
              <a:rPr lang="en-GB" smtClean="0"/>
              <a:pPr eaLnBrk="1" hangingPunct="1"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Why? Problems will arise. Need an appropriate plan for any problem that may occur as to not waste any time resource.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FC: 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experience with providers, general short circuits, loss, etc. (many factors)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Project hardware dependent. Very real and serious problem.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Very time consuming problem (delivery, many other parts depend on this).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L2: Southampton is a safe place. Members take care of themselves.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I4: Each person is 20% of primary resource (needed to get things done)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All tasks can be done by different people, so catching up is easy.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Difficulties: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L5: Very challenging project ranging from hardware to software difficulties.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I2: Expected. Does not directly slow down progress.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Teamwork is more efficient than lone work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1011469-39AA-4ACA-B255-91A7A48E2A4E}" type="slidenum">
              <a:rPr lang="en-GB" smtClean="0"/>
              <a:pPr eaLnBrk="1" hangingPunct="1"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Risk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Impossible to always know what other is doing without consistent, non-stop (unrealistic) communication.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I3: Results in wasted time and man resource, slowing project down until progress is reassessed.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Action: Reassess regularly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Loss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L1: Many countermeasures available. Very rare occurrence.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I5:  Project relies a lot on software (git/</a:t>
            </a:r>
            <a:r>
              <a:rPr lang="en-GB" dirty="0" err="1" smtClean="0"/>
              <a:t>svn</a:t>
            </a:r>
            <a:r>
              <a:rPr lang="en-GB" dirty="0" smtClean="0"/>
              <a:t>).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6CFF02-1C4A-4E0A-BC0F-3C3FD3943DB9}" type="slidenum">
              <a:rPr lang="en-GB" smtClean="0"/>
              <a:pPr eaLnBrk="1" hangingPunct="1"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Michael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Describe our project: problem, specification,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How we’ve managed the project so far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Progress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r>
              <a:rPr lang="en-GB" dirty="0" smtClean="0"/>
              <a:t>Future plans</a:t>
            </a:r>
          </a:p>
          <a:p>
            <a:pPr marL="171450" indent="-171450" eaLnBrk="1" hangingPunct="1">
              <a:buFont typeface="Arial" pitchFamily="34" charset="0"/>
              <a:buChar char="•"/>
              <a:defRPr/>
            </a:pPr>
            <a:endParaRPr lang="en-GB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B310290-5BB6-43BE-BDD2-25F415217E4C}" type="slidenum">
              <a:rPr lang="en-GB" smtClean="0"/>
              <a:pPr eaLnBrk="1" hangingPunct="1"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Risk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Impossible to always know what other is doing without consistent, non-stop (unrealistic) communication.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I3: Results in wasted time and man resource, slowing project down until progress is reassessed.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Action: Reassess regularly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Loss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L1: Many countermeasures available. Very rare occurrence.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I5:  Project relies a lot on software (git/</a:t>
            </a:r>
            <a:r>
              <a:rPr lang="en-GB" dirty="0" err="1" smtClean="0"/>
              <a:t>svn</a:t>
            </a:r>
            <a:r>
              <a:rPr lang="en-GB" dirty="0" smtClean="0"/>
              <a:t>).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6CFF02-1C4A-4E0A-BC0F-3C3FD3943DB9}" type="slidenum">
              <a:rPr lang="en-GB" smtClean="0"/>
              <a:pPr eaLnBrk="1" hangingPunct="1"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 smtClean="0"/>
              <a:t>Mitch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Risk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L4: Impossible to always know what other is doing without consistent, non-stop (unrealistic) communication.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I3: Results in wasted time and man resource, slowing project down until progress is reassessed.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Action: Reassess regularly</a:t>
            </a:r>
          </a:p>
          <a:p>
            <a:pPr marL="171450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Loss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L1: Many countermeasures available. Very rare occurrence.</a:t>
            </a:r>
          </a:p>
          <a:p>
            <a:pPr marL="628650" lvl="1" indent="-171450" eaLnBrk="1" hangingPunct="1">
              <a:buFont typeface="Arial" charset="0"/>
              <a:buChar char="•"/>
              <a:defRPr/>
            </a:pPr>
            <a:r>
              <a:rPr lang="en-GB" dirty="0" smtClean="0"/>
              <a:t>I5:  Project relies a lot on software (git/</a:t>
            </a:r>
            <a:r>
              <a:rPr lang="en-GB" dirty="0" err="1" smtClean="0"/>
              <a:t>svn</a:t>
            </a:r>
            <a:r>
              <a:rPr lang="en-GB" dirty="0" smtClean="0"/>
              <a:t>).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E6CFF02-1C4A-4E0A-BC0F-3C3FD3943DB9}" type="slidenum">
              <a:rPr lang="en-GB" smtClean="0"/>
              <a:pPr eaLnBrk="1" hangingPunct="1"/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68108D2-67F5-49A0-BFF3-DFC2E6B790E3}" type="slidenum">
              <a:rPr lang="en-GB" smtClean="0"/>
              <a:pPr eaLnBrk="1" hangingPunct="1"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5415B90-AA03-4EDE-BF26-44C5C9115F25}" type="slidenum">
              <a:rPr lang="en-GB" smtClean="0"/>
              <a:pPr eaLnBrk="1" hangingPunct="1"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BC95197-9E2C-4DA6-A253-72986AF29BA5}" type="slidenum">
              <a:rPr lang="en-GB" smtClean="0"/>
              <a:pPr eaLnBrk="1" hangingPunct="1"/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BC95197-9E2C-4DA6-A253-72986AF29BA5}" type="slidenum">
              <a:rPr lang="en-GB" smtClean="0"/>
              <a:pPr eaLnBrk="1" hangingPunct="1"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447592D-7360-4F54-97DF-BA7DD657F1CB}" type="slidenum">
              <a:rPr lang="en-GB" smtClean="0"/>
              <a:pPr eaLnBrk="1" hangingPunct="1"/>
              <a:t>31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447592D-7360-4F54-97DF-BA7DD657F1CB}" type="slidenum">
              <a:rPr lang="en-GB" smtClean="0"/>
              <a:pPr eaLnBrk="1" hangingPunct="1"/>
              <a:t>32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Andy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688A60F-85B4-464C-B737-9D121DC0ED23}" type="slidenum">
              <a:rPr lang="en-GB" smtClean="0"/>
              <a:pPr eaLnBrk="1" hangingPunct="1"/>
              <a:t>40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5006CFED-B566-4457-8892-CC12A78007E0}" type="slidenum">
              <a:rPr lang="en-GB" smtClean="0"/>
              <a:pPr eaLnBrk="1" hangingPunct="1"/>
              <a:t>44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0963A85-7060-483E-BC5E-DF180E8D6F5D}" type="slidenum">
              <a:rPr lang="en-GB" smtClean="0"/>
              <a:pPr eaLnBrk="1" hangingPunct="1"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  <a:p>
            <a:pPr eaLnBrk="1" hangingPunct="1"/>
            <a:endParaRPr lang="en-GB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08D0C89-76AB-468C-A375-827C0F03F3AD}" type="slidenum">
              <a:rPr lang="en-GB" smtClean="0"/>
              <a:pPr eaLnBrk="1" hangingPunct="1"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Michael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D129FFD-1F45-41BA-A1CA-9894ECE5B8A9}" type="slidenum">
              <a:rPr lang="en-GB" smtClean="0"/>
              <a:pPr eaLnBrk="1" hangingPunct="1"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189984D-90FD-4CE0-A410-DDC8E45BB2C4}" type="slidenum">
              <a:rPr lang="en-GB" smtClean="0"/>
              <a:pPr eaLnBrk="1" hangingPunct="1"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John“To design, build and test an electronic module capable of capturing still images from an unmanned aerial vehicle (UAV) and transmitting the images to a base station. The module must use the UAV autopilot’s low-bandwidth RS485 serial link (38.4 kBaud). A program must be written to interface with the base station software over a TCP/IP link, allowing image data to be received and displayed to the user. The electronic module will be constructed using strip-boards and will later be implemented on PCB if time is available. </a:t>
            </a:r>
          </a:p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375EA65-7CC8-4F45-AB5C-C8DE0C3433DA}" type="slidenum">
              <a:rPr lang="en-GB" smtClean="0"/>
              <a:pPr eaLnBrk="1" hangingPunct="1"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John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01BDFDF-4E11-4BCD-B592-CCE4282A3038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DF677-766F-49AA-9E9C-23AA7F667A39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267B-09E1-4FCA-AA71-A4EC4CA35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3650-1666-4059-983A-F6EF97D14093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56FC-70F9-47D4-AB7D-F969E5DD9E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2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E0221-157C-4819-8924-501353D840CA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62F5D-7B79-4DDD-B4C9-356911BAE0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6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7D612-EDCF-4FD7-847D-540774042A61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C5E51-AF0C-4A41-9896-07C7ED9F71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2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F804C-23EC-46C1-B84C-0FFE42991F6B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76B4-6034-4707-961A-BF0034485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99B61-78DF-429C-BCF0-FA90CA324683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750A-5133-483B-9D6E-19D410A2F3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5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E5F27-E447-4444-B299-816E6CCB6B41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38D7E-C074-4444-B26F-32FD2BBC46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75F71-EFF0-4967-9C56-6905363B4098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69CE-77CA-4DC8-8728-8166F906CC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24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D09AE-542A-4D3A-B6ED-1BCD2111FB6D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D10F3-C204-4A27-B4BF-78AE61B436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5292-D98B-4C4B-AEB9-2293039157BF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C6F49-BD4D-4212-891F-C4D3BA006E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09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2C8CD-E72D-4923-B599-FAE6F8D6E72B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FE5A-1166-4ABE-9CB0-FD93ED8EE9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0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61A95C-1647-4C0C-8B18-0CD7A20C688D}" type="datetimeFigureOut">
              <a:rPr lang="en-GB"/>
              <a:pPr>
                <a:defRPr/>
              </a:pPr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6279EF-6A86-4DCA-AC09-7DE7C06873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busse/uavcamer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GDP Group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Unmanned Aircraft Camera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Module weight &lt; 250g</a:t>
            </a:r>
          </a:p>
          <a:p>
            <a:pPr eaLnBrk="1" hangingPunct="1"/>
            <a:r>
              <a:rPr lang="en-GB" smtClean="0"/>
              <a:t>Image resolution: 640 x 480</a:t>
            </a:r>
          </a:p>
          <a:p>
            <a:pPr eaLnBrk="1" hangingPunct="1"/>
            <a:r>
              <a:rPr lang="en-GB" smtClean="0"/>
              <a:t>Cancel image download whilst downloading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Medium Priority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Module weight &lt; </a:t>
            </a:r>
            <a:r>
              <a:rPr lang="en-GB" strike="sngStrike" dirty="0" smtClean="0"/>
              <a:t>250g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##PUT IN MEASUREMENT##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GB" strike="sngStrike" dirty="0" smtClean="0"/>
              <a:t>Image resolution: 640 x </a:t>
            </a:r>
            <a:r>
              <a:rPr lang="en-GB" strike="sngStrike" dirty="0" smtClean="0"/>
              <a:t>480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##MULTIPLE?##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GB" dirty="0" smtClean="0"/>
              <a:t>Cancel image download whilst downloading</a:t>
            </a:r>
          </a:p>
          <a:p>
            <a:pPr eaLnBrk="1" hangingPunct="1"/>
            <a:endParaRPr lang="en-GB" dirty="0" smtClean="0"/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7418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dirty="0" smtClean="0"/>
              <a:t>Colour images (select between colour / BW)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Low Priority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Resend an image if corrupted</a:t>
            </a:r>
          </a:p>
          <a:p>
            <a:pPr eaLnBrk="1" hangingPunct="1"/>
            <a:r>
              <a:rPr lang="en-GB" dirty="0" smtClean="0"/>
              <a:t>Interrupt download of image, save incomplete image</a:t>
            </a:r>
          </a:p>
          <a:p>
            <a:pPr eaLnBrk="1" hangingPunct="1"/>
            <a:r>
              <a:rPr lang="en-GB" dirty="0" smtClean="0"/>
              <a:t>Select resolution of image</a:t>
            </a:r>
          </a:p>
          <a:p>
            <a:pPr eaLnBrk="1" hangingPunct="1"/>
            <a:r>
              <a:rPr lang="en-GB" dirty="0" smtClean="0"/>
              <a:t>Display progress indicator of download</a:t>
            </a:r>
          </a:p>
          <a:p>
            <a:pPr eaLnBrk="1" hangingPunct="1"/>
            <a:r>
              <a:rPr lang="en-GB" dirty="0" smtClean="0"/>
              <a:t>(User defined) Automatic image capture</a:t>
            </a:r>
          </a:p>
          <a:p>
            <a:pPr eaLnBrk="1" hangingPunct="1"/>
            <a:r>
              <a:rPr lang="en-GB" strike="sngStrike" dirty="0" smtClean="0"/>
              <a:t>Colour images </a:t>
            </a:r>
            <a:r>
              <a:rPr lang="en-GB" dirty="0" smtClean="0"/>
              <a:t>(select between colour / BW)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9" y="5085184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20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Hardware: Constructed camera module (on PCB if possible)</a:t>
            </a:r>
          </a:p>
          <a:p>
            <a:pPr eaLnBrk="1" hangingPunct="1"/>
            <a:r>
              <a:rPr lang="en-GB" dirty="0" smtClean="0"/>
              <a:t>Software: Firmware for module, Software for base station</a:t>
            </a:r>
          </a:p>
          <a:p>
            <a:pPr eaLnBrk="1" hangingPunct="1"/>
            <a:r>
              <a:rPr lang="en-GB" dirty="0" smtClean="0"/>
              <a:t>Documentation: Technical and User Documentation</a:t>
            </a:r>
          </a:p>
          <a:p>
            <a:pPr eaLnBrk="1" hangingPunct="1"/>
            <a:r>
              <a:rPr lang="en-GB" dirty="0" smtClean="0"/>
              <a:t>Public Repository: Open source, publically accessible repository, includes all the above.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Deliverables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Hardware: Constructed camera module (on PCB if possible)</a:t>
            </a:r>
          </a:p>
          <a:p>
            <a:pPr eaLnBrk="1" hangingPunct="1"/>
            <a:r>
              <a:rPr lang="en-GB" dirty="0" smtClean="0"/>
              <a:t>Software: </a:t>
            </a:r>
            <a:r>
              <a:rPr lang="en-GB" strike="sngStrike" dirty="0" smtClean="0"/>
              <a:t>Firmware for module</a:t>
            </a:r>
            <a:r>
              <a:rPr lang="en-GB" dirty="0" smtClean="0"/>
              <a:t>, Software for base station</a:t>
            </a:r>
          </a:p>
          <a:p>
            <a:pPr eaLnBrk="1" hangingPunct="1"/>
            <a:r>
              <a:rPr lang="en-GB" dirty="0" smtClean="0"/>
              <a:t>Documentation: Technical and User Documentation</a:t>
            </a:r>
          </a:p>
          <a:p>
            <a:pPr eaLnBrk="1" hangingPunct="1"/>
            <a:r>
              <a:rPr lang="en-GB" dirty="0" smtClean="0"/>
              <a:t>Public Repository: </a:t>
            </a:r>
            <a:r>
              <a:rPr lang="en-GB" strike="sngStrike" dirty="0" smtClean="0"/>
              <a:t>Open source</a:t>
            </a:r>
            <a:r>
              <a:rPr lang="en-GB" dirty="0" smtClean="0"/>
              <a:t>, </a:t>
            </a:r>
            <a:r>
              <a:rPr lang="en-GB" strike="sngStrike" dirty="0" smtClean="0"/>
              <a:t>publically accessible repository</a:t>
            </a:r>
            <a:r>
              <a:rPr lang="en-GB" dirty="0" smtClean="0"/>
              <a:t>, includes all the above</a:t>
            </a:r>
            <a:r>
              <a:rPr lang="en-GB" dirty="0" smtClean="0"/>
              <a:t>.</a:t>
            </a:r>
          </a:p>
          <a:p>
            <a:pPr lvl="1" eaLnBrk="1" hangingPunct="1"/>
            <a:r>
              <a:rPr lang="en-GB" dirty="0" smtClean="0">
                <a:hlinkClick r:id="rId3"/>
              </a:rPr>
              <a:t>https://github.com/andybusse/uavcamera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40405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Project Management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– Last Seminar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Skills Audit</a:t>
            </a:r>
          </a:p>
          <a:p>
            <a:r>
              <a:rPr lang="en-GB" dirty="0" smtClean="0"/>
              <a:t>Risk management</a:t>
            </a:r>
          </a:p>
          <a:p>
            <a:r>
              <a:rPr lang="en-GB" dirty="0" smtClean="0"/>
              <a:t>Project plan, breakdown and 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5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Risk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Likelihood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Impact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 marL="91441" marR="91441"/>
                </a:tc>
              </a:tr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Faulty Components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Order spares where feasible.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Source</a:t>
                      </a:r>
                      <a:r>
                        <a:rPr lang="en-GB" baseline="0" dirty="0" smtClean="0"/>
                        <a:t> new/replace faulty components at high speed otherwise.</a:t>
                      </a:r>
                      <a:endParaRPr lang="en-GB" dirty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 becoming</a:t>
                      </a:r>
                      <a:r>
                        <a:rPr lang="en-GB" baseline="0" dirty="0" smtClean="0"/>
                        <a:t> unavailable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At</a:t>
                      </a:r>
                      <a:r>
                        <a:rPr lang="en-GB" baseline="0" dirty="0" smtClean="0"/>
                        <a:t> least two people on each task. Reallocating people to different tasks as required</a:t>
                      </a:r>
                      <a:endParaRPr lang="en-GB" dirty="0" smtClean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</a:t>
                      </a:r>
                      <a:r>
                        <a:rPr lang="en-GB" baseline="0" dirty="0" smtClean="0"/>
                        <a:t> facing difficulties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At least two people per task.</a:t>
                      </a:r>
                      <a:r>
                        <a:rPr lang="en-GB" baseline="0" dirty="0" smtClean="0"/>
                        <a:t> Good team communication.  Prioritise necessary tasks first.</a:t>
                      </a:r>
                      <a:endParaRPr lang="en-GB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2564904"/>
            <a:ext cx="864096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606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Obstacles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Faulty Components</a:t>
            </a:r>
          </a:p>
          <a:p>
            <a:pPr lvl="1"/>
            <a:r>
              <a:rPr lang="en-GB" dirty="0" smtClean="0"/>
              <a:t>Camera was faulty</a:t>
            </a:r>
          </a:p>
          <a:p>
            <a:pPr lvl="1"/>
            <a:r>
              <a:rPr lang="en-GB" dirty="0" smtClean="0"/>
              <a:t>Bug in Autopilot code</a:t>
            </a:r>
          </a:p>
          <a:p>
            <a:pPr lvl="1"/>
            <a:r>
              <a:rPr lang="en-GB" b="1" dirty="0" smtClean="0"/>
              <a:t>Risk Assessment Action: </a:t>
            </a:r>
            <a:r>
              <a:rPr lang="en-GB" dirty="0" smtClean="0"/>
              <a:t>Order spares where feasible.</a:t>
            </a:r>
            <a:r>
              <a:rPr lang="en-GB" baseline="0" dirty="0" smtClean="0"/>
              <a:t> </a:t>
            </a:r>
            <a:r>
              <a:rPr lang="en-GB" dirty="0" smtClean="0"/>
              <a:t>Source</a:t>
            </a:r>
            <a:r>
              <a:rPr lang="en-GB" baseline="0" dirty="0" smtClean="0"/>
              <a:t> new/replace faulty components at high speed otherwise.</a:t>
            </a:r>
            <a:endParaRPr lang="en-GB" dirty="0" smtClean="0"/>
          </a:p>
          <a:p>
            <a:pPr lvl="1"/>
            <a:r>
              <a:rPr lang="en-GB" b="1" dirty="0" smtClean="0"/>
              <a:t>Actual Action:</a:t>
            </a:r>
            <a:r>
              <a:rPr lang="en-GB" dirty="0" smtClean="0"/>
              <a:t> </a:t>
            </a:r>
          </a:p>
          <a:p>
            <a:pPr lvl="2"/>
            <a:r>
              <a:rPr lang="en-GB" b="1" dirty="0" smtClean="0"/>
              <a:t>Camera</a:t>
            </a:r>
            <a:r>
              <a:rPr lang="en-GB" dirty="0" smtClean="0"/>
              <a:t> - Ordered new (expensive) camera, modified project plan to fit around delay.</a:t>
            </a:r>
          </a:p>
          <a:p>
            <a:pPr lvl="2"/>
            <a:r>
              <a:rPr lang="en-GB" b="1" dirty="0" smtClean="0"/>
              <a:t>Autopilot</a:t>
            </a:r>
            <a:r>
              <a:rPr lang="en-GB" dirty="0" smtClean="0"/>
              <a:t> – Extensive debugging alongside supplier of autopilot</a:t>
            </a:r>
            <a:endParaRPr lang="en-GB" b="1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5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Next 20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Problem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Specification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Breakdown of </a:t>
            </a:r>
            <a:r>
              <a:rPr lang="en-GB" strike="sngStrike" dirty="0" smtClean="0"/>
              <a:t>sanity</a:t>
            </a:r>
            <a:r>
              <a:rPr lang="en-GB" dirty="0" smtClean="0"/>
              <a:t> tasks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Project management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Progress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Next Steps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Risk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Likelihood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Impact</a:t>
                      </a:r>
                    </a:p>
                    <a:p>
                      <a:r>
                        <a:rPr lang="en-GB" dirty="0" smtClean="0"/>
                        <a:t>(1:</a:t>
                      </a:r>
                      <a:r>
                        <a:rPr lang="en-GB" baseline="0" dirty="0" smtClean="0"/>
                        <a:t> Low, 5: High)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Action</a:t>
                      </a:r>
                      <a:endParaRPr lang="en-GB" dirty="0"/>
                    </a:p>
                  </a:txBody>
                  <a:tcPr marL="91441" marR="91441"/>
                </a:tc>
              </a:tr>
              <a:tr h="810476">
                <a:tc>
                  <a:txBody>
                    <a:bodyPr/>
                    <a:lstStyle/>
                    <a:p>
                      <a:r>
                        <a:rPr lang="en-GB" dirty="0" smtClean="0"/>
                        <a:t>Faulty Components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Order spares where feasible.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Source</a:t>
                      </a:r>
                      <a:r>
                        <a:rPr lang="en-GB" baseline="0" dirty="0" smtClean="0"/>
                        <a:t> new/replace faulty components at high speed otherwise.</a:t>
                      </a:r>
                      <a:endParaRPr lang="en-GB" dirty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 becoming</a:t>
                      </a:r>
                      <a:r>
                        <a:rPr lang="en-GB" baseline="0" dirty="0" smtClean="0"/>
                        <a:t> unavailable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At</a:t>
                      </a:r>
                      <a:r>
                        <a:rPr lang="en-GB" baseline="0" dirty="0" smtClean="0"/>
                        <a:t> least two people on each task. Reallocating people to different tasks as required</a:t>
                      </a:r>
                      <a:endParaRPr lang="en-GB" dirty="0" smtClean="0"/>
                    </a:p>
                  </a:txBody>
                  <a:tcPr marL="91441" marR="91441"/>
                </a:tc>
              </a:tr>
              <a:tr h="800896">
                <a:tc>
                  <a:txBody>
                    <a:bodyPr/>
                    <a:lstStyle/>
                    <a:p>
                      <a:r>
                        <a:rPr lang="en-GB" dirty="0" smtClean="0"/>
                        <a:t>Team member</a:t>
                      </a:r>
                      <a:r>
                        <a:rPr lang="en-GB" baseline="0" dirty="0" smtClean="0"/>
                        <a:t> facing difficulties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At least two people per task.</a:t>
                      </a:r>
                      <a:r>
                        <a:rPr lang="en-GB" baseline="0" dirty="0" smtClean="0"/>
                        <a:t> Good team communication.  Prioritise necessary tasks first.</a:t>
                      </a:r>
                      <a:endParaRPr lang="en-GB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7192" y="3501008"/>
            <a:ext cx="8640960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434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Risk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Likelihood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Impact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Task overrunning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Plenty</a:t>
                      </a:r>
                      <a:r>
                        <a:rPr lang="en-GB" sz="1800" baseline="0" dirty="0" smtClean="0"/>
                        <a:t> of r</a:t>
                      </a:r>
                      <a:r>
                        <a:rPr lang="en-GB" sz="1800" dirty="0" smtClean="0"/>
                        <a:t>edundancy planned</a:t>
                      </a:r>
                      <a:r>
                        <a:rPr lang="en-GB" sz="1800" baseline="0" dirty="0" smtClean="0"/>
                        <a:t> into Gantt Chart. Reallocation of resources when necessary. Good team communication.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 of files/source</a:t>
                      </a:r>
                      <a:r>
                        <a:rPr lang="en-GB" sz="1800" baseline="0" dirty="0" smtClean="0"/>
                        <a:t> code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Proper use of source control. Back ups.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</a:t>
                      </a:r>
                      <a:r>
                        <a:rPr lang="en-GB" sz="1800" baseline="0" dirty="0" smtClean="0"/>
                        <a:t> of access to facilities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Work from home laboratory. Buy</a:t>
                      </a:r>
                      <a:r>
                        <a:rPr lang="en-GB" sz="1800" baseline="0" dirty="0" smtClean="0"/>
                        <a:t> missing components if necessary.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Acts of a wrathful God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1/∞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Pray. Cry. Adapt.</a:t>
                      </a:r>
                      <a:endParaRPr lang="en-GB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528" y="2564904"/>
            <a:ext cx="864096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434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Risk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Likelihood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Impact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Task overrunning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Plenty</a:t>
                      </a:r>
                      <a:r>
                        <a:rPr lang="en-GB" sz="1800" baseline="0" dirty="0" smtClean="0"/>
                        <a:t> of r</a:t>
                      </a:r>
                      <a:r>
                        <a:rPr lang="en-GB" sz="1800" dirty="0" smtClean="0"/>
                        <a:t>edundancy planned</a:t>
                      </a:r>
                      <a:r>
                        <a:rPr lang="en-GB" sz="1800" baseline="0" dirty="0" smtClean="0"/>
                        <a:t> into Gantt Chart. Reallocation of resources when necessary. Good team communication.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 of files/source</a:t>
                      </a:r>
                      <a:r>
                        <a:rPr lang="en-GB" sz="1800" baseline="0" dirty="0" smtClean="0"/>
                        <a:t> code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Proper use of source control. Back ups.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</a:t>
                      </a:r>
                      <a:r>
                        <a:rPr lang="en-GB" sz="1800" baseline="0" dirty="0" smtClean="0"/>
                        <a:t> of access to facilities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Work from home laboratory. Buy</a:t>
                      </a:r>
                      <a:r>
                        <a:rPr lang="en-GB" sz="1800" baseline="0" dirty="0" smtClean="0"/>
                        <a:t> missing components if necessary.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Acts of a wrathful God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1/∞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Pray. Cry. Adapt.</a:t>
                      </a:r>
                      <a:endParaRPr lang="en-GB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2824" y="3501008"/>
            <a:ext cx="864096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36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96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Project Management: Contingencies +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1700213"/>
          <a:ext cx="8208963" cy="434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86"/>
                <a:gridCol w="1224144"/>
                <a:gridCol w="1224144"/>
                <a:gridCol w="4176489"/>
              </a:tblGrid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Risk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Likelihood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Impact</a:t>
                      </a:r>
                    </a:p>
                    <a:p>
                      <a:r>
                        <a:rPr lang="en-GB" sz="1800" dirty="0" smtClean="0"/>
                        <a:t>(1:</a:t>
                      </a:r>
                      <a:r>
                        <a:rPr lang="en-GB" sz="1800" baseline="0" dirty="0" smtClean="0"/>
                        <a:t> Low, 5: High)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Action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Task overrunning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Plenty</a:t>
                      </a:r>
                      <a:r>
                        <a:rPr lang="en-GB" sz="1800" baseline="0" dirty="0" smtClean="0"/>
                        <a:t> of r</a:t>
                      </a:r>
                      <a:r>
                        <a:rPr lang="en-GB" sz="1800" dirty="0" smtClean="0"/>
                        <a:t>edundancy planned</a:t>
                      </a:r>
                      <a:r>
                        <a:rPr lang="en-GB" sz="1800" baseline="0" dirty="0" smtClean="0"/>
                        <a:t> into Gantt Chart. Reallocation of resources when necessary. Good team communication.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914399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 of files/source</a:t>
                      </a:r>
                      <a:r>
                        <a:rPr lang="en-GB" sz="1800" baseline="0" dirty="0" smtClean="0"/>
                        <a:t> code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Proper use of source control. Back ups.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Loss</a:t>
                      </a:r>
                      <a:r>
                        <a:rPr lang="en-GB" sz="1800" baseline="0" dirty="0" smtClean="0"/>
                        <a:t> of access to facilities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Work from home laboratory. Buy</a:t>
                      </a:r>
                      <a:r>
                        <a:rPr lang="en-GB" sz="1800" baseline="0" dirty="0" smtClean="0"/>
                        <a:t> missing components if necessary.</a:t>
                      </a:r>
                      <a:endParaRPr lang="en-GB" sz="1800" dirty="0"/>
                    </a:p>
                  </a:txBody>
                  <a:tcPr marL="91441" marR="91441"/>
                </a:tc>
              </a:tr>
              <a:tr h="800895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Acts of a wrathful God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1/∞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∞</a:t>
                      </a:r>
                      <a:endParaRPr lang="en-GB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Pray. Cry. Adapt.</a:t>
                      </a:r>
                      <a:endParaRPr lang="en-GB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2824" y="4365104"/>
            <a:ext cx="8640960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731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Breakdown of </a:t>
            </a:r>
            <a:r>
              <a:rPr lang="en-GB" dirty="0" smtClean="0"/>
              <a:t>Progress</a:t>
            </a:r>
            <a:endParaRPr lang="en-GB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System Block Diagram</a:t>
            </a:r>
          </a:p>
        </p:txBody>
      </p:sp>
      <p:pic>
        <p:nvPicPr>
          <p:cNvPr id="18435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3838" y="1658938"/>
            <a:ext cx="6156325" cy="4408487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pPr eaLnBrk="1" hangingPunct="1"/>
            <a:r>
              <a:rPr lang="en-GB" dirty="0" smtClean="0"/>
              <a:t>Breakdown of </a:t>
            </a:r>
            <a:r>
              <a:rPr lang="en-GB" dirty="0" smtClean="0"/>
              <a:t>Progress: </a:t>
            </a:r>
            <a:r>
              <a:rPr lang="en-GB" dirty="0" smtClean="0"/>
              <a:t>UAV Payload</a:t>
            </a:r>
          </a:p>
        </p:txBody>
      </p:sp>
      <p:pic>
        <p:nvPicPr>
          <p:cNvPr id="20483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>
          <a:xfrm>
            <a:off x="1547813" y="1628775"/>
            <a:ext cx="6307137" cy="1447800"/>
          </a:xfrm>
          <a:noFill/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755650" y="3284538"/>
            <a:ext cx="79930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Camera </a:t>
            </a:r>
            <a:r>
              <a:rPr lang="en-GB" sz="2400" dirty="0"/>
              <a:t>Module Communication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Image Encoding/Transmission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Basic Raw Encoding (</a:t>
            </a:r>
            <a:r>
              <a:rPr lang="en-GB" sz="2400" dirty="0" smtClean="0"/>
              <a:t>JPEG</a:t>
            </a:r>
            <a:r>
              <a:rPr lang="en-GB" sz="2400" dirty="0"/>
              <a:t>)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Custom (compressed) encoding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Payload </a:t>
            </a:r>
            <a:r>
              <a:rPr lang="en-GB" sz="2400" dirty="0"/>
              <a:t>Module Construction</a:t>
            </a:r>
          </a:p>
        </p:txBody>
      </p:sp>
    </p:spTree>
    <p:extLst>
      <p:ext uri="{BB962C8B-B14F-4D97-AF65-F5344CB8AC3E}">
        <p14:creationId xmlns:p14="http://schemas.microsoft.com/office/powerpoint/2010/main" val="4012536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pPr eaLnBrk="1" hangingPunct="1"/>
            <a:r>
              <a:rPr lang="en-GB" dirty="0" smtClean="0"/>
              <a:t>Breakdown of </a:t>
            </a:r>
            <a:r>
              <a:rPr lang="en-GB" dirty="0" smtClean="0"/>
              <a:t>Progress: </a:t>
            </a:r>
            <a:r>
              <a:rPr lang="en-GB" dirty="0" smtClean="0"/>
              <a:t>UAV Payload</a:t>
            </a:r>
          </a:p>
        </p:txBody>
      </p:sp>
      <p:pic>
        <p:nvPicPr>
          <p:cNvPr id="20483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>
          <a:xfrm>
            <a:off x="1547813" y="1628775"/>
            <a:ext cx="6307137" cy="1447800"/>
          </a:xfrm>
          <a:noFill/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755650" y="3284538"/>
            <a:ext cx="79930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Camera </a:t>
            </a:r>
            <a:r>
              <a:rPr lang="en-GB" sz="2400" strike="sngStrike" dirty="0"/>
              <a:t>Module Communication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Image Encoding/Transmission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GB" sz="2400" strike="sngStrike" dirty="0"/>
              <a:t>Basic Raw Encoding (</a:t>
            </a:r>
            <a:r>
              <a:rPr lang="en-GB" sz="2400" strike="sngStrike" dirty="0" smtClean="0"/>
              <a:t>JPEG)</a:t>
            </a:r>
            <a:endParaRPr lang="en-GB" sz="2400" strike="sngStrike" dirty="0"/>
          </a:p>
          <a:p>
            <a:pPr lvl="1" eaLnBrk="1" hangingPunct="1">
              <a:buFont typeface="Arial" charset="0"/>
              <a:buChar char="•"/>
            </a:pPr>
            <a:r>
              <a:rPr lang="en-GB" sz="2400" dirty="0"/>
              <a:t>Custom (compressed) </a:t>
            </a:r>
            <a:r>
              <a:rPr lang="en-GB" sz="2400" dirty="0" smtClean="0"/>
              <a:t>encoding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Payload </a:t>
            </a:r>
            <a:r>
              <a:rPr lang="en-GB" sz="2400" strike="sngStrike" dirty="0"/>
              <a:t>Module Construction</a:t>
            </a:r>
          </a:p>
        </p:txBody>
      </p:sp>
      <p:pic>
        <p:nvPicPr>
          <p:cNvPr id="2048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696" y="3339083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64" y="4077072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9" descr="http://images.all-free-download.com/images/graphicmedium/cross_out_clip_art_1339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509120"/>
            <a:ext cx="232792" cy="2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35" y="4802857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Camera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Serial at ###### baud</a:t>
            </a:r>
          </a:p>
          <a:p>
            <a:r>
              <a:rPr lang="en-GB" dirty="0" smtClean="0"/>
              <a:t>Commands including RESET, BLAH</a:t>
            </a:r>
          </a:p>
          <a:p>
            <a:r>
              <a:rPr lang="en-GB" dirty="0" smtClean="0"/>
              <a:t>Image resolutions:</a:t>
            </a:r>
          </a:p>
          <a:p>
            <a:pPr lvl="1"/>
            <a:r>
              <a:rPr lang="en-GB" dirty="0" smtClean="0"/>
              <a:t>Blah</a:t>
            </a:r>
          </a:p>
          <a:p>
            <a:r>
              <a:rPr lang="en-GB" dirty="0" smtClean="0"/>
              <a:t>Testing?</a:t>
            </a:r>
          </a:p>
        </p:txBody>
      </p:sp>
    </p:spTree>
    <p:extLst>
      <p:ext uri="{BB962C8B-B14F-4D97-AF65-F5344CB8AC3E}">
        <p14:creationId xmlns:p14="http://schemas.microsoft.com/office/powerpoint/2010/main" val="2375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Encoding/Transmission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Autopilot ensures error free transmission</a:t>
            </a:r>
          </a:p>
          <a:p>
            <a:pPr lvl="1"/>
            <a:r>
              <a:rPr lang="en-GB" dirty="0" smtClean="0"/>
              <a:t>But does </a:t>
            </a:r>
            <a:r>
              <a:rPr lang="en-GB" b="1" dirty="0" smtClean="0"/>
              <a:t>not</a:t>
            </a:r>
            <a:r>
              <a:rPr lang="en-GB" dirty="0" smtClean="0"/>
              <a:t> ensure reliable transmission</a:t>
            </a:r>
          </a:p>
          <a:p>
            <a:r>
              <a:rPr lang="en-GB" dirty="0" smtClean="0"/>
              <a:t>Used packet structure</a:t>
            </a:r>
          </a:p>
          <a:p>
            <a:pPr lvl="1"/>
            <a:r>
              <a:rPr lang="en-GB" dirty="0" smtClean="0"/>
              <a:t>Each packet numbered</a:t>
            </a:r>
          </a:p>
          <a:p>
            <a:pPr lvl="1"/>
            <a:r>
              <a:rPr lang="en-GB" dirty="0" smtClean="0"/>
              <a:t>Variable size</a:t>
            </a:r>
          </a:p>
          <a:p>
            <a:r>
              <a:rPr lang="en-GB" dirty="0" smtClean="0"/>
              <a:t>GS can detect missing packets and ask for resend</a:t>
            </a:r>
          </a:p>
          <a:p>
            <a:r>
              <a:rPr lang="en-GB" dirty="0" smtClean="0"/>
              <a:t>Testing?</a:t>
            </a:r>
          </a:p>
          <a:p>
            <a:r>
              <a:rPr lang="en-GB" dirty="0" smtClean="0"/>
              <a:t>Autopilot problems</a:t>
            </a:r>
          </a:p>
        </p:txBody>
      </p:sp>
    </p:spTree>
    <p:extLst>
      <p:ext uri="{BB962C8B-B14F-4D97-AF65-F5344CB8AC3E}">
        <p14:creationId xmlns:p14="http://schemas.microsoft.com/office/powerpoint/2010/main" val="7464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Payload Module Construction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Breadboard and </a:t>
            </a:r>
            <a:r>
              <a:rPr lang="en-GB" dirty="0" err="1" smtClean="0"/>
              <a:t>Stripboard</a:t>
            </a:r>
            <a:r>
              <a:rPr lang="en-GB" dirty="0" smtClean="0"/>
              <a:t> prototypes</a:t>
            </a:r>
          </a:p>
          <a:p>
            <a:r>
              <a:rPr lang="en-GB" dirty="0" smtClean="0"/>
              <a:t>PCB design:</a:t>
            </a:r>
          </a:p>
          <a:p>
            <a:pPr lvl="1"/>
            <a:r>
              <a:rPr lang="en-GB" dirty="0" smtClean="0"/>
              <a:t>&lt;insert image here&gt;</a:t>
            </a:r>
          </a:p>
          <a:p>
            <a:r>
              <a:rPr lang="en-GB" dirty="0" smtClean="0"/>
              <a:t>Electrical testing?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5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Breakdown of Tasks: Base Station</a:t>
            </a:r>
          </a:p>
        </p:txBody>
      </p:sp>
      <p:pic>
        <p:nvPicPr>
          <p:cNvPr id="23555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7" b="17223"/>
          <a:stretch>
            <a:fillRect/>
          </a:stretch>
        </p:blipFill>
        <p:spPr>
          <a:xfrm>
            <a:off x="1403350" y="1773238"/>
            <a:ext cx="6157913" cy="1397000"/>
          </a:xfrm>
          <a:noFill/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669925" y="3860800"/>
            <a:ext cx="79930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dirty="0"/>
              <a:t>TCP/IP Base Station Communications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Decode Image </a:t>
            </a:r>
            <a:r>
              <a:rPr lang="en-GB" sz="2400" dirty="0" smtClean="0"/>
              <a:t>(JPEG)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Custom decoding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User </a:t>
            </a:r>
            <a:r>
              <a:rPr lang="en-GB" sz="24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786420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Breakdown of Tasks: Base Station</a:t>
            </a:r>
          </a:p>
        </p:txBody>
      </p:sp>
      <p:pic>
        <p:nvPicPr>
          <p:cNvPr id="23555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7" b="17223"/>
          <a:stretch>
            <a:fillRect/>
          </a:stretch>
        </p:blipFill>
        <p:spPr>
          <a:xfrm>
            <a:off x="1403350" y="1773238"/>
            <a:ext cx="6157913" cy="1397000"/>
          </a:xfrm>
          <a:noFill/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669925" y="3860800"/>
            <a:ext cx="79930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TCP/IP Base Station Communications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Decode Image </a:t>
            </a:r>
            <a:r>
              <a:rPr lang="en-GB" sz="2400" strike="sngStrike" dirty="0" smtClean="0"/>
              <a:t>(JPEG)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 smtClean="0"/>
              <a:t>Custom decoding</a:t>
            </a:r>
            <a:endParaRPr lang="en-GB" sz="2400" dirty="0"/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 smtClean="0"/>
              <a:t>User </a:t>
            </a:r>
            <a:r>
              <a:rPr lang="en-GB" sz="2400" strike="sngStrike" dirty="0"/>
              <a:t>Interface</a:t>
            </a:r>
          </a:p>
        </p:txBody>
      </p:sp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96" y="3981931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http://images.all-free-download.com/images/graphicmedium/cross_out_clip_art_1339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232792" cy="2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286545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40" y="5013176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8515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91880" y="3933056"/>
            <a:ext cx="2016075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732240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5220072" y="5387863"/>
            <a:ext cx="15121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8662" y="4811799"/>
            <a:ext cx="1421410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5576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2483768" y="5387863"/>
            <a:ext cx="131489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0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TCP/IP </a:t>
            </a:r>
            <a:r>
              <a:rPr lang="en-GB" dirty="0" err="1" smtClean="0"/>
              <a:t>Basestation</a:t>
            </a:r>
            <a:r>
              <a:rPr lang="en-GB" dirty="0" smtClean="0"/>
              <a:t> </a:t>
            </a:r>
            <a:r>
              <a:rPr lang="en-GB" dirty="0" err="1" smtClean="0"/>
              <a:t>Comms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SkyCircuits</a:t>
            </a:r>
            <a:r>
              <a:rPr lang="en-GB" dirty="0" smtClean="0"/>
              <a:t> ground control software exposes two ports: Data stream and Console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99792" y="3648446"/>
            <a:ext cx="2160240" cy="15087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499992" y="4653136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4499992" y="3933056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56176" y="407707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58470" y="4797152"/>
            <a:ext cx="115212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Autopilot -&gt; Payload </a:t>
            </a:r>
            <a:r>
              <a:rPr lang="en-GB" dirty="0" err="1" smtClean="0"/>
              <a:t>comms</a:t>
            </a:r>
            <a:r>
              <a:rPr lang="en-GB" dirty="0" smtClean="0"/>
              <a:t>: Message sending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17849" y="3861048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182494" y="3861048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3446041" y="4329100"/>
            <a:ext cx="273645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92612" y="3861048"/>
            <a:ext cx="151216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717849" y="5589240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9" idx="2"/>
          </p:cNvCxnSpPr>
          <p:nvPr/>
        </p:nvCxnSpPr>
        <p:spPr>
          <a:xfrm flipH="1" flipV="1">
            <a:off x="2581945" y="4797152"/>
            <a:ext cx="2294" cy="79208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47864" y="5755915"/>
            <a:ext cx="1656184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Console Port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156176" y="5589240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001754" y="5882952"/>
            <a:ext cx="115442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Ground Station &lt;-&gt; Payload 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1152128"/>
          </a:xfrm>
        </p:spPr>
        <p:txBody>
          <a:bodyPr/>
          <a:lstStyle/>
          <a:p>
            <a:r>
              <a:rPr lang="en-GB" dirty="0" smtClean="0"/>
              <a:t>Payload -&gt; Autopilot </a:t>
            </a:r>
            <a:r>
              <a:rPr lang="en-GB" dirty="0" err="1" smtClean="0"/>
              <a:t>comms</a:t>
            </a:r>
            <a:r>
              <a:rPr lang="en-GB" dirty="0" smtClean="0"/>
              <a:t>: Shared memory</a:t>
            </a:r>
          </a:p>
        </p:txBody>
      </p:sp>
      <p:pic>
        <p:nvPicPr>
          <p:cNvPr id="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0" t="-1395" r="-760" b="68565"/>
          <a:stretch>
            <a:fillRect/>
          </a:stretch>
        </p:blipFill>
        <p:spPr bwMode="auto">
          <a:xfrm>
            <a:off x="1331640" y="1594123"/>
            <a:ext cx="63071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85208" y="1988840"/>
            <a:ext cx="167096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17157" y="3933056"/>
            <a:ext cx="1598910" cy="259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Autopilot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236296" y="4919811"/>
            <a:ext cx="1728192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Payload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10" idx="1"/>
            <a:endCxn id="19" idx="3"/>
          </p:cNvCxnSpPr>
          <p:nvPr/>
        </p:nvCxnSpPr>
        <p:spPr>
          <a:xfrm flipH="1">
            <a:off x="6228184" y="5387863"/>
            <a:ext cx="100811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05190" y="4811799"/>
            <a:ext cx="1022994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Shared 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7784" y="4919811"/>
            <a:ext cx="1728192" cy="9361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Ground Station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3"/>
            <a:endCxn id="19" idx="1"/>
          </p:cNvCxnSpPr>
          <p:nvPr/>
        </p:nvCxnSpPr>
        <p:spPr>
          <a:xfrm>
            <a:off x="4355976" y="5387863"/>
            <a:ext cx="84921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5616" y="5517232"/>
            <a:ext cx="1656184" cy="2880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Port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539552" y="4005064"/>
            <a:ext cx="1728192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Our GUI</a:t>
            </a:r>
            <a:endParaRPr lang="en-GB" dirty="0"/>
          </a:p>
        </p:txBody>
      </p:sp>
      <p:cxnSp>
        <p:nvCxnSpPr>
          <p:cNvPr id="15" name="Straight Arrow Connector 14"/>
          <p:cNvCxnSpPr>
            <a:endCxn id="14" idx="2"/>
          </p:cNvCxnSpPr>
          <p:nvPr/>
        </p:nvCxnSpPr>
        <p:spPr>
          <a:xfrm flipV="1">
            <a:off x="1403648" y="4941168"/>
            <a:ext cx="0" cy="57606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Problem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Currently, an </a:t>
            </a:r>
            <a:r>
              <a:rPr lang="en-GB" dirty="0" err="1" smtClean="0"/>
              <a:t>autopiloted</a:t>
            </a:r>
            <a:r>
              <a:rPr lang="en-GB" dirty="0" smtClean="0"/>
              <a:t> UAV may take pictures while it is in the air</a:t>
            </a:r>
          </a:p>
          <a:p>
            <a:pPr eaLnBrk="1" hangingPunct="1"/>
            <a:r>
              <a:rPr lang="en-GB" dirty="0" smtClean="0"/>
              <a:t>On many UAV systems the aircraft must land before images can be downloaded and viewed</a:t>
            </a:r>
          </a:p>
          <a:p>
            <a:pPr eaLnBrk="1" hangingPunct="1"/>
            <a:r>
              <a:rPr lang="en-GB" dirty="0" smtClean="0"/>
              <a:t>These images could be inadequate</a:t>
            </a:r>
          </a:p>
          <a:p>
            <a:pPr eaLnBrk="1" hangingPunct="1"/>
            <a:r>
              <a:rPr lang="en-GB" dirty="0" smtClean="0"/>
              <a:t>Wireless transmission of images preferred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Breakdown of Tasks: </a:t>
            </a:r>
            <a:br>
              <a:rPr lang="en-GB" smtClean="0"/>
            </a:br>
            <a:r>
              <a:rPr lang="en-GB" smtClean="0"/>
              <a:t>Complete System</a:t>
            </a:r>
          </a:p>
        </p:txBody>
      </p:sp>
      <p:pic>
        <p:nvPicPr>
          <p:cNvPr id="25603" name="Picture 4" descr="https://forge.ecs.soton.ac.uk/plugins/scmsvn/viewcvs.php/*checkout*/documents/spec_block_diagram_1.png?rev=13&amp;root=uavcamer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060575"/>
            <a:ext cx="4679950" cy="3352800"/>
          </a:xfrm>
          <a:noFill/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508625" y="1989138"/>
            <a:ext cx="2951163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Background Research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UAV module / Base station Integration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strike="sngStrike" dirty="0"/>
              <a:t>Whole System Testing</a:t>
            </a:r>
          </a:p>
          <a:p>
            <a:pPr eaLnBrk="1" hangingPunct="1">
              <a:buFont typeface="Arial" charset="0"/>
              <a:buChar char="•"/>
            </a:pPr>
            <a:r>
              <a:rPr lang="en-GB" sz="2400" dirty="0"/>
              <a:t>Delicious Report </a:t>
            </a:r>
            <a:r>
              <a:rPr lang="en-GB" sz="2400" dirty="0" smtClean="0"/>
              <a:t>Writing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(WIP)</a:t>
            </a:r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912" y="242088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580" y="314096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96" y="3861048"/>
            <a:ext cx="328416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Properly modify Gantt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8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1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cameras at once</a:t>
            </a:r>
          </a:p>
          <a:p>
            <a:r>
              <a:rPr lang="en-GB" dirty="0" smtClean="0"/>
              <a:t>Multiple types of camera</a:t>
            </a:r>
          </a:p>
          <a:p>
            <a:r>
              <a:rPr lang="en-GB" dirty="0" smtClean="0"/>
              <a:t>Video</a:t>
            </a:r>
          </a:p>
          <a:p>
            <a:r>
              <a:rPr lang="en-GB" dirty="0" smtClean="0"/>
              <a:t>SD </a:t>
            </a:r>
            <a:r>
              <a:rPr lang="en-GB" dirty="0" err="1" smtClean="0"/>
              <a:t>filesystem</a:t>
            </a:r>
            <a:r>
              <a:rPr lang="en-GB" dirty="0" smtClean="0"/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14588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68313" y="2565400"/>
            <a:ext cx="8229600" cy="1143000"/>
          </a:xfrm>
        </p:spPr>
        <p:txBody>
          <a:bodyPr/>
          <a:lstStyle/>
          <a:p>
            <a:r>
              <a:rPr lang="en-GB" smtClean="0"/>
              <a:t>Questions?</a:t>
            </a: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5795963" y="6205538"/>
            <a:ext cx="30241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GB" sz="1200"/>
              <a:t>We NYANED for 1200.0 seconds! 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" t="38576" r="37286" b="33725"/>
          <a:stretch>
            <a:fillRect/>
          </a:stretch>
        </p:blipFill>
        <p:spPr bwMode="auto">
          <a:xfrm>
            <a:off x="3779838" y="6130925"/>
            <a:ext cx="1863725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SkyCircuits Autopilot (SC2)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endParaRPr lang="en-GB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462088"/>
            <a:ext cx="6753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1"/>
          <p:cNvSpPr>
            <a:spLocks noChangeArrowheads="1"/>
          </p:cNvSpPr>
          <p:nvPr/>
        </p:nvSpPr>
        <p:spPr bwMode="auto">
          <a:xfrm>
            <a:off x="5795963" y="5300663"/>
            <a:ext cx="287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/>
              <a:t>http://www.skycircuits.com/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Specification</a:t>
            </a:r>
            <a:br>
              <a:rPr lang="en-GB" dirty="0" smtClean="0"/>
            </a:br>
            <a:r>
              <a:rPr lang="en-GB" dirty="0" smtClean="0"/>
              <a:t>&amp;</a:t>
            </a:r>
            <a:br>
              <a:rPr lang="en-GB" dirty="0" smtClean="0"/>
            </a:br>
            <a:r>
              <a:rPr lang="en-GB" dirty="0" smtClean="0"/>
              <a:t>Progress Overview</a:t>
            </a:r>
            <a:endParaRPr lang="en-GB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Specification</a:t>
            </a:r>
          </a:p>
        </p:txBody>
      </p:sp>
      <p:pic>
        <p:nvPicPr>
          <p:cNvPr id="8195" name="Picture 4" descr="https://forge.ecs.soton.ac.uk/plugins/scmsvn/viewcvs.php/*checkout*/documents/spec_block_diagram_1.png?rev=13&amp;root=uavcam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22400"/>
            <a:ext cx="66357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Prompt (from base station) to capture and download image</a:t>
            </a:r>
          </a:p>
          <a:p>
            <a:pPr eaLnBrk="1" hangingPunct="1"/>
            <a:r>
              <a:rPr lang="en-GB" dirty="0" smtClean="0"/>
              <a:t>Image encoding</a:t>
            </a:r>
          </a:p>
          <a:p>
            <a:pPr eaLnBrk="1" hangingPunct="1"/>
            <a:r>
              <a:rPr lang="en-GB" dirty="0" smtClean="0"/>
              <a:t>Minimise download time (less than 3 minutes)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Spec: High Priority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trike="sngStrike" dirty="0" smtClean="0"/>
              <a:t>Prompt (from base station) to capture and download </a:t>
            </a:r>
            <a:r>
              <a:rPr lang="en-GB" strike="sngStrike" dirty="0" smtClean="0"/>
              <a:t>image</a:t>
            </a:r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GUI under construction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GB" dirty="0" smtClean="0"/>
              <a:t>Progressive Image encoding/decoding</a:t>
            </a:r>
            <a:endParaRPr lang="en-GB" dirty="0" smtClean="0"/>
          </a:p>
          <a:p>
            <a:pPr eaLnBrk="1" hangingPunct="1"/>
            <a:r>
              <a:rPr lang="en-GB" strike="sngStrike" dirty="0" smtClean="0"/>
              <a:t>Minimise download time (less than 3 minutes</a:t>
            </a:r>
            <a:r>
              <a:rPr lang="en-GB" strike="sngStrike" dirty="0" smtClean="0"/>
              <a:t>)</a:t>
            </a:r>
            <a:endParaRPr lang="en-GB" strike="sngStrike" dirty="0"/>
          </a:p>
          <a:p>
            <a:pPr lvl="1" eaLnBrk="1" hangingPunct="1"/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Approximately 10 seconds</a:t>
            </a:r>
          </a:p>
        </p:txBody>
      </p:sp>
      <p:pic>
        <p:nvPicPr>
          <p:cNvPr id="4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56" y="2158046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http://www.clker.com/cliparts/e/3/9/7/1245686792938124914raemi_Check_mark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3861048"/>
            <a:ext cx="438917" cy="4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1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1961</Words>
  <Application>Microsoft Office PowerPoint</Application>
  <PresentationFormat>On-screen Show (4:3)</PresentationFormat>
  <Paragraphs>414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Calibri</vt:lpstr>
      <vt:lpstr>Arial</vt:lpstr>
      <vt:lpstr>Office Theme</vt:lpstr>
      <vt:lpstr>GDP Group 18</vt:lpstr>
      <vt:lpstr>The Next 20 Minutes</vt:lpstr>
      <vt:lpstr>Problem</vt:lpstr>
      <vt:lpstr>Problem</vt:lpstr>
      <vt:lpstr>SkyCircuits Autopilot (SC2)</vt:lpstr>
      <vt:lpstr>Specification &amp; Progress Overview</vt:lpstr>
      <vt:lpstr>Specification</vt:lpstr>
      <vt:lpstr>Spec: High Priority</vt:lpstr>
      <vt:lpstr>Spec: High Priority</vt:lpstr>
      <vt:lpstr>Spec: Medium Priority</vt:lpstr>
      <vt:lpstr>Spec: Medium Priority</vt:lpstr>
      <vt:lpstr>Spec: Low Priority</vt:lpstr>
      <vt:lpstr>Spec: Low Priority</vt:lpstr>
      <vt:lpstr>Spec: Deliverables</vt:lpstr>
      <vt:lpstr>Spec: Deliverables</vt:lpstr>
      <vt:lpstr>Project Management</vt:lpstr>
      <vt:lpstr>Recap – Last Seminar</vt:lpstr>
      <vt:lpstr>Project Management: Contingencies + Risk Management</vt:lpstr>
      <vt:lpstr>Obstacles</vt:lpstr>
      <vt:lpstr>Project Management: Contingencies + Risk Management</vt:lpstr>
      <vt:lpstr>Project Management: Contingencies + Risk Management</vt:lpstr>
      <vt:lpstr>Project Management: Contingencies + Risk Management</vt:lpstr>
      <vt:lpstr>Project Management: Contingencies + Risk Management</vt:lpstr>
      <vt:lpstr>Breakdown of Progress</vt:lpstr>
      <vt:lpstr>System Block Diagram</vt:lpstr>
      <vt:lpstr>Breakdown of Progress: UAV Payload</vt:lpstr>
      <vt:lpstr>Breakdown of Progress: UAV Payload</vt:lpstr>
      <vt:lpstr>Camera Communication</vt:lpstr>
      <vt:lpstr>Image Encoding/Transmission</vt:lpstr>
      <vt:lpstr>Payload Module Construction</vt:lpstr>
      <vt:lpstr>Breakdown of Tasks: Base Station</vt:lpstr>
      <vt:lpstr>Breakdown of Tasks: Base Station</vt:lpstr>
      <vt:lpstr>Ground Station &lt;-&gt; Payload Communication</vt:lpstr>
      <vt:lpstr>Ground Station &lt;-&gt; Payload Communication</vt:lpstr>
      <vt:lpstr>TCP/IP Basestation Comms</vt:lpstr>
      <vt:lpstr>Ground Station &lt;-&gt; Payload Communication</vt:lpstr>
      <vt:lpstr>Ground Station &lt;-&gt; Payload Communication</vt:lpstr>
      <vt:lpstr>Ground Station &lt;-&gt; Payload Communication</vt:lpstr>
      <vt:lpstr>Ground Station &lt;-&gt; Payload Communication</vt:lpstr>
      <vt:lpstr>Breakdown of Tasks:  Complete System</vt:lpstr>
      <vt:lpstr>PowerPoint Presentation</vt:lpstr>
      <vt:lpstr>Demo</vt:lpstr>
      <vt:lpstr>Extensions</vt:lpstr>
      <vt:lpstr>Questions?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Group 18</dc:title>
  <dc:creator>busse a.j. (ajb2g08)</dc:creator>
  <cp:lastModifiedBy>Michael Hodgson</cp:lastModifiedBy>
  <cp:revision>72</cp:revision>
  <dcterms:created xsi:type="dcterms:W3CDTF">2011-10-24T10:23:09Z</dcterms:created>
  <dcterms:modified xsi:type="dcterms:W3CDTF">2011-11-28T16:58:34Z</dcterms:modified>
</cp:coreProperties>
</file>