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5"/>
  </p:notesMasterIdLst>
  <p:sldIdLst>
    <p:sldId id="256" r:id="rId2"/>
    <p:sldId id="261" r:id="rId3"/>
    <p:sldId id="282" r:id="rId4"/>
    <p:sldId id="257" r:id="rId5"/>
    <p:sldId id="258" r:id="rId6"/>
    <p:sldId id="283" r:id="rId7"/>
    <p:sldId id="262" r:id="rId8"/>
    <p:sldId id="337" r:id="rId9"/>
    <p:sldId id="292" r:id="rId10"/>
    <p:sldId id="263" r:id="rId11"/>
    <p:sldId id="293" r:id="rId12"/>
    <p:sldId id="264" r:id="rId13"/>
    <p:sldId id="294" r:id="rId14"/>
    <p:sldId id="347" r:id="rId15"/>
    <p:sldId id="321" r:id="rId16"/>
    <p:sldId id="295" r:id="rId17"/>
    <p:sldId id="341" r:id="rId18"/>
    <p:sldId id="339" r:id="rId19"/>
    <p:sldId id="340" r:id="rId20"/>
    <p:sldId id="344" r:id="rId21"/>
    <p:sldId id="342" r:id="rId22"/>
    <p:sldId id="345" r:id="rId23"/>
    <p:sldId id="343" r:id="rId24"/>
    <p:sldId id="346" r:id="rId25"/>
    <p:sldId id="348" r:id="rId26"/>
    <p:sldId id="349" r:id="rId27"/>
    <p:sldId id="351" r:id="rId28"/>
    <p:sldId id="350" r:id="rId29"/>
    <p:sldId id="353" r:id="rId30"/>
    <p:sldId id="354" r:id="rId31"/>
    <p:sldId id="362" r:id="rId32"/>
    <p:sldId id="355" r:id="rId33"/>
    <p:sldId id="352" r:id="rId34"/>
    <p:sldId id="361" r:id="rId35"/>
    <p:sldId id="317" r:id="rId36"/>
    <p:sldId id="357" r:id="rId37"/>
    <p:sldId id="333" r:id="rId38"/>
    <p:sldId id="360" r:id="rId39"/>
    <p:sldId id="326" r:id="rId40"/>
    <p:sldId id="318" r:id="rId41"/>
    <p:sldId id="359" r:id="rId42"/>
    <p:sldId id="358" r:id="rId43"/>
    <p:sldId id="291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5" autoAdjust="0"/>
    <p:restoredTop sz="86986" autoAdjust="0"/>
  </p:normalViewPr>
  <p:slideViewPr>
    <p:cSldViewPr>
      <p:cViewPr>
        <p:scale>
          <a:sx n="100" d="100"/>
          <a:sy n="100" d="100"/>
        </p:scale>
        <p:origin x="-1464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956CDE-D3A6-4FB0-89A9-216E3CE5B534}" type="datetimeFigureOut">
              <a:rPr lang="en-GB"/>
              <a:pPr>
                <a:defRPr/>
              </a:pPr>
              <a:t>09/01/2012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D2CE524-5A23-491C-9511-F905212F38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307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Michael Start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Welcome</a:t>
            </a:r>
            <a:endParaRPr lang="en-GB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BBBAF6BC-EC6D-4904-BA00-89957F4515B6}" type="slidenum">
              <a:rPr lang="en-GB" smtClean="0"/>
              <a:pPr eaLnBrk="1" hangingPunct="1"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66CC429C-5726-466B-A603-295C0559CC7F}" type="slidenum">
              <a:rPr lang="en-GB" smtClean="0"/>
              <a:pPr eaLnBrk="1" hangingPunct="1"/>
              <a:t>10</a:t>
            </a:fld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66CC429C-5726-466B-A603-295C0559CC7F}" type="slidenum">
              <a:rPr lang="en-GB" smtClean="0"/>
              <a:pPr eaLnBrk="1" hangingPunct="1"/>
              <a:t>11</a:t>
            </a:fld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6A982B6-F596-4ED0-89F6-D157F9481ACA}" type="slidenum">
              <a:rPr lang="en-GB" smtClean="0"/>
              <a:pPr eaLnBrk="1" hangingPunct="1"/>
              <a:t>12</a:t>
            </a:fld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6A982B6-F596-4ED0-89F6-D157F9481ACA}" type="slidenum">
              <a:rPr lang="en-GB" smtClean="0"/>
              <a:pPr eaLnBrk="1" hangingPunct="1"/>
              <a:t>13</a:t>
            </a:fld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991AE54-6ECA-4E6A-B62F-8030AD2DC98F}" type="slidenum">
              <a:rPr lang="en-GB" smtClean="0"/>
              <a:pPr eaLnBrk="1" hangingPunct="1"/>
              <a:t>15</a:t>
            </a:fld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991AE54-6ECA-4E6A-B62F-8030AD2DC98F}" type="slidenum">
              <a:rPr lang="en-GB" smtClean="0"/>
              <a:pPr eaLnBrk="1" hangingPunct="1"/>
              <a:t>16</a:t>
            </a:fld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5006CFED-B566-4457-8892-CC12A78007E0}" type="slidenum">
              <a:rPr lang="en-GB" smtClean="0"/>
              <a:pPr eaLnBrk="1" hangingPunct="1"/>
              <a:t>43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Michael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Describe our project: problem, specification, </a:t>
            </a:r>
            <a:r>
              <a:rPr lang="en-GB" dirty="0" err="1" smtClean="0"/>
              <a:t>etc</a:t>
            </a:r>
            <a:endParaRPr lang="en-GB" dirty="0" smtClean="0"/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How we’ve managed the project so far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Progress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Future plans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endParaRPr lang="en-GB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B310290-5BB6-43BE-BDD2-25F415217E4C}" type="slidenum">
              <a:rPr lang="en-GB" smtClean="0"/>
              <a:pPr eaLnBrk="1" hangingPunct="1"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Michael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0963A85-7060-483E-BC5E-DF180E8D6F5D}" type="slidenum">
              <a:rPr lang="en-GB" smtClean="0"/>
              <a:pPr eaLnBrk="1" hangingPunct="1"/>
              <a:t>3</a:t>
            </a:fld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Michael</a:t>
            </a:r>
          </a:p>
          <a:p>
            <a:pPr eaLnBrk="1" hangingPunct="1"/>
            <a:endParaRPr lang="en-GB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E08D0C89-76AB-468C-A375-827C0F03F3AD}" type="slidenum">
              <a:rPr lang="en-GB" smtClean="0"/>
              <a:pPr eaLnBrk="1" hangingPunct="1"/>
              <a:t>4</a:t>
            </a:fld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Michael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2D129FFD-1F45-41BA-A1CA-9894ECE5B8A9}" type="slidenum">
              <a:rPr lang="en-GB" smtClean="0"/>
              <a:pPr eaLnBrk="1" hangingPunct="1"/>
              <a:t>5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B189984D-90FD-4CE0-A410-DDC8E45BB2C4}" type="slidenum">
              <a:rPr lang="en-GB" smtClean="0"/>
              <a:pPr eaLnBrk="1" hangingPunct="1"/>
              <a:t>6</a:t>
            </a:fld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John“To design, build and test an electronic module capable of capturing still images from an unmanned aerial vehicle (UAV) and transmitting the images to a base station. The module must use the UAV autopilot’s low-bandwidth RS485 serial link (38.4 kBaud). A program must be written to interface with the base station software over a TCP/IP link, allowing image data to be received and displayed to the user. The electronic module will be constructed using strip-boards and will later be implemented on PCB if time is available. </a:t>
            </a:r>
          </a:p>
          <a:p>
            <a:pPr eaLnBrk="1" hangingPunct="1"/>
            <a:endParaRPr lang="en-GB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8375EA65-7CC8-4F45-AB5C-C8DE0C3433DA}" type="slidenum">
              <a:rPr lang="en-GB" smtClean="0"/>
              <a:pPr eaLnBrk="1" hangingPunct="1"/>
              <a:t>7</a:t>
            </a:fld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01BDFDF-4E11-4BCD-B592-CCE4282A3038}" type="slidenum">
              <a:rPr lang="en-GB" smtClean="0"/>
              <a:pPr eaLnBrk="1" hangingPunct="1"/>
              <a:t>8</a:t>
            </a:fld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01BDFDF-4E11-4BCD-B592-CCE4282A3038}" type="slidenum">
              <a:rPr lang="en-GB" smtClean="0"/>
              <a:pPr eaLnBrk="1" hangingPunct="1"/>
              <a:t>9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DF677-766F-49AA-9E9C-23AA7F667A39}" type="datetimeFigureOut">
              <a:rPr lang="en-GB"/>
              <a:pPr>
                <a:defRPr/>
              </a:pPr>
              <a:t>09/01/2012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D267B-09E1-4FCA-AA71-A4EC4CA35F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0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03650-1666-4059-983A-F6EF97D14093}" type="datetimeFigureOut">
              <a:rPr lang="en-GB"/>
              <a:pPr>
                <a:defRPr/>
              </a:pPr>
              <a:t>09/01/2012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956FC-70F9-47D4-AB7D-F969E5DD9E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82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E0221-157C-4819-8924-501353D840CA}" type="datetimeFigureOut">
              <a:rPr lang="en-GB"/>
              <a:pPr>
                <a:defRPr/>
              </a:pPr>
              <a:t>09/01/2012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62F5D-7B79-4DDD-B4C9-356911BAE0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56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7D612-EDCF-4FD7-847D-540774042A61}" type="datetimeFigureOut">
              <a:rPr lang="en-GB"/>
              <a:pPr>
                <a:defRPr/>
              </a:pPr>
              <a:t>09/01/2012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C5E51-AF0C-4A41-9896-07C7ED9F71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82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F804C-23EC-46C1-B84C-0FFE42991F6B}" type="datetimeFigureOut">
              <a:rPr lang="en-GB"/>
              <a:pPr>
                <a:defRPr/>
              </a:pPr>
              <a:t>09/01/2012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E76B4-6034-4707-961A-BF00344854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32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99B61-78DF-429C-BCF0-FA90CA324683}" type="datetimeFigureOut">
              <a:rPr lang="en-GB"/>
              <a:pPr>
                <a:defRPr/>
              </a:pPr>
              <a:t>09/01/2012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2750A-5133-483B-9D6E-19D410A2F3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65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E5F27-E447-4444-B299-816E6CCB6B41}" type="datetimeFigureOut">
              <a:rPr lang="en-GB"/>
              <a:pPr>
                <a:defRPr/>
              </a:pPr>
              <a:t>09/01/2012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38D7E-C074-4444-B26F-32FD2BBC46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75F71-EFF0-4967-9C56-6905363B4098}" type="datetimeFigureOut">
              <a:rPr lang="en-GB"/>
              <a:pPr>
                <a:defRPr/>
              </a:pPr>
              <a:t>09/01/2012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069CE-77CA-4DC8-8728-8166F906CC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24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D09AE-542A-4D3A-B6ED-1BCD2111FB6D}" type="datetimeFigureOut">
              <a:rPr lang="en-GB"/>
              <a:pPr>
                <a:defRPr/>
              </a:pPr>
              <a:t>09/01/2012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D10F3-C204-4A27-B4BF-78AE61B436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2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F5292-D98B-4C4B-AEB9-2293039157BF}" type="datetimeFigureOut">
              <a:rPr lang="en-GB"/>
              <a:pPr>
                <a:defRPr/>
              </a:pPr>
              <a:t>09/01/2012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C6F49-BD4D-4212-891F-C4D3BA006E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09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2C8CD-E72D-4923-B599-FAE6F8D6E72B}" type="datetimeFigureOut">
              <a:rPr lang="en-GB"/>
              <a:pPr>
                <a:defRPr/>
              </a:pPr>
              <a:t>09/01/2012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FFE5A-1166-4ABE-9CB0-FD93ED8EE9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30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61A95C-1647-4C0C-8B18-0CD7A20C688D}" type="datetimeFigureOut">
              <a:rPr lang="en-GB"/>
              <a:pPr>
                <a:defRPr/>
              </a:pPr>
              <a:t>09/01/2012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6279EF-6A86-4DCA-AC09-7DE7C06873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avcamera/uavcamer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GDP Group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Unmanned Aircraft Camera Module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Medium Priority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Module weight &lt; 250g</a:t>
            </a:r>
          </a:p>
          <a:p>
            <a:pPr eaLnBrk="1" hangingPunct="1"/>
            <a:r>
              <a:rPr lang="en-GB" smtClean="0"/>
              <a:t>Image resolution: 640 x 480</a:t>
            </a:r>
          </a:p>
          <a:p>
            <a:pPr eaLnBrk="1" hangingPunct="1"/>
            <a:r>
              <a:rPr lang="en-GB" smtClean="0"/>
              <a:t>Cancel image download whilst downloading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Medium Priority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trike="sngStrike" dirty="0" smtClean="0"/>
              <a:t>Module weight &lt; 250g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~70g</a:t>
            </a: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/>
            <a:r>
              <a:rPr lang="en-GB" strike="sngStrike" dirty="0" smtClean="0"/>
              <a:t>Image resolution: 640 x 480</a:t>
            </a:r>
          </a:p>
          <a:p>
            <a:pPr eaLnBrk="1" hangingPunct="1"/>
            <a:r>
              <a:rPr lang="en-GB" strike="sngStrike" dirty="0" smtClean="0"/>
              <a:t>Cancel image download whilst downloading</a:t>
            </a:r>
          </a:p>
          <a:p>
            <a:pPr eaLnBrk="1" hangingPunct="1"/>
            <a:endParaRPr lang="en-GB" dirty="0" smtClean="0"/>
          </a:p>
        </p:txBody>
      </p:sp>
      <p:pic>
        <p:nvPicPr>
          <p:cNvPr id="4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0080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8092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3340186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7418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Low Priority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Resend an image if corrupted</a:t>
            </a:r>
          </a:p>
          <a:p>
            <a:pPr eaLnBrk="1" hangingPunct="1"/>
            <a:r>
              <a:rPr lang="en-GB" dirty="0" smtClean="0"/>
              <a:t>Interrupt download of image, save incomplete image</a:t>
            </a:r>
          </a:p>
          <a:p>
            <a:pPr eaLnBrk="1" hangingPunct="1"/>
            <a:r>
              <a:rPr lang="en-GB" dirty="0" smtClean="0"/>
              <a:t>Select resolution of image</a:t>
            </a:r>
          </a:p>
          <a:p>
            <a:pPr eaLnBrk="1" hangingPunct="1"/>
            <a:r>
              <a:rPr lang="en-GB" dirty="0" smtClean="0"/>
              <a:t>Display progress indicator of download</a:t>
            </a:r>
          </a:p>
          <a:p>
            <a:pPr eaLnBrk="1" hangingPunct="1"/>
            <a:r>
              <a:rPr lang="en-GB" dirty="0" smtClean="0"/>
              <a:t>(User defined) Automatic image capture</a:t>
            </a:r>
          </a:p>
          <a:p>
            <a:pPr eaLnBrk="1" hangingPunct="1"/>
            <a:r>
              <a:rPr lang="en-GB" dirty="0" smtClean="0"/>
              <a:t>Colour images</a:t>
            </a:r>
          </a:p>
          <a:p>
            <a:pPr eaLnBrk="1" hangingPunct="1"/>
            <a:r>
              <a:rPr lang="en-GB" dirty="0" smtClean="0"/>
              <a:t>Select between colour / BW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Spec: Low </a:t>
            </a:r>
            <a:r>
              <a:rPr lang="en-GB" dirty="0" smtClean="0"/>
              <a:t>Priority</a:t>
            </a:r>
            <a:endParaRPr lang="en-GB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trike="sngStrike" dirty="0" smtClean="0"/>
              <a:t>Resend an image if </a:t>
            </a:r>
            <a:r>
              <a:rPr lang="en-GB" strike="sngStrike" dirty="0" smtClean="0"/>
              <a:t>corrupted</a:t>
            </a:r>
            <a:endParaRPr lang="en-GB" strike="sngStrike" dirty="0"/>
          </a:p>
          <a:p>
            <a:pPr lvl="1" eaLnBrk="1" hangingPunct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Automatic Repeat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reQuests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(ARQ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GB" dirty="0" smtClean="0"/>
          </a:p>
          <a:p>
            <a:pPr eaLnBrk="1" hangingPunct="1"/>
            <a:r>
              <a:rPr lang="en-GB" dirty="0" smtClean="0"/>
              <a:t>Interrupt download of image, save incomplete image</a:t>
            </a:r>
          </a:p>
          <a:p>
            <a:pPr eaLnBrk="1" hangingPunct="1"/>
            <a:r>
              <a:rPr lang="en-GB" strike="sngStrike" dirty="0" smtClean="0"/>
              <a:t>Select resolution of image</a:t>
            </a:r>
          </a:p>
          <a:p>
            <a:pPr eaLnBrk="1" hangingPunct="1"/>
            <a:r>
              <a:rPr lang="en-GB" strike="sngStrike" dirty="0" smtClean="0"/>
              <a:t>Display progress indicator of </a:t>
            </a:r>
            <a:r>
              <a:rPr lang="en-GB" strike="sngStrike" dirty="0" smtClean="0"/>
              <a:t>download</a:t>
            </a:r>
            <a:endParaRPr lang="en-GB" strike="sngStrike" dirty="0" smtClean="0"/>
          </a:p>
        </p:txBody>
      </p:sp>
      <p:pic>
        <p:nvPicPr>
          <p:cNvPr id="4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437112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386104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70080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9200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Spec: Low Priority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trike="sngStrike" dirty="0" smtClean="0"/>
              <a:t>(User defined) Automatic image capture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Autopilot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script triggers on waypoints, height, etc.</a:t>
            </a:r>
          </a:p>
          <a:p>
            <a:pPr eaLnBrk="1" hangingPunct="1"/>
            <a:r>
              <a:rPr lang="en-GB" strike="sngStrike" dirty="0"/>
              <a:t>Colour images </a:t>
            </a:r>
          </a:p>
          <a:p>
            <a:pPr eaLnBrk="1" hangingPunct="1"/>
            <a:r>
              <a:rPr lang="en-GB" dirty="0"/>
              <a:t>Select between colour / BW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8092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70080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6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Deliverables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b="1" dirty="0" smtClean="0"/>
              <a:t>Hardware:</a:t>
            </a:r>
            <a:r>
              <a:rPr lang="en-GB" dirty="0" smtClean="0"/>
              <a:t> Constructed camera module</a:t>
            </a:r>
          </a:p>
          <a:p>
            <a:pPr eaLnBrk="1" hangingPunct="1"/>
            <a:r>
              <a:rPr lang="en-GB" b="1" dirty="0" smtClean="0"/>
              <a:t>Software: </a:t>
            </a:r>
            <a:r>
              <a:rPr lang="en-GB" dirty="0" smtClean="0"/>
              <a:t>Firmware for module, Software for base station</a:t>
            </a:r>
          </a:p>
          <a:p>
            <a:pPr eaLnBrk="1" hangingPunct="1"/>
            <a:r>
              <a:rPr lang="en-GB" b="1" dirty="0" smtClean="0"/>
              <a:t>Documentation:</a:t>
            </a:r>
            <a:r>
              <a:rPr lang="en-GB" dirty="0" smtClean="0"/>
              <a:t> Technical and User Documentation</a:t>
            </a:r>
          </a:p>
          <a:p>
            <a:pPr eaLnBrk="1" hangingPunct="1"/>
            <a:r>
              <a:rPr lang="en-GB" b="1" dirty="0" smtClean="0"/>
              <a:t>Public Repository:</a:t>
            </a:r>
            <a:r>
              <a:rPr lang="en-GB" dirty="0" smtClean="0"/>
              <a:t> Open source, publically accessible repository, includes all the above</a:t>
            </a:r>
          </a:p>
        </p:txBody>
      </p:sp>
    </p:spTree>
    <p:extLst>
      <p:ext uri="{BB962C8B-B14F-4D97-AF65-F5344CB8AC3E}">
        <p14:creationId xmlns:p14="http://schemas.microsoft.com/office/powerpoint/2010/main" val="2888955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Deliverables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b="1" dirty="0" smtClean="0"/>
              <a:t>Hardware:</a:t>
            </a:r>
            <a:r>
              <a:rPr lang="en-GB" dirty="0" smtClean="0"/>
              <a:t> </a:t>
            </a:r>
            <a:r>
              <a:rPr lang="en-GB" strike="sngStrike" dirty="0" smtClean="0"/>
              <a:t>Constructed camera module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All on PCB</a:t>
            </a: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/>
            <a:r>
              <a:rPr lang="en-GB" b="1" dirty="0" smtClean="0"/>
              <a:t>Software: </a:t>
            </a:r>
            <a:r>
              <a:rPr lang="en-GB" strike="sngStrike" dirty="0" smtClean="0"/>
              <a:t>Firmware for module</a:t>
            </a:r>
            <a:r>
              <a:rPr lang="en-GB" dirty="0" smtClean="0"/>
              <a:t>, </a:t>
            </a:r>
            <a:r>
              <a:rPr lang="en-GB" strike="sngStrike" dirty="0" smtClean="0"/>
              <a:t>Software for base station</a:t>
            </a:r>
          </a:p>
          <a:p>
            <a:pPr eaLnBrk="1" hangingPunct="1"/>
            <a:r>
              <a:rPr lang="en-GB" b="1" dirty="0" smtClean="0"/>
              <a:t>Documentation:</a:t>
            </a:r>
            <a:r>
              <a:rPr lang="en-GB" dirty="0" smtClean="0"/>
              <a:t> </a:t>
            </a:r>
            <a:r>
              <a:rPr lang="en-GB" strike="sngStrike" dirty="0" smtClean="0"/>
              <a:t>Technical and User Documentation</a:t>
            </a:r>
            <a:r>
              <a:rPr lang="en-GB" dirty="0" smtClean="0"/>
              <a:t> </a:t>
            </a:r>
            <a:endParaRPr lang="en-GB" dirty="0" smtClean="0"/>
          </a:p>
          <a:p>
            <a:pPr eaLnBrk="1" hangingPunct="1"/>
            <a:r>
              <a:rPr lang="en-GB" b="1" dirty="0" smtClean="0"/>
              <a:t>Public </a:t>
            </a:r>
            <a:r>
              <a:rPr lang="en-GB" b="1" dirty="0" smtClean="0"/>
              <a:t>Repository:</a:t>
            </a:r>
            <a:r>
              <a:rPr lang="en-GB" dirty="0" smtClean="0"/>
              <a:t> </a:t>
            </a:r>
            <a:r>
              <a:rPr lang="en-GB" strike="sngStrike" dirty="0" smtClean="0"/>
              <a:t>Open source</a:t>
            </a:r>
            <a:r>
              <a:rPr lang="en-GB" dirty="0" smtClean="0"/>
              <a:t>, </a:t>
            </a:r>
            <a:r>
              <a:rPr lang="en-GB" strike="sngStrike" dirty="0" smtClean="0"/>
              <a:t>publically accessible repository</a:t>
            </a:r>
            <a:r>
              <a:rPr lang="en-GB" dirty="0" smtClean="0"/>
              <a:t>, </a:t>
            </a:r>
            <a:r>
              <a:rPr lang="en-GB" strike="sngStrike" dirty="0" smtClean="0"/>
              <a:t>includes all the above.</a:t>
            </a:r>
          </a:p>
          <a:p>
            <a:pPr lvl="1" eaLnBrk="1" hangingPunct="1"/>
            <a:r>
              <a:rPr lang="en-GB" dirty="0" smtClean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github.com/uavcamera/uavcamera</a:t>
            </a:r>
            <a:endParaRPr lang="en-GB" dirty="0" smtClean="0"/>
          </a:p>
        </p:txBody>
      </p:sp>
      <p:pic>
        <p:nvPicPr>
          <p:cNvPr id="4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70080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212976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365104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445224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4053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64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Station </a:t>
            </a:r>
            <a:r>
              <a:rPr lang="en-GB" dirty="0" smtClean="0"/>
              <a:t>-&gt; </a:t>
            </a:r>
            <a:r>
              <a:rPr lang="en-GB" dirty="0" smtClean="0"/>
              <a:t>Payload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1152128"/>
          </a:xfrm>
        </p:spPr>
        <p:txBody>
          <a:bodyPr/>
          <a:lstStyle/>
          <a:p>
            <a:r>
              <a:rPr lang="en-GB" dirty="0" smtClean="0"/>
              <a:t>Autopilot -&gt; Payload </a:t>
            </a:r>
            <a:r>
              <a:rPr lang="en-GB" dirty="0" err="1" smtClean="0"/>
              <a:t>comms</a:t>
            </a:r>
            <a:r>
              <a:rPr lang="en-GB" dirty="0" smtClean="0"/>
              <a:t>: Message sending</a:t>
            </a:r>
          </a:p>
        </p:txBody>
      </p:sp>
      <p:pic>
        <p:nvPicPr>
          <p:cNvPr id="5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 bwMode="auto">
          <a:xfrm>
            <a:off x="1331640" y="1594123"/>
            <a:ext cx="63071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485208" y="1988840"/>
            <a:ext cx="16709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17849" y="3861048"/>
            <a:ext cx="172819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Autopilot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182494" y="3861048"/>
            <a:ext cx="172819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Payload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3446041" y="4329100"/>
            <a:ext cx="273645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92612" y="3861048"/>
            <a:ext cx="1512168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Message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717849" y="5589240"/>
            <a:ext cx="1728192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cxnSp>
        <p:nvCxnSpPr>
          <p:cNvPr id="18" name="Straight Arrow Connector 17"/>
          <p:cNvCxnSpPr>
            <a:endCxn id="9" idx="2"/>
          </p:cNvCxnSpPr>
          <p:nvPr/>
        </p:nvCxnSpPr>
        <p:spPr>
          <a:xfrm flipH="1" flipV="1">
            <a:off x="2581945" y="4797152"/>
            <a:ext cx="2294" cy="79208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347864" y="5755915"/>
            <a:ext cx="165618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Console Port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6156176" y="5589240"/>
            <a:ext cx="1728192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Our GUI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001754" y="5882952"/>
            <a:ext cx="1154422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1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Station </a:t>
            </a:r>
            <a:r>
              <a:rPr lang="en-GB" dirty="0" smtClean="0"/>
              <a:t>&lt;- </a:t>
            </a:r>
            <a:r>
              <a:rPr lang="en-GB" dirty="0" smtClean="0"/>
              <a:t>Payload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1152128"/>
          </a:xfrm>
        </p:spPr>
        <p:txBody>
          <a:bodyPr/>
          <a:lstStyle/>
          <a:p>
            <a:r>
              <a:rPr lang="en-GB" dirty="0" smtClean="0"/>
              <a:t>Payload -&gt; Autopilot </a:t>
            </a:r>
            <a:r>
              <a:rPr lang="en-GB" dirty="0" err="1" smtClean="0"/>
              <a:t>comms</a:t>
            </a:r>
            <a:r>
              <a:rPr lang="en-GB" dirty="0" smtClean="0"/>
              <a:t>: Shared memory</a:t>
            </a:r>
          </a:p>
        </p:txBody>
      </p:sp>
      <p:pic>
        <p:nvPicPr>
          <p:cNvPr id="5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 bwMode="auto">
          <a:xfrm>
            <a:off x="1331640" y="1594123"/>
            <a:ext cx="63071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485208" y="1988840"/>
            <a:ext cx="16709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17157" y="3933056"/>
            <a:ext cx="1598910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Autopilot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236296" y="4919811"/>
            <a:ext cx="172819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Payload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10" idx="1"/>
            <a:endCxn id="19" idx="3"/>
          </p:cNvCxnSpPr>
          <p:nvPr/>
        </p:nvCxnSpPr>
        <p:spPr>
          <a:xfrm flipH="1">
            <a:off x="6228184" y="5387863"/>
            <a:ext cx="1008112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05190" y="4811799"/>
            <a:ext cx="1022994" cy="1152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Shared memory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27784" y="4919811"/>
            <a:ext cx="1728192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24" idx="3"/>
            <a:endCxn id="19" idx="1"/>
          </p:cNvCxnSpPr>
          <p:nvPr/>
        </p:nvCxnSpPr>
        <p:spPr>
          <a:xfrm>
            <a:off x="4355976" y="5387863"/>
            <a:ext cx="849214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115616" y="5517232"/>
            <a:ext cx="1656184" cy="2880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Port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39552" y="4005064"/>
            <a:ext cx="1728192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Our GUI</a:t>
            </a:r>
            <a:endParaRPr lang="en-GB" dirty="0"/>
          </a:p>
        </p:txBody>
      </p:sp>
      <p:cxnSp>
        <p:nvCxnSpPr>
          <p:cNvPr id="15" name="Straight Arrow Connector 14"/>
          <p:cNvCxnSpPr>
            <a:endCxn id="14" idx="2"/>
          </p:cNvCxnSpPr>
          <p:nvPr/>
        </p:nvCxnSpPr>
        <p:spPr>
          <a:xfrm flipV="1">
            <a:off x="1403648" y="4941168"/>
            <a:ext cx="0" cy="57606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3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Next 20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Recap</a:t>
            </a:r>
            <a:endParaRPr lang="en-GB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Specification and Progress </a:t>
            </a:r>
            <a:r>
              <a:rPr lang="en-GB" dirty="0" smtClean="0"/>
              <a:t>Overview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Implementation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Testing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Demo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Evaluation</a:t>
            </a:r>
            <a:endParaRPr lang="en-GB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Future Work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Conclusion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Questions</a:t>
            </a:r>
            <a:endParaRPr lang="en-GB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10 Commands</a:t>
            </a:r>
          </a:p>
          <a:p>
            <a:r>
              <a:rPr lang="en-GB" dirty="0" smtClean="0"/>
              <a:t>Uses Automatic Repeat </a:t>
            </a:r>
            <a:r>
              <a:rPr lang="en-GB" dirty="0" err="1" smtClean="0"/>
              <a:t>reQuest</a:t>
            </a:r>
            <a:r>
              <a:rPr lang="en-GB" dirty="0" smtClean="0"/>
              <a:t> (ARQ)</a:t>
            </a:r>
          </a:p>
          <a:p>
            <a:pPr lvl="1"/>
            <a:r>
              <a:rPr lang="en-GB" dirty="0" smtClean="0"/>
              <a:t>For image data acknowledgment sent every 50 data packets</a:t>
            </a:r>
          </a:p>
          <a:p>
            <a:r>
              <a:rPr lang="en-GB" dirty="0" smtClean="0"/>
              <a:t>E.g. </a:t>
            </a:r>
            <a:r>
              <a:rPr lang="en-GB" b="1" dirty="0" smtClean="0"/>
              <a:t>Image Download Request:</a:t>
            </a:r>
          </a:p>
          <a:p>
            <a:pPr lvl="1"/>
            <a:r>
              <a:rPr lang="en-GB" b="1" dirty="0" smtClean="0"/>
              <a:t>     0x02	     0xXX           </a:t>
            </a:r>
            <a:r>
              <a:rPr lang="en-GB" b="1" dirty="0" err="1" smtClean="0"/>
              <a:t>0xXX</a:t>
            </a:r>
            <a:endParaRPr lang="en-GB" b="1" dirty="0" smtClean="0"/>
          </a:p>
          <a:p>
            <a:pPr marL="0" indent="0">
              <a:buNone/>
            </a:pPr>
            <a:r>
              <a:rPr lang="en-GB" dirty="0" smtClean="0"/>
              <a:t>             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4797152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Command ID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090965" y="4787860"/>
            <a:ext cx="17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Image ID to Download (LSB)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788024" y="4798893"/>
            <a:ext cx="17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Image ID to Download (MSB)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98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Camera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JPEG </a:t>
            </a:r>
            <a:r>
              <a:rPr lang="en-GB" dirty="0" smtClean="0"/>
              <a:t>images at:</a:t>
            </a:r>
          </a:p>
          <a:p>
            <a:pPr lvl="1"/>
            <a:r>
              <a:rPr lang="en-GB" dirty="0" smtClean="0"/>
              <a:t>80 x 64</a:t>
            </a:r>
          </a:p>
          <a:p>
            <a:pPr lvl="1"/>
            <a:r>
              <a:rPr lang="en-GB" dirty="0" smtClean="0"/>
              <a:t>168 x 128</a:t>
            </a:r>
          </a:p>
          <a:p>
            <a:pPr lvl="1"/>
            <a:r>
              <a:rPr lang="en-GB" dirty="0" smtClean="0"/>
              <a:t>320 x 240</a:t>
            </a:r>
          </a:p>
          <a:p>
            <a:pPr lvl="1"/>
            <a:r>
              <a:rPr lang="en-GB" dirty="0" smtClean="0"/>
              <a:t>640 x 480</a:t>
            </a:r>
          </a:p>
          <a:p>
            <a:r>
              <a:rPr lang="en-GB" dirty="0" smtClean="0"/>
              <a:t>SD card used as storage</a:t>
            </a:r>
          </a:p>
        </p:txBody>
      </p:sp>
      <p:pic>
        <p:nvPicPr>
          <p:cNvPr id="1026" name="Picture 2" descr="H:\GDP\git\uavcamera\FinalReport\figures\CameraModuleBloc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276872"/>
            <a:ext cx="45339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308304" y="2492896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Autopilot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1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Physical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H:\GDP\git\uavcamera\FinalReport\figures\PayloadImplem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5786688" cy="435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37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C# .NET for GUI (Visual Studio 2010)</a:t>
            </a:r>
          </a:p>
          <a:p>
            <a:r>
              <a:rPr lang="en-GB" dirty="0" smtClean="0"/>
              <a:t>C++ (including </a:t>
            </a:r>
            <a:r>
              <a:rPr lang="en-GB" dirty="0" err="1" smtClean="0"/>
              <a:t>Sanguino</a:t>
            </a:r>
            <a:r>
              <a:rPr lang="en-GB" dirty="0" smtClean="0"/>
              <a:t> libraries) Eclipse</a:t>
            </a:r>
          </a:p>
          <a:p>
            <a:r>
              <a:rPr lang="en-GB" dirty="0" smtClean="0"/>
              <a:t>MATLAB for progressive image testing</a:t>
            </a:r>
          </a:p>
          <a:p>
            <a:r>
              <a:rPr lang="en-GB" dirty="0" err="1" smtClean="0"/>
              <a:t>gEDA</a:t>
            </a:r>
            <a:r>
              <a:rPr lang="en-GB" dirty="0" smtClean="0"/>
              <a:t> for schematics/PCB layouts</a:t>
            </a:r>
          </a:p>
          <a:p>
            <a:r>
              <a:rPr lang="en-GB" dirty="0" smtClean="0"/>
              <a:t>Git for version 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63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 to Reproduce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##ANDY STARTS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70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47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Debugging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Implemented simple debug interface for payload over SPI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Testing central to </a:t>
            </a:r>
            <a:br>
              <a:rPr lang="en-GB" dirty="0" smtClean="0"/>
            </a:br>
            <a:r>
              <a:rPr lang="en-GB" dirty="0" smtClean="0"/>
              <a:t>debugging implementation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04864"/>
            <a:ext cx="48387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 descr="D:\scope_1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7" t="25276" b="18873"/>
          <a:stretch/>
        </p:blipFill>
        <p:spPr bwMode="auto">
          <a:xfrm>
            <a:off x="5611555" y="4437112"/>
            <a:ext cx="2920885" cy="166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24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Iterative testing during implementation</a:t>
            </a:r>
          </a:p>
        </p:txBody>
      </p:sp>
      <p:cxnSp>
        <p:nvCxnSpPr>
          <p:cNvPr id="4" name="Straight Arrow Connector 3"/>
          <p:cNvCxnSpPr>
            <a:stCxn id="5" idx="3"/>
            <a:endCxn id="7" idx="0"/>
          </p:cNvCxnSpPr>
          <p:nvPr/>
        </p:nvCxnSpPr>
        <p:spPr>
          <a:xfrm>
            <a:off x="5436096" y="3014956"/>
            <a:ext cx="936104" cy="85509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851920" y="2636912"/>
            <a:ext cx="1584176" cy="756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Design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0112" y="3870050"/>
            <a:ext cx="1584176" cy="756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Prototype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51720" y="3861048"/>
            <a:ext cx="1584176" cy="756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Test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7" idx="1"/>
            <a:endCxn id="13" idx="3"/>
          </p:cNvCxnSpPr>
          <p:nvPr/>
        </p:nvCxnSpPr>
        <p:spPr>
          <a:xfrm flipH="1" flipV="1">
            <a:off x="3635896" y="4239092"/>
            <a:ext cx="1944216" cy="900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0"/>
            <a:endCxn id="5" idx="1"/>
          </p:cNvCxnSpPr>
          <p:nvPr/>
        </p:nvCxnSpPr>
        <p:spPr>
          <a:xfrm flipV="1">
            <a:off x="2843808" y="3014956"/>
            <a:ext cx="1008112" cy="84609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10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Camera Testing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37" y="1340768"/>
            <a:ext cx="35878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U:\TEST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7" b="21720"/>
          <a:stretch/>
        </p:blipFill>
        <p:spPr bwMode="auto">
          <a:xfrm>
            <a:off x="1835696" y="3753010"/>
            <a:ext cx="3456384" cy="246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577753"/>
            <a:ext cx="3816424" cy="151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11" idx="3"/>
            <a:endCxn id="4098" idx="1"/>
          </p:cNvCxnSpPr>
          <p:nvPr/>
        </p:nvCxnSpPr>
        <p:spPr>
          <a:xfrm>
            <a:off x="4139953" y="2336530"/>
            <a:ext cx="942784" cy="8435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0" idx="2"/>
            <a:endCxn id="8" idx="3"/>
          </p:cNvCxnSpPr>
          <p:nvPr/>
        </p:nvCxnSpPr>
        <p:spPr>
          <a:xfrm flipH="1">
            <a:off x="5292080" y="3906281"/>
            <a:ext cx="1204202" cy="108011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9592" y="3131676"/>
            <a:ext cx="206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Establishing Contact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742710" y="3536949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Getting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67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Payload to Autopilot Communications Testing</a:t>
            </a:r>
            <a:endParaRPr lang="en-GB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35532"/>
            <a:ext cx="2589312" cy="1941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stCxn id="6148" idx="3"/>
            <a:endCxn id="6152" idx="1"/>
          </p:cNvCxnSpPr>
          <p:nvPr/>
        </p:nvCxnSpPr>
        <p:spPr>
          <a:xfrm>
            <a:off x="3056856" y="2806524"/>
            <a:ext cx="368797" cy="8181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1" name="Picture 7" descr="H:\GDP\git\uavcamera\FinalReport\testing_screenshots\TEST3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011279"/>
            <a:ext cx="2615952" cy="196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653" y="1619508"/>
            <a:ext cx="2140468" cy="2537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Arrow Connector 18"/>
          <p:cNvCxnSpPr>
            <a:stCxn id="6152" idx="3"/>
            <a:endCxn id="6151" idx="1"/>
          </p:cNvCxnSpPr>
          <p:nvPr/>
        </p:nvCxnSpPr>
        <p:spPr>
          <a:xfrm>
            <a:off x="5566121" y="2888343"/>
            <a:ext cx="662063" cy="10391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8512" y="3774106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Basic Connection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Tx</a:t>
            </a:r>
            <a:r>
              <a:rPr lang="en-GB" dirty="0" smtClean="0"/>
              <a:t> Tokens)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3295258" y="4176372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Setting Shared memory</a:t>
            </a:r>
          </a:p>
          <a:p>
            <a:pPr algn="ctr"/>
            <a:r>
              <a:rPr lang="en-GB" dirty="0" smtClean="0"/>
              <a:t>and Sending Messages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6401554" y="4139788"/>
            <a:ext cx="1994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Image Sending</a:t>
            </a:r>
          </a:p>
          <a:p>
            <a:pPr algn="ctr"/>
            <a:r>
              <a:rPr lang="en-GB" dirty="0" smtClean="0"/>
              <a:t>Over Autopilot Link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2483768" y="5651956"/>
            <a:ext cx="334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Reliable Transmission using ARQs </a:t>
            </a:r>
            <a:endParaRPr lang="en-GB" dirty="0"/>
          </a:p>
        </p:txBody>
      </p:sp>
      <p:cxnSp>
        <p:nvCxnSpPr>
          <p:cNvPr id="34" name="Straight Arrow Connector 33"/>
          <p:cNvCxnSpPr>
            <a:stCxn id="32" idx="2"/>
            <a:endCxn id="33" idx="3"/>
          </p:cNvCxnSpPr>
          <p:nvPr/>
        </p:nvCxnSpPr>
        <p:spPr>
          <a:xfrm flipH="1">
            <a:off x="5828273" y="4786119"/>
            <a:ext cx="1570670" cy="105050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3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Recap</a:t>
            </a:r>
            <a:endParaRPr lang="en-GB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Station Software Testing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" t="7591" r="-2964" b="30542"/>
          <a:stretch/>
        </p:blipFill>
        <p:spPr bwMode="auto">
          <a:xfrm>
            <a:off x="5222742" y="3848115"/>
            <a:ext cx="3490081" cy="260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2731996" cy="1090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90911"/>
            <a:ext cx="2674147" cy="1538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3562" y="2801319"/>
            <a:ext cx="2186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Streaming Data from </a:t>
            </a:r>
          </a:p>
          <a:p>
            <a:pPr algn="ctr"/>
            <a:r>
              <a:rPr lang="en-GB" dirty="0" err="1" smtClean="0"/>
              <a:t>SkyCircuits</a:t>
            </a:r>
            <a:r>
              <a:rPr lang="en-GB" dirty="0" smtClean="0"/>
              <a:t> Software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94954" y="5236519"/>
            <a:ext cx="2436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Sending Command to</a:t>
            </a:r>
          </a:p>
          <a:p>
            <a:pPr algn="ctr"/>
            <a:r>
              <a:rPr lang="en-GB" dirty="0" err="1" smtClean="0"/>
              <a:t>SkyCircuits</a:t>
            </a:r>
            <a:r>
              <a:rPr lang="en-GB" dirty="0" smtClean="0"/>
              <a:t> Console Port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990543" y="6405865"/>
            <a:ext cx="395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Image Capture and Download Using GUI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7171" idx="3"/>
          </p:cNvCxnSpPr>
          <p:nvPr/>
        </p:nvCxnSpPr>
        <p:spPr>
          <a:xfrm flipV="1">
            <a:off x="3271548" y="1700808"/>
            <a:ext cx="2260172" cy="54505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173" idx="3"/>
          </p:cNvCxnSpPr>
          <p:nvPr/>
        </p:nvCxnSpPr>
        <p:spPr>
          <a:xfrm flipV="1">
            <a:off x="3213699" y="2492896"/>
            <a:ext cx="2318021" cy="196716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4" name="Picture 6" descr="H:\GDP\git\uavcamera\FinalReport\testing_screenshots\res_pic_640_48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720" y="1252837"/>
            <a:ext cx="2375925" cy="178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729523" y="3124484"/>
            <a:ext cx="398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Basic Image Download via Autopilot Link</a:t>
            </a:r>
            <a:endParaRPr lang="en-GB" dirty="0"/>
          </a:p>
        </p:txBody>
      </p:sp>
      <p:cxnSp>
        <p:nvCxnSpPr>
          <p:cNvPr id="29" name="Straight Arrow Connector 28"/>
          <p:cNvCxnSpPr>
            <a:stCxn id="26" idx="2"/>
            <a:endCxn id="7170" idx="0"/>
          </p:cNvCxnSpPr>
          <p:nvPr/>
        </p:nvCxnSpPr>
        <p:spPr>
          <a:xfrm>
            <a:off x="6719684" y="3493816"/>
            <a:ext cx="248099" cy="35429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ARQ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Packet loss simulated </a:t>
            </a:r>
          </a:p>
          <a:p>
            <a:pPr lvl="1"/>
            <a:r>
              <a:rPr lang="en-GB" dirty="0" smtClean="0"/>
              <a:t>1 in 100 probability of packet dropping.</a:t>
            </a:r>
          </a:p>
          <a:p>
            <a:pPr lvl="1"/>
            <a:r>
              <a:rPr lang="en-GB" dirty="0" smtClean="0"/>
              <a:t>Software resent commands and image data that were not acknowledged.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7665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JPEG Extractor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63" y="1988840"/>
            <a:ext cx="4074147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70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411897"/>
            <a:ext cx="7794303" cy="491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54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Speed (at 640x480) – No Dropped Packets:</a:t>
            </a:r>
          </a:p>
          <a:p>
            <a:pPr lvl="1"/>
            <a:r>
              <a:rPr lang="en-GB" dirty="0" smtClean="0"/>
              <a:t>~8s   Capture</a:t>
            </a:r>
          </a:p>
          <a:p>
            <a:pPr lvl="1"/>
            <a:r>
              <a:rPr lang="en-GB" dirty="0" smtClean="0"/>
              <a:t>~12s Download</a:t>
            </a:r>
          </a:p>
          <a:p>
            <a:pPr lvl="1"/>
            <a:r>
              <a:rPr lang="en-GB" dirty="0" smtClean="0"/>
              <a:t>~20s Total</a:t>
            </a:r>
          </a:p>
          <a:p>
            <a:r>
              <a:rPr lang="en-GB" b="1" dirty="0" smtClean="0"/>
              <a:t>Weight:</a:t>
            </a:r>
          </a:p>
          <a:p>
            <a:pPr lvl="1"/>
            <a:r>
              <a:rPr lang="en-GB" dirty="0" smtClean="0"/>
              <a:t>~53g Without camera case</a:t>
            </a:r>
          </a:p>
          <a:p>
            <a:pPr lvl="1"/>
            <a:r>
              <a:rPr lang="en-GB" dirty="0" smtClean="0"/>
              <a:t>~70g With camera case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7750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3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971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Streams</a:t>
            </a:r>
            <a:endParaRPr lang="en-GB" dirty="0"/>
          </a:p>
        </p:txBody>
      </p:sp>
      <p:pic>
        <p:nvPicPr>
          <p:cNvPr id="1026" name="Picture 2" descr="H:\gdp\uavcamera_git\documents\seminar 2\strea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844824"/>
            <a:ext cx="8611937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amond 2"/>
          <p:cNvSpPr/>
          <p:nvPr/>
        </p:nvSpPr>
        <p:spPr>
          <a:xfrm>
            <a:off x="2513827" y="2033156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91680" y="162880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Acquired working camera</a:t>
            </a:r>
            <a:endParaRPr lang="en-GB" sz="1200" dirty="0"/>
          </a:p>
        </p:txBody>
      </p:sp>
      <p:sp>
        <p:nvSpPr>
          <p:cNvPr id="7" name="Diamond 6"/>
          <p:cNvSpPr/>
          <p:nvPr/>
        </p:nvSpPr>
        <p:spPr>
          <a:xfrm>
            <a:off x="3809971" y="2033156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203848" y="1628800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Got image off camera</a:t>
            </a:r>
            <a:endParaRPr lang="en-GB" sz="1200" dirty="0"/>
          </a:p>
        </p:txBody>
      </p:sp>
      <p:sp>
        <p:nvSpPr>
          <p:cNvPr id="9" name="Diamond 8"/>
          <p:cNvSpPr/>
          <p:nvPr/>
        </p:nvSpPr>
        <p:spPr>
          <a:xfrm>
            <a:off x="4962099" y="2897252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716015" y="2463279"/>
            <a:ext cx="1728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Payload communicating with camera</a:t>
            </a:r>
            <a:endParaRPr lang="en-GB" sz="1200" dirty="0"/>
          </a:p>
        </p:txBody>
      </p:sp>
      <p:sp>
        <p:nvSpPr>
          <p:cNvPr id="11" name="Diamond 10"/>
          <p:cNvSpPr/>
          <p:nvPr/>
        </p:nvSpPr>
        <p:spPr>
          <a:xfrm>
            <a:off x="2699792" y="4581128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483768" y="4689140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Our software communicating with Autopilot via GS software</a:t>
            </a:r>
            <a:endParaRPr lang="en-GB" sz="1200" dirty="0"/>
          </a:p>
        </p:txBody>
      </p:sp>
      <p:sp>
        <p:nvSpPr>
          <p:cNvPr id="13" name="Diamond 12"/>
          <p:cNvSpPr/>
          <p:nvPr/>
        </p:nvSpPr>
        <p:spPr>
          <a:xfrm>
            <a:off x="7128284" y="3753036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6663288" y="2435587"/>
            <a:ext cx="1878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Payload communicating with autopilot</a:t>
            </a:r>
            <a:endParaRPr lang="en-GB" sz="1200" dirty="0"/>
          </a:p>
        </p:txBody>
      </p:sp>
      <p:sp>
        <p:nvSpPr>
          <p:cNvPr id="15" name="Diamond 14"/>
          <p:cNvSpPr/>
          <p:nvPr/>
        </p:nvSpPr>
        <p:spPr>
          <a:xfrm>
            <a:off x="8316417" y="3753036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904142" y="4135625"/>
            <a:ext cx="999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Working GUI</a:t>
            </a:r>
            <a:endParaRPr lang="en-GB" sz="1200" dirty="0"/>
          </a:p>
        </p:txBody>
      </p:sp>
      <p:cxnSp>
        <p:nvCxnSpPr>
          <p:cNvPr id="17" name="Elbow Connector 16"/>
          <p:cNvCxnSpPr>
            <a:stCxn id="16" idx="0"/>
            <a:endCxn id="15" idx="2"/>
          </p:cNvCxnSpPr>
          <p:nvPr/>
        </p:nvCxnSpPr>
        <p:spPr>
          <a:xfrm rot="5400000" flipH="1" flipV="1">
            <a:off x="7749926" y="3515129"/>
            <a:ext cx="274577" cy="9664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8604448" y="3751097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7812360" y="4689141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PCB Implementation</a:t>
            </a:r>
            <a:endParaRPr lang="en-GB" sz="1200" dirty="0"/>
          </a:p>
        </p:txBody>
      </p:sp>
      <p:cxnSp>
        <p:nvCxnSpPr>
          <p:cNvPr id="24" name="Elbow Connector 23"/>
          <p:cNvCxnSpPr>
            <a:stCxn id="23" idx="0"/>
            <a:endCxn id="22" idx="2"/>
          </p:cNvCxnSpPr>
          <p:nvPr/>
        </p:nvCxnSpPr>
        <p:spPr>
          <a:xfrm rot="5400000" flipH="1" flipV="1">
            <a:off x="8126425" y="4157112"/>
            <a:ext cx="830032" cy="2340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3" idx="0"/>
          </p:cNvCxnSpPr>
          <p:nvPr/>
        </p:nvCxnSpPr>
        <p:spPr>
          <a:xfrm rot="5400000" flipH="1" flipV="1">
            <a:off x="6964437" y="3115107"/>
            <a:ext cx="855782" cy="420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iamond 41"/>
          <p:cNvSpPr/>
          <p:nvPr/>
        </p:nvSpPr>
        <p:spPr>
          <a:xfrm>
            <a:off x="6201924" y="4581129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5508104" y="4735307"/>
            <a:ext cx="1467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Autopilot debugging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0178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Regular group meetings and progress reviews</a:t>
            </a:r>
          </a:p>
          <a:p>
            <a:pPr lvl="1"/>
            <a:r>
              <a:rPr lang="en-GB" dirty="0" smtClean="0"/>
              <a:t>Helped identify problems early</a:t>
            </a:r>
          </a:p>
          <a:p>
            <a:pPr lvl="1"/>
            <a:r>
              <a:rPr lang="en-GB" dirty="0" smtClean="0"/>
              <a:t>Minutes for when we needed to refer back to them</a:t>
            </a:r>
          </a:p>
          <a:p>
            <a:r>
              <a:rPr lang="en-GB" dirty="0" smtClean="0"/>
              <a:t>Good Communication</a:t>
            </a:r>
          </a:p>
          <a:p>
            <a:pPr lvl="1"/>
            <a:r>
              <a:rPr lang="en-GB" dirty="0" smtClean="0"/>
              <a:t>Email, telephone, IRC, meetings, source control</a:t>
            </a:r>
          </a:p>
        </p:txBody>
      </p:sp>
    </p:spTree>
    <p:extLst>
      <p:ext uri="{BB962C8B-B14F-4D97-AF65-F5344CB8AC3E}">
        <p14:creationId xmlns:p14="http://schemas.microsoft.com/office/powerpoint/2010/main" val="3453639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Obstacles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GB" dirty="0" smtClean="0"/>
              <a:t>Two </a:t>
            </a:r>
            <a:r>
              <a:rPr lang="en-GB" dirty="0" smtClean="0"/>
              <a:t>camera failures</a:t>
            </a:r>
          </a:p>
          <a:p>
            <a:pPr lvl="1"/>
            <a:r>
              <a:rPr lang="en-GB" dirty="0" smtClean="0"/>
              <a:t>Ordered new cameras, </a:t>
            </a:r>
            <a:r>
              <a:rPr lang="en-GB" dirty="0"/>
              <a:t>modified project plan to fit around </a:t>
            </a:r>
            <a:r>
              <a:rPr lang="en-GB" dirty="0" smtClean="0"/>
              <a:t>first delay, postponed flight test due to second.</a:t>
            </a:r>
            <a:endParaRPr lang="en-GB" dirty="0" smtClean="0"/>
          </a:p>
          <a:p>
            <a:r>
              <a:rPr lang="en-GB" dirty="0" smtClean="0"/>
              <a:t>Bug in Autopilot code</a:t>
            </a:r>
          </a:p>
          <a:p>
            <a:pPr lvl="1"/>
            <a:r>
              <a:rPr lang="en-GB" dirty="0" smtClean="0"/>
              <a:t>Extensive </a:t>
            </a:r>
            <a:r>
              <a:rPr lang="en-GB" dirty="0" smtClean="0"/>
              <a:t>debugging alongside supplier of </a:t>
            </a:r>
            <a:r>
              <a:rPr lang="en-GB" dirty="0" smtClean="0"/>
              <a:t>autopilot.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8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Problem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Currently, an </a:t>
            </a:r>
            <a:r>
              <a:rPr lang="en-GB" dirty="0" err="1" smtClean="0"/>
              <a:t>autopiloted</a:t>
            </a:r>
            <a:r>
              <a:rPr lang="en-GB" dirty="0" smtClean="0"/>
              <a:t> UAV may take pictures while it is in the air</a:t>
            </a:r>
          </a:p>
          <a:p>
            <a:pPr eaLnBrk="1" hangingPunct="1"/>
            <a:r>
              <a:rPr lang="en-GB" dirty="0" smtClean="0"/>
              <a:t>On many UAV systems the aircraft must land before images can be downloaded and viewed</a:t>
            </a:r>
          </a:p>
          <a:p>
            <a:pPr eaLnBrk="1" hangingPunct="1"/>
            <a:r>
              <a:rPr lang="en-GB" dirty="0" smtClean="0"/>
              <a:t>These images could be inadequate</a:t>
            </a:r>
          </a:p>
          <a:p>
            <a:pPr eaLnBrk="1" hangingPunct="1"/>
            <a:r>
              <a:rPr lang="en-GB" dirty="0" smtClean="0"/>
              <a:t>Wireless transmission of images preferred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Progressive </a:t>
            </a:r>
            <a:r>
              <a:rPr lang="en-GB" dirty="0" smtClean="0"/>
              <a:t>Image Transfer</a:t>
            </a:r>
            <a:endParaRPr lang="en-GB" dirty="0" smtClean="0"/>
          </a:p>
          <a:p>
            <a:r>
              <a:rPr lang="en-GB" dirty="0" smtClean="0"/>
              <a:t>Multiple </a:t>
            </a:r>
            <a:r>
              <a:rPr lang="en-GB" dirty="0" smtClean="0"/>
              <a:t>cameras at </a:t>
            </a:r>
            <a:r>
              <a:rPr lang="en-GB" dirty="0" smtClean="0"/>
              <a:t>once (possibly 3D)</a:t>
            </a:r>
            <a:endParaRPr lang="en-GB" dirty="0" smtClean="0"/>
          </a:p>
          <a:p>
            <a:r>
              <a:rPr lang="en-GB" dirty="0" smtClean="0"/>
              <a:t>Multiple types of camera</a:t>
            </a:r>
          </a:p>
          <a:p>
            <a:r>
              <a:rPr lang="en-GB" dirty="0" smtClean="0"/>
              <a:t>Video Streaming</a:t>
            </a:r>
            <a:endParaRPr lang="en-GB" dirty="0" smtClean="0"/>
          </a:p>
          <a:p>
            <a:r>
              <a:rPr lang="en-GB" dirty="0" smtClean="0"/>
              <a:t>SD </a:t>
            </a:r>
            <a:r>
              <a:rPr lang="en-GB" dirty="0" smtClean="0"/>
              <a:t>file system access</a:t>
            </a:r>
          </a:p>
          <a:p>
            <a:r>
              <a:rPr lang="en-GB" dirty="0" smtClean="0"/>
              <a:t>HDR Photography</a:t>
            </a:r>
          </a:p>
          <a:p>
            <a:r>
              <a:rPr lang="en-GB" dirty="0" smtClean="0"/>
              <a:t>Image processing (e.g. for target fixation)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588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87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previously mentioned, most of specification was completed on time, under budget.</a:t>
            </a:r>
          </a:p>
          <a:p>
            <a:r>
              <a:rPr lang="en-GB" dirty="0" smtClean="0"/>
              <a:t>Elements that weren’t completed, there’s a good reason for. Mostly low-priority tasks.</a:t>
            </a:r>
          </a:p>
          <a:p>
            <a:r>
              <a:rPr lang="en-GB" dirty="0" smtClean="0"/>
              <a:t>We have delivered a working system to our customer. ##FINGERS CROSSED FOR TOMORROW##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361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68313" y="2565400"/>
            <a:ext cx="8229600" cy="1143000"/>
          </a:xfrm>
        </p:spPr>
        <p:txBody>
          <a:bodyPr/>
          <a:lstStyle/>
          <a:p>
            <a:r>
              <a:rPr lang="en-GB" smtClean="0"/>
              <a:t>Questions?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" t="38576" r="37286" b="33725"/>
          <a:stretch>
            <a:fillRect/>
          </a:stretch>
        </p:blipFill>
        <p:spPr bwMode="auto">
          <a:xfrm>
            <a:off x="-2124744" y="6099175"/>
            <a:ext cx="1863725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SkyCircuits Autopilot (SC2)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en-GB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1462088"/>
            <a:ext cx="675322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Rectangle 1"/>
          <p:cNvSpPr>
            <a:spLocks noChangeArrowheads="1"/>
          </p:cNvSpPr>
          <p:nvPr/>
        </p:nvSpPr>
        <p:spPr bwMode="auto">
          <a:xfrm>
            <a:off x="5795963" y="5300663"/>
            <a:ext cx="2870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/>
              <a:t>http://www.skycircuits.com/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Specification</a:t>
            </a:r>
            <a:br>
              <a:rPr lang="en-GB" dirty="0" smtClean="0"/>
            </a:br>
            <a:r>
              <a:rPr lang="en-GB" dirty="0" smtClean="0"/>
              <a:t>&amp;</a:t>
            </a:r>
            <a:br>
              <a:rPr lang="en-GB" dirty="0" smtClean="0"/>
            </a:br>
            <a:r>
              <a:rPr lang="en-GB" dirty="0" smtClean="0"/>
              <a:t>Progress Overview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Block Diagram</a:t>
            </a:r>
            <a:endParaRPr lang="en-GB" dirty="0" smtClean="0"/>
          </a:p>
        </p:txBody>
      </p:sp>
      <p:pic>
        <p:nvPicPr>
          <p:cNvPr id="4" name="Picture 2" descr="H:\gdp\uavcamera_git\documents\specification\spec_block_diagram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048672" cy="433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High Priority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Prompt (from base station) to capture and download image</a:t>
            </a:r>
          </a:p>
          <a:p>
            <a:pPr eaLnBrk="1" hangingPunct="1"/>
            <a:r>
              <a:rPr lang="en-GB" dirty="0" smtClean="0"/>
              <a:t>Progressive Image encoding/decoding</a:t>
            </a:r>
          </a:p>
          <a:p>
            <a:pPr eaLnBrk="1" hangingPunct="1"/>
            <a:r>
              <a:rPr lang="en-GB" dirty="0" smtClean="0"/>
              <a:t>Minimise download time (less than 3 minutes)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8910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High Priority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trike="sngStrike" dirty="0" smtClean="0"/>
              <a:t>Prompt (from base station) to capture and download image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GUI functional</a:t>
            </a:r>
          </a:p>
          <a:p>
            <a:pPr eaLnBrk="1" hangingPunct="1"/>
            <a:r>
              <a:rPr lang="en-GB" dirty="0" smtClean="0"/>
              <a:t>Progressive Image </a:t>
            </a:r>
            <a:r>
              <a:rPr lang="en-GB" dirty="0"/>
              <a:t>encoding/decoding</a:t>
            </a:r>
          </a:p>
          <a:p>
            <a:pPr lvl="1" eaLnBrk="1" hangingPunct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Lowered in priority,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some code written</a:t>
            </a:r>
            <a:endParaRPr lang="en-GB" dirty="0" smtClean="0"/>
          </a:p>
          <a:p>
            <a:pPr eaLnBrk="1" hangingPunct="1"/>
            <a:r>
              <a:rPr lang="en-GB" strike="sngStrike" dirty="0" smtClean="0"/>
              <a:t>Minimise download time (less than 3 minutes)</a:t>
            </a:r>
            <a:endParaRPr lang="en-GB" strike="sngStrike" dirty="0"/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Approximately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s capture + 12s download for 640x480</a:t>
            </a: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256" y="2158046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204" y="4365104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415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1069</TotalTime>
  <Words>1001</Words>
  <Application>Microsoft Office PowerPoint</Application>
  <PresentationFormat>On-screen Show (4:3)</PresentationFormat>
  <Paragraphs>238</Paragraphs>
  <Slides>43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GDP Group 18</vt:lpstr>
      <vt:lpstr>The Next 20 Minutes</vt:lpstr>
      <vt:lpstr>Recap</vt:lpstr>
      <vt:lpstr>Problem</vt:lpstr>
      <vt:lpstr>SkyCircuits Autopilot (SC2)</vt:lpstr>
      <vt:lpstr>Specification &amp; Progress Overview</vt:lpstr>
      <vt:lpstr>Block Diagram</vt:lpstr>
      <vt:lpstr>Spec: High Priority</vt:lpstr>
      <vt:lpstr>Spec: High Priority</vt:lpstr>
      <vt:lpstr>Spec: Medium Priority</vt:lpstr>
      <vt:lpstr>Spec: Medium Priority</vt:lpstr>
      <vt:lpstr>Spec: Low Priority</vt:lpstr>
      <vt:lpstr>Spec: Low Priority</vt:lpstr>
      <vt:lpstr>Spec: Low Priority (cont.)</vt:lpstr>
      <vt:lpstr>Spec: Deliverables</vt:lpstr>
      <vt:lpstr>Spec: Deliverables</vt:lpstr>
      <vt:lpstr>Implementation</vt:lpstr>
      <vt:lpstr>Ground Station -&gt; Payload Communication</vt:lpstr>
      <vt:lpstr>Ground Station &lt;- Payload Communication</vt:lpstr>
      <vt:lpstr>Commands</vt:lpstr>
      <vt:lpstr>Camera Communication</vt:lpstr>
      <vt:lpstr>Physical Implementation</vt:lpstr>
      <vt:lpstr>Tools Used</vt:lpstr>
      <vt:lpstr>Cost to Reproduce</vt:lpstr>
      <vt:lpstr>Testing</vt:lpstr>
      <vt:lpstr>Debugging</vt:lpstr>
      <vt:lpstr>Test Plan</vt:lpstr>
      <vt:lpstr>Camera Testing</vt:lpstr>
      <vt:lpstr>Payload to Autopilot Communications Testing</vt:lpstr>
      <vt:lpstr>Ground Station Software Testing</vt:lpstr>
      <vt:lpstr>ARQ Testing</vt:lpstr>
      <vt:lpstr>JPEG Extractor Testing</vt:lpstr>
      <vt:lpstr>Final Testing</vt:lpstr>
      <vt:lpstr>Final Testing</vt:lpstr>
      <vt:lpstr>Demo</vt:lpstr>
      <vt:lpstr>Evaluation</vt:lpstr>
      <vt:lpstr>Streams</vt:lpstr>
      <vt:lpstr>Management</vt:lpstr>
      <vt:lpstr>Obstacles</vt:lpstr>
      <vt:lpstr>Future Work</vt:lpstr>
      <vt:lpstr>Conclusion</vt:lpstr>
      <vt:lpstr>Conclusion</vt:lpstr>
      <vt:lpstr>Questions?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Group 18</dc:title>
  <dc:creator>busse a.j. (ajb2g08)</dc:creator>
  <cp:lastModifiedBy>Dept of E &amp; CS</cp:lastModifiedBy>
  <cp:revision>148</cp:revision>
  <dcterms:created xsi:type="dcterms:W3CDTF">2011-10-24T10:23:09Z</dcterms:created>
  <dcterms:modified xsi:type="dcterms:W3CDTF">2012-01-09T17:10:29Z</dcterms:modified>
</cp:coreProperties>
</file>