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l.gov/whd/regs/compliance/FactSheet62/whdfs62S.htm" TargetMode="External"/><Relationship Id="rId3" Type="http://schemas.openxmlformats.org/officeDocument/2006/relationships/hyperlink" Target="https://www.dol.gov/whd/immigration/H1BWillfulViolator.ht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ca84a610_2_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6bca84a610_2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bca84a61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ca84a6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lack of information, we can only see the data of Deloitte and Mphasis of year 2016 and 2017. But still, w</a:t>
            </a:r>
            <a:r>
              <a:rPr lang="en"/>
              <a:t>e find these top 5 companies with most workers and we list the worker number change in recent years. All of them have a upward trend. And it is obvious that the number of employees Apple, Deloitte and Cognizant </a:t>
            </a:r>
            <a:r>
              <a:rPr lang="en"/>
              <a:t>recruited</a:t>
            </a:r>
            <a:r>
              <a:rPr lang="en"/>
              <a:t> have a sharp increase from 2016 to 2017.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5af1ced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af1ced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Still, it is obvious that the five companies with most workers have their business in a very wide range, such as coaches and scouts, designers, education, and even architecture, although these are not the fields that these companies are famous of. Among all of the positions, analysts, computer-related and scientists have most workers without any question.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bca84a61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bca84a61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different industries, first we pick up five industries with most labor demands, and we list them in terms of year. We can see that within this positions, the demands of labor all have an upward trend. What changes the most is the computer occupation and analysts.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bca84a61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ca84a61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cases below take from the approved applications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bca84a6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bca84a6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switch our focus on the average annual wage and find the top 5 occupation(soc_name). </a:t>
            </a:r>
            <a:endParaRPr/>
          </a:p>
          <a:p>
            <a:pPr indent="0" lvl="0" marL="0" rtl="0" algn="l">
              <a:spcBef>
                <a:spcPts val="0"/>
              </a:spcBef>
              <a:spcAft>
                <a:spcPts val="0"/>
              </a:spcAft>
              <a:buNone/>
            </a:pPr>
            <a:r>
              <a:rPr lang="en"/>
              <a:t>The highest one is manager which is reasonable because these position requires more experiences and leadership ability. </a:t>
            </a:r>
            <a:endParaRPr/>
          </a:p>
          <a:p>
            <a:pPr indent="0" lvl="0" marL="0" rtl="0" algn="l">
              <a:spcBef>
                <a:spcPts val="0"/>
              </a:spcBef>
              <a:spcAft>
                <a:spcPts val="0"/>
              </a:spcAft>
              <a:buNone/>
            </a:pPr>
            <a:r>
              <a:rPr lang="en"/>
              <a:t>The second highest is analysts which is a good news for all of us. </a:t>
            </a:r>
            <a:endParaRPr/>
          </a:p>
          <a:p>
            <a:pPr indent="0" lvl="0" marL="0" rtl="0" algn="l">
              <a:spcBef>
                <a:spcPts val="0"/>
              </a:spcBef>
              <a:spcAft>
                <a:spcPts val="0"/>
              </a:spcAft>
              <a:buNone/>
            </a:pPr>
            <a:r>
              <a:rPr lang="en"/>
              <a:t>The limitation of this query is that we are not considering the number of applications and there might be some extreme values that affect the avg. wage value for some position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bca84a61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bca84a61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Continuing on the top five occupation with most avg. annual wage, we pick up the top 3 occupation.</a:t>
            </a:r>
            <a:endParaRPr/>
          </a:p>
          <a:p>
            <a:pPr indent="0" lvl="0" marL="0" rtl="0" algn="l">
              <a:spcBef>
                <a:spcPts val="0"/>
              </a:spcBef>
              <a:spcAft>
                <a:spcPts val="0"/>
              </a:spcAft>
              <a:buNone/>
            </a:pPr>
            <a:r>
              <a:rPr lang="en"/>
              <a:t>Then we look into the top 3 companies in terms of most worker requested for the each occupation, and also get their avg. annual wage.</a:t>
            </a:r>
            <a:endParaRPr/>
          </a:p>
          <a:p>
            <a:pPr indent="0" lvl="0" marL="0" rtl="0" algn="l">
              <a:spcBef>
                <a:spcPts val="0"/>
              </a:spcBef>
              <a:spcAft>
                <a:spcPts val="0"/>
              </a:spcAft>
              <a:buNone/>
            </a:pPr>
            <a:r>
              <a:rPr lang="en"/>
              <a:t>We believe that companies can make this kind of analysis to get competitors wage offering and the number of workers requested. </a:t>
            </a:r>
            <a:endParaRPr/>
          </a:p>
          <a:p>
            <a:pPr indent="0" lvl="0" marL="0" rtl="0" algn="l">
              <a:spcBef>
                <a:spcPts val="0"/>
              </a:spcBef>
              <a:spcAft>
                <a:spcPts val="0"/>
              </a:spcAft>
              <a:buNone/>
            </a:pPr>
            <a:r>
              <a:rPr lang="en"/>
              <a:t>However, the limitation is that the position is not well-defined. Like, an analysts can be financial or process or data field, that might explain the variance of the wage.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5af1ced0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5af1ced0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get a query about the top five states with most workers requested and see their avg. wages changing through the year. </a:t>
            </a:r>
            <a:endParaRPr/>
          </a:p>
          <a:p>
            <a:pPr indent="0" lvl="0" marL="0" rtl="0" algn="l">
              <a:spcBef>
                <a:spcPts val="0"/>
              </a:spcBef>
              <a:spcAft>
                <a:spcPts val="0"/>
              </a:spcAft>
              <a:buNone/>
            </a:pPr>
            <a:r>
              <a:rPr lang="en"/>
              <a:t>We can see a clear increasing trend from 2011 to 2016 in general, however, except NJ, others face a drop in wages after 2016. </a:t>
            </a:r>
            <a:endParaRPr/>
          </a:p>
          <a:p>
            <a:pPr indent="0" lvl="0" marL="0" rtl="0" algn="l">
              <a:spcBef>
                <a:spcPts val="0"/>
              </a:spcBef>
              <a:spcAft>
                <a:spcPts val="0"/>
              </a:spcAft>
              <a:buNone/>
            </a:pPr>
            <a:r>
              <a:rPr lang="en"/>
              <a:t>In order to address the drop happened in 2016, we run a query about the </a:t>
            </a:r>
            <a:r>
              <a:rPr lang="en"/>
              <a:t>minimum</a:t>
            </a:r>
            <a:r>
              <a:rPr lang="en"/>
              <a:t> wage required by the </a:t>
            </a:r>
            <a:r>
              <a:rPr lang="en"/>
              <a:t>government and all them drops in 2017. Therefore, companies can offer lower wages than before and that is one possible explanation for that.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5af1ced0b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5af1ced0b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becd982a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becd982a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bc908fdbb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6bc908fdbb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ca84a610_2_9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800"/>
              </a:spcBef>
              <a:spcAft>
                <a:spcPts val="0"/>
              </a:spcAft>
              <a:buClr>
                <a:schemeClr val="dk1"/>
              </a:buClr>
              <a:buSzPts val="1100"/>
              <a:buChar char="-"/>
            </a:pPr>
            <a:r>
              <a:rPr lang="en">
                <a:solidFill>
                  <a:schemeClr val="dk1"/>
                </a:solidFill>
                <a:highlight>
                  <a:schemeClr val="lt1"/>
                </a:highlight>
              </a:rPr>
              <a:t>Data is from the Office of Foreign Labor Certification which is a division of the Department of Labor.  The office is responsible for enforcing certain labor conditions and laws before employers can hire foreign workers.  The most common mission is to verify whether foreign workers are qualified to obtain H1B visa..</a:t>
            </a:r>
            <a:endParaRPr i="1">
              <a:solidFill>
                <a:srgbClr val="666666"/>
              </a:solidFill>
            </a:endParaRPr>
          </a:p>
          <a:p>
            <a:pPr indent="-298450" lvl="0" marL="457200" rtl="0" algn="l">
              <a:lnSpc>
                <a:spcPct val="115000"/>
              </a:lnSpc>
              <a:spcBef>
                <a:spcPts val="0"/>
              </a:spcBef>
              <a:spcAft>
                <a:spcPts val="0"/>
              </a:spcAft>
              <a:buClr>
                <a:srgbClr val="434343"/>
              </a:buClr>
              <a:buSzPts val="1100"/>
              <a:buChar char="-"/>
            </a:pPr>
            <a:r>
              <a:rPr i="1" lang="en">
                <a:solidFill>
                  <a:srgbClr val="666666"/>
                </a:solidFill>
              </a:rPr>
              <a:t>The dataset can be easily divided into 4 dimensions which are Wage, Position, Employer and Case.all the information from the dataset ends in 2017. But all the decisions are made between 2016 and 2017.</a:t>
            </a:r>
            <a:endParaRPr i="1">
              <a:solidFill>
                <a:srgbClr val="434343"/>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highlight>
                  <a:schemeClr val="lt1"/>
                </a:highlight>
              </a:rPr>
              <a:t>We</a:t>
            </a:r>
            <a:r>
              <a:rPr lang="en">
                <a:solidFill>
                  <a:schemeClr val="dk1"/>
                </a:solidFill>
              </a:rPr>
              <a:t> are aiming to analyze how these 4 dimensions influence the result of a H1B application and we believe that analyzing</a:t>
            </a:r>
            <a:r>
              <a:rPr lang="en">
                <a:solidFill>
                  <a:schemeClr val="dk1"/>
                </a:solidFill>
                <a:highlight>
                  <a:schemeClr val="lt1"/>
                </a:highlight>
              </a:rPr>
              <a:t> the contents of the </a:t>
            </a:r>
            <a:r>
              <a:rPr b="1" lang="en">
                <a:solidFill>
                  <a:schemeClr val="dk1"/>
                </a:solidFill>
                <a:highlight>
                  <a:schemeClr val="lt1"/>
                </a:highlight>
              </a:rPr>
              <a:t>labor condition application</a:t>
            </a:r>
            <a:r>
              <a:rPr lang="en">
                <a:solidFill>
                  <a:schemeClr val="dk1"/>
                </a:solidFill>
                <a:highlight>
                  <a:schemeClr val="lt1"/>
                </a:highlight>
              </a:rPr>
              <a:t> </a:t>
            </a:r>
            <a:r>
              <a:rPr lang="en">
                <a:solidFill>
                  <a:schemeClr val="dk1"/>
                </a:solidFill>
              </a:rPr>
              <a:t>would be helpful for foreign students who are looking for jobs in United States. </a:t>
            </a:r>
            <a:endParaRPr sz="1200">
              <a:solidFill>
                <a:schemeClr val="dk1"/>
              </a:solidFill>
            </a:endParaRPr>
          </a:p>
          <a:p>
            <a:pPr indent="0" lvl="0" marL="0" rtl="0" algn="l">
              <a:spcBef>
                <a:spcPts val="800"/>
              </a:spcBef>
              <a:spcAft>
                <a:spcPts val="0"/>
              </a:spcAft>
              <a:buNone/>
            </a:pPr>
            <a:r>
              <a:t/>
            </a:r>
            <a:endParaRPr/>
          </a:p>
        </p:txBody>
      </p:sp>
      <p:sp>
        <p:nvSpPr>
          <p:cNvPr id="126" name="Google Shape;126;g6bca84a610_2_9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bca84a61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bca84a61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wanted to see the number of certified or certified and subsequently withdrawn applications by month.  As we can see most are certified and also submitted in March because the due date for a fiscal years application is in April of each year.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becd982a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6becd982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ecd982a7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face some challenges of this dataset. For example, we do not have enough data for cases that have decisions on 2015 and before. And due to privacy issues we cannot have access to the exact reason of one case being denied or withdrawn. But for data wrangling, b</a:t>
            </a:r>
            <a:r>
              <a:rPr lang="en"/>
              <a:t>asically, we did some data </a:t>
            </a:r>
            <a:r>
              <a:rPr lang="en"/>
              <a:t>cleaning</a:t>
            </a:r>
            <a:r>
              <a:rPr lang="en"/>
              <a:t> process. For starters, we remove some rows with missing or mismatched values which are few that are not gonna affect the whole dataset. Then we merged the date as the normal date type, which are </a:t>
            </a:r>
            <a:r>
              <a:rPr lang="en"/>
              <a:t>originally displayed separately as Day, Month, Year.</a:t>
            </a:r>
            <a:r>
              <a:rPr lang="en"/>
              <a:t> Also, we calculate the difference between the case_submitted_date and case_decision_date as our case_decision_duration of one case being inspected. We make the payment units consistent in Year and calculate the wage difference as one possible factor for application status. Those are what we have done to this dataset with Trifacta. </a:t>
            </a:r>
            <a:endParaRPr/>
          </a:p>
        </p:txBody>
      </p:sp>
      <p:sp>
        <p:nvSpPr>
          <p:cNvPr id="162" name="Google Shape;162;g6becd982a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ecd982a7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Star Schema. We divide all the attributes into four dimensions and one fact. The four dimensions are case, position, employer and wage related information and the fact table consists of the four dimension keys and the case approval status.</a:t>
            </a:r>
            <a:endParaRPr/>
          </a:p>
          <a:p>
            <a:pPr indent="0" lvl="0" marL="0" rtl="0" algn="l">
              <a:spcBef>
                <a:spcPts val="0"/>
              </a:spcBef>
              <a:spcAft>
                <a:spcPts val="0"/>
              </a:spcAft>
              <a:buNone/>
            </a:pPr>
            <a:r>
              <a:rPr lang="en"/>
              <a:t>The data provides hide the PK of our original table</a:t>
            </a:r>
            <a:endParaRPr/>
          </a:p>
        </p:txBody>
      </p:sp>
      <p:sp>
        <p:nvSpPr>
          <p:cNvPr id="170" name="Google Shape;170;g6becd982a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5af1ced0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af1ced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bca84a6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bca84a6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r>
              <a:rPr lang="en"/>
              <a:t>ful violator meaning:</a:t>
            </a:r>
            <a:endParaRPr/>
          </a:p>
          <a:p>
            <a:pPr indent="-298450" lvl="0" marL="457200" rtl="0" algn="l">
              <a:spcBef>
                <a:spcPts val="0"/>
              </a:spcBef>
              <a:spcAft>
                <a:spcPts val="0"/>
              </a:spcAft>
              <a:buSzPts val="1100"/>
              <a:buChar char="-"/>
            </a:pPr>
            <a:r>
              <a:rPr lang="en">
                <a:highlight>
                  <a:srgbClr val="FFFFFF"/>
                </a:highlight>
              </a:rPr>
              <a:t>A finding of violation by the employer is entered into either a Department of Labor or Department of Justice proceeding.</a:t>
            </a:r>
            <a:endParaRPr>
              <a:highlight>
                <a:srgbClr val="FFFFFF"/>
              </a:highlight>
            </a:endParaRPr>
          </a:p>
          <a:p>
            <a:pPr indent="-298450" lvl="0" marL="457200" rtl="0" algn="l">
              <a:spcBef>
                <a:spcPts val="0"/>
              </a:spcBef>
              <a:spcAft>
                <a:spcPts val="0"/>
              </a:spcAft>
              <a:buSzPts val="1100"/>
              <a:buChar char="-"/>
            </a:pPr>
            <a:r>
              <a:rPr lang="en">
                <a:highlight>
                  <a:srgbClr val="FFFFFF"/>
                </a:highlight>
              </a:rPr>
              <a:t>The agency finds that the employer has committed either a willful failure or a misrepresentation of a material fact</a:t>
            </a:r>
            <a:endParaRPr>
              <a:highlight>
                <a:srgbClr val="FFFFFF"/>
              </a:highlight>
            </a:endParaRPr>
          </a:p>
          <a:p>
            <a:pPr indent="0" lvl="0" marL="0" rtl="0" algn="l">
              <a:spcBef>
                <a:spcPts val="0"/>
              </a:spcBef>
              <a:spcAft>
                <a:spcPts val="0"/>
              </a:spcAft>
              <a:buNone/>
            </a:pPr>
            <a:r>
              <a:rPr lang="en">
                <a:highlight>
                  <a:srgbClr val="FFFFFF"/>
                </a:highlight>
              </a:rPr>
              <a:t>Willful violators are subject to random investigations by the Department of Labor for a period of up to five years from the date that the employer is determined to be a willful violator. </a:t>
            </a:r>
            <a:endParaRPr>
              <a:highlight>
                <a:srgbClr val="FFFFFF"/>
              </a:highlight>
            </a:endParaRPr>
          </a:p>
          <a:p>
            <a:pPr indent="0" lvl="0" marL="0" rtl="0" algn="l">
              <a:spcBef>
                <a:spcPts val="0"/>
              </a:spcBef>
              <a:spcAft>
                <a:spcPts val="0"/>
              </a:spcAft>
              <a:buNone/>
            </a:pPr>
            <a:r>
              <a:rPr lang="en"/>
              <a:t>There are currently 25 total labelled willful violators.</a:t>
            </a:r>
            <a:endParaRPr/>
          </a:p>
          <a:p>
            <a:pPr indent="0" lvl="0" marL="0" rtl="0" algn="l">
              <a:spcBef>
                <a:spcPts val="0"/>
              </a:spcBef>
              <a:spcAft>
                <a:spcPts val="0"/>
              </a:spcAft>
              <a:buNone/>
            </a:pPr>
            <a:r>
              <a:rPr lang="en" u="sng">
                <a:solidFill>
                  <a:schemeClr val="hlink"/>
                </a:solidFill>
                <a:hlinkClick r:id="rId2"/>
              </a:rPr>
              <a:t>https://www.dol.gov/whd/regs/compliance/FactSheet62/whdfs62S.htm</a:t>
            </a:r>
            <a:endParaRPr/>
          </a:p>
          <a:p>
            <a:pPr indent="0" lvl="0" marL="0" rtl="0" algn="l">
              <a:spcBef>
                <a:spcPts val="0"/>
              </a:spcBef>
              <a:spcAft>
                <a:spcPts val="0"/>
              </a:spcAft>
              <a:buNone/>
            </a:pPr>
            <a:r>
              <a:rPr lang="en" u="sng">
                <a:solidFill>
                  <a:schemeClr val="hlink"/>
                </a:solidFill>
                <a:hlinkClick r:id="rId3"/>
              </a:rPr>
              <a:t>https://www.dol.gov/whd/immigration/H1BWillfulViolator.htm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5af1ced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5af1ced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wanted to see if wage was a factor in denial.  As we can see if employers submit an application with wage that is lower than the prevailing wage - which is a wage required by the government for a specific type of work - it is very likely to be denied or withdrawn.  At the other end of the scale we also identified cases that had incorrectly been submitted with extremely high wages and those were similarly largely denied or withdrawn.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5af1ced0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5af1ced0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p:cSld name="标题幻灯片">
    <p:bg>
      <p:bgPr>
        <a:solidFill>
          <a:srgbClr val="232323"/>
        </a:solidFill>
      </p:bgPr>
    </p:bg>
    <p:spTree>
      <p:nvGrpSpPr>
        <p:cNvPr id="51" name="Shape 51"/>
        <p:cNvGrpSpPr/>
        <p:nvPr/>
      </p:nvGrpSpPr>
      <p:grpSpPr>
        <a:xfrm>
          <a:off x="0" y="0"/>
          <a:ext cx="0" cy="0"/>
          <a:chOff x="0" y="0"/>
          <a:chExt cx="0" cy="0"/>
        </a:xfrm>
      </p:grpSpPr>
      <p:sp>
        <p:nvSpPr>
          <p:cNvPr id="52" name="Google Shape;52;p14"/>
          <p:cNvSpPr/>
          <p:nvPr/>
        </p:nvSpPr>
        <p:spPr>
          <a:xfrm rot="5400000">
            <a:off x="2000249" y="-2000250"/>
            <a:ext cx="5143500" cy="9144000"/>
          </a:xfrm>
          <a:prstGeom prst="rect">
            <a:avLst/>
          </a:prstGeom>
          <a:blipFill rotWithShape="1">
            <a:blip r:embed="rId2">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 name="Google Shape;53;p14"/>
          <p:cNvSpPr/>
          <p:nvPr/>
        </p:nvSpPr>
        <p:spPr>
          <a:xfrm>
            <a:off x="-1" y="0"/>
            <a:ext cx="9144000" cy="5143500"/>
          </a:xfrm>
          <a:prstGeom prst="rect">
            <a:avLst/>
          </a:prstGeom>
          <a:gradFill>
            <a:gsLst>
              <a:gs pos="0">
                <a:srgbClr val="000000">
                  <a:alpha val="72941"/>
                </a:srgbClr>
              </a:gs>
              <a:gs pos="100000">
                <a:schemeClr val="dk1"/>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p:cSld name="节标题">
    <p:spTree>
      <p:nvGrpSpPr>
        <p:cNvPr id="54"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p:cSld name="标题和内容">
    <p:spTree>
      <p:nvGrpSpPr>
        <p:cNvPr id="55" name="Shape 55"/>
        <p:cNvGrpSpPr/>
        <p:nvPr/>
      </p:nvGrpSpPr>
      <p:grpSpPr>
        <a:xfrm>
          <a:off x="0" y="0"/>
          <a:ext cx="0" cy="0"/>
          <a:chOff x="0" y="0"/>
          <a:chExt cx="0" cy="0"/>
        </a:xfrm>
      </p:grpSpPr>
      <p:sp>
        <p:nvSpPr>
          <p:cNvPr id="56" name="Google Shape;56;p16"/>
          <p:cNvSpPr/>
          <p:nvPr/>
        </p:nvSpPr>
        <p:spPr>
          <a:xfrm>
            <a:off x="0" y="264695"/>
            <a:ext cx="216568" cy="421106"/>
          </a:xfrm>
          <a:prstGeom prst="rect">
            <a:avLst/>
          </a:prstGeom>
          <a:solidFill>
            <a:schemeClr val="accent1"/>
          </a:solidFill>
          <a:ln cap="flat" cmpd="sng" w="12700">
            <a:solidFill>
              <a:srgbClr val="08080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57" name="Shape 57"/>
        <p:cNvGrpSpPr/>
        <p:nvPr/>
      </p:nvGrpSpPr>
      <p:grpSpPr>
        <a:xfrm>
          <a:off x="0" y="0"/>
          <a:ext cx="0" cy="0"/>
          <a:chOff x="0" y="0"/>
          <a:chExt cx="0" cy="0"/>
        </a:xfrm>
      </p:grpSpPr>
      <p:sp>
        <p:nvSpPr>
          <p:cNvPr id="58" name="Google Shape;58;p17"/>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9" name="Google Shape;59;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1" name="Google Shape;61;p17"/>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2" name="Google Shape;62;p17"/>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3" name="Google Shape;63;p17"/>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64" name="Shape 64"/>
        <p:cNvGrpSpPr/>
        <p:nvPr/>
      </p:nvGrpSpPr>
      <p:grpSpPr>
        <a:xfrm>
          <a:off x="0" y="0"/>
          <a:ext cx="0" cy="0"/>
          <a:chOff x="0" y="0"/>
          <a:chExt cx="0" cy="0"/>
        </a:xfrm>
      </p:grpSpPr>
      <p:sp>
        <p:nvSpPr>
          <p:cNvPr id="65" name="Google Shape;65;p18"/>
          <p:cNvSpPr txBox="1"/>
          <p:nvPr>
            <p:ph type="title"/>
          </p:nvPr>
        </p:nvSpPr>
        <p:spPr>
          <a:xfrm>
            <a:off x="629841"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6" name="Google Shape;66;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7" name="Google Shape;67;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8" name="Google Shape;68;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9" name="Google Shape;69;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0" name="Google Shape;70;p18"/>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8"/>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18"/>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5" name="Google Shape;75;p19"/>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6" name="Google Shape;76;p19"/>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19"/>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78" name="Shape 78"/>
        <p:cNvGrpSpPr/>
        <p:nvPr/>
      </p:nvGrpSpPr>
      <p:grpSpPr>
        <a:xfrm>
          <a:off x="0" y="0"/>
          <a:ext cx="0" cy="0"/>
          <a:chOff x="0" y="0"/>
          <a:chExt cx="0" cy="0"/>
        </a:xfrm>
      </p:grpSpPr>
      <p:sp>
        <p:nvSpPr>
          <p:cNvPr id="79" name="Google Shape;79;p20"/>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20"/>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1" name="Google Shape;81;p20"/>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82" name="Shape 82"/>
        <p:cNvGrpSpPr/>
        <p:nvPr/>
      </p:nvGrpSpPr>
      <p:grpSpPr>
        <a:xfrm>
          <a:off x="0" y="0"/>
          <a:ext cx="0" cy="0"/>
          <a:chOff x="0" y="0"/>
          <a:chExt cx="0" cy="0"/>
        </a:xfrm>
      </p:grpSpPr>
      <p:sp>
        <p:nvSpPr>
          <p:cNvPr id="83" name="Google Shape;83;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Google Shape;84;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5" name="Google Shape;85;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86" name="Google Shape;86;p21"/>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21"/>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8" name="Google Shape;88;p21"/>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89" name="Shape 89"/>
        <p:cNvGrpSpPr/>
        <p:nvPr/>
      </p:nvGrpSpPr>
      <p:grpSpPr>
        <a:xfrm>
          <a:off x="0" y="0"/>
          <a:ext cx="0" cy="0"/>
          <a:chOff x="0" y="0"/>
          <a:chExt cx="0" cy="0"/>
        </a:xfrm>
      </p:grpSpPr>
      <p:sp>
        <p:nvSpPr>
          <p:cNvPr id="90" name="Google Shape;90;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1" name="Google Shape;91;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92" name="Google Shape;92;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93" name="Google Shape;93;p22"/>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22"/>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5" name="Google Shape;95;p22"/>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96" name="Shape 96"/>
        <p:cNvGrpSpPr/>
        <p:nvPr/>
      </p:nvGrpSpPr>
      <p:grpSpPr>
        <a:xfrm>
          <a:off x="0" y="0"/>
          <a:ext cx="0" cy="0"/>
          <a:chOff x="0" y="0"/>
          <a:chExt cx="0" cy="0"/>
        </a:xfrm>
      </p:grpSpPr>
      <p:sp>
        <p:nvSpPr>
          <p:cNvPr id="97" name="Google Shape;97;p23"/>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8" name="Google Shape;98;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9" name="Google Shape;99;p23"/>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23"/>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1" name="Google Shape;101;p23"/>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102" name="Shape 102"/>
        <p:cNvGrpSpPr/>
        <p:nvPr/>
      </p:nvGrpSpPr>
      <p:grpSpPr>
        <a:xfrm>
          <a:off x="0" y="0"/>
          <a:ext cx="0" cy="0"/>
          <a:chOff x="0" y="0"/>
          <a:chExt cx="0" cy="0"/>
        </a:xfrm>
      </p:grpSpPr>
      <p:sp>
        <p:nvSpPr>
          <p:cNvPr id="103" name="Google Shape;103;p24"/>
          <p:cNvSpPr txBox="1"/>
          <p:nvPr>
            <p:ph type="title"/>
          </p:nvPr>
        </p:nvSpPr>
        <p:spPr>
          <a:xfrm rot="5400000">
            <a:off x="5350073" y="1467446"/>
            <a:ext cx="4358879" cy="19716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4" name="Google Shape;104;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5" name="Google Shape;105;p24"/>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6" name="Google Shape;106;p24"/>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7" name="Google Shape;107;p24"/>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5"/>
          <p:cNvSpPr/>
          <p:nvPr/>
        </p:nvSpPr>
        <p:spPr>
          <a:xfrm rot="2700000">
            <a:off x="2783664" y="789750"/>
            <a:ext cx="3564000" cy="3564000"/>
          </a:xfrm>
          <a:prstGeom prst="rect">
            <a:avLst/>
          </a:prstGeom>
          <a:solidFill>
            <a:schemeClr val="l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500" u="none" cap="none" strike="noStrike">
              <a:solidFill>
                <a:schemeClr val="lt1"/>
              </a:solidFill>
              <a:latin typeface="Calibri"/>
              <a:ea typeface="Calibri"/>
              <a:cs typeface="Calibri"/>
              <a:sym typeface="Calibri"/>
            </a:endParaRPr>
          </a:p>
        </p:txBody>
      </p:sp>
      <p:sp>
        <p:nvSpPr>
          <p:cNvPr id="113" name="Google Shape;113;p25"/>
          <p:cNvSpPr/>
          <p:nvPr/>
        </p:nvSpPr>
        <p:spPr>
          <a:xfrm rot="2700000">
            <a:off x="2918664" y="924750"/>
            <a:ext cx="3294000" cy="3294000"/>
          </a:xfrm>
          <a:prstGeom prst="rect">
            <a:avLst/>
          </a:prstGeom>
          <a:solidFill>
            <a:schemeClr val="l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500" u="none" cap="none" strike="noStrike">
              <a:solidFill>
                <a:schemeClr val="lt1"/>
              </a:solidFill>
              <a:latin typeface="Calibri"/>
              <a:ea typeface="Calibri"/>
              <a:cs typeface="Calibri"/>
              <a:sym typeface="Calibri"/>
            </a:endParaRPr>
          </a:p>
        </p:txBody>
      </p:sp>
      <p:sp>
        <p:nvSpPr>
          <p:cNvPr id="114" name="Google Shape;114;p25"/>
          <p:cNvSpPr/>
          <p:nvPr/>
        </p:nvSpPr>
        <p:spPr>
          <a:xfrm rot="2700000">
            <a:off x="3053664" y="1059750"/>
            <a:ext cx="3024000" cy="3024000"/>
          </a:xfrm>
          <a:prstGeom prst="rect">
            <a:avLst/>
          </a:prstGeom>
          <a:solidFill>
            <a:schemeClr val="lt1">
              <a:alpha val="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500" u="none" cap="none" strike="noStrike">
              <a:solidFill>
                <a:schemeClr val="lt1"/>
              </a:solidFill>
              <a:latin typeface="Calibri"/>
              <a:ea typeface="Calibri"/>
              <a:cs typeface="Calibri"/>
              <a:sym typeface="Calibri"/>
            </a:endParaRPr>
          </a:p>
        </p:txBody>
      </p:sp>
      <p:grpSp>
        <p:nvGrpSpPr>
          <p:cNvPr id="115" name="Google Shape;115;p25"/>
          <p:cNvGrpSpPr/>
          <p:nvPr/>
        </p:nvGrpSpPr>
        <p:grpSpPr>
          <a:xfrm>
            <a:off x="1842675" y="938244"/>
            <a:ext cx="6100425" cy="3267012"/>
            <a:chOff x="2492334" y="1250992"/>
            <a:chExt cx="8133900" cy="4356015"/>
          </a:xfrm>
        </p:grpSpPr>
        <p:sp>
          <p:nvSpPr>
            <p:cNvPr id="116" name="Google Shape;116;p25"/>
            <p:cNvSpPr/>
            <p:nvPr/>
          </p:nvSpPr>
          <p:spPr>
            <a:xfrm rot="2700000">
              <a:off x="4547468" y="1888916"/>
              <a:ext cx="3080168" cy="3080168"/>
            </a:xfrm>
            <a:prstGeom prst="rect">
              <a:avLst/>
            </a:prstGeom>
            <a:solidFill>
              <a:schemeClr val="accent1"/>
            </a:solidFill>
            <a:ln cap="flat" cmpd="sng" w="12700">
              <a:solidFill>
                <a:srgbClr val="5959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500" u="none" cap="none" strike="noStrike">
                <a:solidFill>
                  <a:schemeClr val="lt1"/>
                </a:solidFill>
                <a:latin typeface="Calibri"/>
                <a:ea typeface="Calibri"/>
                <a:cs typeface="Calibri"/>
                <a:sym typeface="Calibri"/>
              </a:endParaRPr>
            </a:p>
          </p:txBody>
        </p:sp>
        <p:sp>
          <p:nvSpPr>
            <p:cNvPr id="117" name="Google Shape;117;p25"/>
            <p:cNvSpPr txBox="1"/>
            <p:nvPr/>
          </p:nvSpPr>
          <p:spPr>
            <a:xfrm>
              <a:off x="2492334" y="1828500"/>
              <a:ext cx="8133900" cy="32010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t/>
              </a:r>
              <a:endParaRPr sz="1100"/>
            </a:p>
            <a:p>
              <a:pPr indent="0" lvl="0" marL="0" marR="0" rtl="0" algn="just">
                <a:spcBef>
                  <a:spcPts val="0"/>
                </a:spcBef>
                <a:spcAft>
                  <a:spcPts val="0"/>
                </a:spcAft>
                <a:buNone/>
              </a:pPr>
              <a:r>
                <a:rPr b="1" lang="en" sz="4800">
                  <a:solidFill>
                    <a:schemeClr val="lt1"/>
                  </a:solidFill>
                  <a:latin typeface="Calibri"/>
                  <a:ea typeface="Calibri"/>
                  <a:cs typeface="Calibri"/>
                  <a:sym typeface="Calibri"/>
                </a:rPr>
                <a:t>H1B Dataset Analysis</a:t>
              </a:r>
              <a:endParaRPr b="1" sz="48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4800">
                <a:solidFill>
                  <a:schemeClr val="lt1"/>
                </a:solidFill>
                <a:latin typeface="Calibri"/>
                <a:ea typeface="Calibri"/>
                <a:cs typeface="Calibri"/>
                <a:sym typeface="Calibri"/>
              </a:endParaRPr>
            </a:p>
            <a:p>
              <a:pPr indent="0" lvl="0" marL="0" marR="0" rtl="0" algn="just">
                <a:spcBef>
                  <a:spcPts val="0"/>
                </a:spcBef>
                <a:spcAft>
                  <a:spcPts val="0"/>
                </a:spcAft>
                <a:buNone/>
              </a:pPr>
              <a:r>
                <a:rPr lang="en" sz="4800">
                  <a:solidFill>
                    <a:schemeClr val="lt1"/>
                  </a:solidFill>
                  <a:latin typeface="Calibri"/>
                  <a:ea typeface="Calibri"/>
                  <a:cs typeface="Calibri"/>
                  <a:sym typeface="Calibri"/>
                </a:rPr>
                <a:t>     </a:t>
              </a:r>
              <a:r>
                <a:rPr b="1" lang="en" sz="1800">
                  <a:solidFill>
                    <a:schemeClr val="lt1"/>
                  </a:solidFill>
                  <a:latin typeface="Calibri"/>
                  <a:ea typeface="Calibri"/>
                  <a:cs typeface="Calibri"/>
                  <a:sym typeface="Calibri"/>
                </a:rPr>
                <a:t>——</a:t>
              </a:r>
              <a:r>
                <a:rPr lang="en" sz="1800">
                  <a:solidFill>
                    <a:schemeClr val="lt1"/>
                  </a:solidFill>
                  <a:latin typeface="Calibri"/>
                  <a:ea typeface="Calibri"/>
                  <a:cs typeface="Calibri"/>
                  <a:sym typeface="Calibri"/>
                </a:rPr>
                <a:t> </a:t>
              </a:r>
              <a:r>
                <a:rPr b="1" lang="en" sz="2400">
                  <a:solidFill>
                    <a:schemeClr val="lt1"/>
                  </a:solidFill>
                  <a:latin typeface="Calibri"/>
                  <a:ea typeface="Calibri"/>
                  <a:cs typeface="Calibri"/>
                  <a:sym typeface="Calibri"/>
                </a:rPr>
                <a:t>Group 18:  Zili Bu, Mengxin Tan</a:t>
              </a:r>
              <a:endParaRPr b="1" sz="2400">
                <a:solidFill>
                  <a:schemeClr val="lt1"/>
                </a:solidFill>
                <a:latin typeface="Calibri"/>
                <a:ea typeface="Calibri"/>
                <a:cs typeface="Calibri"/>
                <a:sym typeface="Calibri"/>
              </a:endParaRPr>
            </a:p>
            <a:p>
              <a:pPr indent="0" lvl="0" marL="0" marR="0" rtl="0" algn="just">
                <a:spcBef>
                  <a:spcPts val="0"/>
                </a:spcBef>
                <a:spcAft>
                  <a:spcPts val="0"/>
                </a:spcAft>
                <a:buNone/>
              </a:pPr>
              <a:r>
                <a:rPr b="1" lang="en" sz="2400">
                  <a:solidFill>
                    <a:schemeClr val="lt1"/>
                  </a:solidFill>
                  <a:latin typeface="Calibri"/>
                  <a:ea typeface="Calibri"/>
                  <a:cs typeface="Calibri"/>
                  <a:sym typeface="Calibri"/>
                </a:rPr>
                <a:t>                              Junyi Qian, Michael Lombardo</a:t>
              </a:r>
              <a:endParaRPr b="1" sz="2400">
                <a:solidFill>
                  <a:schemeClr val="lt1"/>
                </a:solidFill>
                <a:latin typeface="Calibri"/>
                <a:ea typeface="Calibri"/>
                <a:cs typeface="Calibri"/>
                <a:sym typeface="Calibri"/>
              </a:endParaRPr>
            </a:p>
          </p:txBody>
        </p:sp>
      </p:grpSp>
      <p:grpSp>
        <p:nvGrpSpPr>
          <p:cNvPr id="118" name="Google Shape;118;p25"/>
          <p:cNvGrpSpPr/>
          <p:nvPr/>
        </p:nvGrpSpPr>
        <p:grpSpPr>
          <a:xfrm>
            <a:off x="1075903" y="1818159"/>
            <a:ext cx="6990417" cy="1512941"/>
            <a:chOff x="1434538" y="2424213"/>
            <a:chExt cx="9320556" cy="2017254"/>
          </a:xfrm>
        </p:grpSpPr>
        <p:sp>
          <p:nvSpPr>
            <p:cNvPr id="119" name="Google Shape;119;p25"/>
            <p:cNvSpPr/>
            <p:nvPr/>
          </p:nvSpPr>
          <p:spPr>
            <a:xfrm rot="2700000">
              <a:off x="1728832" y="2726192"/>
              <a:ext cx="1420980" cy="1420980"/>
            </a:xfrm>
            <a:custGeom>
              <a:rect b="b" l="l" r="r" t="t"/>
              <a:pathLst>
                <a:path extrusionOk="0" h="1420980" w="1420980">
                  <a:moveTo>
                    <a:pt x="0" y="0"/>
                  </a:moveTo>
                  <a:lnTo>
                    <a:pt x="471088" y="0"/>
                  </a:lnTo>
                  <a:lnTo>
                    <a:pt x="471088" y="71049"/>
                  </a:lnTo>
                  <a:lnTo>
                    <a:pt x="71049" y="71049"/>
                  </a:lnTo>
                  <a:lnTo>
                    <a:pt x="71049" y="1349931"/>
                  </a:lnTo>
                  <a:lnTo>
                    <a:pt x="1349931" y="1349931"/>
                  </a:lnTo>
                  <a:lnTo>
                    <a:pt x="1349931" y="949891"/>
                  </a:lnTo>
                  <a:lnTo>
                    <a:pt x="1420980" y="949891"/>
                  </a:lnTo>
                  <a:lnTo>
                    <a:pt x="1420980" y="1420980"/>
                  </a:lnTo>
                  <a:lnTo>
                    <a:pt x="0" y="1420980"/>
                  </a:lnTo>
                  <a:close/>
                </a:path>
              </a:pathLst>
            </a:custGeom>
            <a:solidFill>
              <a:schemeClr val="l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0" name="Google Shape;120;p25"/>
            <p:cNvSpPr/>
            <p:nvPr/>
          </p:nvSpPr>
          <p:spPr>
            <a:xfrm flipH="1" rot="-2700000">
              <a:off x="9039819" y="2718507"/>
              <a:ext cx="1420980" cy="1420980"/>
            </a:xfrm>
            <a:custGeom>
              <a:rect b="b" l="l" r="r" t="t"/>
              <a:pathLst>
                <a:path extrusionOk="0" h="1420980" w="1420980">
                  <a:moveTo>
                    <a:pt x="0" y="0"/>
                  </a:moveTo>
                  <a:lnTo>
                    <a:pt x="471088" y="0"/>
                  </a:lnTo>
                  <a:lnTo>
                    <a:pt x="471088" y="71049"/>
                  </a:lnTo>
                  <a:lnTo>
                    <a:pt x="71049" y="71049"/>
                  </a:lnTo>
                  <a:lnTo>
                    <a:pt x="71049" y="1349931"/>
                  </a:lnTo>
                  <a:lnTo>
                    <a:pt x="1349931" y="1349931"/>
                  </a:lnTo>
                  <a:lnTo>
                    <a:pt x="1349931" y="949891"/>
                  </a:lnTo>
                  <a:lnTo>
                    <a:pt x="1420980" y="949891"/>
                  </a:lnTo>
                  <a:lnTo>
                    <a:pt x="1420980" y="1420980"/>
                  </a:lnTo>
                  <a:lnTo>
                    <a:pt x="0" y="1420980"/>
                  </a:lnTo>
                  <a:close/>
                </a:path>
              </a:pathLst>
            </a:custGeom>
            <a:solidFill>
              <a:schemeClr val="l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21" name="Google Shape;121;p25"/>
          <p:cNvGrpSpPr/>
          <p:nvPr/>
        </p:nvGrpSpPr>
        <p:grpSpPr>
          <a:xfrm>
            <a:off x="1656597" y="1818159"/>
            <a:ext cx="5829029" cy="1512941"/>
            <a:chOff x="2208796" y="2424213"/>
            <a:chExt cx="7772038" cy="2017254"/>
          </a:xfrm>
        </p:grpSpPr>
        <p:sp>
          <p:nvSpPr>
            <p:cNvPr id="122" name="Google Shape;122;p25"/>
            <p:cNvSpPr/>
            <p:nvPr/>
          </p:nvSpPr>
          <p:spPr>
            <a:xfrm rot="2700000">
              <a:off x="2503091" y="2726192"/>
              <a:ext cx="1420980" cy="1420980"/>
            </a:xfrm>
            <a:custGeom>
              <a:rect b="b" l="l" r="r" t="t"/>
              <a:pathLst>
                <a:path extrusionOk="0" h="1420980" w="1420980">
                  <a:moveTo>
                    <a:pt x="0" y="0"/>
                  </a:moveTo>
                  <a:lnTo>
                    <a:pt x="292597" y="0"/>
                  </a:lnTo>
                  <a:lnTo>
                    <a:pt x="292597" y="71049"/>
                  </a:lnTo>
                  <a:lnTo>
                    <a:pt x="71049" y="71049"/>
                  </a:lnTo>
                  <a:lnTo>
                    <a:pt x="71049" y="1349931"/>
                  </a:lnTo>
                  <a:lnTo>
                    <a:pt x="1349931" y="1349931"/>
                  </a:lnTo>
                  <a:lnTo>
                    <a:pt x="1349931" y="1128383"/>
                  </a:lnTo>
                  <a:lnTo>
                    <a:pt x="1420980" y="1128383"/>
                  </a:lnTo>
                  <a:lnTo>
                    <a:pt x="1420980" y="1420980"/>
                  </a:lnTo>
                  <a:lnTo>
                    <a:pt x="0" y="1420980"/>
                  </a:lnTo>
                  <a:close/>
                </a:path>
              </a:pathLst>
            </a:custGeom>
            <a:solidFill>
              <a:schemeClr val="l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3" name="Google Shape;123;p25"/>
            <p:cNvSpPr/>
            <p:nvPr/>
          </p:nvSpPr>
          <p:spPr>
            <a:xfrm flipH="1" rot="-2700000">
              <a:off x="8265560" y="2718507"/>
              <a:ext cx="1420980" cy="1420980"/>
            </a:xfrm>
            <a:custGeom>
              <a:rect b="b" l="l" r="r" t="t"/>
              <a:pathLst>
                <a:path extrusionOk="0" h="1420980" w="1420980">
                  <a:moveTo>
                    <a:pt x="0" y="0"/>
                  </a:moveTo>
                  <a:lnTo>
                    <a:pt x="292597" y="0"/>
                  </a:lnTo>
                  <a:lnTo>
                    <a:pt x="292597" y="71049"/>
                  </a:lnTo>
                  <a:lnTo>
                    <a:pt x="71049" y="71049"/>
                  </a:lnTo>
                  <a:lnTo>
                    <a:pt x="71049" y="1349931"/>
                  </a:lnTo>
                  <a:lnTo>
                    <a:pt x="1349931" y="1349931"/>
                  </a:lnTo>
                  <a:lnTo>
                    <a:pt x="1349931" y="1128383"/>
                  </a:lnTo>
                  <a:lnTo>
                    <a:pt x="1420980" y="1128383"/>
                  </a:lnTo>
                  <a:lnTo>
                    <a:pt x="1420980" y="1420980"/>
                  </a:lnTo>
                  <a:lnTo>
                    <a:pt x="0" y="1420980"/>
                  </a:lnTo>
                  <a:close/>
                </a:path>
              </a:pathLst>
            </a:custGeom>
            <a:solidFill>
              <a:schemeClr val="l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250"/>
                                        <p:tgtEl>
                                          <p:spTgt spid="115"/>
                                        </p:tgtEl>
                                        <p:attrNameLst>
                                          <p:attrName>ppt_w</p:attrName>
                                        </p:attrNameLst>
                                      </p:cBhvr>
                                      <p:tavLst>
                                        <p:tav fmla="" tm="0">
                                          <p:val>
                                            <p:strVal val="0"/>
                                          </p:val>
                                        </p:tav>
                                        <p:tav fmla="" tm="100000">
                                          <p:val>
                                            <p:strVal val="#ppt_w"/>
                                          </p:val>
                                        </p:tav>
                                      </p:tavLst>
                                    </p:anim>
                                    <p:anim calcmode="lin" valueType="num">
                                      <p:cBhvr additive="base">
                                        <p:cTn dur="250"/>
                                        <p:tgtEl>
                                          <p:spTgt spid="11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250"/>
                                        <p:tgtEl>
                                          <p:spTgt spid="114"/>
                                        </p:tgtEl>
                                        <p:attrNameLst>
                                          <p:attrName>ppt_w</p:attrName>
                                        </p:attrNameLst>
                                      </p:cBhvr>
                                      <p:tavLst>
                                        <p:tav fmla="" tm="0">
                                          <p:val>
                                            <p:strVal val="0"/>
                                          </p:val>
                                        </p:tav>
                                        <p:tav fmla="" tm="100000">
                                          <p:val>
                                            <p:strVal val="#ppt_w"/>
                                          </p:val>
                                        </p:tav>
                                      </p:tavLst>
                                    </p:anim>
                                    <p:anim calcmode="lin" valueType="num">
                                      <p:cBhvr additive="base">
                                        <p:cTn dur="250"/>
                                        <p:tgtEl>
                                          <p:spTgt spid="11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0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250"/>
                                        <p:tgtEl>
                                          <p:spTgt spid="113"/>
                                        </p:tgtEl>
                                        <p:attrNameLst>
                                          <p:attrName>ppt_w</p:attrName>
                                        </p:attrNameLst>
                                      </p:cBhvr>
                                      <p:tavLst>
                                        <p:tav fmla="" tm="0">
                                          <p:val>
                                            <p:strVal val="0"/>
                                          </p:val>
                                        </p:tav>
                                        <p:tav fmla="" tm="100000">
                                          <p:val>
                                            <p:strVal val="#ppt_w"/>
                                          </p:val>
                                        </p:tav>
                                      </p:tavLst>
                                    </p:anim>
                                    <p:anim calcmode="lin" valueType="num">
                                      <p:cBhvr additive="base">
                                        <p:cTn dur="250"/>
                                        <p:tgtEl>
                                          <p:spTgt spid="11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0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250"/>
                                        <p:tgtEl>
                                          <p:spTgt spid="112"/>
                                        </p:tgtEl>
                                        <p:attrNameLst>
                                          <p:attrName>ppt_w</p:attrName>
                                        </p:attrNameLst>
                                      </p:cBhvr>
                                      <p:tavLst>
                                        <p:tav fmla="" tm="0">
                                          <p:val>
                                            <p:strVal val="0"/>
                                          </p:val>
                                        </p:tav>
                                        <p:tav fmla="" tm="100000">
                                          <p:val>
                                            <p:strVal val="#ppt_w"/>
                                          </p:val>
                                        </p:tav>
                                      </p:tavLst>
                                    </p:anim>
                                    <p:anim calcmode="lin" valueType="num">
                                      <p:cBhvr additive="base">
                                        <p:cTn dur="250"/>
                                        <p:tgtEl>
                                          <p:spTgt spid="1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250"/>
                                        <p:tgtEl>
                                          <p:spTgt spid="121"/>
                                        </p:tgtEl>
                                        <p:attrNameLst>
                                          <p:attrName>ppt_w</p:attrName>
                                        </p:attrNameLst>
                                      </p:cBhvr>
                                      <p:tavLst>
                                        <p:tav fmla="" tm="0">
                                          <p:val>
                                            <p:strVal val="0"/>
                                          </p:val>
                                        </p:tav>
                                        <p:tav fmla="" tm="100000">
                                          <p:val>
                                            <p:strVal val="#ppt_w"/>
                                          </p:val>
                                        </p:tav>
                                      </p:tavLst>
                                    </p:anim>
                                    <p:anim calcmode="lin" valueType="num">
                                      <p:cBhvr additive="base">
                                        <p:cTn dur="250"/>
                                        <p:tgtEl>
                                          <p:spTgt spid="12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0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250"/>
                                        <p:tgtEl>
                                          <p:spTgt spid="118"/>
                                        </p:tgtEl>
                                        <p:attrNameLst>
                                          <p:attrName>ppt_w</p:attrName>
                                        </p:attrNameLst>
                                      </p:cBhvr>
                                      <p:tavLst>
                                        <p:tav fmla="" tm="0">
                                          <p:val>
                                            <p:strVal val="0"/>
                                          </p:val>
                                        </p:tav>
                                        <p:tav fmla="" tm="100000">
                                          <p:val>
                                            <p:strVal val="#ppt_w"/>
                                          </p:val>
                                        </p:tav>
                                      </p:tavLst>
                                    </p:anim>
                                    <p:anim calcmode="lin" valueType="num">
                                      <p:cBhvr additive="base">
                                        <p:cTn dur="250"/>
                                        <p:tgtEl>
                                          <p:spTgt spid="11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404925" y="152400"/>
            <a:ext cx="7747207"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5"/>
          <p:cNvPicPr preferRelativeResize="0"/>
          <p:nvPr/>
        </p:nvPicPr>
        <p:blipFill>
          <a:blip r:embed="rId3">
            <a:alphaModFix/>
          </a:blip>
          <a:stretch>
            <a:fillRect/>
          </a:stretch>
        </p:blipFill>
        <p:spPr>
          <a:xfrm>
            <a:off x="152400" y="152400"/>
            <a:ext cx="813265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6"/>
          <p:cNvPicPr preferRelativeResize="0"/>
          <p:nvPr/>
        </p:nvPicPr>
        <p:blipFill>
          <a:blip r:embed="rId3">
            <a:alphaModFix/>
          </a:blip>
          <a:stretch>
            <a:fillRect/>
          </a:stretch>
        </p:blipFill>
        <p:spPr>
          <a:xfrm>
            <a:off x="228600" y="152400"/>
            <a:ext cx="6745677"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37"/>
          <p:cNvPicPr preferRelativeResize="0"/>
          <p:nvPr/>
        </p:nvPicPr>
        <p:blipFill>
          <a:blip r:embed="rId3">
            <a:alphaModFix/>
          </a:blip>
          <a:stretch>
            <a:fillRect/>
          </a:stretch>
        </p:blipFill>
        <p:spPr>
          <a:xfrm>
            <a:off x="0" y="7"/>
            <a:ext cx="9144000" cy="1177737"/>
          </a:xfrm>
          <a:prstGeom prst="rect">
            <a:avLst/>
          </a:prstGeom>
          <a:noFill/>
          <a:ln>
            <a:noFill/>
          </a:ln>
        </p:spPr>
      </p:pic>
      <p:sp>
        <p:nvSpPr>
          <p:cNvPr id="220" name="Google Shape;220;p37"/>
          <p:cNvSpPr txBox="1"/>
          <p:nvPr/>
        </p:nvSpPr>
        <p:spPr>
          <a:xfrm>
            <a:off x="2192150" y="193775"/>
            <a:ext cx="56922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rgbClr val="FFFFFF"/>
                </a:solidFill>
              </a:rPr>
              <a:t>Business Question 3</a:t>
            </a:r>
            <a:endParaRPr>
              <a:solidFill>
                <a:srgbClr val="FFFFFF"/>
              </a:solidFill>
            </a:endParaRPr>
          </a:p>
          <a:p>
            <a:pPr indent="0" lvl="0" marL="0" rtl="0" algn="l">
              <a:spcBef>
                <a:spcPts val="0"/>
              </a:spcBef>
              <a:spcAft>
                <a:spcPts val="0"/>
              </a:spcAft>
              <a:buNone/>
            </a:pPr>
            <a:r>
              <a:t/>
            </a:r>
            <a:endParaRPr/>
          </a:p>
        </p:txBody>
      </p:sp>
      <p:sp>
        <p:nvSpPr>
          <p:cNvPr id="221" name="Google Shape;221;p37"/>
          <p:cNvSpPr txBox="1"/>
          <p:nvPr/>
        </p:nvSpPr>
        <p:spPr>
          <a:xfrm>
            <a:off x="339125" y="1550250"/>
            <a:ext cx="8005500" cy="30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txBox="1"/>
          <p:nvPr/>
        </p:nvSpPr>
        <p:spPr>
          <a:xfrm>
            <a:off x="339125" y="1550250"/>
            <a:ext cx="8163000" cy="32943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Char char="●"/>
            </a:pPr>
            <a:r>
              <a:rPr lang="en" sz="3000">
                <a:solidFill>
                  <a:schemeClr val="dk1"/>
                </a:solidFill>
              </a:rPr>
              <a:t>Which occupation offers the highest annual wages ?</a:t>
            </a:r>
            <a:endParaRPr sz="3000">
              <a:solidFill>
                <a:schemeClr val="dk1"/>
              </a:solidFill>
            </a:endParaRPr>
          </a:p>
          <a:p>
            <a:pPr indent="-419100" lvl="0" marL="457200" rtl="0" algn="l">
              <a:lnSpc>
                <a:spcPct val="115000"/>
              </a:lnSpc>
              <a:spcBef>
                <a:spcPts val="0"/>
              </a:spcBef>
              <a:spcAft>
                <a:spcPts val="0"/>
              </a:spcAft>
              <a:buSzPts val="3000"/>
              <a:buChar char="●"/>
            </a:pPr>
            <a:r>
              <a:rPr lang="en" sz="3000">
                <a:solidFill>
                  <a:schemeClr val="dk1"/>
                </a:solidFill>
              </a:rPr>
              <a:t>How do the wages compare for competitors in the top occupations?  </a:t>
            </a:r>
            <a:endParaRPr sz="3000">
              <a:solidFill>
                <a:schemeClr val="dk1"/>
              </a:solidFill>
            </a:endParaRPr>
          </a:p>
          <a:p>
            <a:pPr indent="-419100" lvl="0" marL="457200" rtl="0" algn="l">
              <a:lnSpc>
                <a:spcPct val="115000"/>
              </a:lnSpc>
              <a:spcBef>
                <a:spcPts val="0"/>
              </a:spcBef>
              <a:spcAft>
                <a:spcPts val="0"/>
              </a:spcAft>
              <a:buSzPts val="3000"/>
              <a:buChar char="●"/>
            </a:pPr>
            <a:r>
              <a:rPr lang="en" sz="3000">
                <a:solidFill>
                  <a:schemeClr val="dk1"/>
                </a:solidFill>
              </a:rPr>
              <a:t>How do wages vary over location?</a:t>
            </a:r>
            <a:endParaRPr sz="3000">
              <a:solidFill>
                <a:schemeClr val="dk1"/>
              </a:solidFill>
            </a:endParaRPr>
          </a:p>
          <a:p>
            <a:pPr indent="0" lvl="0" marL="457200" rtl="0" algn="l">
              <a:spcBef>
                <a:spcPts val="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38"/>
          <p:cNvPicPr preferRelativeResize="0"/>
          <p:nvPr/>
        </p:nvPicPr>
        <p:blipFill>
          <a:blip r:embed="rId3">
            <a:alphaModFix/>
          </a:blip>
          <a:stretch>
            <a:fillRect/>
          </a:stretch>
        </p:blipFill>
        <p:spPr>
          <a:xfrm>
            <a:off x="434900" y="525262"/>
            <a:ext cx="7290101" cy="409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Google Shape;232;p39"/>
          <p:cNvPicPr preferRelativeResize="0"/>
          <p:nvPr/>
        </p:nvPicPr>
        <p:blipFill>
          <a:blip r:embed="rId3">
            <a:alphaModFix/>
          </a:blip>
          <a:stretch>
            <a:fillRect/>
          </a:stretch>
        </p:blipFill>
        <p:spPr>
          <a:xfrm>
            <a:off x="346000" y="1722350"/>
            <a:ext cx="6558524" cy="1656425"/>
          </a:xfrm>
          <a:prstGeom prst="rect">
            <a:avLst/>
          </a:prstGeom>
          <a:noFill/>
          <a:ln>
            <a:noFill/>
          </a:ln>
        </p:spPr>
      </p:pic>
      <p:pic>
        <p:nvPicPr>
          <p:cNvPr id="233" name="Google Shape;233;p39"/>
          <p:cNvPicPr preferRelativeResize="0"/>
          <p:nvPr/>
        </p:nvPicPr>
        <p:blipFill>
          <a:blip r:embed="rId4">
            <a:alphaModFix/>
          </a:blip>
          <a:stretch>
            <a:fillRect/>
          </a:stretch>
        </p:blipFill>
        <p:spPr>
          <a:xfrm>
            <a:off x="346000" y="3341425"/>
            <a:ext cx="6286114" cy="1673275"/>
          </a:xfrm>
          <a:prstGeom prst="rect">
            <a:avLst/>
          </a:prstGeom>
          <a:noFill/>
          <a:ln>
            <a:noFill/>
          </a:ln>
        </p:spPr>
      </p:pic>
      <p:pic>
        <p:nvPicPr>
          <p:cNvPr id="234" name="Google Shape;234;p39"/>
          <p:cNvPicPr preferRelativeResize="0"/>
          <p:nvPr/>
        </p:nvPicPr>
        <p:blipFill>
          <a:blip r:embed="rId5">
            <a:alphaModFix/>
          </a:blip>
          <a:stretch>
            <a:fillRect/>
          </a:stretch>
        </p:blipFill>
        <p:spPr>
          <a:xfrm>
            <a:off x="346000" y="8600"/>
            <a:ext cx="5709449" cy="16732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40"/>
          <p:cNvPicPr preferRelativeResize="0"/>
          <p:nvPr/>
        </p:nvPicPr>
        <p:blipFill>
          <a:blip r:embed="rId3">
            <a:alphaModFix/>
          </a:blip>
          <a:stretch>
            <a:fillRect/>
          </a:stretch>
        </p:blipFill>
        <p:spPr>
          <a:xfrm>
            <a:off x="152400" y="304800"/>
            <a:ext cx="7213877" cy="48387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nvSpPr>
        <p:spPr>
          <a:xfrm>
            <a:off x="2780275" y="1918400"/>
            <a:ext cx="3906300" cy="15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t>    </a:t>
            </a:r>
            <a:r>
              <a:rPr lang="en" sz="6000">
                <a:solidFill>
                  <a:srgbClr val="FFFFFF"/>
                </a:solidFill>
              </a:rPr>
              <a:t>Q&amp;A</a:t>
            </a:r>
            <a:endParaRPr b="1" sz="6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2"/>
          <p:cNvSpPr txBox="1"/>
          <p:nvPr/>
        </p:nvSpPr>
        <p:spPr>
          <a:xfrm>
            <a:off x="1169600" y="1793250"/>
            <a:ext cx="6699600" cy="15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t>    </a:t>
            </a:r>
            <a:r>
              <a:rPr lang="en" sz="6000">
                <a:solidFill>
                  <a:srgbClr val="FFFFFF"/>
                </a:solidFill>
              </a:rPr>
              <a:t>Back-up Slides</a:t>
            </a:r>
            <a:endParaRPr b="1" sz="60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3"/>
          <p:cNvSpPr/>
          <p:nvPr/>
        </p:nvSpPr>
        <p:spPr>
          <a:xfrm rot="10800000">
            <a:off x="254800" y="0"/>
            <a:ext cx="8599200" cy="1169400"/>
          </a:xfrm>
          <a:prstGeom prst="triangle">
            <a:avLst>
              <a:gd fmla="val 49999" name="adj"/>
            </a:avLst>
          </a:prstGeom>
          <a:gradFill>
            <a:gsLst>
              <a:gs pos="0">
                <a:srgbClr val="000000">
                  <a:alpha val="72941"/>
                </a:srgbClr>
              </a:gs>
              <a:gs pos="100000">
                <a:schemeClr val="dk1"/>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5" name="Google Shape;255;p43"/>
          <p:cNvSpPr txBox="1"/>
          <p:nvPr/>
        </p:nvSpPr>
        <p:spPr>
          <a:xfrm>
            <a:off x="3275827" y="109575"/>
            <a:ext cx="33021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4100">
                <a:solidFill>
                  <a:srgbClr val="D8D8D8"/>
                </a:solidFill>
                <a:latin typeface="Calibri"/>
                <a:ea typeface="Calibri"/>
                <a:cs typeface="Calibri"/>
                <a:sym typeface="Calibri"/>
              </a:rPr>
              <a:t>Case_Status</a:t>
            </a:r>
            <a:endParaRPr sz="4100">
              <a:solidFill>
                <a:srgbClr val="D8D8D8"/>
              </a:solidFill>
              <a:latin typeface="Calibri"/>
              <a:ea typeface="Calibri"/>
              <a:cs typeface="Calibri"/>
              <a:sym typeface="Calibri"/>
            </a:endParaRPr>
          </a:p>
        </p:txBody>
      </p:sp>
      <p:cxnSp>
        <p:nvCxnSpPr>
          <p:cNvPr id="256" name="Google Shape;256;p43"/>
          <p:cNvCxnSpPr/>
          <p:nvPr/>
        </p:nvCxnSpPr>
        <p:spPr>
          <a:xfrm>
            <a:off x="2238350" y="1868250"/>
            <a:ext cx="26700" cy="2977200"/>
          </a:xfrm>
          <a:prstGeom prst="straightConnector1">
            <a:avLst/>
          </a:prstGeom>
          <a:noFill/>
          <a:ln cap="flat" cmpd="sng" w="19050">
            <a:solidFill>
              <a:schemeClr val="dk1">
                <a:alpha val="16860"/>
              </a:schemeClr>
            </a:solidFill>
            <a:prstDash val="solid"/>
            <a:miter lim="800000"/>
            <a:headEnd len="sm" w="sm" type="none"/>
            <a:tailEnd len="sm" w="sm" type="none"/>
          </a:ln>
        </p:spPr>
      </p:cxnSp>
      <p:sp>
        <p:nvSpPr>
          <p:cNvPr id="257" name="Google Shape;257;p43"/>
          <p:cNvSpPr txBox="1"/>
          <p:nvPr/>
        </p:nvSpPr>
        <p:spPr>
          <a:xfrm>
            <a:off x="367950" y="2121600"/>
            <a:ext cx="18459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000">
                <a:solidFill>
                  <a:srgbClr val="7F7F7F"/>
                </a:solidFill>
                <a:latin typeface="Calibri"/>
                <a:ea typeface="Calibri"/>
                <a:cs typeface="Calibri"/>
                <a:sym typeface="Calibri"/>
              </a:rPr>
              <a:t>Certified</a:t>
            </a:r>
            <a:endParaRPr sz="3000">
              <a:solidFill>
                <a:srgbClr val="7F7F7F"/>
              </a:solidFill>
              <a:latin typeface="Calibri"/>
              <a:ea typeface="Calibri"/>
              <a:cs typeface="Calibri"/>
              <a:sym typeface="Calibri"/>
            </a:endParaRPr>
          </a:p>
        </p:txBody>
      </p:sp>
      <p:cxnSp>
        <p:nvCxnSpPr>
          <p:cNvPr id="258" name="Google Shape;258;p43"/>
          <p:cNvCxnSpPr/>
          <p:nvPr/>
        </p:nvCxnSpPr>
        <p:spPr>
          <a:xfrm>
            <a:off x="4530981" y="1889097"/>
            <a:ext cx="0" cy="2935500"/>
          </a:xfrm>
          <a:prstGeom prst="straightConnector1">
            <a:avLst/>
          </a:prstGeom>
          <a:noFill/>
          <a:ln cap="flat" cmpd="sng" w="19050">
            <a:solidFill>
              <a:schemeClr val="accent1">
                <a:alpha val="16860"/>
              </a:schemeClr>
            </a:solidFill>
            <a:prstDash val="solid"/>
            <a:miter lim="800000"/>
            <a:headEnd len="sm" w="sm" type="none"/>
            <a:tailEnd len="sm" w="sm" type="none"/>
          </a:ln>
        </p:spPr>
      </p:cxnSp>
      <p:sp>
        <p:nvSpPr>
          <p:cNvPr id="259" name="Google Shape;259;p43"/>
          <p:cNvSpPr txBox="1"/>
          <p:nvPr/>
        </p:nvSpPr>
        <p:spPr>
          <a:xfrm>
            <a:off x="2447062" y="1901225"/>
            <a:ext cx="20082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000">
                <a:solidFill>
                  <a:srgbClr val="7F7F7F"/>
                </a:solidFill>
                <a:latin typeface="Calibri"/>
                <a:ea typeface="Calibri"/>
                <a:cs typeface="Calibri"/>
                <a:sym typeface="Calibri"/>
              </a:rPr>
              <a:t> Certified</a:t>
            </a:r>
            <a:endParaRPr sz="3000">
              <a:solidFill>
                <a:srgbClr val="7F7F7F"/>
              </a:solidFill>
              <a:latin typeface="Calibri"/>
              <a:ea typeface="Calibri"/>
              <a:cs typeface="Calibri"/>
              <a:sym typeface="Calibri"/>
            </a:endParaRPr>
          </a:p>
          <a:p>
            <a:pPr indent="0" lvl="0" marL="0" marR="0" rtl="0" algn="l">
              <a:spcBef>
                <a:spcPts val="0"/>
              </a:spcBef>
              <a:spcAft>
                <a:spcPts val="0"/>
              </a:spcAft>
              <a:buNone/>
            </a:pPr>
            <a:r>
              <a:rPr lang="en" sz="3000">
                <a:solidFill>
                  <a:srgbClr val="7F7F7F"/>
                </a:solidFill>
                <a:latin typeface="Calibri"/>
                <a:ea typeface="Calibri"/>
                <a:cs typeface="Calibri"/>
                <a:sym typeface="Calibri"/>
              </a:rPr>
              <a:t>Withdrawn</a:t>
            </a:r>
            <a:endParaRPr sz="3000">
              <a:solidFill>
                <a:srgbClr val="7F7F7F"/>
              </a:solidFill>
              <a:latin typeface="Calibri"/>
              <a:ea typeface="Calibri"/>
              <a:cs typeface="Calibri"/>
              <a:sym typeface="Calibri"/>
            </a:endParaRPr>
          </a:p>
        </p:txBody>
      </p:sp>
      <p:cxnSp>
        <p:nvCxnSpPr>
          <p:cNvPr id="260" name="Google Shape;260;p43"/>
          <p:cNvCxnSpPr/>
          <p:nvPr/>
        </p:nvCxnSpPr>
        <p:spPr>
          <a:xfrm>
            <a:off x="6848090" y="1935597"/>
            <a:ext cx="2700" cy="2842500"/>
          </a:xfrm>
          <a:prstGeom prst="straightConnector1">
            <a:avLst/>
          </a:prstGeom>
          <a:noFill/>
          <a:ln cap="flat" cmpd="sng" w="19050">
            <a:solidFill>
              <a:schemeClr val="accent1">
                <a:alpha val="16860"/>
              </a:schemeClr>
            </a:solidFill>
            <a:prstDash val="solid"/>
            <a:miter lim="800000"/>
            <a:headEnd len="sm" w="sm" type="none"/>
            <a:tailEnd len="sm" w="sm" type="none"/>
          </a:ln>
        </p:spPr>
      </p:cxnSp>
      <p:sp>
        <p:nvSpPr>
          <p:cNvPr id="261" name="Google Shape;261;p43"/>
          <p:cNvSpPr txBox="1"/>
          <p:nvPr/>
        </p:nvSpPr>
        <p:spPr>
          <a:xfrm>
            <a:off x="4709190" y="2030325"/>
            <a:ext cx="20082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000">
                <a:solidFill>
                  <a:srgbClr val="7F7F7F"/>
                </a:solidFill>
                <a:latin typeface="Calibri"/>
                <a:ea typeface="Calibri"/>
                <a:cs typeface="Calibri"/>
                <a:sym typeface="Calibri"/>
              </a:rPr>
              <a:t>Withdrawn</a:t>
            </a:r>
            <a:endParaRPr sz="3000">
              <a:solidFill>
                <a:srgbClr val="7F7F7F"/>
              </a:solidFill>
              <a:latin typeface="Calibri"/>
              <a:ea typeface="Calibri"/>
              <a:cs typeface="Calibri"/>
              <a:sym typeface="Calibri"/>
            </a:endParaRPr>
          </a:p>
        </p:txBody>
      </p:sp>
      <p:sp>
        <p:nvSpPr>
          <p:cNvPr id="262" name="Google Shape;262;p43"/>
          <p:cNvSpPr txBox="1"/>
          <p:nvPr/>
        </p:nvSpPr>
        <p:spPr>
          <a:xfrm>
            <a:off x="7153906" y="2030325"/>
            <a:ext cx="13920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3000">
                <a:solidFill>
                  <a:srgbClr val="7F7F7F"/>
                </a:solidFill>
                <a:latin typeface="Calibri"/>
                <a:ea typeface="Calibri"/>
                <a:cs typeface="Calibri"/>
                <a:sym typeface="Calibri"/>
              </a:rPr>
              <a:t>Denied</a:t>
            </a:r>
            <a:endParaRPr sz="3000">
              <a:solidFill>
                <a:srgbClr val="7F7F7F"/>
              </a:solidFill>
              <a:latin typeface="Calibri"/>
              <a:ea typeface="Calibri"/>
              <a:cs typeface="Calibri"/>
              <a:sym typeface="Calibri"/>
            </a:endParaRPr>
          </a:p>
        </p:txBody>
      </p:sp>
      <p:sp>
        <p:nvSpPr>
          <p:cNvPr id="263" name="Google Shape;263;p43"/>
          <p:cNvSpPr txBox="1"/>
          <p:nvPr/>
        </p:nvSpPr>
        <p:spPr>
          <a:xfrm>
            <a:off x="2289550" y="3240950"/>
            <a:ext cx="2323200" cy="14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case was withdrawn after it was certified by OFLC</a:t>
            </a:r>
            <a:endParaRPr sz="1800"/>
          </a:p>
          <a:p>
            <a:pPr indent="0" lvl="0" marL="0" rtl="0" algn="l">
              <a:spcBef>
                <a:spcPts val="0"/>
              </a:spcBef>
              <a:spcAft>
                <a:spcPts val="0"/>
              </a:spcAft>
              <a:buNone/>
            </a:pPr>
            <a:r>
              <a:t/>
            </a:r>
            <a:endParaRPr sz="1800"/>
          </a:p>
        </p:txBody>
      </p:sp>
      <p:sp>
        <p:nvSpPr>
          <p:cNvPr id="264" name="Google Shape;264;p43"/>
          <p:cNvSpPr txBox="1"/>
          <p:nvPr/>
        </p:nvSpPr>
        <p:spPr>
          <a:xfrm>
            <a:off x="4555913" y="3240950"/>
            <a:ext cx="2230200" cy="12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case was withdrawn by the employer</a:t>
            </a:r>
            <a:endParaRPr sz="1800"/>
          </a:p>
          <a:p>
            <a:pPr indent="0" lvl="0" marL="0" rtl="0" algn="l">
              <a:spcBef>
                <a:spcPts val="0"/>
              </a:spcBef>
              <a:spcAft>
                <a:spcPts val="0"/>
              </a:spcAft>
              <a:buNone/>
            </a:pPr>
            <a:r>
              <a:t/>
            </a:r>
            <a:endParaRPr sz="1800"/>
          </a:p>
        </p:txBody>
      </p:sp>
      <p:sp>
        <p:nvSpPr>
          <p:cNvPr id="265" name="Google Shape;265;p43"/>
          <p:cNvSpPr txBox="1"/>
          <p:nvPr/>
        </p:nvSpPr>
        <p:spPr>
          <a:xfrm>
            <a:off x="0" y="3317300"/>
            <a:ext cx="2323200" cy="13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LCA of an employer was approved</a:t>
            </a:r>
            <a:endParaRPr sz="1800"/>
          </a:p>
          <a:p>
            <a:pPr indent="0" lvl="0" marL="0" rtl="0" algn="l">
              <a:spcBef>
                <a:spcPts val="0"/>
              </a:spcBef>
              <a:spcAft>
                <a:spcPts val="0"/>
              </a:spcAft>
              <a:buNone/>
            </a:pPr>
            <a:r>
              <a:t/>
            </a:r>
            <a:endParaRPr/>
          </a:p>
        </p:txBody>
      </p:sp>
      <p:sp>
        <p:nvSpPr>
          <p:cNvPr id="266" name="Google Shape;266;p43"/>
          <p:cNvSpPr txBox="1"/>
          <p:nvPr/>
        </p:nvSpPr>
        <p:spPr>
          <a:xfrm>
            <a:off x="6912775" y="3240950"/>
            <a:ext cx="2008200" cy="78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case was denied </a:t>
            </a:r>
            <a:r>
              <a:rPr lang="en" sz="1800"/>
              <a:t>by</a:t>
            </a:r>
            <a:r>
              <a:rPr lang="en" sz="1800"/>
              <a:t> OFLC</a:t>
            </a:r>
            <a:endParaRPr sz="1800"/>
          </a:p>
          <a:p>
            <a:pPr indent="0" lvl="0" marL="0" rtl="0" algn="l">
              <a:spcBef>
                <a:spcPts val="0"/>
              </a:spcBef>
              <a:spcAft>
                <a:spcPts val="0"/>
              </a:spcAft>
              <a:buNone/>
            </a:pPr>
            <a:r>
              <a:t/>
            </a:r>
            <a:endParaRPr/>
          </a:p>
        </p:txBody>
      </p:sp>
    </p:spTree>
  </p:cSld>
  <p:clrMapOvr>
    <a:masterClrMapping/>
  </p:clrMapOvr>
  <mc:AlternateContent>
    <mc:Choice Requires="p14">
      <p:transition spd="slow" p14:dur="9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250"/>
                                        <p:tgtEl>
                                          <p:spTgt spid="2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256"/>
                                        </p:tgtEl>
                                        <p:attrNameLst>
                                          <p:attrName>style.visibility</p:attrName>
                                        </p:attrNameLst>
                                      </p:cBhvr>
                                      <p:to>
                                        <p:strVal val="visible"/>
                                      </p:to>
                                    </p:set>
                                    <p:animEffect filter="fade" transition="in">
                                      <p:cBhvr>
                                        <p:cTn dur="250"/>
                                        <p:tgtEl>
                                          <p:spTgt spid="256"/>
                                        </p:tgtEl>
                                      </p:cBhvr>
                                    </p:animEffect>
                                  </p:childTnLst>
                                </p:cTn>
                              </p:par>
                              <p:par>
                                <p:cTn fill="hold" nodeType="withEffect" presetClass="entr" presetID="10" presetSubtype="0">
                                  <p:stCondLst>
                                    <p:cond delay="750"/>
                                  </p:stCondLst>
                                  <p:childTnLst>
                                    <p:set>
                                      <p:cBhvr>
                                        <p:cTn dur="1" fill="hold">
                                          <p:stCondLst>
                                            <p:cond delay="0"/>
                                          </p:stCondLst>
                                        </p:cTn>
                                        <p:tgtEl>
                                          <p:spTgt spid="258"/>
                                        </p:tgtEl>
                                        <p:attrNameLst>
                                          <p:attrName>style.visibility</p:attrName>
                                        </p:attrNameLst>
                                      </p:cBhvr>
                                      <p:to>
                                        <p:strVal val="visible"/>
                                      </p:to>
                                    </p:set>
                                    <p:animEffect filter="fade" transition="in">
                                      <p:cBhvr>
                                        <p:cTn dur="250"/>
                                        <p:tgtEl>
                                          <p:spTgt spid="258"/>
                                        </p:tgtEl>
                                      </p:cBhvr>
                                    </p:animEffect>
                                  </p:childTnLst>
                                </p:cTn>
                              </p:par>
                              <p:par>
                                <p:cTn fill="hold" nodeType="withEffect" presetClass="entr" presetID="10" presetSubtype="0">
                                  <p:stCondLst>
                                    <p:cond delay="750"/>
                                  </p:stCondLst>
                                  <p:childTnLst>
                                    <p:set>
                                      <p:cBhvr>
                                        <p:cTn dur="1" fill="hold">
                                          <p:stCondLst>
                                            <p:cond delay="0"/>
                                          </p:stCondLst>
                                        </p:cTn>
                                        <p:tgtEl>
                                          <p:spTgt spid="260"/>
                                        </p:tgtEl>
                                        <p:attrNameLst>
                                          <p:attrName>style.visibility</p:attrName>
                                        </p:attrNameLst>
                                      </p:cBhvr>
                                      <p:to>
                                        <p:strVal val="visible"/>
                                      </p:to>
                                    </p:set>
                                    <p:animEffect filter="fade" transition="in">
                                      <p:cBhvr>
                                        <p:cTn dur="250"/>
                                        <p:tgtEl>
                                          <p:spTgt spid="260"/>
                                        </p:tgtEl>
                                      </p:cBhvr>
                                    </p:animEffect>
                                  </p:childTnLst>
                                </p:cTn>
                              </p:par>
                              <p:par>
                                <p:cTn fill="hold" nodeType="withEffect" presetClass="entr" presetID="23" presetSubtype="16">
                                  <p:stCondLst>
                                    <p:cond delay="100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ppt_w</p:attrName>
                                        </p:attrNameLst>
                                      </p:cBhvr>
                                      <p:tavLst>
                                        <p:tav fmla="" tm="0">
                                          <p:val>
                                            <p:strVal val="0"/>
                                          </p:val>
                                        </p:tav>
                                        <p:tav fmla="" tm="100000">
                                          <p:val>
                                            <p:strVal val="#ppt_w"/>
                                          </p:val>
                                        </p:tav>
                                      </p:tavLst>
                                    </p:anim>
                                    <p:anim calcmode="lin" valueType="num">
                                      <p:cBhvr additive="base">
                                        <p:cTn dur="500"/>
                                        <p:tgtEl>
                                          <p:spTgt spid="25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00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ppt_w</p:attrName>
                                        </p:attrNameLst>
                                      </p:cBhvr>
                                      <p:tavLst>
                                        <p:tav fmla="" tm="0">
                                          <p:val>
                                            <p:strVal val="0"/>
                                          </p:val>
                                        </p:tav>
                                        <p:tav fmla="" tm="100000">
                                          <p:val>
                                            <p:strVal val="#ppt_w"/>
                                          </p:val>
                                        </p:tav>
                                      </p:tavLst>
                                    </p:anim>
                                    <p:anim calcmode="lin" valueType="num">
                                      <p:cBhvr additive="base">
                                        <p:cTn dur="500"/>
                                        <p:tgtEl>
                                          <p:spTgt spid="25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00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ppt_w</p:attrName>
                                        </p:attrNameLst>
                                      </p:cBhvr>
                                      <p:tavLst>
                                        <p:tav fmla="" tm="0">
                                          <p:val>
                                            <p:strVal val="0"/>
                                          </p:val>
                                        </p:tav>
                                        <p:tav fmla="" tm="100000">
                                          <p:val>
                                            <p:strVal val="#ppt_w"/>
                                          </p:val>
                                        </p:tav>
                                      </p:tavLst>
                                    </p:anim>
                                    <p:anim calcmode="lin" valueType="num">
                                      <p:cBhvr additive="base">
                                        <p:cTn dur="500"/>
                                        <p:tgtEl>
                                          <p:spTgt spid="26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00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ppt_w</p:attrName>
                                        </p:attrNameLst>
                                      </p:cBhvr>
                                      <p:tavLst>
                                        <p:tav fmla="" tm="0">
                                          <p:val>
                                            <p:strVal val="0"/>
                                          </p:val>
                                        </p:tav>
                                        <p:tav fmla="" tm="100000">
                                          <p:val>
                                            <p:strVal val="#ppt_w"/>
                                          </p:val>
                                        </p:tav>
                                      </p:tavLst>
                                    </p:anim>
                                    <p:anim calcmode="lin" valueType="num">
                                      <p:cBhvr additive="base">
                                        <p:cTn dur="500"/>
                                        <p:tgtEl>
                                          <p:spTgt spid="26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6"/>
          <p:cNvSpPr/>
          <p:nvPr/>
        </p:nvSpPr>
        <p:spPr>
          <a:xfrm>
            <a:off x="0" y="264695"/>
            <a:ext cx="216568" cy="421106"/>
          </a:xfrm>
          <a:prstGeom prst="rect">
            <a:avLst/>
          </a:prstGeom>
          <a:solidFill>
            <a:schemeClr val="accent1"/>
          </a:solidFill>
          <a:ln cap="flat" cmpd="sng" w="12700">
            <a:solidFill>
              <a:srgbClr val="08080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9" name="Google Shape;129;p26"/>
          <p:cNvSpPr/>
          <p:nvPr/>
        </p:nvSpPr>
        <p:spPr>
          <a:xfrm>
            <a:off x="280151" y="191725"/>
            <a:ext cx="30174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3600">
                <a:latin typeface="Calibri"/>
                <a:ea typeface="Calibri"/>
                <a:cs typeface="Calibri"/>
                <a:sym typeface="Calibri"/>
              </a:rPr>
              <a:t>Introduction</a:t>
            </a:r>
            <a:endParaRPr b="1" sz="3600"/>
          </a:p>
        </p:txBody>
      </p:sp>
      <p:grpSp>
        <p:nvGrpSpPr>
          <p:cNvPr id="130" name="Google Shape;130;p26"/>
          <p:cNvGrpSpPr/>
          <p:nvPr/>
        </p:nvGrpSpPr>
        <p:grpSpPr>
          <a:xfrm>
            <a:off x="3550596" y="1038364"/>
            <a:ext cx="2298207" cy="2385297"/>
            <a:chOff x="4844737" y="1962975"/>
            <a:chExt cx="2748723" cy="3052203"/>
          </a:xfrm>
        </p:grpSpPr>
        <p:grpSp>
          <p:nvGrpSpPr>
            <p:cNvPr id="131" name="Google Shape;131;p26"/>
            <p:cNvGrpSpPr/>
            <p:nvPr/>
          </p:nvGrpSpPr>
          <p:grpSpPr>
            <a:xfrm>
              <a:off x="4844737" y="1962975"/>
              <a:ext cx="2077746" cy="3052203"/>
              <a:chOff x="3764395" y="1800081"/>
              <a:chExt cx="1587500" cy="2332037"/>
            </a:xfrm>
          </p:grpSpPr>
          <p:sp>
            <p:nvSpPr>
              <p:cNvPr id="132" name="Google Shape;132;p26"/>
              <p:cNvSpPr/>
              <p:nvPr/>
            </p:nvSpPr>
            <p:spPr>
              <a:xfrm>
                <a:off x="3764395" y="1800081"/>
                <a:ext cx="1587500" cy="1676400"/>
              </a:xfrm>
              <a:custGeom>
                <a:rect b="b" l="l" r="r" t="t"/>
                <a:pathLst>
                  <a:path extrusionOk="0" h="2043" w="1935">
                    <a:moveTo>
                      <a:pt x="152" y="1131"/>
                    </a:moveTo>
                    <a:cubicBezTo>
                      <a:pt x="152" y="1130"/>
                      <a:pt x="152" y="1130"/>
                      <a:pt x="152" y="1129"/>
                    </a:cubicBezTo>
                    <a:cubicBezTo>
                      <a:pt x="152" y="1129"/>
                      <a:pt x="152" y="1129"/>
                      <a:pt x="152" y="1129"/>
                    </a:cubicBezTo>
                    <a:cubicBezTo>
                      <a:pt x="152" y="1130"/>
                      <a:pt x="152" y="1130"/>
                      <a:pt x="152" y="1131"/>
                    </a:cubicBezTo>
                    <a:moveTo>
                      <a:pt x="963" y="112"/>
                    </a:moveTo>
                    <a:cubicBezTo>
                      <a:pt x="964" y="112"/>
                      <a:pt x="964" y="112"/>
                      <a:pt x="964" y="112"/>
                    </a:cubicBezTo>
                    <a:cubicBezTo>
                      <a:pt x="964" y="112"/>
                      <a:pt x="964" y="112"/>
                      <a:pt x="964" y="112"/>
                    </a:cubicBezTo>
                    <a:cubicBezTo>
                      <a:pt x="964" y="112"/>
                      <a:pt x="964" y="112"/>
                      <a:pt x="964" y="112"/>
                    </a:cubicBezTo>
                    <a:cubicBezTo>
                      <a:pt x="964" y="112"/>
                      <a:pt x="965" y="112"/>
                      <a:pt x="966" y="112"/>
                    </a:cubicBezTo>
                    <a:cubicBezTo>
                      <a:pt x="966" y="112"/>
                      <a:pt x="966" y="112"/>
                      <a:pt x="966" y="112"/>
                    </a:cubicBezTo>
                    <a:cubicBezTo>
                      <a:pt x="972" y="112"/>
                      <a:pt x="972" y="112"/>
                      <a:pt x="972" y="112"/>
                    </a:cubicBezTo>
                    <a:cubicBezTo>
                      <a:pt x="1205" y="114"/>
                      <a:pt x="1447" y="224"/>
                      <a:pt x="1610" y="400"/>
                    </a:cubicBezTo>
                    <a:cubicBezTo>
                      <a:pt x="1610" y="400"/>
                      <a:pt x="1610" y="400"/>
                      <a:pt x="1610" y="400"/>
                    </a:cubicBezTo>
                    <a:cubicBezTo>
                      <a:pt x="1610" y="400"/>
                      <a:pt x="1610" y="400"/>
                      <a:pt x="1610" y="400"/>
                    </a:cubicBezTo>
                    <a:cubicBezTo>
                      <a:pt x="1610" y="400"/>
                      <a:pt x="1611" y="400"/>
                      <a:pt x="1611" y="401"/>
                    </a:cubicBezTo>
                    <a:cubicBezTo>
                      <a:pt x="1612" y="402"/>
                      <a:pt x="1612" y="402"/>
                      <a:pt x="1613" y="403"/>
                    </a:cubicBezTo>
                    <a:cubicBezTo>
                      <a:pt x="1613" y="403"/>
                      <a:pt x="1613" y="403"/>
                      <a:pt x="1613" y="403"/>
                    </a:cubicBezTo>
                    <a:cubicBezTo>
                      <a:pt x="1618" y="409"/>
                      <a:pt x="1623" y="415"/>
                      <a:pt x="1628" y="421"/>
                    </a:cubicBezTo>
                    <a:cubicBezTo>
                      <a:pt x="1730" y="538"/>
                      <a:pt x="1844" y="736"/>
                      <a:pt x="1807" y="1008"/>
                    </a:cubicBezTo>
                    <a:cubicBezTo>
                      <a:pt x="1802" y="1047"/>
                      <a:pt x="1795" y="1083"/>
                      <a:pt x="1786" y="1118"/>
                    </a:cubicBezTo>
                    <a:cubicBezTo>
                      <a:pt x="1786" y="1118"/>
                      <a:pt x="1786" y="1118"/>
                      <a:pt x="1786" y="1118"/>
                    </a:cubicBezTo>
                    <a:cubicBezTo>
                      <a:pt x="1786" y="1118"/>
                      <a:pt x="1786" y="1118"/>
                      <a:pt x="1786" y="1118"/>
                    </a:cubicBezTo>
                    <a:cubicBezTo>
                      <a:pt x="1786" y="1118"/>
                      <a:pt x="1786" y="1118"/>
                      <a:pt x="1786" y="1118"/>
                    </a:cubicBezTo>
                    <a:cubicBezTo>
                      <a:pt x="1786" y="1119"/>
                      <a:pt x="1786" y="1119"/>
                      <a:pt x="1786" y="1119"/>
                    </a:cubicBezTo>
                    <a:cubicBezTo>
                      <a:pt x="1786" y="1120"/>
                      <a:pt x="1785" y="1120"/>
                      <a:pt x="1785" y="1121"/>
                    </a:cubicBezTo>
                    <a:cubicBezTo>
                      <a:pt x="1785" y="1122"/>
                      <a:pt x="1785" y="1122"/>
                      <a:pt x="1785" y="1123"/>
                    </a:cubicBezTo>
                    <a:cubicBezTo>
                      <a:pt x="1785" y="1123"/>
                      <a:pt x="1785" y="1123"/>
                      <a:pt x="1785" y="1124"/>
                    </a:cubicBezTo>
                    <a:cubicBezTo>
                      <a:pt x="1784" y="1124"/>
                      <a:pt x="1784" y="1124"/>
                      <a:pt x="1784" y="1124"/>
                    </a:cubicBezTo>
                    <a:cubicBezTo>
                      <a:pt x="1784" y="1124"/>
                      <a:pt x="1784" y="1124"/>
                      <a:pt x="1784" y="1124"/>
                    </a:cubicBezTo>
                    <a:cubicBezTo>
                      <a:pt x="1784" y="1125"/>
                      <a:pt x="1784" y="1125"/>
                      <a:pt x="1784" y="1125"/>
                    </a:cubicBezTo>
                    <a:cubicBezTo>
                      <a:pt x="1784" y="1125"/>
                      <a:pt x="1784" y="1125"/>
                      <a:pt x="1784" y="1125"/>
                    </a:cubicBezTo>
                    <a:cubicBezTo>
                      <a:pt x="1735" y="1314"/>
                      <a:pt x="1637" y="1455"/>
                      <a:pt x="1549" y="1582"/>
                    </a:cubicBezTo>
                    <a:cubicBezTo>
                      <a:pt x="1501" y="1650"/>
                      <a:pt x="1454" y="1717"/>
                      <a:pt x="1420" y="1787"/>
                    </a:cubicBezTo>
                    <a:cubicBezTo>
                      <a:pt x="1420" y="1787"/>
                      <a:pt x="1420" y="1787"/>
                      <a:pt x="1420" y="1787"/>
                    </a:cubicBezTo>
                    <a:cubicBezTo>
                      <a:pt x="1420" y="1787"/>
                      <a:pt x="1420" y="1787"/>
                      <a:pt x="1420" y="1787"/>
                    </a:cubicBezTo>
                    <a:cubicBezTo>
                      <a:pt x="1420" y="1787"/>
                      <a:pt x="1420" y="1788"/>
                      <a:pt x="1420" y="1788"/>
                    </a:cubicBezTo>
                    <a:cubicBezTo>
                      <a:pt x="1419" y="1788"/>
                      <a:pt x="1419" y="1789"/>
                      <a:pt x="1419" y="1789"/>
                    </a:cubicBezTo>
                    <a:cubicBezTo>
                      <a:pt x="1418" y="1790"/>
                      <a:pt x="1418" y="1791"/>
                      <a:pt x="1417" y="1793"/>
                    </a:cubicBezTo>
                    <a:cubicBezTo>
                      <a:pt x="1417" y="1793"/>
                      <a:pt x="1417" y="1793"/>
                      <a:pt x="1417" y="1793"/>
                    </a:cubicBezTo>
                    <a:cubicBezTo>
                      <a:pt x="1417" y="1793"/>
                      <a:pt x="1417" y="1793"/>
                      <a:pt x="1417" y="1793"/>
                    </a:cubicBezTo>
                    <a:cubicBezTo>
                      <a:pt x="1396" y="1837"/>
                      <a:pt x="1380" y="1883"/>
                      <a:pt x="1372" y="1931"/>
                    </a:cubicBezTo>
                    <a:cubicBezTo>
                      <a:pt x="965" y="1931"/>
                      <a:pt x="965" y="1931"/>
                      <a:pt x="965" y="1931"/>
                    </a:cubicBezTo>
                    <a:cubicBezTo>
                      <a:pt x="965" y="1931"/>
                      <a:pt x="965" y="1931"/>
                      <a:pt x="965" y="1931"/>
                    </a:cubicBezTo>
                    <a:cubicBezTo>
                      <a:pt x="964" y="1931"/>
                      <a:pt x="964" y="1931"/>
                      <a:pt x="963" y="1931"/>
                    </a:cubicBezTo>
                    <a:cubicBezTo>
                      <a:pt x="963" y="1931"/>
                      <a:pt x="963" y="1931"/>
                      <a:pt x="963" y="1931"/>
                    </a:cubicBezTo>
                    <a:cubicBezTo>
                      <a:pt x="963" y="1931"/>
                      <a:pt x="963" y="1931"/>
                      <a:pt x="963" y="1931"/>
                    </a:cubicBezTo>
                    <a:cubicBezTo>
                      <a:pt x="963" y="1931"/>
                      <a:pt x="963" y="1931"/>
                      <a:pt x="963" y="1931"/>
                    </a:cubicBezTo>
                    <a:cubicBezTo>
                      <a:pt x="963" y="1931"/>
                      <a:pt x="963" y="1931"/>
                      <a:pt x="963" y="1931"/>
                    </a:cubicBezTo>
                    <a:cubicBezTo>
                      <a:pt x="963" y="1931"/>
                      <a:pt x="963" y="1931"/>
                      <a:pt x="963" y="1931"/>
                    </a:cubicBezTo>
                    <a:cubicBezTo>
                      <a:pt x="963" y="1931"/>
                      <a:pt x="963" y="1931"/>
                      <a:pt x="963" y="1931"/>
                    </a:cubicBezTo>
                    <a:cubicBezTo>
                      <a:pt x="962" y="1931"/>
                      <a:pt x="962" y="1931"/>
                      <a:pt x="962" y="1931"/>
                    </a:cubicBezTo>
                    <a:cubicBezTo>
                      <a:pt x="962" y="1931"/>
                      <a:pt x="962" y="1931"/>
                      <a:pt x="962" y="1931"/>
                    </a:cubicBezTo>
                    <a:cubicBezTo>
                      <a:pt x="564" y="1931"/>
                      <a:pt x="564" y="1931"/>
                      <a:pt x="564" y="1931"/>
                    </a:cubicBezTo>
                    <a:cubicBezTo>
                      <a:pt x="556" y="1882"/>
                      <a:pt x="539" y="1836"/>
                      <a:pt x="517" y="1791"/>
                    </a:cubicBezTo>
                    <a:cubicBezTo>
                      <a:pt x="517" y="1791"/>
                      <a:pt x="517" y="1791"/>
                      <a:pt x="517" y="1791"/>
                    </a:cubicBezTo>
                    <a:cubicBezTo>
                      <a:pt x="517" y="1790"/>
                      <a:pt x="517" y="1790"/>
                      <a:pt x="517" y="1790"/>
                    </a:cubicBezTo>
                    <a:cubicBezTo>
                      <a:pt x="517" y="1789"/>
                      <a:pt x="516" y="1788"/>
                      <a:pt x="516" y="1788"/>
                    </a:cubicBezTo>
                    <a:cubicBezTo>
                      <a:pt x="515" y="1787"/>
                      <a:pt x="515" y="1787"/>
                      <a:pt x="515" y="1787"/>
                    </a:cubicBezTo>
                    <a:cubicBezTo>
                      <a:pt x="515" y="1786"/>
                      <a:pt x="515" y="1786"/>
                      <a:pt x="515" y="1786"/>
                    </a:cubicBezTo>
                    <a:cubicBezTo>
                      <a:pt x="515" y="1786"/>
                      <a:pt x="515" y="1786"/>
                      <a:pt x="515" y="1786"/>
                    </a:cubicBezTo>
                    <a:cubicBezTo>
                      <a:pt x="515" y="1786"/>
                      <a:pt x="515" y="1786"/>
                      <a:pt x="515" y="1786"/>
                    </a:cubicBezTo>
                    <a:cubicBezTo>
                      <a:pt x="515" y="1787"/>
                      <a:pt x="515" y="1787"/>
                      <a:pt x="515" y="1787"/>
                    </a:cubicBezTo>
                    <a:cubicBezTo>
                      <a:pt x="515" y="1787"/>
                      <a:pt x="515" y="1787"/>
                      <a:pt x="515" y="1787"/>
                    </a:cubicBezTo>
                    <a:cubicBezTo>
                      <a:pt x="481" y="1717"/>
                      <a:pt x="435" y="1650"/>
                      <a:pt x="387" y="1582"/>
                    </a:cubicBezTo>
                    <a:cubicBezTo>
                      <a:pt x="298" y="1455"/>
                      <a:pt x="200" y="1314"/>
                      <a:pt x="151" y="1125"/>
                    </a:cubicBezTo>
                    <a:cubicBezTo>
                      <a:pt x="151" y="1125"/>
                      <a:pt x="151" y="1125"/>
                      <a:pt x="151" y="1125"/>
                    </a:cubicBezTo>
                    <a:cubicBezTo>
                      <a:pt x="151" y="1125"/>
                      <a:pt x="151" y="1126"/>
                      <a:pt x="151" y="1126"/>
                    </a:cubicBezTo>
                    <a:cubicBezTo>
                      <a:pt x="151" y="1124"/>
                      <a:pt x="150" y="1122"/>
                      <a:pt x="150" y="1120"/>
                    </a:cubicBezTo>
                    <a:cubicBezTo>
                      <a:pt x="150" y="1120"/>
                      <a:pt x="150" y="1120"/>
                      <a:pt x="150" y="1120"/>
                    </a:cubicBezTo>
                    <a:cubicBezTo>
                      <a:pt x="141" y="1085"/>
                      <a:pt x="133" y="1047"/>
                      <a:pt x="128" y="1008"/>
                    </a:cubicBezTo>
                    <a:cubicBezTo>
                      <a:pt x="92" y="736"/>
                      <a:pt x="205" y="538"/>
                      <a:pt x="307" y="421"/>
                    </a:cubicBezTo>
                    <a:cubicBezTo>
                      <a:pt x="312" y="415"/>
                      <a:pt x="318" y="409"/>
                      <a:pt x="323" y="403"/>
                    </a:cubicBezTo>
                    <a:cubicBezTo>
                      <a:pt x="323" y="403"/>
                      <a:pt x="323" y="403"/>
                      <a:pt x="323" y="403"/>
                    </a:cubicBezTo>
                    <a:cubicBezTo>
                      <a:pt x="323" y="402"/>
                      <a:pt x="324" y="402"/>
                      <a:pt x="324" y="401"/>
                    </a:cubicBezTo>
                    <a:cubicBezTo>
                      <a:pt x="325" y="401"/>
                      <a:pt x="325" y="401"/>
                      <a:pt x="325" y="401"/>
                    </a:cubicBezTo>
                    <a:cubicBezTo>
                      <a:pt x="325" y="401"/>
                      <a:pt x="325" y="401"/>
                      <a:pt x="325" y="401"/>
                    </a:cubicBezTo>
                    <a:cubicBezTo>
                      <a:pt x="487" y="225"/>
                      <a:pt x="728" y="115"/>
                      <a:pt x="962" y="112"/>
                    </a:cubicBezTo>
                    <a:cubicBezTo>
                      <a:pt x="962" y="112"/>
                      <a:pt x="962" y="112"/>
                      <a:pt x="962" y="112"/>
                    </a:cubicBezTo>
                    <a:cubicBezTo>
                      <a:pt x="962" y="112"/>
                      <a:pt x="962" y="112"/>
                      <a:pt x="962" y="112"/>
                    </a:cubicBezTo>
                    <a:cubicBezTo>
                      <a:pt x="962" y="112"/>
                      <a:pt x="963" y="112"/>
                      <a:pt x="963" y="112"/>
                    </a:cubicBezTo>
                    <a:moveTo>
                      <a:pt x="972" y="0"/>
                    </a:moveTo>
                    <a:cubicBezTo>
                      <a:pt x="964" y="0"/>
                      <a:pt x="964" y="0"/>
                      <a:pt x="964" y="0"/>
                    </a:cubicBezTo>
                    <a:cubicBezTo>
                      <a:pt x="964" y="0"/>
                      <a:pt x="964" y="0"/>
                      <a:pt x="964" y="0"/>
                    </a:cubicBezTo>
                    <a:cubicBezTo>
                      <a:pt x="964" y="0"/>
                      <a:pt x="964" y="0"/>
                      <a:pt x="963" y="0"/>
                    </a:cubicBezTo>
                    <a:cubicBezTo>
                      <a:pt x="962" y="0"/>
                      <a:pt x="962" y="0"/>
                      <a:pt x="961" y="0"/>
                    </a:cubicBezTo>
                    <a:cubicBezTo>
                      <a:pt x="961" y="0"/>
                      <a:pt x="961" y="0"/>
                      <a:pt x="961" y="0"/>
                    </a:cubicBezTo>
                    <a:cubicBezTo>
                      <a:pt x="827" y="2"/>
                      <a:pt x="687" y="34"/>
                      <a:pt x="559" y="95"/>
                    </a:cubicBezTo>
                    <a:cubicBezTo>
                      <a:pt x="439" y="151"/>
                      <a:pt x="330" y="230"/>
                      <a:pt x="243" y="324"/>
                    </a:cubicBezTo>
                    <a:cubicBezTo>
                      <a:pt x="243" y="324"/>
                      <a:pt x="243" y="324"/>
                      <a:pt x="243" y="324"/>
                    </a:cubicBezTo>
                    <a:cubicBezTo>
                      <a:pt x="242" y="325"/>
                      <a:pt x="241" y="326"/>
                      <a:pt x="241" y="327"/>
                    </a:cubicBezTo>
                    <a:cubicBezTo>
                      <a:pt x="240" y="327"/>
                      <a:pt x="240" y="327"/>
                      <a:pt x="240" y="327"/>
                    </a:cubicBezTo>
                    <a:cubicBezTo>
                      <a:pt x="240" y="327"/>
                      <a:pt x="240" y="327"/>
                      <a:pt x="240" y="327"/>
                    </a:cubicBezTo>
                    <a:cubicBezTo>
                      <a:pt x="234" y="334"/>
                      <a:pt x="228" y="340"/>
                      <a:pt x="222" y="347"/>
                    </a:cubicBezTo>
                    <a:cubicBezTo>
                      <a:pt x="143" y="439"/>
                      <a:pt x="85" y="541"/>
                      <a:pt x="49" y="652"/>
                    </a:cubicBezTo>
                    <a:cubicBezTo>
                      <a:pt x="11" y="771"/>
                      <a:pt x="0" y="896"/>
                      <a:pt x="17" y="1023"/>
                    </a:cubicBezTo>
                    <a:cubicBezTo>
                      <a:pt x="23" y="1066"/>
                      <a:pt x="31" y="1108"/>
                      <a:pt x="41" y="1147"/>
                    </a:cubicBezTo>
                    <a:cubicBezTo>
                      <a:pt x="41" y="1148"/>
                      <a:pt x="41" y="1148"/>
                      <a:pt x="41" y="1148"/>
                    </a:cubicBezTo>
                    <a:cubicBezTo>
                      <a:pt x="42" y="1148"/>
                      <a:pt x="42" y="1148"/>
                      <a:pt x="42" y="1149"/>
                    </a:cubicBezTo>
                    <a:cubicBezTo>
                      <a:pt x="42" y="1150"/>
                      <a:pt x="42" y="1151"/>
                      <a:pt x="43" y="1152"/>
                    </a:cubicBezTo>
                    <a:cubicBezTo>
                      <a:pt x="43" y="1153"/>
                      <a:pt x="43" y="1153"/>
                      <a:pt x="43" y="1153"/>
                    </a:cubicBezTo>
                    <a:cubicBezTo>
                      <a:pt x="43" y="1153"/>
                      <a:pt x="43" y="1153"/>
                      <a:pt x="43" y="1153"/>
                    </a:cubicBezTo>
                    <a:cubicBezTo>
                      <a:pt x="43" y="1153"/>
                      <a:pt x="43" y="1153"/>
                      <a:pt x="43" y="1153"/>
                    </a:cubicBezTo>
                    <a:cubicBezTo>
                      <a:pt x="43" y="1153"/>
                      <a:pt x="43" y="1153"/>
                      <a:pt x="43" y="1153"/>
                    </a:cubicBezTo>
                    <a:cubicBezTo>
                      <a:pt x="98" y="1363"/>
                      <a:pt x="205" y="1517"/>
                      <a:pt x="295" y="1646"/>
                    </a:cubicBezTo>
                    <a:cubicBezTo>
                      <a:pt x="341" y="1713"/>
                      <a:pt x="385" y="1775"/>
                      <a:pt x="415" y="1836"/>
                    </a:cubicBezTo>
                    <a:cubicBezTo>
                      <a:pt x="415" y="1836"/>
                      <a:pt x="415" y="1836"/>
                      <a:pt x="415" y="1836"/>
                    </a:cubicBezTo>
                    <a:cubicBezTo>
                      <a:pt x="415" y="1836"/>
                      <a:pt x="415" y="1836"/>
                      <a:pt x="415" y="1836"/>
                    </a:cubicBezTo>
                    <a:cubicBezTo>
                      <a:pt x="415" y="1837"/>
                      <a:pt x="416" y="1839"/>
                      <a:pt x="417" y="1840"/>
                    </a:cubicBezTo>
                    <a:cubicBezTo>
                      <a:pt x="417" y="1841"/>
                      <a:pt x="417" y="1841"/>
                      <a:pt x="417" y="1841"/>
                    </a:cubicBezTo>
                    <a:cubicBezTo>
                      <a:pt x="441" y="1890"/>
                      <a:pt x="456" y="1938"/>
                      <a:pt x="457" y="1988"/>
                    </a:cubicBezTo>
                    <a:cubicBezTo>
                      <a:pt x="458" y="2043"/>
                      <a:pt x="458" y="2043"/>
                      <a:pt x="458" y="2043"/>
                    </a:cubicBezTo>
                    <a:cubicBezTo>
                      <a:pt x="961" y="2043"/>
                      <a:pt x="961" y="2043"/>
                      <a:pt x="961" y="2043"/>
                    </a:cubicBezTo>
                    <a:cubicBezTo>
                      <a:pt x="961" y="2043"/>
                      <a:pt x="961" y="2043"/>
                      <a:pt x="961" y="2043"/>
                    </a:cubicBezTo>
                    <a:cubicBezTo>
                      <a:pt x="962" y="2043"/>
                      <a:pt x="962" y="2043"/>
                      <a:pt x="963" y="2043"/>
                    </a:cubicBezTo>
                    <a:cubicBezTo>
                      <a:pt x="964" y="2043"/>
                      <a:pt x="964" y="2043"/>
                      <a:pt x="965" y="2043"/>
                    </a:cubicBezTo>
                    <a:cubicBezTo>
                      <a:pt x="965" y="2043"/>
                      <a:pt x="965" y="2043"/>
                      <a:pt x="965" y="2043"/>
                    </a:cubicBezTo>
                    <a:cubicBezTo>
                      <a:pt x="1477" y="2043"/>
                      <a:pt x="1477" y="2043"/>
                      <a:pt x="1477" y="2043"/>
                    </a:cubicBezTo>
                    <a:cubicBezTo>
                      <a:pt x="1478" y="1988"/>
                      <a:pt x="1478" y="1988"/>
                      <a:pt x="1478" y="1988"/>
                    </a:cubicBezTo>
                    <a:cubicBezTo>
                      <a:pt x="1480" y="1938"/>
                      <a:pt x="1495" y="1890"/>
                      <a:pt x="1518" y="1842"/>
                    </a:cubicBezTo>
                    <a:cubicBezTo>
                      <a:pt x="1518" y="1841"/>
                      <a:pt x="1518" y="1841"/>
                      <a:pt x="1518" y="1841"/>
                    </a:cubicBezTo>
                    <a:cubicBezTo>
                      <a:pt x="1519" y="1839"/>
                      <a:pt x="1520" y="1837"/>
                      <a:pt x="1521" y="1835"/>
                    </a:cubicBezTo>
                    <a:cubicBezTo>
                      <a:pt x="1551" y="1774"/>
                      <a:pt x="1594" y="1712"/>
                      <a:pt x="1641" y="1646"/>
                    </a:cubicBezTo>
                    <a:cubicBezTo>
                      <a:pt x="1730" y="1517"/>
                      <a:pt x="1838" y="1362"/>
                      <a:pt x="1893" y="1152"/>
                    </a:cubicBezTo>
                    <a:cubicBezTo>
                      <a:pt x="1893" y="1152"/>
                      <a:pt x="1893" y="1152"/>
                      <a:pt x="1893" y="1152"/>
                    </a:cubicBezTo>
                    <a:cubicBezTo>
                      <a:pt x="1893" y="1150"/>
                      <a:pt x="1894" y="1148"/>
                      <a:pt x="1894" y="1146"/>
                    </a:cubicBezTo>
                    <a:cubicBezTo>
                      <a:pt x="1894" y="1146"/>
                      <a:pt x="1894" y="1146"/>
                      <a:pt x="1894" y="1146"/>
                    </a:cubicBezTo>
                    <a:cubicBezTo>
                      <a:pt x="1894" y="1146"/>
                      <a:pt x="1894" y="1146"/>
                      <a:pt x="1894" y="1146"/>
                    </a:cubicBezTo>
                    <a:cubicBezTo>
                      <a:pt x="1904" y="1107"/>
                      <a:pt x="1912" y="1066"/>
                      <a:pt x="1918" y="1023"/>
                    </a:cubicBezTo>
                    <a:cubicBezTo>
                      <a:pt x="1935" y="896"/>
                      <a:pt x="1925" y="771"/>
                      <a:pt x="1886" y="652"/>
                    </a:cubicBezTo>
                    <a:cubicBezTo>
                      <a:pt x="1851" y="541"/>
                      <a:pt x="1792" y="439"/>
                      <a:pt x="1713" y="347"/>
                    </a:cubicBezTo>
                    <a:cubicBezTo>
                      <a:pt x="1707" y="341"/>
                      <a:pt x="1701" y="334"/>
                      <a:pt x="1695" y="327"/>
                    </a:cubicBezTo>
                    <a:cubicBezTo>
                      <a:pt x="1695" y="327"/>
                      <a:pt x="1695" y="327"/>
                      <a:pt x="1695" y="327"/>
                    </a:cubicBezTo>
                    <a:cubicBezTo>
                      <a:pt x="1695" y="327"/>
                      <a:pt x="1695" y="327"/>
                      <a:pt x="1695" y="327"/>
                    </a:cubicBezTo>
                    <a:cubicBezTo>
                      <a:pt x="1694" y="326"/>
                      <a:pt x="1693" y="325"/>
                      <a:pt x="1692" y="324"/>
                    </a:cubicBezTo>
                    <a:cubicBezTo>
                      <a:pt x="1691" y="323"/>
                      <a:pt x="1691" y="323"/>
                      <a:pt x="1691" y="323"/>
                    </a:cubicBezTo>
                    <a:cubicBezTo>
                      <a:pt x="1691" y="323"/>
                      <a:pt x="1691" y="323"/>
                      <a:pt x="1691" y="323"/>
                    </a:cubicBezTo>
                    <a:cubicBezTo>
                      <a:pt x="1691" y="323"/>
                      <a:pt x="1691" y="323"/>
                      <a:pt x="1691" y="323"/>
                    </a:cubicBezTo>
                    <a:cubicBezTo>
                      <a:pt x="1604" y="229"/>
                      <a:pt x="1496" y="150"/>
                      <a:pt x="1377" y="95"/>
                    </a:cubicBezTo>
                    <a:cubicBezTo>
                      <a:pt x="1247" y="34"/>
                      <a:pt x="1108" y="1"/>
                      <a:pt x="973" y="0"/>
                    </a:cubicBezTo>
                    <a:cubicBezTo>
                      <a:pt x="972" y="0"/>
                      <a:pt x="972" y="0"/>
                      <a:pt x="972" y="0"/>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3" name="Google Shape;133;p26"/>
              <p:cNvSpPr/>
              <p:nvPr/>
            </p:nvSpPr>
            <p:spPr>
              <a:xfrm>
                <a:off x="4131108" y="3649518"/>
                <a:ext cx="849313" cy="106363"/>
              </a:xfrm>
              <a:custGeom>
                <a:rect b="b" l="l" r="r" t="t"/>
                <a:pathLst>
                  <a:path extrusionOk="0" h="131" w="1035">
                    <a:moveTo>
                      <a:pt x="65" y="0"/>
                    </a:moveTo>
                    <a:cubicBezTo>
                      <a:pt x="29" y="0"/>
                      <a:pt x="0" y="27"/>
                      <a:pt x="0" y="63"/>
                    </a:cubicBezTo>
                    <a:cubicBezTo>
                      <a:pt x="0" y="99"/>
                      <a:pt x="29" y="131"/>
                      <a:pt x="65" y="131"/>
                    </a:cubicBezTo>
                    <a:cubicBezTo>
                      <a:pt x="513" y="131"/>
                      <a:pt x="513" y="131"/>
                      <a:pt x="513" y="131"/>
                    </a:cubicBezTo>
                    <a:cubicBezTo>
                      <a:pt x="514" y="131"/>
                      <a:pt x="516" y="131"/>
                      <a:pt x="517" y="131"/>
                    </a:cubicBezTo>
                    <a:cubicBezTo>
                      <a:pt x="519" y="131"/>
                      <a:pt x="520" y="131"/>
                      <a:pt x="522" y="131"/>
                    </a:cubicBezTo>
                    <a:cubicBezTo>
                      <a:pt x="522" y="131"/>
                      <a:pt x="522" y="131"/>
                      <a:pt x="522" y="131"/>
                    </a:cubicBezTo>
                    <a:cubicBezTo>
                      <a:pt x="969" y="131"/>
                      <a:pt x="969" y="131"/>
                      <a:pt x="969" y="131"/>
                    </a:cubicBezTo>
                    <a:cubicBezTo>
                      <a:pt x="969" y="131"/>
                      <a:pt x="969" y="131"/>
                      <a:pt x="969" y="131"/>
                    </a:cubicBezTo>
                    <a:cubicBezTo>
                      <a:pt x="1005" y="131"/>
                      <a:pt x="1034" y="104"/>
                      <a:pt x="1034" y="68"/>
                    </a:cubicBezTo>
                    <a:cubicBezTo>
                      <a:pt x="1035" y="32"/>
                      <a:pt x="1005" y="1"/>
                      <a:pt x="970" y="0"/>
                    </a:cubicBezTo>
                    <a:cubicBezTo>
                      <a:pt x="520" y="0"/>
                      <a:pt x="520" y="0"/>
                      <a:pt x="520" y="0"/>
                    </a:cubicBezTo>
                    <a:cubicBezTo>
                      <a:pt x="520" y="0"/>
                      <a:pt x="520" y="0"/>
                      <a:pt x="520" y="0"/>
                    </a:cubicBezTo>
                    <a:cubicBezTo>
                      <a:pt x="519" y="0"/>
                      <a:pt x="518" y="0"/>
                      <a:pt x="517" y="0"/>
                    </a:cubicBezTo>
                    <a:cubicBezTo>
                      <a:pt x="516" y="0"/>
                      <a:pt x="515" y="0"/>
                      <a:pt x="514" y="0"/>
                    </a:cubicBezTo>
                    <a:cubicBezTo>
                      <a:pt x="514" y="0"/>
                      <a:pt x="514" y="0"/>
                      <a:pt x="514" y="0"/>
                    </a:cubicBezTo>
                    <a:cubicBezTo>
                      <a:pt x="65" y="0"/>
                      <a:pt x="65" y="0"/>
                      <a:pt x="65" y="0"/>
                    </a:cubicBezTo>
                    <a:cubicBezTo>
                      <a:pt x="65" y="0"/>
                      <a:pt x="65" y="0"/>
                      <a:pt x="65" y="0"/>
                    </a:cubicBezTo>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4" name="Google Shape;134;p26"/>
              <p:cNvSpPr/>
              <p:nvPr/>
            </p:nvSpPr>
            <p:spPr>
              <a:xfrm>
                <a:off x="4129520" y="3506643"/>
                <a:ext cx="849313" cy="106363"/>
              </a:xfrm>
              <a:custGeom>
                <a:rect b="b" l="l" r="r" t="t"/>
                <a:pathLst>
                  <a:path extrusionOk="0" h="131" w="1035">
                    <a:moveTo>
                      <a:pt x="518" y="0"/>
                    </a:moveTo>
                    <a:cubicBezTo>
                      <a:pt x="518" y="0"/>
                      <a:pt x="517" y="0"/>
                      <a:pt x="517" y="0"/>
                    </a:cubicBezTo>
                    <a:cubicBezTo>
                      <a:pt x="517" y="0"/>
                      <a:pt x="517" y="0"/>
                      <a:pt x="517" y="0"/>
                    </a:cubicBezTo>
                    <a:cubicBezTo>
                      <a:pt x="517" y="0"/>
                      <a:pt x="517" y="0"/>
                      <a:pt x="517" y="0"/>
                    </a:cubicBezTo>
                    <a:cubicBezTo>
                      <a:pt x="516" y="0"/>
                      <a:pt x="516" y="0"/>
                      <a:pt x="515" y="0"/>
                    </a:cubicBezTo>
                    <a:cubicBezTo>
                      <a:pt x="515" y="0"/>
                      <a:pt x="515" y="0"/>
                      <a:pt x="515" y="0"/>
                    </a:cubicBezTo>
                    <a:cubicBezTo>
                      <a:pt x="66" y="0"/>
                      <a:pt x="66" y="0"/>
                      <a:pt x="66" y="0"/>
                    </a:cubicBezTo>
                    <a:cubicBezTo>
                      <a:pt x="66" y="0"/>
                      <a:pt x="66" y="0"/>
                      <a:pt x="66" y="0"/>
                    </a:cubicBezTo>
                    <a:cubicBezTo>
                      <a:pt x="30" y="0"/>
                      <a:pt x="1" y="27"/>
                      <a:pt x="1" y="63"/>
                    </a:cubicBezTo>
                    <a:cubicBezTo>
                      <a:pt x="0" y="99"/>
                      <a:pt x="29" y="130"/>
                      <a:pt x="66" y="131"/>
                    </a:cubicBezTo>
                    <a:cubicBezTo>
                      <a:pt x="515" y="131"/>
                      <a:pt x="515" y="131"/>
                      <a:pt x="515" y="131"/>
                    </a:cubicBezTo>
                    <a:cubicBezTo>
                      <a:pt x="515" y="131"/>
                      <a:pt x="515" y="131"/>
                      <a:pt x="515" y="131"/>
                    </a:cubicBezTo>
                    <a:cubicBezTo>
                      <a:pt x="516" y="131"/>
                      <a:pt x="517" y="131"/>
                      <a:pt x="518" y="131"/>
                    </a:cubicBezTo>
                    <a:cubicBezTo>
                      <a:pt x="519" y="131"/>
                      <a:pt x="520" y="131"/>
                      <a:pt x="521" y="131"/>
                    </a:cubicBezTo>
                    <a:cubicBezTo>
                      <a:pt x="521" y="131"/>
                      <a:pt x="521" y="131"/>
                      <a:pt x="521" y="131"/>
                    </a:cubicBezTo>
                    <a:cubicBezTo>
                      <a:pt x="970" y="131"/>
                      <a:pt x="970" y="131"/>
                      <a:pt x="970" y="131"/>
                    </a:cubicBezTo>
                    <a:cubicBezTo>
                      <a:pt x="970" y="131"/>
                      <a:pt x="970" y="131"/>
                      <a:pt x="970" y="131"/>
                    </a:cubicBezTo>
                    <a:cubicBezTo>
                      <a:pt x="1006" y="131"/>
                      <a:pt x="1035" y="104"/>
                      <a:pt x="1035" y="68"/>
                    </a:cubicBezTo>
                    <a:cubicBezTo>
                      <a:pt x="1035" y="32"/>
                      <a:pt x="1006" y="0"/>
                      <a:pt x="970" y="0"/>
                    </a:cubicBezTo>
                    <a:cubicBezTo>
                      <a:pt x="521" y="0"/>
                      <a:pt x="521" y="0"/>
                      <a:pt x="521" y="0"/>
                    </a:cubicBezTo>
                    <a:cubicBezTo>
                      <a:pt x="521" y="0"/>
                      <a:pt x="521" y="0"/>
                      <a:pt x="521" y="0"/>
                    </a:cubicBezTo>
                    <a:cubicBezTo>
                      <a:pt x="520" y="0"/>
                      <a:pt x="520" y="0"/>
                      <a:pt x="519" y="0"/>
                    </a:cubicBezTo>
                    <a:cubicBezTo>
                      <a:pt x="519" y="0"/>
                      <a:pt x="519" y="0"/>
                      <a:pt x="519" y="0"/>
                    </a:cubicBezTo>
                    <a:cubicBezTo>
                      <a:pt x="519" y="0"/>
                      <a:pt x="518" y="0"/>
                      <a:pt x="518" y="0"/>
                    </a:cubicBezTo>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5" name="Google Shape;135;p26"/>
              <p:cNvSpPr/>
              <p:nvPr/>
            </p:nvSpPr>
            <p:spPr>
              <a:xfrm>
                <a:off x="4131108" y="3792393"/>
                <a:ext cx="849313" cy="106363"/>
              </a:xfrm>
              <a:custGeom>
                <a:rect b="b" l="l" r="r" t="t"/>
                <a:pathLst>
                  <a:path extrusionOk="0" h="130" w="1035">
                    <a:moveTo>
                      <a:pt x="517" y="0"/>
                    </a:moveTo>
                    <a:cubicBezTo>
                      <a:pt x="516" y="0"/>
                      <a:pt x="516" y="0"/>
                      <a:pt x="515" y="0"/>
                    </a:cubicBezTo>
                    <a:cubicBezTo>
                      <a:pt x="515" y="0"/>
                      <a:pt x="515" y="0"/>
                      <a:pt x="515" y="0"/>
                    </a:cubicBezTo>
                    <a:cubicBezTo>
                      <a:pt x="515" y="0"/>
                      <a:pt x="515" y="0"/>
                      <a:pt x="515" y="0"/>
                    </a:cubicBezTo>
                    <a:cubicBezTo>
                      <a:pt x="515" y="0"/>
                      <a:pt x="515" y="0"/>
                      <a:pt x="515" y="0"/>
                    </a:cubicBezTo>
                    <a:cubicBezTo>
                      <a:pt x="515" y="0"/>
                      <a:pt x="515" y="0"/>
                      <a:pt x="515" y="0"/>
                    </a:cubicBezTo>
                    <a:cubicBezTo>
                      <a:pt x="65" y="0"/>
                      <a:pt x="65" y="0"/>
                      <a:pt x="65" y="0"/>
                    </a:cubicBezTo>
                    <a:cubicBezTo>
                      <a:pt x="65" y="0"/>
                      <a:pt x="65" y="0"/>
                      <a:pt x="65" y="0"/>
                    </a:cubicBezTo>
                    <a:cubicBezTo>
                      <a:pt x="29" y="0"/>
                      <a:pt x="0" y="26"/>
                      <a:pt x="0" y="62"/>
                    </a:cubicBezTo>
                    <a:cubicBezTo>
                      <a:pt x="0" y="98"/>
                      <a:pt x="29" y="130"/>
                      <a:pt x="65" y="130"/>
                    </a:cubicBezTo>
                    <a:cubicBezTo>
                      <a:pt x="512" y="130"/>
                      <a:pt x="512" y="130"/>
                      <a:pt x="512" y="130"/>
                    </a:cubicBezTo>
                    <a:cubicBezTo>
                      <a:pt x="513" y="130"/>
                      <a:pt x="515" y="130"/>
                      <a:pt x="517" y="130"/>
                    </a:cubicBezTo>
                    <a:cubicBezTo>
                      <a:pt x="519" y="130"/>
                      <a:pt x="521" y="130"/>
                      <a:pt x="522" y="130"/>
                    </a:cubicBezTo>
                    <a:cubicBezTo>
                      <a:pt x="522" y="130"/>
                      <a:pt x="522" y="130"/>
                      <a:pt x="522" y="130"/>
                    </a:cubicBezTo>
                    <a:cubicBezTo>
                      <a:pt x="969" y="130"/>
                      <a:pt x="969" y="130"/>
                      <a:pt x="969" y="130"/>
                    </a:cubicBezTo>
                    <a:cubicBezTo>
                      <a:pt x="969" y="130"/>
                      <a:pt x="969" y="130"/>
                      <a:pt x="969" y="130"/>
                    </a:cubicBezTo>
                    <a:cubicBezTo>
                      <a:pt x="1005" y="130"/>
                      <a:pt x="1034" y="103"/>
                      <a:pt x="1034" y="67"/>
                    </a:cubicBezTo>
                    <a:cubicBezTo>
                      <a:pt x="1035" y="31"/>
                      <a:pt x="1006" y="0"/>
                      <a:pt x="969" y="0"/>
                    </a:cubicBezTo>
                    <a:cubicBezTo>
                      <a:pt x="521" y="0"/>
                      <a:pt x="521" y="0"/>
                      <a:pt x="521" y="0"/>
                    </a:cubicBezTo>
                    <a:cubicBezTo>
                      <a:pt x="521" y="0"/>
                      <a:pt x="521" y="0"/>
                      <a:pt x="521" y="0"/>
                    </a:cubicBezTo>
                    <a:cubicBezTo>
                      <a:pt x="519" y="0"/>
                      <a:pt x="518" y="0"/>
                      <a:pt x="517" y="0"/>
                    </a:cubicBezTo>
                  </a:path>
                </a:pathLst>
              </a:custGeom>
              <a:solidFill>
                <a:srgbClr val="19191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6" name="Google Shape;136;p26"/>
              <p:cNvSpPr/>
              <p:nvPr/>
            </p:nvSpPr>
            <p:spPr>
              <a:xfrm>
                <a:off x="4254933" y="3935268"/>
                <a:ext cx="600075" cy="196850"/>
              </a:xfrm>
              <a:custGeom>
                <a:rect b="b" l="l" r="r" t="t"/>
                <a:pathLst>
                  <a:path extrusionOk="0" h="240" w="731">
                    <a:moveTo>
                      <a:pt x="366" y="0"/>
                    </a:moveTo>
                    <a:cubicBezTo>
                      <a:pt x="364" y="0"/>
                      <a:pt x="363" y="0"/>
                      <a:pt x="361" y="0"/>
                    </a:cubicBezTo>
                    <a:cubicBezTo>
                      <a:pt x="66" y="0"/>
                      <a:pt x="66" y="0"/>
                      <a:pt x="66" y="0"/>
                    </a:cubicBezTo>
                    <a:cubicBezTo>
                      <a:pt x="66" y="0"/>
                      <a:pt x="66" y="0"/>
                      <a:pt x="66" y="0"/>
                    </a:cubicBezTo>
                    <a:cubicBezTo>
                      <a:pt x="30" y="0"/>
                      <a:pt x="1" y="27"/>
                      <a:pt x="1" y="63"/>
                    </a:cubicBezTo>
                    <a:cubicBezTo>
                      <a:pt x="0" y="99"/>
                      <a:pt x="57" y="119"/>
                      <a:pt x="105" y="123"/>
                    </a:cubicBezTo>
                    <a:cubicBezTo>
                      <a:pt x="150" y="127"/>
                      <a:pt x="249" y="231"/>
                      <a:pt x="353" y="240"/>
                    </a:cubicBezTo>
                    <a:cubicBezTo>
                      <a:pt x="355" y="240"/>
                      <a:pt x="357" y="240"/>
                      <a:pt x="358" y="240"/>
                    </a:cubicBezTo>
                    <a:cubicBezTo>
                      <a:pt x="359" y="240"/>
                      <a:pt x="359" y="240"/>
                      <a:pt x="359" y="240"/>
                    </a:cubicBezTo>
                    <a:cubicBezTo>
                      <a:pt x="361" y="240"/>
                      <a:pt x="363" y="240"/>
                      <a:pt x="366" y="240"/>
                    </a:cubicBezTo>
                    <a:cubicBezTo>
                      <a:pt x="366" y="240"/>
                      <a:pt x="366" y="240"/>
                      <a:pt x="367" y="240"/>
                    </a:cubicBezTo>
                    <a:cubicBezTo>
                      <a:pt x="367" y="240"/>
                      <a:pt x="367" y="240"/>
                      <a:pt x="367" y="240"/>
                    </a:cubicBezTo>
                    <a:cubicBezTo>
                      <a:pt x="476" y="240"/>
                      <a:pt x="578" y="129"/>
                      <a:pt x="633" y="123"/>
                    </a:cubicBezTo>
                    <a:cubicBezTo>
                      <a:pt x="674" y="118"/>
                      <a:pt x="731" y="103"/>
                      <a:pt x="731" y="67"/>
                    </a:cubicBezTo>
                    <a:cubicBezTo>
                      <a:pt x="731" y="31"/>
                      <a:pt x="702" y="0"/>
                      <a:pt x="666" y="0"/>
                    </a:cubicBezTo>
                    <a:cubicBezTo>
                      <a:pt x="371" y="0"/>
                      <a:pt x="371" y="0"/>
                      <a:pt x="371" y="0"/>
                    </a:cubicBezTo>
                    <a:cubicBezTo>
                      <a:pt x="371" y="0"/>
                      <a:pt x="371" y="0"/>
                      <a:pt x="371" y="0"/>
                    </a:cubicBezTo>
                    <a:cubicBezTo>
                      <a:pt x="370" y="0"/>
                      <a:pt x="368" y="0"/>
                      <a:pt x="366" y="0"/>
                    </a:cubicBezTo>
                  </a:path>
                </a:pathLst>
              </a:custGeom>
              <a:solidFill>
                <a:srgbClr val="19191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137" name="Google Shape;137;p26"/>
            <p:cNvSpPr/>
            <p:nvPr/>
          </p:nvSpPr>
          <p:spPr>
            <a:xfrm>
              <a:off x="4923760" y="2726276"/>
              <a:ext cx="2669700" cy="867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solidFill>
                    <a:srgbClr val="3F3F3F"/>
                  </a:solidFill>
                </a:rPr>
                <a:t>  </a:t>
              </a:r>
              <a:r>
                <a:rPr b="1" lang="en" sz="2000">
                  <a:solidFill>
                    <a:srgbClr val="3F3F3F"/>
                  </a:solidFill>
                </a:rPr>
                <a:t>H1B Case</a:t>
              </a:r>
              <a:endParaRPr b="1" sz="2000">
                <a:solidFill>
                  <a:srgbClr val="3F3F3F"/>
                </a:solidFill>
                <a:latin typeface="Calibri"/>
                <a:ea typeface="Calibri"/>
                <a:cs typeface="Calibri"/>
                <a:sym typeface="Calibri"/>
              </a:endParaRPr>
            </a:p>
          </p:txBody>
        </p:sp>
      </p:grpSp>
      <p:sp>
        <p:nvSpPr>
          <p:cNvPr id="138" name="Google Shape;138;p26"/>
          <p:cNvSpPr txBox="1"/>
          <p:nvPr/>
        </p:nvSpPr>
        <p:spPr>
          <a:xfrm>
            <a:off x="1407715" y="4572421"/>
            <a:ext cx="6189600" cy="527100"/>
          </a:xfrm>
          <a:prstGeom prst="rect">
            <a:avLst/>
          </a:prstGeom>
          <a:no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None/>
            </a:pPr>
            <a:r>
              <a:rPr lang="en" sz="1800"/>
              <a:t> Foreign Labor Certification Office</a:t>
            </a:r>
            <a:endParaRPr sz="1800"/>
          </a:p>
        </p:txBody>
      </p:sp>
      <p:sp>
        <p:nvSpPr>
          <p:cNvPr id="139" name="Google Shape;139;p26"/>
          <p:cNvSpPr txBox="1"/>
          <p:nvPr/>
        </p:nvSpPr>
        <p:spPr>
          <a:xfrm>
            <a:off x="783850" y="1018075"/>
            <a:ext cx="20100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Wage Related</a:t>
            </a:r>
            <a:endParaRPr b="1" sz="1800"/>
          </a:p>
        </p:txBody>
      </p:sp>
      <p:sp>
        <p:nvSpPr>
          <p:cNvPr id="140" name="Google Shape;140;p26"/>
          <p:cNvSpPr txBox="1"/>
          <p:nvPr/>
        </p:nvSpPr>
        <p:spPr>
          <a:xfrm>
            <a:off x="396025" y="3002425"/>
            <a:ext cx="2192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Employer Related </a:t>
            </a:r>
            <a:endParaRPr b="1" sz="1800"/>
          </a:p>
        </p:txBody>
      </p:sp>
      <p:sp>
        <p:nvSpPr>
          <p:cNvPr id="141" name="Google Shape;141;p26"/>
          <p:cNvSpPr txBox="1"/>
          <p:nvPr/>
        </p:nvSpPr>
        <p:spPr>
          <a:xfrm>
            <a:off x="6176750" y="807475"/>
            <a:ext cx="2192100" cy="4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rPr>
              <a:t>Position Related</a:t>
            </a:r>
            <a:endParaRPr b="1" sz="1800"/>
          </a:p>
        </p:txBody>
      </p:sp>
      <p:sp>
        <p:nvSpPr>
          <p:cNvPr id="142" name="Google Shape;142;p26"/>
          <p:cNvSpPr txBox="1"/>
          <p:nvPr/>
        </p:nvSpPr>
        <p:spPr>
          <a:xfrm>
            <a:off x="6431000" y="3002425"/>
            <a:ext cx="16836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Case Related</a:t>
            </a:r>
            <a:endParaRPr b="1" sz="1800"/>
          </a:p>
        </p:txBody>
      </p:sp>
      <p:cxnSp>
        <p:nvCxnSpPr>
          <p:cNvPr id="143" name="Google Shape;143;p26"/>
          <p:cNvCxnSpPr>
            <a:endCxn id="141" idx="1"/>
          </p:cNvCxnSpPr>
          <p:nvPr/>
        </p:nvCxnSpPr>
        <p:spPr>
          <a:xfrm flipH="1" rot="10800000">
            <a:off x="5389550" y="1018075"/>
            <a:ext cx="787200" cy="7092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6"/>
          <p:cNvCxnSpPr/>
          <p:nvPr/>
        </p:nvCxnSpPr>
        <p:spPr>
          <a:xfrm>
            <a:off x="5353175" y="2361700"/>
            <a:ext cx="1029600" cy="8235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6"/>
          <p:cNvSpPr txBox="1"/>
          <p:nvPr/>
        </p:nvSpPr>
        <p:spPr>
          <a:xfrm>
            <a:off x="716175" y="3576375"/>
            <a:ext cx="23601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eg: willful violator</a:t>
            </a:r>
            <a:endParaRPr/>
          </a:p>
        </p:txBody>
      </p:sp>
      <p:sp>
        <p:nvSpPr>
          <p:cNvPr id="146" name="Google Shape;146;p26"/>
          <p:cNvSpPr txBox="1"/>
          <p:nvPr/>
        </p:nvSpPr>
        <p:spPr>
          <a:xfrm>
            <a:off x="783850" y="1439275"/>
            <a:ext cx="18789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eg: prevailing wage</a:t>
            </a:r>
            <a:endParaRPr/>
          </a:p>
        </p:txBody>
      </p:sp>
      <p:sp>
        <p:nvSpPr>
          <p:cNvPr id="147" name="Google Shape;147;p26"/>
          <p:cNvSpPr txBox="1"/>
          <p:nvPr/>
        </p:nvSpPr>
        <p:spPr>
          <a:xfrm>
            <a:off x="6552200" y="3494975"/>
            <a:ext cx="2110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eg: submission date </a:t>
            </a:r>
            <a:endParaRPr/>
          </a:p>
        </p:txBody>
      </p:sp>
      <p:sp>
        <p:nvSpPr>
          <p:cNvPr id="148" name="Google Shape;148;p26"/>
          <p:cNvSpPr txBox="1"/>
          <p:nvPr/>
        </p:nvSpPr>
        <p:spPr>
          <a:xfrm>
            <a:off x="6308275" y="1306600"/>
            <a:ext cx="22929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eg: temporary or permanent labor condition</a:t>
            </a:r>
            <a:endParaRPr/>
          </a:p>
        </p:txBody>
      </p:sp>
      <p:cxnSp>
        <p:nvCxnSpPr>
          <p:cNvPr id="149" name="Google Shape;149;p26"/>
          <p:cNvCxnSpPr/>
          <p:nvPr/>
        </p:nvCxnSpPr>
        <p:spPr>
          <a:xfrm rot="10800000">
            <a:off x="2544025" y="1306600"/>
            <a:ext cx="875700" cy="6813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6"/>
          <p:cNvCxnSpPr>
            <a:endCxn id="140" idx="3"/>
          </p:cNvCxnSpPr>
          <p:nvPr/>
        </p:nvCxnSpPr>
        <p:spPr>
          <a:xfrm flipH="1">
            <a:off x="2588125" y="2353075"/>
            <a:ext cx="942900" cy="9129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6"/>
          <p:cNvCxnSpPr/>
          <p:nvPr/>
        </p:nvCxnSpPr>
        <p:spPr>
          <a:xfrm flipH="1">
            <a:off x="2588050" y="4553825"/>
            <a:ext cx="3709800" cy="18600"/>
          </a:xfrm>
          <a:prstGeom prst="straightConnector1">
            <a:avLst/>
          </a:prstGeom>
          <a:noFill/>
          <a:ln cap="flat" cmpd="sng" w="38100">
            <a:solidFill>
              <a:schemeClr val="accent1">
                <a:alpha val="16860"/>
              </a:schemeClr>
            </a:solidFill>
            <a:prstDash val="dot"/>
            <a:miter lim="800000"/>
            <a:headEnd len="sm" w="sm" type="none"/>
            <a:tailEnd len="sm" w="sm" type="none"/>
          </a:ln>
        </p:spPr>
      </p:cxnSp>
      <p:sp>
        <p:nvSpPr>
          <p:cNvPr id="152" name="Google Shape;152;p26"/>
          <p:cNvSpPr txBox="1"/>
          <p:nvPr/>
        </p:nvSpPr>
        <p:spPr>
          <a:xfrm>
            <a:off x="2875925" y="4131100"/>
            <a:ext cx="32532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Labor condition application </a:t>
            </a:r>
            <a:endParaRPr sz="1800"/>
          </a:p>
        </p:txBody>
      </p:sp>
    </p:spTree>
  </p:cSld>
  <p:clrMapOvr>
    <a:masterClrMapping/>
  </p:clrMapOvr>
  <mc:AlternateContent>
    <mc:Choice Requires="p14">
      <p:transition spd="slow" p14:dur="9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325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44"/>
          <p:cNvPicPr preferRelativeResize="0"/>
          <p:nvPr/>
        </p:nvPicPr>
        <p:blipFill>
          <a:blip r:embed="rId3">
            <a:alphaModFix/>
          </a:blip>
          <a:stretch>
            <a:fillRect/>
          </a:stretch>
        </p:blipFill>
        <p:spPr>
          <a:xfrm>
            <a:off x="551100" y="152400"/>
            <a:ext cx="683518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p:nvPr/>
        </p:nvSpPr>
        <p:spPr>
          <a:xfrm rot="10800000">
            <a:off x="254800" y="0"/>
            <a:ext cx="8599200" cy="1169400"/>
          </a:xfrm>
          <a:prstGeom prst="triangle">
            <a:avLst>
              <a:gd fmla="val 49999" name="adj"/>
            </a:avLst>
          </a:prstGeom>
          <a:gradFill>
            <a:gsLst>
              <a:gs pos="0">
                <a:srgbClr val="000000">
                  <a:alpha val="72941"/>
                </a:srgbClr>
              </a:gs>
              <a:gs pos="100000">
                <a:schemeClr val="dk1"/>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8" name="Google Shape;158;p27"/>
          <p:cNvSpPr txBox="1"/>
          <p:nvPr/>
        </p:nvSpPr>
        <p:spPr>
          <a:xfrm>
            <a:off x="3275827" y="109575"/>
            <a:ext cx="33021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4100">
                <a:solidFill>
                  <a:srgbClr val="D8D8D8"/>
                </a:solidFill>
                <a:latin typeface="Calibri"/>
                <a:ea typeface="Calibri"/>
                <a:cs typeface="Calibri"/>
                <a:sym typeface="Calibri"/>
              </a:rPr>
              <a:t>Importance</a:t>
            </a:r>
            <a:endParaRPr sz="4100">
              <a:solidFill>
                <a:srgbClr val="D8D8D8"/>
              </a:solidFill>
              <a:latin typeface="Calibri"/>
              <a:ea typeface="Calibri"/>
              <a:cs typeface="Calibri"/>
              <a:sym typeface="Calibri"/>
            </a:endParaRPr>
          </a:p>
        </p:txBody>
      </p:sp>
      <p:sp>
        <p:nvSpPr>
          <p:cNvPr id="159" name="Google Shape;159;p27"/>
          <p:cNvSpPr txBox="1"/>
          <p:nvPr/>
        </p:nvSpPr>
        <p:spPr>
          <a:xfrm>
            <a:off x="668425" y="1477100"/>
            <a:ext cx="7552500" cy="2452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800"/>
              </a:spcBef>
              <a:spcAft>
                <a:spcPts val="0"/>
              </a:spcAft>
              <a:buClr>
                <a:schemeClr val="dk1"/>
              </a:buClr>
              <a:buSzPts val="1400"/>
              <a:buChar char="-"/>
            </a:pPr>
            <a:r>
              <a:rPr lang="en">
                <a:solidFill>
                  <a:schemeClr val="dk1"/>
                </a:solidFill>
                <a:highlight>
                  <a:schemeClr val="lt1"/>
                </a:highlight>
              </a:rPr>
              <a:t>Analyzing factors such as wage, employer, and the general visa application is helpful for foreign students, employers, and the US Government in a number of ways.</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Char char="-"/>
            </a:pPr>
            <a:r>
              <a:rPr lang="en">
                <a:solidFill>
                  <a:schemeClr val="dk1"/>
                </a:solidFill>
                <a:highlight>
                  <a:schemeClr val="lt1"/>
                </a:highlight>
              </a:rPr>
              <a:t>Importance to foreign students:</a:t>
            </a:r>
            <a:endParaRPr>
              <a:solidFill>
                <a:schemeClr val="dk1"/>
              </a:solidFill>
              <a:highlight>
                <a:schemeClr val="lt1"/>
              </a:highlight>
            </a:endParaRPr>
          </a:p>
          <a:p>
            <a:pPr indent="-317500" lvl="2" marL="1371600" rtl="0" algn="l">
              <a:lnSpc>
                <a:spcPct val="115000"/>
              </a:lnSpc>
              <a:spcBef>
                <a:spcPts val="0"/>
              </a:spcBef>
              <a:spcAft>
                <a:spcPts val="0"/>
              </a:spcAft>
              <a:buClr>
                <a:schemeClr val="dk1"/>
              </a:buClr>
              <a:buSzPts val="1400"/>
              <a:buChar char="-"/>
            </a:pPr>
            <a:r>
              <a:rPr lang="en">
                <a:solidFill>
                  <a:schemeClr val="dk1"/>
                </a:solidFill>
                <a:highlight>
                  <a:schemeClr val="lt1"/>
                </a:highlight>
              </a:rPr>
              <a:t>To understand the visa process.</a:t>
            </a:r>
            <a:endParaRPr>
              <a:solidFill>
                <a:schemeClr val="dk1"/>
              </a:solidFill>
              <a:highlight>
                <a:schemeClr val="lt1"/>
              </a:highlight>
            </a:endParaRPr>
          </a:p>
          <a:p>
            <a:pPr indent="-317500" lvl="2" marL="1371600" rtl="0" algn="l">
              <a:lnSpc>
                <a:spcPct val="115000"/>
              </a:lnSpc>
              <a:spcBef>
                <a:spcPts val="0"/>
              </a:spcBef>
              <a:spcAft>
                <a:spcPts val="0"/>
              </a:spcAft>
              <a:buClr>
                <a:schemeClr val="dk1"/>
              </a:buClr>
              <a:buSzPts val="1400"/>
              <a:buChar char="-"/>
            </a:pPr>
            <a:r>
              <a:rPr lang="en">
                <a:solidFill>
                  <a:schemeClr val="dk1"/>
                </a:solidFill>
                <a:highlight>
                  <a:schemeClr val="lt1"/>
                </a:highlight>
              </a:rPr>
              <a:t>To understand which employers create visa applications for their employees.</a:t>
            </a:r>
            <a:endParaRPr>
              <a:solidFill>
                <a:schemeClr val="dk1"/>
              </a:solidFill>
              <a:highlight>
                <a:schemeClr val="lt1"/>
              </a:highlight>
            </a:endParaRPr>
          </a:p>
          <a:p>
            <a:pPr indent="-317500" lvl="2" marL="1371600" rtl="0" algn="l">
              <a:lnSpc>
                <a:spcPct val="115000"/>
              </a:lnSpc>
              <a:spcBef>
                <a:spcPts val="0"/>
              </a:spcBef>
              <a:spcAft>
                <a:spcPts val="0"/>
              </a:spcAft>
              <a:buClr>
                <a:schemeClr val="dk1"/>
              </a:buClr>
              <a:buSzPts val="1400"/>
              <a:buChar char="-"/>
            </a:pPr>
            <a:r>
              <a:rPr lang="en">
                <a:solidFill>
                  <a:schemeClr val="dk1"/>
                </a:solidFill>
                <a:highlight>
                  <a:schemeClr val="lt1"/>
                </a:highlight>
              </a:rPr>
              <a:t>To understand average salaries by employer.</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Char char="-"/>
            </a:pPr>
            <a:r>
              <a:rPr lang="en">
                <a:solidFill>
                  <a:schemeClr val="dk1"/>
                </a:solidFill>
                <a:highlight>
                  <a:schemeClr val="lt1"/>
                </a:highlight>
              </a:rPr>
              <a:t>Importance to </a:t>
            </a:r>
            <a:r>
              <a:rPr lang="en">
                <a:solidFill>
                  <a:schemeClr val="dk1"/>
                </a:solidFill>
                <a:highlight>
                  <a:schemeClr val="lt1"/>
                </a:highlight>
              </a:rPr>
              <a:t>employers:</a:t>
            </a:r>
            <a:endParaRPr>
              <a:solidFill>
                <a:schemeClr val="dk1"/>
              </a:solidFill>
              <a:highlight>
                <a:schemeClr val="lt1"/>
              </a:highlight>
            </a:endParaRPr>
          </a:p>
          <a:p>
            <a:pPr indent="-317500" lvl="2" marL="1371600" rtl="0" algn="l">
              <a:lnSpc>
                <a:spcPct val="115000"/>
              </a:lnSpc>
              <a:spcBef>
                <a:spcPts val="0"/>
              </a:spcBef>
              <a:spcAft>
                <a:spcPts val="0"/>
              </a:spcAft>
              <a:buClr>
                <a:schemeClr val="dk1"/>
              </a:buClr>
              <a:buSzPts val="1400"/>
              <a:buChar char="-"/>
            </a:pPr>
            <a:r>
              <a:rPr lang="en">
                <a:solidFill>
                  <a:schemeClr val="dk1"/>
                </a:solidFill>
                <a:highlight>
                  <a:schemeClr val="lt1"/>
                </a:highlight>
              </a:rPr>
              <a:t>To understand competitors average salaries.</a:t>
            </a:r>
            <a:endParaRPr>
              <a:solidFill>
                <a:schemeClr val="dk1"/>
              </a:solidFill>
              <a:highlight>
                <a:schemeClr val="lt1"/>
              </a:highlight>
            </a:endParaRPr>
          </a:p>
          <a:p>
            <a:pPr indent="-317500" lvl="2" marL="1371600" rtl="0" algn="l">
              <a:lnSpc>
                <a:spcPct val="115000"/>
              </a:lnSpc>
              <a:spcBef>
                <a:spcPts val="0"/>
              </a:spcBef>
              <a:spcAft>
                <a:spcPts val="0"/>
              </a:spcAft>
              <a:buClr>
                <a:schemeClr val="dk1"/>
              </a:buClr>
              <a:buSzPts val="1400"/>
              <a:buChar char="-"/>
            </a:pPr>
            <a:r>
              <a:rPr lang="en">
                <a:solidFill>
                  <a:schemeClr val="dk1"/>
                </a:solidFill>
                <a:highlight>
                  <a:schemeClr val="lt1"/>
                </a:highlight>
              </a:rPr>
              <a:t>To understand competitors hiring efforts abroad.</a:t>
            </a:r>
            <a:endParaRPr>
              <a:solidFill>
                <a:schemeClr val="dk1"/>
              </a:solidFill>
              <a:highlight>
                <a:schemeClr val="lt1"/>
              </a:highlight>
            </a:endParaRPr>
          </a:p>
          <a:p>
            <a:pPr indent="-317500" lvl="1" marL="914400" rtl="0" algn="l">
              <a:lnSpc>
                <a:spcPct val="115000"/>
              </a:lnSpc>
              <a:spcBef>
                <a:spcPts val="0"/>
              </a:spcBef>
              <a:spcAft>
                <a:spcPts val="0"/>
              </a:spcAft>
              <a:buClr>
                <a:schemeClr val="dk1"/>
              </a:buClr>
              <a:buSzPts val="1400"/>
              <a:buChar char="-"/>
            </a:pPr>
            <a:r>
              <a:rPr lang="en">
                <a:solidFill>
                  <a:schemeClr val="dk1"/>
                </a:solidFill>
                <a:highlight>
                  <a:schemeClr val="lt1"/>
                </a:highlight>
              </a:rPr>
              <a:t>Importance to the US Government:</a:t>
            </a:r>
            <a:endParaRPr>
              <a:solidFill>
                <a:schemeClr val="dk1"/>
              </a:solidFill>
              <a:highlight>
                <a:schemeClr val="lt1"/>
              </a:highlight>
            </a:endParaRPr>
          </a:p>
          <a:p>
            <a:pPr indent="-317500" lvl="2" marL="1371600" rtl="0" algn="l">
              <a:lnSpc>
                <a:spcPct val="115000"/>
              </a:lnSpc>
              <a:spcBef>
                <a:spcPts val="0"/>
              </a:spcBef>
              <a:spcAft>
                <a:spcPts val="0"/>
              </a:spcAft>
              <a:buClr>
                <a:schemeClr val="dk1"/>
              </a:buClr>
              <a:buSzPts val="1400"/>
              <a:buChar char="-"/>
            </a:pPr>
            <a:r>
              <a:rPr lang="en">
                <a:solidFill>
                  <a:schemeClr val="dk1"/>
                </a:solidFill>
                <a:highlight>
                  <a:schemeClr val="lt1"/>
                </a:highlight>
              </a:rPr>
              <a:t>To understand the quantity of approved visas and their location.</a:t>
            </a:r>
            <a:endParaRPr>
              <a:solidFill>
                <a:schemeClr val="dk1"/>
              </a:solidFill>
              <a:highlight>
                <a:schemeClr val="lt1"/>
              </a:highlight>
            </a:endParaRPr>
          </a:p>
        </p:txBody>
      </p:sp>
    </p:spTree>
  </p:cSld>
  <p:clrMapOvr>
    <a:masterClrMapping/>
  </p:clrMapOvr>
  <mc:AlternateContent>
    <mc:Choice Requires="p14">
      <p:transition spd="slow" p14:dur="9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250"/>
                                        <p:tgtEl>
                                          <p:spTgt spid="1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0" y="0"/>
            <a:ext cx="9144000" cy="828675"/>
          </a:xfrm>
          <a:prstGeom prst="rect">
            <a:avLst/>
          </a:prstGeom>
          <a:noFill/>
          <a:ln>
            <a:noFill/>
          </a:ln>
        </p:spPr>
      </p:pic>
      <p:sp>
        <p:nvSpPr>
          <p:cNvPr id="165" name="Google Shape;165;p28"/>
          <p:cNvSpPr txBox="1"/>
          <p:nvPr/>
        </p:nvSpPr>
        <p:spPr>
          <a:xfrm>
            <a:off x="3455600" y="68138"/>
            <a:ext cx="31224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4100">
                <a:solidFill>
                  <a:srgbClr val="D8D8D8"/>
                </a:solidFill>
                <a:latin typeface="Calibri"/>
                <a:ea typeface="Calibri"/>
                <a:cs typeface="Calibri"/>
                <a:sym typeface="Calibri"/>
              </a:rPr>
              <a:t>Wrangling</a:t>
            </a:r>
            <a:endParaRPr sz="4100">
              <a:solidFill>
                <a:srgbClr val="D8D8D8"/>
              </a:solidFill>
              <a:latin typeface="Calibri"/>
              <a:ea typeface="Calibri"/>
              <a:cs typeface="Calibri"/>
              <a:sym typeface="Calibri"/>
            </a:endParaRPr>
          </a:p>
        </p:txBody>
      </p:sp>
      <p:pic>
        <p:nvPicPr>
          <p:cNvPr id="166" name="Google Shape;166;p28"/>
          <p:cNvPicPr preferRelativeResize="0"/>
          <p:nvPr/>
        </p:nvPicPr>
        <p:blipFill>
          <a:blip r:embed="rId4">
            <a:alphaModFix/>
          </a:blip>
          <a:stretch>
            <a:fillRect/>
          </a:stretch>
        </p:blipFill>
        <p:spPr>
          <a:xfrm>
            <a:off x="87675" y="1081550"/>
            <a:ext cx="6578000" cy="2483825"/>
          </a:xfrm>
          <a:prstGeom prst="rect">
            <a:avLst/>
          </a:prstGeom>
          <a:noFill/>
          <a:ln>
            <a:noFill/>
          </a:ln>
        </p:spPr>
      </p:pic>
      <p:pic>
        <p:nvPicPr>
          <p:cNvPr id="167" name="Google Shape;167;p28"/>
          <p:cNvPicPr preferRelativeResize="0"/>
          <p:nvPr/>
        </p:nvPicPr>
        <p:blipFill>
          <a:blip r:embed="rId5">
            <a:alphaModFix/>
          </a:blip>
          <a:stretch>
            <a:fillRect/>
          </a:stretch>
        </p:blipFill>
        <p:spPr>
          <a:xfrm>
            <a:off x="6788850" y="1331775"/>
            <a:ext cx="2095500" cy="3295650"/>
          </a:xfrm>
          <a:prstGeom prst="rect">
            <a:avLst/>
          </a:prstGeom>
          <a:noFill/>
          <a:ln>
            <a:noFill/>
          </a:ln>
        </p:spPr>
      </p:pic>
    </p:spTree>
  </p:cSld>
  <p:clrMapOvr>
    <a:masterClrMapping/>
  </p:clrMapOvr>
  <mc:AlternateContent>
    <mc:Choice Requires="p14">
      <p:transition spd="slow" p14:dur="9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9"/>
          <p:cNvPicPr preferRelativeResize="0"/>
          <p:nvPr/>
        </p:nvPicPr>
        <p:blipFill>
          <a:blip r:embed="rId3">
            <a:alphaModFix/>
          </a:blip>
          <a:stretch>
            <a:fillRect/>
          </a:stretch>
        </p:blipFill>
        <p:spPr>
          <a:xfrm>
            <a:off x="0" y="7"/>
            <a:ext cx="9144000" cy="1177737"/>
          </a:xfrm>
          <a:prstGeom prst="rect">
            <a:avLst/>
          </a:prstGeom>
          <a:noFill/>
          <a:ln>
            <a:noFill/>
          </a:ln>
        </p:spPr>
      </p:pic>
      <p:sp>
        <p:nvSpPr>
          <p:cNvPr id="173" name="Google Shape;173;p29"/>
          <p:cNvSpPr txBox="1"/>
          <p:nvPr/>
        </p:nvSpPr>
        <p:spPr>
          <a:xfrm>
            <a:off x="3657800" y="0"/>
            <a:ext cx="28323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4100">
                <a:solidFill>
                  <a:srgbClr val="D8D8D8"/>
                </a:solidFill>
                <a:latin typeface="Calibri"/>
                <a:ea typeface="Calibri"/>
                <a:cs typeface="Calibri"/>
                <a:sym typeface="Calibri"/>
              </a:rPr>
              <a:t>Schema</a:t>
            </a:r>
            <a:endParaRPr sz="4100">
              <a:solidFill>
                <a:srgbClr val="D8D8D8"/>
              </a:solidFill>
              <a:latin typeface="Calibri"/>
              <a:ea typeface="Calibri"/>
              <a:cs typeface="Calibri"/>
              <a:sym typeface="Calibri"/>
            </a:endParaRPr>
          </a:p>
        </p:txBody>
      </p:sp>
      <p:pic>
        <p:nvPicPr>
          <p:cNvPr id="174" name="Google Shape;174;p29"/>
          <p:cNvPicPr preferRelativeResize="0"/>
          <p:nvPr/>
        </p:nvPicPr>
        <p:blipFill>
          <a:blip r:embed="rId4">
            <a:alphaModFix/>
          </a:blip>
          <a:stretch>
            <a:fillRect/>
          </a:stretch>
        </p:blipFill>
        <p:spPr>
          <a:xfrm>
            <a:off x="1171175" y="567250"/>
            <a:ext cx="6587337" cy="4576250"/>
          </a:xfrm>
          <a:prstGeom prst="rect">
            <a:avLst/>
          </a:prstGeom>
          <a:noFill/>
          <a:ln>
            <a:noFill/>
          </a:ln>
        </p:spPr>
      </p:pic>
    </p:spTree>
  </p:cSld>
  <p:clrMapOvr>
    <a:masterClrMapping/>
  </p:clrMapOvr>
  <mc:AlternateContent>
    <mc:Choice Requires="p14">
      <p:transition spd="slow" p14:dur="9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nvSpPr>
        <p:spPr>
          <a:xfrm>
            <a:off x="0" y="0"/>
            <a:ext cx="8995200" cy="49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457200" rtl="0" algn="l">
              <a:lnSpc>
                <a:spcPct val="115000"/>
              </a:lnSpc>
              <a:spcBef>
                <a:spcPts val="0"/>
              </a:spcBef>
              <a:spcAft>
                <a:spcPts val="0"/>
              </a:spcAft>
              <a:buNone/>
            </a:pPr>
            <a:r>
              <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en" sz="3600">
                <a:solidFill>
                  <a:schemeClr val="dk1"/>
                </a:solidFill>
              </a:rPr>
              <a:t>How is status of a case affected by other data elements and can we identify a pattern in certification or denial of the visa applications?</a:t>
            </a:r>
            <a:endParaRPr sz="3600">
              <a:solidFill>
                <a:schemeClr val="dk1"/>
              </a:solidFill>
            </a:endParaRPr>
          </a:p>
          <a:p>
            <a:pPr indent="0" lvl="0" marL="457200" rtl="0" algn="l">
              <a:spcBef>
                <a:spcPts val="0"/>
              </a:spcBef>
              <a:spcAft>
                <a:spcPts val="0"/>
              </a:spcAft>
              <a:buNone/>
            </a:pPr>
            <a:r>
              <a:t/>
            </a:r>
            <a:endParaRPr sz="3600">
              <a:solidFill>
                <a:schemeClr val="dk1"/>
              </a:solidFill>
            </a:endParaRPr>
          </a:p>
        </p:txBody>
      </p:sp>
      <p:pic>
        <p:nvPicPr>
          <p:cNvPr id="180" name="Google Shape;180;p30"/>
          <p:cNvPicPr preferRelativeResize="0"/>
          <p:nvPr/>
        </p:nvPicPr>
        <p:blipFill>
          <a:blip r:embed="rId3">
            <a:alphaModFix/>
          </a:blip>
          <a:stretch>
            <a:fillRect/>
          </a:stretch>
        </p:blipFill>
        <p:spPr>
          <a:xfrm>
            <a:off x="0" y="7"/>
            <a:ext cx="9144000" cy="1177737"/>
          </a:xfrm>
          <a:prstGeom prst="rect">
            <a:avLst/>
          </a:prstGeom>
          <a:noFill/>
          <a:ln>
            <a:noFill/>
          </a:ln>
        </p:spPr>
      </p:pic>
      <p:sp>
        <p:nvSpPr>
          <p:cNvPr id="181" name="Google Shape;181;p30"/>
          <p:cNvSpPr txBox="1"/>
          <p:nvPr/>
        </p:nvSpPr>
        <p:spPr>
          <a:xfrm>
            <a:off x="2034700" y="266450"/>
            <a:ext cx="4711200" cy="7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rgbClr val="FFFFFF"/>
                </a:solidFill>
              </a:rPr>
              <a:t>Business Question 1</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1"/>
          <p:cNvPicPr preferRelativeResize="0"/>
          <p:nvPr/>
        </p:nvPicPr>
        <p:blipFill>
          <a:blip r:embed="rId3">
            <a:alphaModFix/>
          </a:blip>
          <a:stretch>
            <a:fillRect/>
          </a:stretch>
        </p:blipFill>
        <p:spPr>
          <a:xfrm>
            <a:off x="468050" y="120000"/>
            <a:ext cx="5094899" cy="4903500"/>
          </a:xfrm>
          <a:prstGeom prst="rect">
            <a:avLst/>
          </a:prstGeom>
          <a:noFill/>
          <a:ln>
            <a:noFill/>
          </a:ln>
        </p:spPr>
      </p:pic>
      <p:pic>
        <p:nvPicPr>
          <p:cNvPr id="187" name="Google Shape;187;p31"/>
          <p:cNvPicPr preferRelativeResize="0"/>
          <p:nvPr/>
        </p:nvPicPr>
        <p:blipFill>
          <a:blip r:embed="rId4">
            <a:alphaModFix/>
          </a:blip>
          <a:stretch>
            <a:fillRect/>
          </a:stretch>
        </p:blipFill>
        <p:spPr>
          <a:xfrm>
            <a:off x="4097275" y="152400"/>
            <a:ext cx="4964526"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288775" y="152400"/>
            <a:ext cx="6327968" cy="48387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nvSpPr>
        <p:spPr>
          <a:xfrm>
            <a:off x="686775" y="954800"/>
            <a:ext cx="7355100" cy="42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3000">
              <a:solidFill>
                <a:schemeClr val="dk1"/>
              </a:solidFill>
            </a:endParaRPr>
          </a:p>
          <a:p>
            <a:pPr indent="-419100" lvl="0" marL="457200" rtl="0" algn="l">
              <a:lnSpc>
                <a:spcPct val="115000"/>
              </a:lnSpc>
              <a:spcBef>
                <a:spcPts val="0"/>
              </a:spcBef>
              <a:spcAft>
                <a:spcPts val="0"/>
              </a:spcAft>
              <a:buSzPts val="3000"/>
              <a:buChar char="●"/>
            </a:pPr>
            <a:r>
              <a:rPr lang="en" sz="3000">
                <a:solidFill>
                  <a:schemeClr val="dk1"/>
                </a:solidFill>
              </a:rPr>
              <a:t>How have the requests changed by year for the top companies? </a:t>
            </a:r>
            <a:endParaRPr sz="3000">
              <a:solidFill>
                <a:schemeClr val="dk1"/>
              </a:solidFill>
            </a:endParaRPr>
          </a:p>
          <a:p>
            <a:pPr indent="-419100" lvl="0" marL="457200" rtl="0" algn="l">
              <a:lnSpc>
                <a:spcPct val="115000"/>
              </a:lnSpc>
              <a:spcBef>
                <a:spcPts val="0"/>
              </a:spcBef>
              <a:spcAft>
                <a:spcPts val="0"/>
              </a:spcAft>
              <a:buClr>
                <a:schemeClr val="dk1"/>
              </a:buClr>
              <a:buSzPts val="3000"/>
              <a:buChar char="●"/>
            </a:pPr>
            <a:r>
              <a:rPr lang="en" sz="3000">
                <a:solidFill>
                  <a:schemeClr val="dk1"/>
                </a:solidFill>
              </a:rPr>
              <a:t>Which industries do these companies work in?</a:t>
            </a:r>
            <a:endParaRPr sz="3000">
              <a:solidFill>
                <a:schemeClr val="dk1"/>
              </a:solidFill>
            </a:endParaRPr>
          </a:p>
          <a:p>
            <a:pPr indent="-419100" lvl="0" marL="457200" rtl="0" algn="l">
              <a:lnSpc>
                <a:spcPct val="115000"/>
              </a:lnSpc>
              <a:spcBef>
                <a:spcPts val="0"/>
              </a:spcBef>
              <a:spcAft>
                <a:spcPts val="0"/>
              </a:spcAft>
              <a:buClr>
                <a:schemeClr val="dk1"/>
              </a:buClr>
              <a:buSzPts val="3000"/>
              <a:buChar char="●"/>
            </a:pPr>
            <a:r>
              <a:rPr lang="en" sz="3000">
                <a:solidFill>
                  <a:schemeClr val="dk1"/>
                </a:solidFill>
              </a:rPr>
              <a:t>How have the requests changed by year for top positions?</a:t>
            </a:r>
            <a:endParaRPr sz="3000">
              <a:solidFill>
                <a:schemeClr val="dk1"/>
              </a:solidFill>
            </a:endParaRPr>
          </a:p>
          <a:p>
            <a:pPr indent="0" lvl="0" marL="457200" rtl="0" algn="l">
              <a:spcBef>
                <a:spcPts val="0"/>
              </a:spcBef>
              <a:spcAft>
                <a:spcPts val="0"/>
              </a:spcAft>
              <a:buNone/>
            </a:pPr>
            <a:r>
              <a:t/>
            </a:r>
            <a:endParaRPr sz="3600"/>
          </a:p>
          <a:p>
            <a:pPr indent="0" lvl="0" marL="457200" rtl="0" algn="l">
              <a:spcBef>
                <a:spcPts val="0"/>
              </a:spcBef>
              <a:spcAft>
                <a:spcPts val="0"/>
              </a:spcAft>
              <a:buNone/>
            </a:pPr>
            <a:r>
              <a:t/>
            </a:r>
            <a:endParaRPr sz="3600"/>
          </a:p>
        </p:txBody>
      </p:sp>
      <p:pic>
        <p:nvPicPr>
          <p:cNvPr id="198" name="Google Shape;198;p33"/>
          <p:cNvPicPr preferRelativeResize="0"/>
          <p:nvPr/>
        </p:nvPicPr>
        <p:blipFill>
          <a:blip r:embed="rId3">
            <a:alphaModFix/>
          </a:blip>
          <a:stretch>
            <a:fillRect/>
          </a:stretch>
        </p:blipFill>
        <p:spPr>
          <a:xfrm>
            <a:off x="0" y="48457"/>
            <a:ext cx="9144000" cy="1177737"/>
          </a:xfrm>
          <a:prstGeom prst="rect">
            <a:avLst/>
          </a:prstGeom>
          <a:noFill/>
          <a:ln>
            <a:noFill/>
          </a:ln>
        </p:spPr>
      </p:pic>
      <p:sp>
        <p:nvSpPr>
          <p:cNvPr id="199" name="Google Shape;199;p33"/>
          <p:cNvSpPr txBox="1"/>
          <p:nvPr/>
        </p:nvSpPr>
        <p:spPr>
          <a:xfrm>
            <a:off x="1804575" y="225575"/>
            <a:ext cx="6237300" cy="8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rgbClr val="FFFFFF"/>
                </a:solidFill>
              </a:rPr>
              <a:t>   </a:t>
            </a:r>
            <a:r>
              <a:rPr lang="en" sz="3600">
                <a:solidFill>
                  <a:srgbClr val="FFFFFF"/>
                </a:solidFill>
              </a:rPr>
              <a:t>Business Question 2</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黑色">
      <a:dk1>
        <a:srgbClr val="000000"/>
      </a:dk1>
      <a:lt1>
        <a:srgbClr val="FFFFFF"/>
      </a:lt1>
      <a:dk2>
        <a:srgbClr val="3A3838"/>
      </a:dk2>
      <a:lt2>
        <a:srgbClr val="E7E6E6"/>
      </a:lt2>
      <a:accent1>
        <a:srgbClr val="0C0C0C"/>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