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6CF7-FC47-834E-A935-EDEFC6D4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04898"/>
            <a:ext cx="10668000" cy="2387600"/>
          </a:xfrm>
        </p:spPr>
        <p:txBody>
          <a:bodyPr/>
          <a:lstStyle/>
          <a:p>
            <a:r>
              <a:rPr lang="en-US" dirty="0"/>
              <a:t> Medical Imaging – CAMELYON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4062-D327-F045-940F-CB774C3FC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83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Andy Cho – yc2956</a:t>
            </a:r>
          </a:p>
          <a:p>
            <a:r>
              <a:rPr lang="en-US" dirty="0"/>
              <a:t>COMS 4995 – Applied Deep Learning</a:t>
            </a:r>
          </a:p>
          <a:p>
            <a:r>
              <a:rPr lang="en-US" dirty="0"/>
              <a:t>Professor Joshua Gordon</a:t>
            </a:r>
          </a:p>
          <a:p>
            <a:r>
              <a:rPr lang="en-US" dirty="0"/>
              <a:t>December 22,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4D3CD-DD39-8549-9F0B-8F7F1314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49007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CB66-A641-B64C-8F8D-365039AB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C7B-F44B-9B43-8625-3E6C1FBC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6158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1 in 12 breast cancer biopsies is misdiagnosed</a:t>
            </a:r>
          </a:p>
          <a:p>
            <a:r>
              <a:rPr lang="en-US" dirty="0"/>
              <a:t>False negatives are very dangerous (resulting in no treatment for cancer patients)</a:t>
            </a:r>
          </a:p>
          <a:p>
            <a:r>
              <a:rPr lang="en-US" dirty="0"/>
              <a:t>While doctors still diagnose the patients themselves, have an accurate DNN model that can assist with the doctor’s decisions</a:t>
            </a:r>
          </a:p>
          <a:p>
            <a:r>
              <a:rPr lang="en-US" dirty="0"/>
              <a:t>Images of cells with tumors - train with different patches within the same image to predict whether a patch has a tumor -&gt; the cell has a tumor</a:t>
            </a:r>
          </a:p>
        </p:txBody>
      </p:sp>
    </p:spTree>
    <p:extLst>
      <p:ext uri="{BB962C8B-B14F-4D97-AF65-F5344CB8AC3E}">
        <p14:creationId xmlns:p14="http://schemas.microsoft.com/office/powerpoint/2010/main" val="16377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1FC-F240-1C43-8B01-C324D097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4682"/>
            <a:ext cx="7729728" cy="1188720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D6B-1F1E-7649-AE79-67DCD3D7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0114"/>
            <a:ext cx="7729728" cy="2791264"/>
          </a:xfrm>
        </p:spPr>
        <p:txBody>
          <a:bodyPr/>
          <a:lstStyle/>
          <a:p>
            <a:r>
              <a:rPr lang="en-US" dirty="0"/>
              <a:t>Each image has 9 different levels</a:t>
            </a:r>
          </a:p>
          <a:p>
            <a:r>
              <a:rPr lang="en-US" dirty="0"/>
              <a:t>Highest magnification has 100,000s of pixels on each axis, the lowest magnification has 100s of pixels</a:t>
            </a:r>
          </a:p>
          <a:p>
            <a:r>
              <a:rPr lang="en-US" dirty="0"/>
              <a:t>For the relevant magnification levels (with memory limitations) for each image:</a:t>
            </a:r>
          </a:p>
          <a:p>
            <a:pPr lvl="1"/>
            <a:r>
              <a:rPr lang="en-US" dirty="0"/>
              <a:t>Process the slide</a:t>
            </a:r>
          </a:p>
          <a:p>
            <a:pPr lvl="1"/>
            <a:r>
              <a:rPr lang="en-US" dirty="0"/>
              <a:t>Process the tissue mask (1 if there is tissue for the pixel, 0 else)</a:t>
            </a:r>
          </a:p>
          <a:p>
            <a:pPr lvl="1"/>
            <a:r>
              <a:rPr lang="en-US" dirty="0"/>
              <a:t>Process the tumor mask (1 if there is tumor for the pixel, 0 else)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4E8D0-4A00-CF4A-AB5C-5055FE63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86" y="4500748"/>
            <a:ext cx="2778939" cy="210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65F8C-EB27-814A-B5BC-D8C66B90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07" y="4500748"/>
            <a:ext cx="2809267" cy="2105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1377B-E20A-FA47-B8B8-621D099A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56" y="4500747"/>
            <a:ext cx="2809267" cy="21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2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1FC-F240-1C43-8B01-C324D097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0313"/>
            <a:ext cx="7729728" cy="1188720"/>
          </a:xfrm>
        </p:spPr>
        <p:txBody>
          <a:bodyPr/>
          <a:lstStyle/>
          <a:p>
            <a:r>
              <a:rPr lang="en-US" dirty="0"/>
              <a:t>Data Processing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D6B-1F1E-7649-AE79-67DCD3D7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179" y="2115531"/>
            <a:ext cx="8277102" cy="2766136"/>
          </a:xfrm>
        </p:spPr>
        <p:txBody>
          <a:bodyPr/>
          <a:lstStyle/>
          <a:p>
            <a:r>
              <a:rPr lang="en-US" dirty="0"/>
              <a:t>Fetch the 299x299 patches from the slide</a:t>
            </a:r>
          </a:p>
          <a:p>
            <a:pPr lvl="1"/>
            <a:r>
              <a:rPr lang="en-US" dirty="0"/>
              <a:t>With the condition that at least 10% of the slide has tissues</a:t>
            </a:r>
          </a:p>
          <a:p>
            <a:pPr lvl="1"/>
            <a:r>
              <a:rPr lang="en-US" dirty="0"/>
              <a:t>Not necessary to fetch patches with no tissue</a:t>
            </a:r>
          </a:p>
          <a:p>
            <a:pPr lvl="1"/>
            <a:r>
              <a:rPr lang="en-US" dirty="0"/>
              <a:t>For each patch, we note if it has tumor or not (if the tumor patch has any 1s)</a:t>
            </a:r>
          </a:p>
          <a:p>
            <a:r>
              <a:rPr lang="en-US" dirty="0"/>
              <a:t>Ideally, we fetch as many patches as possible, but we limit by a multiplier</a:t>
            </a:r>
          </a:p>
          <a:p>
            <a:r>
              <a:rPr lang="en-CA" i="1" dirty="0"/>
              <a:t>image.extract_patches_2d function </a:t>
            </a:r>
            <a:r>
              <a:rPr lang="en-CA" dirty="0"/>
              <a:t>from Scikit learn for extracting patches</a:t>
            </a:r>
          </a:p>
          <a:p>
            <a:r>
              <a:rPr lang="en-CA" i="1" dirty="0" err="1"/>
              <a:t>ImageDataGenerator</a:t>
            </a:r>
            <a:r>
              <a:rPr lang="en-CA" i="1" dirty="0"/>
              <a:t> </a:t>
            </a:r>
            <a:r>
              <a:rPr lang="en-CA" dirty="0"/>
              <a:t>from </a:t>
            </a:r>
            <a:r>
              <a:rPr lang="en-CA" dirty="0" err="1"/>
              <a:t>Keras</a:t>
            </a:r>
            <a:r>
              <a:rPr lang="en-CA" dirty="0"/>
              <a:t> for training and testing datasets</a:t>
            </a:r>
            <a:endParaRPr lang="en-CA" i="1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68574-BC76-3C44-8BF7-F832D01A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33" y="4881666"/>
            <a:ext cx="18923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42268-E610-AB45-8265-4F114EA9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4881666"/>
            <a:ext cx="18923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A2FE9-30B7-0247-82C3-F2C1D7CAE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67" y="4881666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5535-9B53-4441-88F6-5C5DD6D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8664-1EF3-1C4A-A314-D41DD197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memory limitations we trained 3 models with images from magnification levels 4,5, </a:t>
            </a:r>
            <a:r>
              <a:rPr lang="en-US"/>
              <a:t>and 6</a:t>
            </a:r>
            <a:endParaRPr lang="en-US" dirty="0"/>
          </a:p>
          <a:p>
            <a:r>
              <a:rPr lang="en-US" dirty="0"/>
              <a:t>We tried transfer learning on ResNet50, and built from scratch using convolutional layer and max pooling</a:t>
            </a:r>
          </a:p>
          <a:p>
            <a:pPr lvl="1"/>
            <a:r>
              <a:rPr lang="en-US" dirty="0"/>
              <a:t>Transfer learning performed better</a:t>
            </a:r>
          </a:p>
          <a:p>
            <a:r>
              <a:rPr lang="en-US" dirty="0"/>
              <a:t>We also added 2 Dense layers and a final Dense layer with1 node (binary)</a:t>
            </a:r>
          </a:p>
          <a:p>
            <a:r>
              <a:rPr lang="en-US" dirty="0"/>
              <a:t>Combine the results from the 3 models, weighed by their individual validation accuracies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7ED-3989-A54C-A303-EC219929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CB1D-5EED-6D4E-8F32-D29C9B3A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290-5EEC-FB4E-A3EE-A835986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 Examples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6BFA-0BA2-B443-8E2D-27F77418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478-D653-474E-8A9F-7FC73175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329B-9BF0-1941-9856-216BE81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Intensive Procedure with high-pixel images</a:t>
            </a:r>
          </a:p>
          <a:p>
            <a:r>
              <a:rPr lang="en-US" dirty="0"/>
              <a:t>Connecting with GCP  VM for extra memory</a:t>
            </a:r>
          </a:p>
          <a:p>
            <a:r>
              <a:rPr lang="en-US" dirty="0"/>
              <a:t>Disk storage (Google Drive has 15GB)</a:t>
            </a:r>
          </a:p>
        </p:txBody>
      </p:sp>
    </p:spTree>
    <p:extLst>
      <p:ext uri="{BB962C8B-B14F-4D97-AF65-F5344CB8AC3E}">
        <p14:creationId xmlns:p14="http://schemas.microsoft.com/office/powerpoint/2010/main" val="58196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608-BB05-8346-9322-70FB6D01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90C0-5649-F546-B236-3CBAF4C9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limitation in disk storage, more data augmentation could definitely help</a:t>
            </a:r>
          </a:p>
          <a:p>
            <a:pPr lvl="1"/>
            <a:r>
              <a:rPr lang="en-CA" dirty="0"/>
              <a:t>Random rotation</a:t>
            </a:r>
          </a:p>
          <a:p>
            <a:pPr lvl="1"/>
            <a:r>
              <a:rPr lang="en-CA" dirty="0"/>
              <a:t>Hue</a:t>
            </a:r>
          </a:p>
          <a:p>
            <a:pPr lvl="1"/>
            <a:r>
              <a:rPr lang="en-CA" dirty="0"/>
              <a:t>Contrast</a:t>
            </a:r>
          </a:p>
          <a:p>
            <a:pPr lvl="1"/>
            <a:r>
              <a:rPr lang="en-CA" dirty="0"/>
              <a:t>Brightness</a:t>
            </a:r>
          </a:p>
          <a:p>
            <a:r>
              <a:rPr lang="en-CA" dirty="0"/>
              <a:t>Transfer learning from different models (Inception models as in the paper)</a:t>
            </a:r>
          </a:p>
          <a:p>
            <a:r>
              <a:rPr lang="en-CA" dirty="0"/>
              <a:t>Train with </a:t>
            </a:r>
            <a:r>
              <a:rPr lang="en-US" dirty="0"/>
              <a:t>more computing power (multiple GPUs)</a:t>
            </a:r>
          </a:p>
          <a:p>
            <a:r>
              <a:rPr lang="en-US" dirty="0"/>
              <a:t>Train with highest magnification levels</a:t>
            </a:r>
          </a:p>
        </p:txBody>
      </p:sp>
    </p:spTree>
    <p:extLst>
      <p:ext uri="{BB962C8B-B14F-4D97-AF65-F5344CB8AC3E}">
        <p14:creationId xmlns:p14="http://schemas.microsoft.com/office/powerpoint/2010/main" val="1246203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{EAC01B2B-572D-A546-BA40-2D65A39DB3D6}tf10001120</Template>
  <TotalTime>633</TotalTime>
  <Words>407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 Medical Imaging – CAMELYON 16</vt:lpstr>
      <vt:lpstr>Motivation</vt:lpstr>
      <vt:lpstr>Data Processing</vt:lpstr>
      <vt:lpstr>Data Processing - continued</vt:lpstr>
      <vt:lpstr>Modeling</vt:lpstr>
      <vt:lpstr>Model Prediction Examples</vt:lpstr>
      <vt:lpstr>Model Prediction Examples - continued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Medical Imaging – CAMELYON 16</dc:title>
  <dc:creator>Andy Cho</dc:creator>
  <cp:lastModifiedBy>Andy Cho</cp:lastModifiedBy>
  <cp:revision>16</cp:revision>
  <dcterms:created xsi:type="dcterms:W3CDTF">2020-12-22T13:24:05Z</dcterms:created>
  <dcterms:modified xsi:type="dcterms:W3CDTF">2020-12-22T23:57:11Z</dcterms:modified>
</cp:coreProperties>
</file>