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5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14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C4AA-6FF9-4578-BC5C-CDE830D793B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44820-FF2D-4A44-8764-8E6FA392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3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859A-F2C6-4CF8-9B35-CBE6AE3C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579" y="1041082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Delaware Basin Completion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3619B-058B-476C-8C78-72E37955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FC70-D625-49AA-92D9-8A2E7EF2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A24F9-4EBE-4A5B-A983-15E10999B50E}"/>
              </a:ext>
            </a:extLst>
          </p:cNvPr>
          <p:cNvSpPr txBox="1"/>
          <p:nvPr/>
        </p:nvSpPr>
        <p:spPr>
          <a:xfrm>
            <a:off x="546410" y="1483112"/>
            <a:ext cx="8727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operators in the Delaware Basin account for ~40% of all wells completed since 2015.</a:t>
            </a:r>
          </a:p>
          <a:p>
            <a:endParaRPr lang="en-US" dirty="0"/>
          </a:p>
          <a:p>
            <a:r>
              <a:rPr lang="en-US" dirty="0"/>
              <a:t>The completion trend overtime appears the designs have optimized from 1400#/ft and 35 </a:t>
            </a:r>
            <a:r>
              <a:rPr lang="en-US" dirty="0" err="1"/>
              <a:t>bbls</a:t>
            </a:r>
            <a:r>
              <a:rPr lang="en-US" dirty="0"/>
              <a:t>/ft in 2015 to 2400#/ft and 50 </a:t>
            </a:r>
            <a:r>
              <a:rPr lang="en-US" dirty="0" err="1"/>
              <a:t>bbls</a:t>
            </a:r>
            <a:r>
              <a:rPr lang="en-US" dirty="0"/>
              <a:t>/ft in 2022.</a:t>
            </a:r>
          </a:p>
          <a:p>
            <a:endParaRPr lang="en-US" dirty="0"/>
          </a:p>
          <a:p>
            <a:r>
              <a:rPr lang="en-US" dirty="0"/>
              <a:t>Rising well production since 2017 is attributed mainly to longer laterals.</a:t>
            </a:r>
          </a:p>
          <a:p>
            <a:endParaRPr lang="en-US" dirty="0"/>
          </a:p>
          <a:p>
            <a:r>
              <a:rPr lang="en-US" dirty="0"/>
              <a:t>Completion design basically flat since 2017.</a:t>
            </a:r>
          </a:p>
          <a:p>
            <a:endParaRPr lang="en-US" dirty="0"/>
          </a:p>
          <a:p>
            <a:r>
              <a:rPr lang="en-US" dirty="0"/>
              <a:t>EOG has the best 3 and 12 month oil production, indicates 300ft stage spacing saved on well cost and does not reduce well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6895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B8EFC5-30DC-465A-BB4E-6D28F7BE991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30175"/>
            <a:ext cx="11231563" cy="565150"/>
          </a:xfrm>
        </p:spPr>
        <p:txBody>
          <a:bodyPr>
            <a:normAutofit/>
          </a:bodyPr>
          <a:lstStyle/>
          <a:p>
            <a:r>
              <a:rPr lang="en-US" sz="2400" dirty="0"/>
              <a:t>Top Operators in the Delaware Basin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17C7523F-7EC1-4865-8786-90114D38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978" y="978408"/>
            <a:ext cx="8482896" cy="45807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09EFF1-B82F-45E3-A0A3-1D15F5B95586}"/>
              </a:ext>
            </a:extLst>
          </p:cNvPr>
          <p:cNvSpPr txBox="1"/>
          <p:nvPr/>
        </p:nvSpPr>
        <p:spPr>
          <a:xfrm>
            <a:off x="283464" y="978408"/>
            <a:ext cx="352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7 Operators account for 40% of wells since 2015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7 operators cover the entire basin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Proprietary design tests to optimize completions by each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public data to arrive at current optimized design by trending completion design over time</a:t>
            </a:r>
          </a:p>
        </p:txBody>
      </p:sp>
    </p:spTree>
    <p:extLst>
      <p:ext uri="{BB962C8B-B14F-4D97-AF65-F5344CB8AC3E}">
        <p14:creationId xmlns:p14="http://schemas.microsoft.com/office/powerpoint/2010/main" val="95315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7651-3042-4423-8F71-6F123416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Length vs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5EA1D-9A7D-4FB2-BF87-75118456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265" y="1270000"/>
            <a:ext cx="8717415" cy="4889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14213-F366-407F-903E-1FB4E33E21DE}"/>
              </a:ext>
            </a:extLst>
          </p:cNvPr>
          <p:cNvSpPr txBox="1"/>
          <p:nvPr/>
        </p:nvSpPr>
        <p:spPr>
          <a:xfrm>
            <a:off x="546410" y="1483112"/>
            <a:ext cx="2207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 drilling longer wells every year.</a:t>
            </a:r>
          </a:p>
          <a:p>
            <a:endParaRPr lang="en-US" dirty="0"/>
          </a:p>
          <a:p>
            <a:r>
              <a:rPr lang="en-US" dirty="0"/>
              <a:t>Expect this trend to continue due to better economics.</a:t>
            </a:r>
          </a:p>
        </p:txBody>
      </p:sp>
    </p:spTree>
    <p:extLst>
      <p:ext uri="{BB962C8B-B14F-4D97-AF65-F5344CB8AC3E}">
        <p14:creationId xmlns:p14="http://schemas.microsoft.com/office/powerpoint/2010/main" val="414459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736D-A232-4910-BDB0-5E6C5914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Proppant #/ft  Stable since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C7F1E-B4BD-49CB-B92D-07E5733C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20" y="1322409"/>
            <a:ext cx="8783031" cy="4925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8B782-7512-44A8-8CFE-633D0FEDBBF4}"/>
              </a:ext>
            </a:extLst>
          </p:cNvPr>
          <p:cNvSpPr txBox="1"/>
          <p:nvPr/>
        </p:nvSpPr>
        <p:spPr>
          <a:xfrm>
            <a:off x="546410" y="1483112"/>
            <a:ext cx="2207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 appear to have optimized near 2400 #/ft designs.</a:t>
            </a:r>
          </a:p>
          <a:p>
            <a:endParaRPr lang="en-US" dirty="0"/>
          </a:p>
          <a:p>
            <a:r>
              <a:rPr lang="en-US" dirty="0"/>
              <a:t>Trend appears flat after 2017.</a:t>
            </a:r>
          </a:p>
        </p:txBody>
      </p:sp>
    </p:spTree>
    <p:extLst>
      <p:ext uri="{BB962C8B-B14F-4D97-AF65-F5344CB8AC3E}">
        <p14:creationId xmlns:p14="http://schemas.microsoft.com/office/powerpoint/2010/main" val="350832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1FE2-2451-4AEA-8757-2C94AE28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</a:t>
            </a:r>
            <a:r>
              <a:rPr lang="en-US" dirty="0" err="1"/>
              <a:t>bbls</a:t>
            </a:r>
            <a:r>
              <a:rPr lang="en-US" dirty="0"/>
              <a:t>/ft Stable since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D005B-5A9F-4A99-8A31-476F9E2F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43" y="1354414"/>
            <a:ext cx="8467493" cy="4749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A16D7-9C74-4ECF-9A3D-8E4514A657F8}"/>
              </a:ext>
            </a:extLst>
          </p:cNvPr>
          <p:cNvSpPr txBox="1"/>
          <p:nvPr/>
        </p:nvSpPr>
        <p:spPr>
          <a:xfrm>
            <a:off x="546410" y="1483112"/>
            <a:ext cx="2207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 appear to have optimized near 50 </a:t>
            </a:r>
            <a:r>
              <a:rPr lang="en-US" dirty="0" err="1"/>
              <a:t>bbl</a:t>
            </a:r>
            <a:r>
              <a:rPr lang="en-US" dirty="0"/>
              <a:t>/ft designs.</a:t>
            </a:r>
          </a:p>
          <a:p>
            <a:endParaRPr lang="en-US" dirty="0"/>
          </a:p>
          <a:p>
            <a:r>
              <a:rPr lang="en-US" dirty="0"/>
              <a:t>Trend appears flat to slightly decreasing after 2017 but there is spread between top operators.</a:t>
            </a:r>
          </a:p>
        </p:txBody>
      </p:sp>
    </p:spTree>
    <p:extLst>
      <p:ext uri="{BB962C8B-B14F-4D97-AF65-F5344CB8AC3E}">
        <p14:creationId xmlns:p14="http://schemas.microsoft.com/office/powerpoint/2010/main" val="184992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CCA6-169E-4F48-95E1-24B0153B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05" y="219307"/>
            <a:ext cx="8596668" cy="1320800"/>
          </a:xfrm>
        </p:spPr>
        <p:txBody>
          <a:bodyPr/>
          <a:lstStyle/>
          <a:p>
            <a:r>
              <a:rPr lang="en-US" dirty="0"/>
              <a:t>Stage Length  Bi-modal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C96C7-4EBC-40DE-A511-3BB3EE95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68" y="1003610"/>
            <a:ext cx="9609532" cy="5363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351C5-83DF-441C-BFD1-57A1E8DD2AD2}"/>
              </a:ext>
            </a:extLst>
          </p:cNvPr>
          <p:cNvSpPr txBox="1"/>
          <p:nvPr/>
        </p:nvSpPr>
        <p:spPr>
          <a:xfrm>
            <a:off x="546410" y="1483112"/>
            <a:ext cx="2207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length appears to have 2 camps, around 200 ft stage spacing and 300 ft stage spacing.</a:t>
            </a:r>
          </a:p>
        </p:txBody>
      </p:sp>
    </p:spTree>
    <p:extLst>
      <p:ext uri="{BB962C8B-B14F-4D97-AF65-F5344CB8AC3E}">
        <p14:creationId xmlns:p14="http://schemas.microsoft.com/office/powerpoint/2010/main" val="236689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CCA6-169E-4F48-95E1-24B0153B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05" y="219307"/>
            <a:ext cx="8596668" cy="1320800"/>
          </a:xfrm>
        </p:spPr>
        <p:txBody>
          <a:bodyPr/>
          <a:lstStyle/>
          <a:p>
            <a:r>
              <a:rPr lang="en-US" dirty="0"/>
              <a:t>Stage Length  trend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351C5-83DF-441C-BFD1-57A1E8DD2AD2}"/>
              </a:ext>
            </a:extLst>
          </p:cNvPr>
          <p:cNvSpPr txBox="1"/>
          <p:nvPr/>
        </p:nvSpPr>
        <p:spPr>
          <a:xfrm>
            <a:off x="546410" y="1483112"/>
            <a:ext cx="2207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Trellis by year, EOG moved from 200 ft stage spacing to 300 ft stage spacing.</a:t>
            </a:r>
          </a:p>
          <a:p>
            <a:endParaRPr lang="en-US" dirty="0"/>
          </a:p>
          <a:p>
            <a:r>
              <a:rPr lang="en-US" dirty="0"/>
              <a:t>Longer stages save on cost if there is no reduction in well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23F2D-D741-4F83-8228-A6C2D767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24" y="1246236"/>
            <a:ext cx="7821168" cy="43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7E67-13F8-4127-824D-02FA611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270B2-F3A1-4217-8AE2-AF7FEA41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22" y="1297878"/>
            <a:ext cx="8043878" cy="4489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54C18-6E31-4511-8BC0-CF4B5D7A0751}"/>
              </a:ext>
            </a:extLst>
          </p:cNvPr>
          <p:cNvSpPr txBox="1"/>
          <p:nvPr/>
        </p:nvSpPr>
        <p:spPr>
          <a:xfrm>
            <a:off x="546410" y="1483112"/>
            <a:ext cx="3088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Month and 12 month oil production overtime</a:t>
            </a:r>
          </a:p>
          <a:p>
            <a:endParaRPr lang="en-US" dirty="0"/>
          </a:p>
          <a:p>
            <a:r>
              <a:rPr lang="en-US" dirty="0"/>
              <a:t>Production is increasing every year</a:t>
            </a:r>
          </a:p>
          <a:p>
            <a:endParaRPr lang="en-US" dirty="0"/>
          </a:p>
          <a:p>
            <a:r>
              <a:rPr lang="en-US" dirty="0"/>
              <a:t>Production not normalized</a:t>
            </a:r>
          </a:p>
          <a:p>
            <a:endParaRPr lang="en-US" dirty="0"/>
          </a:p>
          <a:p>
            <a:r>
              <a:rPr lang="en-US" dirty="0"/>
              <a:t>EOG with 300ft stage spacing appears to be the correct stage spacing.</a:t>
            </a:r>
          </a:p>
        </p:txBody>
      </p:sp>
    </p:spTree>
    <p:extLst>
      <p:ext uri="{BB962C8B-B14F-4D97-AF65-F5344CB8AC3E}">
        <p14:creationId xmlns:p14="http://schemas.microsoft.com/office/powerpoint/2010/main" val="348494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7E67-13F8-4127-824D-02FA611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Performance Normalized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54C18-6E31-4511-8BC0-CF4B5D7A0751}"/>
              </a:ext>
            </a:extLst>
          </p:cNvPr>
          <p:cNvSpPr txBox="1"/>
          <p:nvPr/>
        </p:nvSpPr>
        <p:spPr>
          <a:xfrm>
            <a:off x="546410" y="1483112"/>
            <a:ext cx="3088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Month and 12 month oil production overtime Normalized</a:t>
            </a:r>
          </a:p>
          <a:p>
            <a:endParaRPr lang="en-US" dirty="0"/>
          </a:p>
          <a:p>
            <a:r>
              <a:rPr lang="en-US" dirty="0"/>
              <a:t>Production has been flat since 2016-2017</a:t>
            </a:r>
          </a:p>
          <a:p>
            <a:endParaRPr lang="en-US" dirty="0"/>
          </a:p>
          <a:p>
            <a:r>
              <a:rPr lang="en-US" dirty="0"/>
              <a:t>Longer laterals have increased production.</a:t>
            </a:r>
          </a:p>
          <a:p>
            <a:endParaRPr lang="en-US" dirty="0"/>
          </a:p>
          <a:p>
            <a:r>
              <a:rPr lang="en-US" dirty="0"/>
              <a:t>Appears completion design approached an optimum with current technology</a:t>
            </a:r>
          </a:p>
          <a:p>
            <a:endParaRPr lang="en-US" dirty="0"/>
          </a:p>
          <a:p>
            <a:r>
              <a:rPr lang="en-US" dirty="0"/>
              <a:t>EOG with 300ft stage spacing appears to be the correct stage spacing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26AF0-121B-435A-90F8-DF577B13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12" y="1270000"/>
            <a:ext cx="8422888" cy="47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9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362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Delaware Basin Completion Optimization</vt:lpstr>
      <vt:lpstr>PowerPoint Presentation</vt:lpstr>
      <vt:lpstr>Lateral Length vs Year</vt:lpstr>
      <vt:lpstr>Proppant #/ft  Stable since 2017</vt:lpstr>
      <vt:lpstr>Water bbls/ft Stable since 2017</vt:lpstr>
      <vt:lpstr>Stage Length  Bi-modal</vt:lpstr>
      <vt:lpstr>Stage Length  trend over time</vt:lpstr>
      <vt:lpstr>Well Performance</vt:lpstr>
      <vt:lpstr>Well Performance Normalized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Delaware Basin Completion Optimization</dc:title>
  <dc:creator>Andy S. Clark</dc:creator>
  <cp:lastModifiedBy>Andy S. Clark</cp:lastModifiedBy>
  <cp:revision>5</cp:revision>
  <dcterms:created xsi:type="dcterms:W3CDTF">2022-05-11T13:26:11Z</dcterms:created>
  <dcterms:modified xsi:type="dcterms:W3CDTF">2022-05-11T14:59:06Z</dcterms:modified>
</cp:coreProperties>
</file>