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5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9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ADCAF1-A4FE-41EA-A487-9B94C1A993D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8F3F65-C615-4F96-B774-B9B4D9D8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808C73-98FF-4B85-9817-F1F985826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3368"/>
          <a:stretch/>
        </p:blipFill>
        <p:spPr>
          <a:xfrm>
            <a:off x="0" y="1"/>
            <a:ext cx="12192000" cy="6884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AF07101-196B-4970-87DF-CAE4FBCE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501" y="-791632"/>
            <a:ext cx="8574622" cy="2616199"/>
          </a:xfrm>
        </p:spPr>
        <p:txBody>
          <a:bodyPr/>
          <a:lstStyle/>
          <a:p>
            <a:r>
              <a:rPr lang="en-US" b="1" dirty="0"/>
              <a:t>Big Mountain Resort</a:t>
            </a:r>
            <a:br>
              <a:rPr lang="en-US" b="1" dirty="0"/>
            </a:br>
            <a:r>
              <a:rPr lang="en-US" b="1" dirty="0"/>
              <a:t>Pricing Model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FBF598F0-5014-4F75-B268-D1D983828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501" y="5952067"/>
            <a:ext cx="6987645" cy="1388534"/>
          </a:xfrm>
        </p:spPr>
        <p:txBody>
          <a:bodyPr/>
          <a:lstStyle/>
          <a:p>
            <a:r>
              <a:rPr lang="en-US" dirty="0"/>
              <a:t>Andy Clark</a:t>
            </a:r>
          </a:p>
          <a:p>
            <a:r>
              <a:rPr lang="en-US" dirty="0"/>
              <a:t>November 1, 2021</a:t>
            </a:r>
          </a:p>
        </p:txBody>
      </p:sp>
    </p:spTree>
    <p:extLst>
      <p:ext uri="{BB962C8B-B14F-4D97-AF65-F5344CB8AC3E}">
        <p14:creationId xmlns:p14="http://schemas.microsoft.com/office/powerpoint/2010/main" val="38019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AEDC99-3B17-476C-B374-4995614B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0995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Big Mountain Resort Lift Ticket 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168AC1-20D1-49EF-963D-4C846BFD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68681"/>
            <a:ext cx="10018713" cy="1097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Big Mountain Resort (BMR) current pricing is the most expensive in the local Montana market, and slightly higher than average of a larger market segment at $81/ticket.  </a:t>
            </a:r>
          </a:p>
          <a:p>
            <a:pPr marL="0" indent="0">
              <a:buNone/>
            </a:pPr>
            <a:r>
              <a:rPr lang="en-US" dirty="0"/>
              <a:t>The current price does not account for BMR’s physical features.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4A2C6A-B799-4D75-9455-FABB4965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65" y="1891993"/>
            <a:ext cx="5420411" cy="28614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EA6EC3-F34B-42B2-80E2-60DB466F31F3}"/>
              </a:ext>
            </a:extLst>
          </p:cNvPr>
          <p:cNvSpPr txBox="1"/>
          <p:nvPr/>
        </p:nvSpPr>
        <p:spPr>
          <a:xfrm>
            <a:off x="1484310" y="4753487"/>
            <a:ext cx="10018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Including BMR’s specific features into the pricing model suggests the current lift ticket price should be $96.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E1FC19-509E-4AB2-9D52-D75002AD8479}"/>
              </a:ext>
            </a:extLst>
          </p:cNvPr>
          <p:cNvCxnSpPr/>
          <p:nvPr/>
        </p:nvCxnSpPr>
        <p:spPr>
          <a:xfrm flipV="1">
            <a:off x="9537700" y="2222500"/>
            <a:ext cx="0" cy="21209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DADFA0-3C57-456A-9004-C12192E5379D}"/>
              </a:ext>
            </a:extLst>
          </p:cNvPr>
          <p:cNvGrpSpPr/>
          <p:nvPr/>
        </p:nvGrpSpPr>
        <p:grpSpPr>
          <a:xfrm>
            <a:off x="6935515" y="1965960"/>
            <a:ext cx="5113213" cy="3125987"/>
            <a:chOff x="6935515" y="1965960"/>
            <a:chExt cx="5113213" cy="31259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D768B9-2283-4191-93D8-B9EC42F3B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5515" y="1965960"/>
              <a:ext cx="5113213" cy="27875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FDE143-FC73-49F2-AF68-3B9F48E93B5C}"/>
                </a:ext>
              </a:extLst>
            </p:cNvPr>
            <p:cNvSpPr txBox="1"/>
            <p:nvPr/>
          </p:nvSpPr>
          <p:spPr>
            <a:xfrm rot="5400000">
              <a:off x="8147566" y="3439458"/>
              <a:ext cx="299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Model Price $96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0F7D2C-8EDE-4FBB-9710-EE077CE463EE}"/>
                </a:ext>
              </a:extLst>
            </p:cNvPr>
            <p:cNvSpPr txBox="1"/>
            <p:nvPr/>
          </p:nvSpPr>
          <p:spPr>
            <a:xfrm>
              <a:off x="9034976" y="2324687"/>
              <a:ext cx="712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+$15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9085DC0-63E1-4D84-9E56-6F1C504A1248}"/>
                </a:ext>
              </a:extLst>
            </p:cNvPr>
            <p:cNvSpPr/>
            <p:nvPr/>
          </p:nvSpPr>
          <p:spPr>
            <a:xfrm>
              <a:off x="9194800" y="2679700"/>
              <a:ext cx="338266" cy="2413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49CAE4-7F72-4D8F-A0AD-ABC7108A878B}"/>
                </a:ext>
              </a:extLst>
            </p:cNvPr>
            <p:cNvSpPr txBox="1"/>
            <p:nvPr/>
          </p:nvSpPr>
          <p:spPr>
            <a:xfrm rot="5400000">
              <a:off x="7537966" y="3414058"/>
              <a:ext cx="299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Current Price $81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2B8D53-FCE3-4A9A-8AD6-AE0E05CC1B13}"/>
              </a:ext>
            </a:extLst>
          </p:cNvPr>
          <p:cNvCxnSpPr>
            <a:cxnSpLocks/>
          </p:cNvCxnSpPr>
          <p:nvPr/>
        </p:nvCxnSpPr>
        <p:spPr>
          <a:xfrm>
            <a:off x="9531866" y="2094747"/>
            <a:ext cx="0" cy="224865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1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AEDC99-3B17-476C-B374-4995614B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85" y="1"/>
            <a:ext cx="10306315" cy="5334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Recommendation and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37ACB-7702-404C-BD51-E2A78A0B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7000" y="990600"/>
            <a:ext cx="3738033" cy="223520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Data for 276 resorts including ticket price and features of the resorts were compiled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Identified 6 main drivers of ticket price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The distribution of the 6 main driver plotted to the right indicate BMR is located on the high end of these favorable pricing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51828-C25A-444E-84FC-3271A91C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673100"/>
            <a:ext cx="7139034" cy="600709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90307A-47AF-4D23-87C8-025E2D26E6D0}"/>
              </a:ext>
            </a:extLst>
          </p:cNvPr>
          <p:cNvSpPr txBox="1">
            <a:spLocks/>
          </p:cNvSpPr>
          <p:nvPr/>
        </p:nvSpPr>
        <p:spPr>
          <a:xfrm>
            <a:off x="1396999" y="3467100"/>
            <a:ext cx="3738033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Recommendation</a:t>
            </a:r>
          </a:p>
          <a:p>
            <a:pPr algn="l"/>
            <a:r>
              <a:rPr lang="en-US" sz="1800" b="1" dirty="0"/>
              <a:t>Include BMR features into the pricing model.</a:t>
            </a:r>
          </a:p>
        </p:txBody>
      </p:sp>
    </p:spTree>
    <p:extLst>
      <p:ext uri="{BB962C8B-B14F-4D97-AF65-F5344CB8AC3E}">
        <p14:creationId xmlns:p14="http://schemas.microsoft.com/office/powerpoint/2010/main" val="2997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AEDC99-3B17-476C-B374-4995614B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85" y="1"/>
            <a:ext cx="10306315" cy="5334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Modeling Results and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37ACB-7702-404C-BD51-E2A78A0B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1685" y="2070101"/>
            <a:ext cx="9182100" cy="59563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Model Preprocessing for Linear Model and 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Cross Validation performed on a 70% train, 30% test split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K best feature analysis to prevent overfitting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Identified the most important features to pricing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Both models identified these important pricing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Number of fast quad lifts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Number of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Acres of snow making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Vertical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85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AEDC99-3B17-476C-B374-4995614B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85" y="1"/>
            <a:ext cx="10306315" cy="5334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Modeling Results and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37ACB-7702-404C-BD51-E2A78A0B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1685" y="621792"/>
            <a:ext cx="9182100" cy="59563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Final Model Selection</a:t>
            </a:r>
          </a:p>
          <a:p>
            <a:pPr lvl="1"/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r>
              <a:rPr lang="en-US" sz="2400" dirty="0"/>
              <a:t>The random forest model has a lower cross validation error of almost $1 and has less variability.  On the test data set, the random forest produces performance consistent with the cross validation results.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random forest model was chosen to model ticket price.</a:t>
            </a:r>
            <a:endParaRPr lang="en-US" sz="2000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2491B0-AF5E-4420-ABA4-59DE353B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68138"/>
              </p:ext>
            </p:extLst>
          </p:nvPr>
        </p:nvGraphicFramePr>
        <p:xfrm>
          <a:off x="2158735" y="118160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32950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3937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211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6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1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2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8BAA7CC-C9C7-4A43-B8A3-D8EDC4E66534}"/>
              </a:ext>
            </a:extLst>
          </p:cNvPr>
          <p:cNvSpPr/>
          <p:nvPr/>
        </p:nvSpPr>
        <p:spPr>
          <a:xfrm>
            <a:off x="4855464" y="1181607"/>
            <a:ext cx="2724912" cy="148336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AEDC99-3B17-476C-B374-4995614B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85" y="1"/>
            <a:ext cx="10306315" cy="5334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Modeling Results and Analysis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EF70051-5370-4270-A820-159F9FE8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1685" y="-426423"/>
            <a:ext cx="9182100" cy="59563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Model Scenario, Operational Improvement Opportunity</a:t>
            </a:r>
          </a:p>
          <a:p>
            <a:pPr algn="l"/>
            <a:r>
              <a:rPr lang="en-US" sz="2400" dirty="0"/>
              <a:t>The model suggests by closing a few runs there could be none to a small amount of lost revenue.  Closing a small number of runs could reduce the operational cost enough to offset the lost revenue.  </a:t>
            </a:r>
          </a:p>
          <a:p>
            <a:pPr algn="l"/>
            <a:r>
              <a:rPr lang="en-US" sz="2400" dirty="0"/>
              <a:t>An additional study to verify the economics of closing a limited number of runs could increase profitability.</a:t>
            </a:r>
            <a:endParaRPr lang="en-US" sz="2000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3EA8C-FF01-4291-9972-F2AAB7DD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47" y="3417613"/>
            <a:ext cx="6124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AEDC99-3B17-476C-B374-4995614B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0995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Summary and 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168AC1-20D1-49EF-963D-4C846BFD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68681"/>
            <a:ext cx="10018713" cy="109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including the features that BMR currently offers, the pricing model suggests $95 per adult weekend lift ticket is the fair market value.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794997-96A1-46D4-AE8B-775A3C2CD570}"/>
              </a:ext>
            </a:extLst>
          </p:cNvPr>
          <p:cNvGrpSpPr/>
          <p:nvPr/>
        </p:nvGrpSpPr>
        <p:grpSpPr>
          <a:xfrm>
            <a:off x="5487715" y="2705687"/>
            <a:ext cx="6704285" cy="4723813"/>
            <a:chOff x="6935515" y="1965960"/>
            <a:chExt cx="5113213" cy="31772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6A135E-6748-4469-ACB2-A9A8FDE67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5515" y="1965960"/>
              <a:ext cx="5113213" cy="278752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E4D038-F977-4F96-8B36-D32DE0DEF7A4}"/>
                </a:ext>
              </a:extLst>
            </p:cNvPr>
            <p:cNvSpPr txBox="1"/>
            <p:nvPr/>
          </p:nvSpPr>
          <p:spPr>
            <a:xfrm rot="5400000">
              <a:off x="8147566" y="3490710"/>
              <a:ext cx="299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Model Price $96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D3F82E-F06E-4796-B28C-706C6D068B00}"/>
                </a:ext>
              </a:extLst>
            </p:cNvPr>
            <p:cNvSpPr txBox="1"/>
            <p:nvPr/>
          </p:nvSpPr>
          <p:spPr>
            <a:xfrm>
              <a:off x="9151208" y="2324687"/>
              <a:ext cx="712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+$15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672AD9B-A2BE-4F9F-9C09-7A4FFFD9CC41}"/>
                </a:ext>
              </a:extLst>
            </p:cNvPr>
            <p:cNvSpPr/>
            <p:nvPr/>
          </p:nvSpPr>
          <p:spPr>
            <a:xfrm>
              <a:off x="9223858" y="2679700"/>
              <a:ext cx="338266" cy="2413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4BFA4B-877C-41E8-B413-BD9593387102}"/>
                </a:ext>
              </a:extLst>
            </p:cNvPr>
            <p:cNvSpPr txBox="1"/>
            <p:nvPr/>
          </p:nvSpPr>
          <p:spPr>
            <a:xfrm rot="5400000">
              <a:off x="7537966" y="3465310"/>
              <a:ext cx="299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Current Price $81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30F7D9-EB66-4D76-9015-09505BB83701}"/>
              </a:ext>
            </a:extLst>
          </p:cNvPr>
          <p:cNvCxnSpPr>
            <a:cxnSpLocks/>
          </p:cNvCxnSpPr>
          <p:nvPr/>
        </p:nvCxnSpPr>
        <p:spPr>
          <a:xfrm>
            <a:off x="8982443" y="3001282"/>
            <a:ext cx="0" cy="331061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7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1616</TotalTime>
  <Words>396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Big Mountain Resort Pricing Model</vt:lpstr>
      <vt:lpstr>Big Mountain Resort Lift Ticket Pricing</vt:lpstr>
      <vt:lpstr>Recommendation and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S. Clark</dc:creator>
  <cp:lastModifiedBy>Andy S. Clark</cp:lastModifiedBy>
  <cp:revision>26</cp:revision>
  <dcterms:created xsi:type="dcterms:W3CDTF">2021-10-31T15:29:32Z</dcterms:created>
  <dcterms:modified xsi:type="dcterms:W3CDTF">2021-11-01T18:25:47Z</dcterms:modified>
</cp:coreProperties>
</file>