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4"/>
  </p:handoutMasterIdLst>
  <p:sldIdLst>
    <p:sldId id="256" r:id="rId2"/>
    <p:sldId id="257" r:id="rId3"/>
    <p:sldId id="258" r:id="rId4"/>
    <p:sldId id="259" r:id="rId5"/>
    <p:sldId id="261" r:id="rId6"/>
    <p:sldId id="262" r:id="rId7"/>
    <p:sldId id="263" r:id="rId8"/>
    <p:sldId id="264" r:id="rId9"/>
    <p:sldId id="269" r:id="rId10"/>
    <p:sldId id="265" r:id="rId11"/>
    <p:sldId id="266" r:id="rId12"/>
    <p:sldId id="267" r:id="rId13"/>
    <p:sldId id="268" r:id="rId14"/>
    <p:sldId id="270" r:id="rId15"/>
    <p:sldId id="276" r:id="rId16"/>
    <p:sldId id="277" r:id="rId17"/>
    <p:sldId id="275" r:id="rId18"/>
    <p:sldId id="271" r:id="rId19"/>
    <p:sldId id="278" r:id="rId20"/>
    <p:sldId id="272" r:id="rId21"/>
    <p:sldId id="273" r:id="rId22"/>
    <p:sldId id="274" r:id="rId23"/>
  </p:sldIdLst>
  <p:sldSz cx="9144000" cy="6858000" type="screen4x3"/>
  <p:notesSz cx="6669088"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3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4587CF97-A0C8-43EC-B55A-AACF3D9D61DD}" type="datetimeFigureOut">
              <a:rPr lang="en-IE" smtClean="0"/>
              <a:t>17/04/2015</a:t>
            </a:fld>
            <a:endParaRPr lang="en-IE"/>
          </a:p>
        </p:txBody>
      </p:sp>
      <p:sp>
        <p:nvSpPr>
          <p:cNvPr id="4" name="Footer Placeholder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AE22650D-057F-4769-B30F-F5C17C3E82A7}" type="slidenum">
              <a:rPr lang="en-IE" smtClean="0"/>
              <a:t>‹#›</a:t>
            </a:fld>
            <a:endParaRPr lang="en-IE"/>
          </a:p>
        </p:txBody>
      </p:sp>
    </p:spTree>
    <p:extLst>
      <p:ext uri="{BB962C8B-B14F-4D97-AF65-F5344CB8AC3E}">
        <p14:creationId xmlns:p14="http://schemas.microsoft.com/office/powerpoint/2010/main" val="366202786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E8D5B86A-3265-405F-A595-83DD91B9B4D6}" type="datetimeFigureOut">
              <a:rPr lang="en-IE" smtClean="0"/>
              <a:t>17/04/2015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D73F960-EA70-4A0C-85AB-E3129271950A}" type="slidenum">
              <a:rPr lang="en-IE" smtClean="0"/>
              <a:t>‹#›</a:t>
            </a:fld>
            <a:endParaRPr lang="en-IE"/>
          </a:p>
        </p:txBody>
      </p:sp>
    </p:spTree>
    <p:extLst>
      <p:ext uri="{BB962C8B-B14F-4D97-AF65-F5344CB8AC3E}">
        <p14:creationId xmlns:p14="http://schemas.microsoft.com/office/powerpoint/2010/main" val="645790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E8D5B86A-3265-405F-A595-83DD91B9B4D6}" type="datetimeFigureOut">
              <a:rPr lang="en-IE" smtClean="0"/>
              <a:t>17/04/2015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D73F960-EA70-4A0C-85AB-E3129271950A}" type="slidenum">
              <a:rPr lang="en-IE" smtClean="0"/>
              <a:t>‹#›</a:t>
            </a:fld>
            <a:endParaRPr lang="en-IE"/>
          </a:p>
        </p:txBody>
      </p:sp>
    </p:spTree>
    <p:extLst>
      <p:ext uri="{BB962C8B-B14F-4D97-AF65-F5344CB8AC3E}">
        <p14:creationId xmlns:p14="http://schemas.microsoft.com/office/powerpoint/2010/main" val="3316151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E8D5B86A-3265-405F-A595-83DD91B9B4D6}" type="datetimeFigureOut">
              <a:rPr lang="en-IE" smtClean="0"/>
              <a:t>17/04/2015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D73F960-EA70-4A0C-85AB-E3129271950A}" type="slidenum">
              <a:rPr lang="en-IE" smtClean="0"/>
              <a:t>‹#›</a:t>
            </a:fld>
            <a:endParaRPr lang="en-IE"/>
          </a:p>
        </p:txBody>
      </p:sp>
    </p:spTree>
    <p:extLst>
      <p:ext uri="{BB962C8B-B14F-4D97-AF65-F5344CB8AC3E}">
        <p14:creationId xmlns:p14="http://schemas.microsoft.com/office/powerpoint/2010/main" val="151774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E8D5B86A-3265-405F-A595-83DD91B9B4D6}" type="datetimeFigureOut">
              <a:rPr lang="en-IE" smtClean="0"/>
              <a:t>17/04/2015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D73F960-EA70-4A0C-85AB-E3129271950A}" type="slidenum">
              <a:rPr lang="en-IE" smtClean="0"/>
              <a:t>‹#›</a:t>
            </a:fld>
            <a:endParaRPr lang="en-IE"/>
          </a:p>
        </p:txBody>
      </p:sp>
    </p:spTree>
    <p:extLst>
      <p:ext uri="{BB962C8B-B14F-4D97-AF65-F5344CB8AC3E}">
        <p14:creationId xmlns:p14="http://schemas.microsoft.com/office/powerpoint/2010/main" val="2352462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D5B86A-3265-405F-A595-83DD91B9B4D6}" type="datetimeFigureOut">
              <a:rPr lang="en-IE" smtClean="0"/>
              <a:t>17/04/2015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D73F960-EA70-4A0C-85AB-E3129271950A}" type="slidenum">
              <a:rPr lang="en-IE" smtClean="0"/>
              <a:t>‹#›</a:t>
            </a:fld>
            <a:endParaRPr lang="en-IE"/>
          </a:p>
        </p:txBody>
      </p:sp>
    </p:spTree>
    <p:extLst>
      <p:ext uri="{BB962C8B-B14F-4D97-AF65-F5344CB8AC3E}">
        <p14:creationId xmlns:p14="http://schemas.microsoft.com/office/powerpoint/2010/main" val="3724484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E8D5B86A-3265-405F-A595-83DD91B9B4D6}" type="datetimeFigureOut">
              <a:rPr lang="en-IE" smtClean="0"/>
              <a:t>17/04/2015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D73F960-EA70-4A0C-85AB-E3129271950A}" type="slidenum">
              <a:rPr lang="en-IE" smtClean="0"/>
              <a:t>‹#›</a:t>
            </a:fld>
            <a:endParaRPr lang="en-IE"/>
          </a:p>
        </p:txBody>
      </p:sp>
    </p:spTree>
    <p:extLst>
      <p:ext uri="{BB962C8B-B14F-4D97-AF65-F5344CB8AC3E}">
        <p14:creationId xmlns:p14="http://schemas.microsoft.com/office/powerpoint/2010/main" val="3087026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E8D5B86A-3265-405F-A595-83DD91B9B4D6}" type="datetimeFigureOut">
              <a:rPr lang="en-IE" smtClean="0"/>
              <a:t>17/04/2015</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1D73F960-EA70-4A0C-85AB-E3129271950A}" type="slidenum">
              <a:rPr lang="en-IE" smtClean="0"/>
              <a:t>‹#›</a:t>
            </a:fld>
            <a:endParaRPr lang="en-IE"/>
          </a:p>
        </p:txBody>
      </p:sp>
    </p:spTree>
    <p:extLst>
      <p:ext uri="{BB962C8B-B14F-4D97-AF65-F5344CB8AC3E}">
        <p14:creationId xmlns:p14="http://schemas.microsoft.com/office/powerpoint/2010/main" val="4031029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E8D5B86A-3265-405F-A595-83DD91B9B4D6}" type="datetimeFigureOut">
              <a:rPr lang="en-IE" smtClean="0"/>
              <a:t>17/04/2015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1D73F960-EA70-4A0C-85AB-E3129271950A}" type="slidenum">
              <a:rPr lang="en-IE" smtClean="0"/>
              <a:t>‹#›</a:t>
            </a:fld>
            <a:endParaRPr lang="en-IE"/>
          </a:p>
        </p:txBody>
      </p:sp>
    </p:spTree>
    <p:extLst>
      <p:ext uri="{BB962C8B-B14F-4D97-AF65-F5344CB8AC3E}">
        <p14:creationId xmlns:p14="http://schemas.microsoft.com/office/powerpoint/2010/main" val="1392644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D5B86A-3265-405F-A595-83DD91B9B4D6}" type="datetimeFigureOut">
              <a:rPr lang="en-IE" smtClean="0"/>
              <a:t>17/04/2015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1D73F960-EA70-4A0C-85AB-E3129271950A}" type="slidenum">
              <a:rPr lang="en-IE" smtClean="0"/>
              <a:t>‹#›</a:t>
            </a:fld>
            <a:endParaRPr lang="en-IE"/>
          </a:p>
        </p:txBody>
      </p:sp>
    </p:spTree>
    <p:extLst>
      <p:ext uri="{BB962C8B-B14F-4D97-AF65-F5344CB8AC3E}">
        <p14:creationId xmlns:p14="http://schemas.microsoft.com/office/powerpoint/2010/main" val="1463706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D5B86A-3265-405F-A595-83DD91B9B4D6}" type="datetimeFigureOut">
              <a:rPr lang="en-IE" smtClean="0"/>
              <a:t>17/04/2015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D73F960-EA70-4A0C-85AB-E3129271950A}" type="slidenum">
              <a:rPr lang="en-IE" smtClean="0"/>
              <a:t>‹#›</a:t>
            </a:fld>
            <a:endParaRPr lang="en-IE"/>
          </a:p>
        </p:txBody>
      </p:sp>
    </p:spTree>
    <p:extLst>
      <p:ext uri="{BB962C8B-B14F-4D97-AF65-F5344CB8AC3E}">
        <p14:creationId xmlns:p14="http://schemas.microsoft.com/office/powerpoint/2010/main" val="1533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D5B86A-3265-405F-A595-83DD91B9B4D6}" type="datetimeFigureOut">
              <a:rPr lang="en-IE" smtClean="0"/>
              <a:t>17/04/2015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D73F960-EA70-4A0C-85AB-E3129271950A}" type="slidenum">
              <a:rPr lang="en-IE" smtClean="0"/>
              <a:t>‹#›</a:t>
            </a:fld>
            <a:endParaRPr lang="en-IE"/>
          </a:p>
        </p:txBody>
      </p:sp>
    </p:spTree>
    <p:extLst>
      <p:ext uri="{BB962C8B-B14F-4D97-AF65-F5344CB8AC3E}">
        <p14:creationId xmlns:p14="http://schemas.microsoft.com/office/powerpoint/2010/main" val="1460744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D5B86A-3265-405F-A595-83DD91B9B4D6}" type="datetimeFigureOut">
              <a:rPr lang="en-IE" smtClean="0"/>
              <a:t>17/04/2015</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3F960-EA70-4A0C-85AB-E3129271950A}" type="slidenum">
              <a:rPr lang="en-IE" smtClean="0"/>
              <a:t>‹#›</a:t>
            </a:fld>
            <a:endParaRPr lang="en-IE"/>
          </a:p>
        </p:txBody>
      </p:sp>
    </p:spTree>
    <p:extLst>
      <p:ext uri="{BB962C8B-B14F-4D97-AF65-F5344CB8AC3E}">
        <p14:creationId xmlns:p14="http://schemas.microsoft.com/office/powerpoint/2010/main" val="3417510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hearthealth.azurewebsites.net/"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youtube.com/watch?v=4cBeFzicoq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WorkStuff\HeartHealthKinect\Assets\Images\workin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179" y="-27385"/>
            <a:ext cx="7102011" cy="688538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hotelandcateringreview.ie/wp-content/uploads/2013/07/dit-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74" y="18694"/>
            <a:ext cx="1250066" cy="1250066"/>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p:cNvSpPr txBox="1">
            <a:spLocks/>
          </p:cNvSpPr>
          <p:nvPr/>
        </p:nvSpPr>
        <p:spPr>
          <a:xfrm>
            <a:off x="4783" y="1268760"/>
            <a:ext cx="1403648" cy="1081618"/>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ctr"/>
            <a:r>
              <a:rPr lang="en-IE" sz="1600" dirty="0" smtClean="0"/>
              <a:t>Andrew Daly</a:t>
            </a:r>
          </a:p>
          <a:p>
            <a:pPr algn="ctr"/>
            <a:r>
              <a:rPr lang="en-IE" sz="1600" dirty="0" smtClean="0"/>
              <a:t>C11710699</a:t>
            </a:r>
          </a:p>
          <a:p>
            <a:pPr algn="ctr"/>
            <a:r>
              <a:rPr lang="en-IE" sz="1600" dirty="0" smtClean="0"/>
              <a:t>DT211</a:t>
            </a:r>
            <a:endParaRPr lang="en-IE" sz="1600" dirty="0"/>
          </a:p>
        </p:txBody>
      </p:sp>
      <p:sp>
        <p:nvSpPr>
          <p:cNvPr id="10" name="Subtitle 2"/>
          <p:cNvSpPr txBox="1">
            <a:spLocks/>
          </p:cNvSpPr>
          <p:nvPr/>
        </p:nvSpPr>
        <p:spPr>
          <a:xfrm>
            <a:off x="4427984" y="2348880"/>
            <a:ext cx="4104456" cy="3960440"/>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ctr"/>
            <a:r>
              <a:rPr lang="en-IE" sz="1800" b="1" dirty="0" smtClean="0">
                <a:latin typeface="Myriad Pro" pitchFamily="34" charset="0"/>
              </a:rPr>
              <a:t>Home Based Rehabilitation System for People with Cardio-Vascular Diseases</a:t>
            </a:r>
          </a:p>
        </p:txBody>
      </p:sp>
    </p:spTree>
    <p:extLst>
      <p:ext uri="{BB962C8B-B14F-4D97-AF65-F5344CB8AC3E}">
        <p14:creationId xmlns:p14="http://schemas.microsoft.com/office/powerpoint/2010/main" val="25337930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800" dirty="0" smtClean="0">
                <a:latin typeface="Adobe Heiti Std R" pitchFamily="34" charset="-128"/>
                <a:ea typeface="Adobe Heiti Std R" pitchFamily="34" charset="-128"/>
              </a:rPr>
              <a:t>System Architecture</a:t>
            </a:r>
            <a:endParaRPr lang="en-IE" sz="4800" dirty="0">
              <a:latin typeface="Adobe Heiti Std R" pitchFamily="34" charset="-128"/>
              <a:ea typeface="Adobe Heiti Std R" pitchFamily="34" charset="-128"/>
            </a:endParaRP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E"/>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1691680" y="1484784"/>
            <a:ext cx="5688632" cy="4680520"/>
          </a:xfrm>
          <a:prstGeom prst="rect">
            <a:avLst/>
          </a:prstGeom>
        </p:spPr>
      </p:pic>
    </p:spTree>
    <p:extLst>
      <p:ext uri="{BB962C8B-B14F-4D97-AF65-F5344CB8AC3E}">
        <p14:creationId xmlns:p14="http://schemas.microsoft.com/office/powerpoint/2010/main" val="3238650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800" dirty="0" smtClean="0">
                <a:latin typeface="Adobe Heiti Std R" pitchFamily="34" charset="-128"/>
                <a:ea typeface="Adobe Heiti Std R" pitchFamily="34" charset="-128"/>
              </a:rPr>
              <a:t>Methodology</a:t>
            </a:r>
            <a:endParaRPr lang="en-IE" sz="4800" dirty="0">
              <a:latin typeface="Adobe Heiti Std R" pitchFamily="34" charset="-128"/>
              <a:ea typeface="Adobe Heiti Std R" pitchFamily="34" charset="-128"/>
            </a:endParaRP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E"/>
          </a:p>
        </p:txBody>
      </p:sp>
      <p:sp>
        <p:nvSpPr>
          <p:cNvPr id="5" name="Content Placeholder 2"/>
          <p:cNvSpPr>
            <a:spLocks noGrp="1"/>
          </p:cNvSpPr>
          <p:nvPr>
            <p:ph idx="1"/>
          </p:nvPr>
        </p:nvSpPr>
        <p:spPr>
          <a:xfrm>
            <a:off x="457200" y="1600200"/>
            <a:ext cx="8229600" cy="4525963"/>
          </a:xfrm>
        </p:spPr>
        <p:txBody>
          <a:bodyPr/>
          <a:lstStyle/>
          <a:p>
            <a:pPr marL="0" indent="0">
              <a:buNone/>
            </a:pPr>
            <a:r>
              <a:rPr lang="en-IE" dirty="0" smtClean="0">
                <a:latin typeface="Adobe Fangsong Std R" pitchFamily="18" charset="-128"/>
                <a:ea typeface="Adobe Fangsong Std R" pitchFamily="18" charset="-128"/>
              </a:rPr>
              <a:t>Iterative and Incremental Model</a:t>
            </a:r>
            <a:endParaRPr lang="en-IE" dirty="0">
              <a:latin typeface="Adobe Fangsong Std R" pitchFamily="18" charset="-128"/>
              <a:ea typeface="Adobe Fangsong Std R" pitchFamily="18" charset="-128"/>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979712" y="2348880"/>
            <a:ext cx="5112568" cy="3240360"/>
          </a:xfrm>
          <a:prstGeom prst="rect">
            <a:avLst/>
          </a:prstGeom>
        </p:spPr>
      </p:pic>
    </p:spTree>
    <p:extLst>
      <p:ext uri="{BB962C8B-B14F-4D97-AF65-F5344CB8AC3E}">
        <p14:creationId xmlns:p14="http://schemas.microsoft.com/office/powerpoint/2010/main" val="7374270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800" dirty="0" smtClean="0">
                <a:latin typeface="Adobe Heiti Std R" pitchFamily="34" charset="-128"/>
                <a:ea typeface="Adobe Heiti Std R" pitchFamily="34" charset="-128"/>
              </a:rPr>
              <a:t>MongoDB ERD</a:t>
            </a:r>
            <a:endParaRPr lang="en-IE" sz="4800" dirty="0">
              <a:latin typeface="Adobe Heiti Std R" pitchFamily="34" charset="-128"/>
              <a:ea typeface="Adobe Heiti Std R" pitchFamily="34" charset="-128"/>
            </a:endParaRP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E"/>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259632" y="1556792"/>
            <a:ext cx="6118051" cy="4102576"/>
          </a:xfrm>
          <a:prstGeom prst="rect">
            <a:avLst/>
          </a:prstGeom>
        </p:spPr>
      </p:pic>
    </p:spTree>
    <p:extLst>
      <p:ext uri="{BB962C8B-B14F-4D97-AF65-F5344CB8AC3E}">
        <p14:creationId xmlns:p14="http://schemas.microsoft.com/office/powerpoint/2010/main" val="2216915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800" dirty="0" smtClean="0">
                <a:latin typeface="Adobe Heiti Std R" pitchFamily="34" charset="-128"/>
                <a:ea typeface="Adobe Heiti Std R" pitchFamily="34" charset="-128"/>
              </a:rPr>
              <a:t>Main System Components</a:t>
            </a:r>
            <a:endParaRPr lang="en-IE" sz="4800" dirty="0">
              <a:latin typeface="Adobe Heiti Std R" pitchFamily="34" charset="-128"/>
              <a:ea typeface="Adobe Heiti Std R" pitchFamily="34" charset="-128"/>
            </a:endParaRP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E"/>
          </a:p>
        </p:txBody>
      </p:sp>
      <p:sp>
        <p:nvSpPr>
          <p:cNvPr id="5" name="Content Placeholder 2"/>
          <p:cNvSpPr>
            <a:spLocks noGrp="1"/>
          </p:cNvSpPr>
          <p:nvPr>
            <p:ph idx="1"/>
          </p:nvPr>
        </p:nvSpPr>
        <p:spPr>
          <a:xfrm>
            <a:off x="457200" y="1600200"/>
            <a:ext cx="8229600" cy="4525963"/>
          </a:xfrm>
        </p:spPr>
        <p:txBody>
          <a:bodyPr/>
          <a:lstStyle/>
          <a:p>
            <a:r>
              <a:rPr lang="en-IE" dirty="0" smtClean="0">
                <a:latin typeface="Adobe Fangsong Std R" pitchFamily="18" charset="-128"/>
                <a:ea typeface="Adobe Fangsong Std R" pitchFamily="18" charset="-128"/>
              </a:rPr>
              <a:t>Heart Health Application (</a:t>
            </a:r>
            <a:r>
              <a:rPr lang="en-IE" dirty="0" err="1" smtClean="0">
                <a:latin typeface="Adobe Fangsong Std R" pitchFamily="18" charset="-128"/>
                <a:ea typeface="Adobe Fangsong Std R" pitchFamily="18" charset="-128"/>
              </a:rPr>
              <a:t>HeartHealthKinect</a:t>
            </a:r>
            <a:r>
              <a:rPr lang="en-IE" dirty="0" smtClean="0">
                <a:latin typeface="Adobe Fangsong Std R" pitchFamily="18" charset="-128"/>
                <a:ea typeface="Adobe Fangsong Std R" pitchFamily="18" charset="-128"/>
              </a:rPr>
              <a:t>)</a:t>
            </a:r>
          </a:p>
          <a:p>
            <a:r>
              <a:rPr lang="en-IE" dirty="0" smtClean="0">
                <a:latin typeface="Adobe Fangsong Std R" pitchFamily="18" charset="-128"/>
                <a:ea typeface="Adobe Fangsong Std R" pitchFamily="18" charset="-128"/>
              </a:rPr>
              <a:t>Health </a:t>
            </a:r>
            <a:r>
              <a:rPr lang="en-IE" dirty="0" err="1" smtClean="0">
                <a:latin typeface="Adobe Fangsong Std R" pitchFamily="18" charset="-128"/>
                <a:ea typeface="Adobe Fangsong Std R" pitchFamily="18" charset="-128"/>
              </a:rPr>
              <a:t>Health</a:t>
            </a:r>
            <a:r>
              <a:rPr lang="en-IE" dirty="0" smtClean="0">
                <a:latin typeface="Adobe Fangsong Std R" pitchFamily="18" charset="-128"/>
                <a:ea typeface="Adobe Fangsong Std R" pitchFamily="18" charset="-128"/>
              </a:rPr>
              <a:t> Website (</a:t>
            </a:r>
            <a:r>
              <a:rPr lang="en-IE" dirty="0" err="1" smtClean="0">
                <a:latin typeface="Adobe Fangsong Std R" pitchFamily="18" charset="-128"/>
                <a:ea typeface="Adobe Fangsong Std R" pitchFamily="18" charset="-128"/>
              </a:rPr>
              <a:t>HeartHealthWebsite</a:t>
            </a:r>
            <a:r>
              <a:rPr lang="en-IE" dirty="0" smtClean="0">
                <a:latin typeface="Adobe Fangsong Std R" pitchFamily="18" charset="-128"/>
                <a:ea typeface="Adobe Fangsong Std R" pitchFamily="18" charset="-128"/>
              </a:rPr>
              <a:t>)</a:t>
            </a:r>
          </a:p>
          <a:p>
            <a:r>
              <a:rPr lang="en-IE" dirty="0" smtClean="0">
                <a:latin typeface="Adobe Fangsong Std R" pitchFamily="18" charset="-128"/>
                <a:ea typeface="Adobe Fangsong Std R" pitchFamily="18" charset="-128"/>
              </a:rPr>
              <a:t>Database Connection DLL (</a:t>
            </a:r>
            <a:r>
              <a:rPr lang="en-IE" dirty="0" err="1" smtClean="0">
                <a:latin typeface="Adobe Fangsong Std R" pitchFamily="18" charset="-128"/>
                <a:ea typeface="Adobe Fangsong Std R" pitchFamily="18" charset="-128"/>
              </a:rPr>
              <a:t>MongoConnectApp</a:t>
            </a:r>
            <a:r>
              <a:rPr lang="en-IE" dirty="0" smtClean="0">
                <a:latin typeface="Adobe Fangsong Std R" pitchFamily="18" charset="-128"/>
                <a:ea typeface="Adobe Fangsong Std R" pitchFamily="18" charset="-128"/>
              </a:rPr>
              <a:t>)</a:t>
            </a:r>
          </a:p>
        </p:txBody>
      </p:sp>
    </p:spTree>
    <p:extLst>
      <p:ext uri="{BB962C8B-B14F-4D97-AF65-F5344CB8AC3E}">
        <p14:creationId xmlns:p14="http://schemas.microsoft.com/office/powerpoint/2010/main" val="4217191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800" dirty="0" smtClean="0">
                <a:latin typeface="Adobe Heiti Std R" pitchFamily="34" charset="-128"/>
                <a:ea typeface="Adobe Heiti Std R" pitchFamily="34" charset="-128"/>
              </a:rPr>
              <a:t>Implementation</a:t>
            </a:r>
            <a:endParaRPr lang="en-IE" sz="4800" dirty="0">
              <a:latin typeface="Adobe Heiti Std R" pitchFamily="34" charset="-128"/>
              <a:ea typeface="Adobe Heiti Std R" pitchFamily="34" charset="-128"/>
            </a:endParaRP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E"/>
          </a:p>
        </p:txBody>
      </p:sp>
      <p:sp>
        <p:nvSpPr>
          <p:cNvPr id="5" name="Content Placeholder 2"/>
          <p:cNvSpPr>
            <a:spLocks noGrp="1"/>
          </p:cNvSpPr>
          <p:nvPr>
            <p:ph idx="1"/>
          </p:nvPr>
        </p:nvSpPr>
        <p:spPr>
          <a:xfrm>
            <a:off x="457200" y="1600200"/>
            <a:ext cx="8229600" cy="4525963"/>
          </a:xfrm>
        </p:spPr>
        <p:txBody>
          <a:bodyPr/>
          <a:lstStyle/>
          <a:p>
            <a:r>
              <a:rPr lang="en-IE" dirty="0" smtClean="0">
                <a:latin typeface="Adobe Fangsong Std R" pitchFamily="18" charset="-128"/>
                <a:ea typeface="Adobe Fangsong Std R" pitchFamily="18" charset="-128"/>
              </a:rPr>
              <a:t>Project began with getting acquainted with MongoDB</a:t>
            </a:r>
          </a:p>
          <a:p>
            <a:r>
              <a:rPr lang="en-IE" dirty="0" smtClean="0">
                <a:latin typeface="Adobe Fangsong Std R" pitchFamily="18" charset="-128"/>
                <a:ea typeface="Adobe Fangsong Std R" pitchFamily="18" charset="-128"/>
              </a:rPr>
              <a:t>Initially Python with Django decided</a:t>
            </a:r>
          </a:p>
          <a:p>
            <a:r>
              <a:rPr lang="en-IE" dirty="0" smtClean="0">
                <a:latin typeface="Adobe Fangsong Std R" pitchFamily="18" charset="-128"/>
                <a:ea typeface="Adobe Fangsong Std R" pitchFamily="18" charset="-128"/>
              </a:rPr>
              <a:t>Unity only uses C#, best to stick with it</a:t>
            </a:r>
          </a:p>
          <a:p>
            <a:r>
              <a:rPr lang="en-IE" dirty="0" smtClean="0">
                <a:latin typeface="Adobe Fangsong Std R" pitchFamily="18" charset="-128"/>
                <a:ea typeface="Adobe Fangsong Std R" pitchFamily="18" charset="-128"/>
              </a:rPr>
              <a:t>ASP.NET</a:t>
            </a:r>
            <a:endParaRPr lang="en-IE" dirty="0">
              <a:latin typeface="Adobe Fangsong Std R" pitchFamily="18" charset="-128"/>
              <a:ea typeface="Adobe Fangsong Std R" pitchFamily="18" charset="-128"/>
            </a:endParaRPr>
          </a:p>
        </p:txBody>
      </p:sp>
    </p:spTree>
    <p:extLst>
      <p:ext uri="{BB962C8B-B14F-4D97-AF65-F5344CB8AC3E}">
        <p14:creationId xmlns:p14="http://schemas.microsoft.com/office/powerpoint/2010/main" val="293460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800" dirty="0" smtClean="0">
                <a:latin typeface="Adobe Heiti Std R" pitchFamily="34" charset="-128"/>
                <a:ea typeface="Adobe Heiti Std R" pitchFamily="34" charset="-128"/>
              </a:rPr>
              <a:t>Implementation</a:t>
            </a:r>
            <a:endParaRPr lang="en-IE" sz="4800" dirty="0">
              <a:latin typeface="Adobe Heiti Std R" pitchFamily="34" charset="-128"/>
              <a:ea typeface="Adobe Heiti Std R" pitchFamily="34" charset="-128"/>
            </a:endParaRP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E"/>
          </a:p>
        </p:txBody>
      </p:sp>
      <p:sp>
        <p:nvSpPr>
          <p:cNvPr id="5" name="Content Placeholder 2"/>
          <p:cNvSpPr>
            <a:spLocks noGrp="1"/>
          </p:cNvSpPr>
          <p:nvPr>
            <p:ph idx="1"/>
          </p:nvPr>
        </p:nvSpPr>
        <p:spPr>
          <a:xfrm>
            <a:off x="457200" y="1600200"/>
            <a:ext cx="8229600" cy="4525963"/>
          </a:xfrm>
        </p:spPr>
        <p:txBody>
          <a:bodyPr>
            <a:normAutofit/>
          </a:bodyPr>
          <a:lstStyle/>
          <a:p>
            <a:r>
              <a:rPr lang="en-IE" sz="2400" dirty="0" smtClean="0">
                <a:latin typeface="Adobe Fangsong Std R" pitchFamily="18" charset="-128"/>
                <a:ea typeface="Adobe Fangsong Std R" pitchFamily="18" charset="-128"/>
              </a:rPr>
              <a:t>User Interface Prototype Implementation</a:t>
            </a:r>
            <a:endParaRPr lang="en-IE" sz="2400" dirty="0">
              <a:latin typeface="Adobe Fangsong Std R" pitchFamily="18" charset="-128"/>
              <a:ea typeface="Adobe Fangsong Std R" pitchFamily="18" charset="-128"/>
            </a:endParaRPr>
          </a:p>
        </p:txBody>
      </p:sp>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118036" y="2204863"/>
            <a:ext cx="4392488" cy="2016225"/>
          </a:xfrm>
          <a:prstGeom prst="rect">
            <a:avLst/>
          </a:prstGeom>
          <a:ln>
            <a:noFill/>
          </a:ln>
          <a:effectLst>
            <a:outerShdw blurRad="292100" dist="139700" dir="2700000" algn="tl" rotWithShape="0">
              <a:srgbClr val="333333">
                <a:alpha val="65000"/>
              </a:srgbClr>
            </a:outerShdw>
          </a:effectLst>
        </p:spPr>
      </p:pic>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a:off x="208885" y="3543601"/>
            <a:ext cx="2922955" cy="2151112"/>
          </a:xfrm>
          <a:prstGeom prst="rect">
            <a:avLst/>
          </a:prstGeom>
          <a:ln>
            <a:noFill/>
          </a:ln>
          <a:effectLst>
            <a:outerShdw blurRad="292100" dist="139700" dir="2700000" algn="tl" rotWithShape="0">
              <a:srgbClr val="333333">
                <a:alpha val="65000"/>
              </a:srgbClr>
            </a:outerShdw>
          </a:effectLst>
        </p:spPr>
      </p:pic>
      <p:pic>
        <p:nvPicPr>
          <p:cNvPr id="614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0032" y="2204862"/>
            <a:ext cx="4032448" cy="23316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p:nvPr/>
        </p:nvPicPr>
        <p:blipFill>
          <a:blip r:embed="rId6" cstate="print">
            <a:extLst>
              <a:ext uri="{28A0092B-C50C-407E-A947-70E740481C1C}">
                <a14:useLocalDpi xmlns:a14="http://schemas.microsoft.com/office/drawing/2010/main" val="0"/>
              </a:ext>
            </a:extLst>
          </a:blip>
          <a:stretch>
            <a:fillRect/>
          </a:stretch>
        </p:blipFill>
        <p:spPr>
          <a:xfrm>
            <a:off x="5004048" y="3663556"/>
            <a:ext cx="3096344" cy="23042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38404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800" dirty="0" smtClean="0">
                <a:latin typeface="Adobe Heiti Std R" pitchFamily="34" charset="-128"/>
                <a:ea typeface="Adobe Heiti Std R" pitchFamily="34" charset="-128"/>
              </a:rPr>
              <a:t>Implementation</a:t>
            </a:r>
            <a:endParaRPr lang="en-IE" sz="4800" dirty="0">
              <a:latin typeface="Adobe Heiti Std R" pitchFamily="34" charset="-128"/>
              <a:ea typeface="Adobe Heiti Std R" pitchFamily="34" charset="-128"/>
            </a:endParaRP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E"/>
          </a:p>
        </p:txBody>
      </p:sp>
      <p:sp>
        <p:nvSpPr>
          <p:cNvPr id="5" name="Content Placeholder 2"/>
          <p:cNvSpPr>
            <a:spLocks noGrp="1"/>
          </p:cNvSpPr>
          <p:nvPr>
            <p:ph idx="1"/>
          </p:nvPr>
        </p:nvSpPr>
        <p:spPr>
          <a:xfrm>
            <a:off x="457200" y="1600200"/>
            <a:ext cx="8229600" cy="4709120"/>
          </a:xfrm>
        </p:spPr>
        <p:txBody>
          <a:bodyPr>
            <a:normAutofit fontScale="32500" lnSpcReduction="20000"/>
          </a:bodyPr>
          <a:lstStyle/>
          <a:p>
            <a:r>
              <a:rPr lang="en-IE" sz="8600" dirty="0" smtClean="0">
                <a:latin typeface="Adobe Fangsong Std R" pitchFamily="18" charset="-128"/>
                <a:ea typeface="Adobe Fangsong Std R" pitchFamily="18" charset="-128"/>
              </a:rPr>
              <a:t>Heart Rate Monitoring</a:t>
            </a:r>
          </a:p>
          <a:p>
            <a:r>
              <a:rPr lang="en-IE" sz="8600" dirty="0" smtClean="0">
                <a:latin typeface="Adobe Fangsong Std R" pitchFamily="18" charset="-128"/>
                <a:ea typeface="Adobe Fangsong Std R" pitchFamily="18" charset="-128"/>
              </a:rPr>
              <a:t>Heart Rate Estimation</a:t>
            </a:r>
          </a:p>
          <a:p>
            <a:pPr lvl="1"/>
            <a:r>
              <a:rPr lang="en-IE" sz="6200" dirty="0" err="1" smtClean="0">
                <a:latin typeface="Adobe Fangsong Std R" pitchFamily="18" charset="-128"/>
                <a:ea typeface="Adobe Fangsong Std R" pitchFamily="18" charset="-128"/>
              </a:rPr>
              <a:t>Fetal</a:t>
            </a:r>
            <a:r>
              <a:rPr lang="en-IE" sz="6200" dirty="0" smtClean="0">
                <a:latin typeface="Adobe Fangsong Std R" pitchFamily="18" charset="-128"/>
                <a:ea typeface="Adobe Fangsong Std R" pitchFamily="18" charset="-128"/>
              </a:rPr>
              <a:t> Heart Rate</a:t>
            </a:r>
          </a:p>
          <a:p>
            <a:pPr lvl="1"/>
            <a:r>
              <a:rPr lang="en-IE" sz="6200" dirty="0" err="1" smtClean="0">
                <a:latin typeface="Adobe Fangsong Std R" pitchFamily="18" charset="-128"/>
                <a:ea typeface="Adobe Fangsong Std R" pitchFamily="18" charset="-128"/>
              </a:rPr>
              <a:t>Heil</a:t>
            </a:r>
            <a:r>
              <a:rPr lang="en-IE" sz="6200" dirty="0" smtClean="0">
                <a:latin typeface="Adobe Fangsong Std R" pitchFamily="18" charset="-128"/>
                <a:ea typeface="Adobe Fangsong Std R" pitchFamily="18" charset="-128"/>
              </a:rPr>
              <a:t> Heart Rate</a:t>
            </a:r>
          </a:p>
          <a:p>
            <a:pPr lvl="1"/>
            <a:r>
              <a:rPr lang="en-IE" sz="6200" dirty="0" smtClean="0">
                <a:latin typeface="Adobe Fangsong Std R" pitchFamily="18" charset="-128"/>
                <a:ea typeface="Adobe Fangsong Std R" pitchFamily="18" charset="-128"/>
              </a:rPr>
              <a:t>Database Has been altered</a:t>
            </a:r>
            <a:endParaRPr lang="en-IE" sz="8600" dirty="0" smtClean="0">
              <a:latin typeface="Adobe Fangsong Std R" pitchFamily="18" charset="-128"/>
              <a:ea typeface="Adobe Fangsong Std R" pitchFamily="18" charset="-128"/>
            </a:endParaRPr>
          </a:p>
          <a:p>
            <a:pPr marL="0" indent="0">
              <a:buNone/>
            </a:pPr>
            <a:r>
              <a:rPr lang="en-IE" sz="3700" dirty="0">
                <a:latin typeface="Adobe Fangsong Std R" pitchFamily="18" charset="-128"/>
                <a:ea typeface="Adobe Fangsong Std R" pitchFamily="18" charset="-128"/>
              </a:rPr>
              <a:t>{</a:t>
            </a:r>
          </a:p>
          <a:p>
            <a:pPr marL="0" indent="0">
              <a:buNone/>
            </a:pPr>
            <a:r>
              <a:rPr lang="en-IE" sz="3700" dirty="0" smtClean="0">
                <a:latin typeface="Adobe Fangsong Std R" pitchFamily="18" charset="-128"/>
                <a:ea typeface="Adobe Fangsong Std R" pitchFamily="18" charset="-128"/>
              </a:rPr>
              <a:t>	"_</a:t>
            </a:r>
            <a:r>
              <a:rPr lang="en-IE" sz="3700" dirty="0">
                <a:latin typeface="Adobe Fangsong Std R" pitchFamily="18" charset="-128"/>
                <a:ea typeface="Adobe Fangsong Std R" pitchFamily="18" charset="-128"/>
              </a:rPr>
              <a:t>id" : </a:t>
            </a:r>
            <a:r>
              <a:rPr lang="en-IE" sz="3700" dirty="0" err="1">
                <a:latin typeface="Adobe Fangsong Std R" pitchFamily="18" charset="-128"/>
                <a:ea typeface="Adobe Fangsong Std R" pitchFamily="18" charset="-128"/>
              </a:rPr>
              <a:t>ObjectId</a:t>
            </a:r>
            <a:r>
              <a:rPr lang="en-IE" sz="3700" dirty="0">
                <a:latin typeface="Adobe Fangsong Std R" pitchFamily="18" charset="-128"/>
                <a:ea typeface="Adobe Fangsong Std R" pitchFamily="18" charset="-128"/>
              </a:rPr>
              <a:t>("55061623ee97182214c35f00"),</a:t>
            </a:r>
          </a:p>
          <a:p>
            <a:pPr marL="0" indent="0">
              <a:buNone/>
            </a:pPr>
            <a:r>
              <a:rPr lang="en-IE" sz="3700" dirty="0" smtClean="0">
                <a:latin typeface="Adobe Fangsong Std R" pitchFamily="18" charset="-128"/>
                <a:ea typeface="Adobe Fangsong Std R" pitchFamily="18" charset="-128"/>
              </a:rPr>
              <a:t>	"</a:t>
            </a:r>
            <a:r>
              <a:rPr lang="en-IE" sz="3700" dirty="0" err="1">
                <a:latin typeface="Adobe Fangsong Std R" pitchFamily="18" charset="-128"/>
                <a:ea typeface="Adobe Fangsong Std R" pitchFamily="18" charset="-128"/>
              </a:rPr>
              <a:t>PUserName</a:t>
            </a:r>
            <a:r>
              <a:rPr lang="en-IE" sz="3700" dirty="0">
                <a:latin typeface="Adobe Fangsong Std R" pitchFamily="18" charset="-128"/>
                <a:ea typeface="Adobe Fangsong Std R" pitchFamily="18" charset="-128"/>
              </a:rPr>
              <a:t>" : "</a:t>
            </a:r>
            <a:r>
              <a:rPr lang="en-IE" sz="3700" dirty="0" err="1">
                <a:latin typeface="Adobe Fangsong Std R" pitchFamily="18" charset="-128"/>
                <a:ea typeface="Adobe Fangsong Std R" pitchFamily="18" charset="-128"/>
              </a:rPr>
              <a:t>SarahF</a:t>
            </a:r>
            <a:r>
              <a:rPr lang="en-IE" sz="3700" dirty="0">
                <a:latin typeface="Adobe Fangsong Std R" pitchFamily="18" charset="-128"/>
                <a:ea typeface="Adobe Fangsong Std R" pitchFamily="18" charset="-128"/>
              </a:rPr>
              <a:t>",</a:t>
            </a:r>
          </a:p>
          <a:p>
            <a:pPr marL="0" indent="0">
              <a:buNone/>
            </a:pPr>
            <a:r>
              <a:rPr lang="en-IE" sz="3700" dirty="0" smtClean="0">
                <a:latin typeface="Adobe Fangsong Std R" pitchFamily="18" charset="-128"/>
                <a:ea typeface="Adobe Fangsong Std R" pitchFamily="18" charset="-128"/>
              </a:rPr>
              <a:t>	"</a:t>
            </a:r>
            <a:r>
              <a:rPr lang="en-IE" sz="3700" dirty="0">
                <a:latin typeface="Adobe Fangsong Std R" pitchFamily="18" charset="-128"/>
                <a:ea typeface="Adobe Fangsong Std R" pitchFamily="18" charset="-128"/>
              </a:rPr>
              <a:t>Name" : "Sarah </a:t>
            </a:r>
            <a:r>
              <a:rPr lang="en-IE" sz="3700" dirty="0" err="1">
                <a:latin typeface="Adobe Fangsong Std R" pitchFamily="18" charset="-128"/>
                <a:ea typeface="Adobe Fangsong Std R" pitchFamily="18" charset="-128"/>
              </a:rPr>
              <a:t>Farron</a:t>
            </a:r>
            <a:r>
              <a:rPr lang="en-IE" sz="3700" dirty="0">
                <a:latin typeface="Adobe Fangsong Std R" pitchFamily="18" charset="-128"/>
                <a:ea typeface="Adobe Fangsong Std R" pitchFamily="18" charset="-128"/>
              </a:rPr>
              <a:t>",</a:t>
            </a:r>
          </a:p>
          <a:p>
            <a:pPr marL="0" indent="0">
              <a:buNone/>
            </a:pPr>
            <a:r>
              <a:rPr lang="en-IE" sz="3700" dirty="0" smtClean="0">
                <a:latin typeface="Adobe Fangsong Std R" pitchFamily="18" charset="-128"/>
                <a:ea typeface="Adobe Fangsong Std R" pitchFamily="18" charset="-128"/>
              </a:rPr>
              <a:t>	"</a:t>
            </a:r>
            <a:r>
              <a:rPr lang="en-IE" sz="3700" dirty="0">
                <a:latin typeface="Adobe Fangsong Std R" pitchFamily="18" charset="-128"/>
                <a:ea typeface="Adobe Fangsong Std R" pitchFamily="18" charset="-128"/>
              </a:rPr>
              <a:t>Email" : "farron@gmail.com",</a:t>
            </a:r>
          </a:p>
          <a:p>
            <a:pPr marL="0" indent="0">
              <a:buNone/>
            </a:pPr>
            <a:r>
              <a:rPr lang="en-IE" sz="3700" dirty="0" smtClean="0">
                <a:latin typeface="Adobe Fangsong Std R" pitchFamily="18" charset="-128"/>
                <a:ea typeface="Adobe Fangsong Std R" pitchFamily="18" charset="-128"/>
              </a:rPr>
              <a:t>	"</a:t>
            </a:r>
            <a:r>
              <a:rPr lang="en-IE" sz="3700" dirty="0">
                <a:latin typeface="Adobe Fangsong Std R" pitchFamily="18" charset="-128"/>
                <a:ea typeface="Adobe Fangsong Std R" pitchFamily="18" charset="-128"/>
              </a:rPr>
              <a:t>Address" : "12 </a:t>
            </a:r>
            <a:r>
              <a:rPr lang="en-IE" sz="3700" dirty="0" err="1">
                <a:latin typeface="Adobe Fangsong Std R" pitchFamily="18" charset="-128"/>
                <a:ea typeface="Adobe Fangsong Std R" pitchFamily="18" charset="-128"/>
              </a:rPr>
              <a:t>Sunnybank</a:t>
            </a:r>
            <a:r>
              <a:rPr lang="en-IE" sz="3700" dirty="0">
                <a:latin typeface="Adobe Fangsong Std R" pitchFamily="18" charset="-128"/>
                <a:ea typeface="Adobe Fangsong Std R" pitchFamily="18" charset="-128"/>
              </a:rPr>
              <a:t> Avenue, Dundrum",</a:t>
            </a:r>
          </a:p>
          <a:p>
            <a:pPr marL="0" indent="0">
              <a:buNone/>
            </a:pPr>
            <a:r>
              <a:rPr lang="en-IE" sz="3700" dirty="0" smtClean="0">
                <a:latin typeface="Adobe Fangsong Std R" pitchFamily="18" charset="-128"/>
                <a:ea typeface="Adobe Fangsong Std R" pitchFamily="18" charset="-128"/>
              </a:rPr>
              <a:t>	"</a:t>
            </a:r>
            <a:r>
              <a:rPr lang="en-IE" sz="3700" dirty="0" err="1">
                <a:latin typeface="Adobe Fangsong Std R" pitchFamily="18" charset="-128"/>
                <a:ea typeface="Adobe Fangsong Std R" pitchFamily="18" charset="-128"/>
              </a:rPr>
              <a:t>DateOfBirth</a:t>
            </a:r>
            <a:r>
              <a:rPr lang="en-IE" sz="3700" dirty="0">
                <a:latin typeface="Adobe Fangsong Std R" pitchFamily="18" charset="-128"/>
                <a:ea typeface="Adobe Fangsong Std R" pitchFamily="18" charset="-128"/>
              </a:rPr>
              <a:t>" : </a:t>
            </a:r>
            <a:r>
              <a:rPr lang="en-IE" sz="3700" dirty="0" err="1">
                <a:latin typeface="Adobe Fangsong Std R" pitchFamily="18" charset="-128"/>
                <a:ea typeface="Adobe Fangsong Std R" pitchFamily="18" charset="-128"/>
              </a:rPr>
              <a:t>ISODate</a:t>
            </a:r>
            <a:r>
              <a:rPr lang="en-IE" sz="3700" dirty="0">
                <a:latin typeface="Adobe Fangsong Std R" pitchFamily="18" charset="-128"/>
                <a:ea typeface="Adobe Fangsong Std R" pitchFamily="18" charset="-128"/>
              </a:rPr>
              <a:t>("1981-09-25T21:00:00.000Z"),</a:t>
            </a:r>
          </a:p>
          <a:p>
            <a:pPr marL="0" indent="0">
              <a:buNone/>
            </a:pPr>
            <a:r>
              <a:rPr lang="en-IE" sz="3700" dirty="0" smtClean="0">
                <a:latin typeface="Adobe Fangsong Std R" pitchFamily="18" charset="-128"/>
                <a:ea typeface="Adobe Fangsong Std R" pitchFamily="18" charset="-128"/>
              </a:rPr>
              <a:t>	"</a:t>
            </a:r>
            <a:r>
              <a:rPr lang="en-IE" sz="3700" dirty="0" err="1">
                <a:latin typeface="Adobe Fangsong Std R" pitchFamily="18" charset="-128"/>
                <a:ea typeface="Adobe Fangsong Std R" pitchFamily="18" charset="-128"/>
              </a:rPr>
              <a:t>PhoneNumber</a:t>
            </a:r>
            <a:r>
              <a:rPr lang="en-IE" sz="3700" dirty="0">
                <a:latin typeface="Adobe Fangsong Std R" pitchFamily="18" charset="-128"/>
                <a:ea typeface="Adobe Fangsong Std R" pitchFamily="18" charset="-128"/>
              </a:rPr>
              <a:t>" : "00353878128789",</a:t>
            </a:r>
          </a:p>
          <a:p>
            <a:pPr marL="0" indent="0">
              <a:buNone/>
            </a:pPr>
            <a:r>
              <a:rPr lang="en-IE" sz="3700" dirty="0" smtClean="0">
                <a:latin typeface="Adobe Fangsong Std R" pitchFamily="18" charset="-128"/>
                <a:ea typeface="Adobe Fangsong Std R" pitchFamily="18" charset="-128"/>
              </a:rPr>
              <a:t>	"</a:t>
            </a:r>
            <a:r>
              <a:rPr lang="en-IE" sz="3700" dirty="0" err="1">
                <a:latin typeface="Adobe Fangsong Std R" pitchFamily="18" charset="-128"/>
                <a:ea typeface="Adobe Fangsong Std R" pitchFamily="18" charset="-128"/>
              </a:rPr>
              <a:t>FitnessLevel</a:t>
            </a:r>
            <a:r>
              <a:rPr lang="en-IE" sz="3700" dirty="0">
                <a:latin typeface="Adobe Fangsong Std R" pitchFamily="18" charset="-128"/>
                <a:ea typeface="Adobe Fangsong Std R" pitchFamily="18" charset="-128"/>
              </a:rPr>
              <a:t>" : 3,</a:t>
            </a:r>
          </a:p>
          <a:p>
            <a:pPr marL="0" indent="0">
              <a:buNone/>
            </a:pPr>
            <a:r>
              <a:rPr lang="en-IE" sz="3700" dirty="0" smtClean="0">
                <a:latin typeface="Adobe Fangsong Std R" pitchFamily="18" charset="-128"/>
                <a:ea typeface="Adobe Fangsong Std R" pitchFamily="18" charset="-128"/>
              </a:rPr>
              <a:t>	"</a:t>
            </a:r>
            <a:r>
              <a:rPr lang="en-IE" sz="3700" dirty="0">
                <a:latin typeface="Adobe Fangsong Std R" pitchFamily="18" charset="-128"/>
                <a:ea typeface="Adobe Fangsong Std R" pitchFamily="18" charset="-128"/>
              </a:rPr>
              <a:t>Condition" : "Ischemic heart disease",</a:t>
            </a:r>
          </a:p>
          <a:p>
            <a:pPr marL="0" indent="0">
              <a:buNone/>
            </a:pPr>
            <a:r>
              <a:rPr lang="en-IE" sz="3700" dirty="0" smtClean="0">
                <a:latin typeface="Adobe Fangsong Std R" pitchFamily="18" charset="-128"/>
                <a:ea typeface="Adobe Fangsong Std R" pitchFamily="18" charset="-128"/>
              </a:rPr>
              <a:t>	"</a:t>
            </a:r>
            <a:r>
              <a:rPr lang="en-IE" sz="3700" dirty="0" err="1">
                <a:latin typeface="Adobe Fangsong Std R" pitchFamily="18" charset="-128"/>
                <a:ea typeface="Adobe Fangsong Std R" pitchFamily="18" charset="-128"/>
              </a:rPr>
              <a:t>WeightKG</a:t>
            </a:r>
            <a:r>
              <a:rPr lang="en-IE" sz="3700" dirty="0">
                <a:latin typeface="Adobe Fangsong Std R" pitchFamily="18" charset="-128"/>
                <a:ea typeface="Adobe Fangsong Std R" pitchFamily="18" charset="-128"/>
              </a:rPr>
              <a:t>" : 71,</a:t>
            </a:r>
          </a:p>
          <a:p>
            <a:pPr marL="0" indent="0">
              <a:buNone/>
            </a:pPr>
            <a:r>
              <a:rPr lang="en-IE" sz="3700" dirty="0" smtClean="0">
                <a:latin typeface="Adobe Fangsong Std R" pitchFamily="18" charset="-128"/>
                <a:ea typeface="Adobe Fangsong Std R" pitchFamily="18" charset="-128"/>
              </a:rPr>
              <a:t>	"</a:t>
            </a:r>
            <a:r>
              <a:rPr lang="en-IE" sz="3700" dirty="0" err="1">
                <a:latin typeface="Adobe Fangsong Std R" pitchFamily="18" charset="-128"/>
                <a:ea typeface="Adobe Fangsong Std R" pitchFamily="18" charset="-128"/>
              </a:rPr>
              <a:t>IsMale</a:t>
            </a:r>
            <a:r>
              <a:rPr lang="en-IE" sz="3700" dirty="0">
                <a:latin typeface="Adobe Fangsong Std R" pitchFamily="18" charset="-128"/>
                <a:ea typeface="Adobe Fangsong Std R" pitchFamily="18" charset="-128"/>
              </a:rPr>
              <a:t>" : false,</a:t>
            </a:r>
          </a:p>
          <a:p>
            <a:pPr marL="0" indent="0">
              <a:buNone/>
            </a:pPr>
            <a:r>
              <a:rPr lang="en-IE" sz="3700" dirty="0" smtClean="0">
                <a:latin typeface="Adobe Fangsong Std R" pitchFamily="18" charset="-128"/>
                <a:ea typeface="Adobe Fangsong Std R" pitchFamily="18" charset="-128"/>
              </a:rPr>
              <a:t>	"</a:t>
            </a:r>
            <a:r>
              <a:rPr lang="en-IE" sz="3700" dirty="0">
                <a:latin typeface="Adobe Fangsong Std R" pitchFamily="18" charset="-128"/>
                <a:ea typeface="Adobe Fangsong Std R" pitchFamily="18" charset="-128"/>
              </a:rPr>
              <a:t>Workout	s" : [],</a:t>
            </a:r>
          </a:p>
          <a:p>
            <a:pPr marL="0" indent="0">
              <a:buNone/>
            </a:pPr>
            <a:r>
              <a:rPr lang="en-IE" sz="3700" dirty="0" smtClean="0">
                <a:latin typeface="Adobe Fangsong Std R" pitchFamily="18" charset="-128"/>
                <a:ea typeface="Adobe Fangsong Std R" pitchFamily="18" charset="-128"/>
              </a:rPr>
              <a:t>	"</a:t>
            </a:r>
            <a:r>
              <a:rPr lang="en-IE" sz="3700" dirty="0">
                <a:latin typeface="Adobe Fangsong Std R" pitchFamily="18" charset="-128"/>
                <a:ea typeface="Adobe Fangsong Std R" pitchFamily="18" charset="-128"/>
              </a:rPr>
              <a:t>Diagnosis" : [],</a:t>
            </a:r>
          </a:p>
          <a:p>
            <a:pPr marL="0" indent="0">
              <a:buNone/>
            </a:pPr>
            <a:r>
              <a:rPr lang="en-IE" sz="3700" dirty="0" smtClean="0">
                <a:latin typeface="Adobe Fangsong Std R" pitchFamily="18" charset="-128"/>
                <a:ea typeface="Adobe Fangsong Std R" pitchFamily="18" charset="-128"/>
              </a:rPr>
              <a:t>	"</a:t>
            </a:r>
            <a:r>
              <a:rPr lang="en-IE" sz="3700" dirty="0">
                <a:latin typeface="Adobe Fangsong Std R" pitchFamily="18" charset="-128"/>
                <a:ea typeface="Adobe Fangsong Std R" pitchFamily="18" charset="-128"/>
              </a:rPr>
              <a:t>Messages" : []</a:t>
            </a:r>
          </a:p>
          <a:p>
            <a:pPr marL="0" indent="0">
              <a:buNone/>
            </a:pPr>
            <a:r>
              <a:rPr lang="en-IE" sz="3700" dirty="0" smtClean="0">
                <a:latin typeface="Adobe Fangsong Std R" pitchFamily="18" charset="-128"/>
                <a:ea typeface="Adobe Fangsong Std R" pitchFamily="18" charset="-128"/>
              </a:rPr>
              <a:t>}</a:t>
            </a:r>
            <a:endParaRPr lang="en-IE" sz="3700" dirty="0">
              <a:latin typeface="Adobe Fangsong Std R" pitchFamily="18" charset="-128"/>
              <a:ea typeface="Adobe Fangsong Std R" pitchFamily="18" charset="-128"/>
            </a:endParaRPr>
          </a:p>
        </p:txBody>
      </p:sp>
    </p:spTree>
    <p:extLst>
      <p:ext uri="{BB962C8B-B14F-4D97-AF65-F5344CB8AC3E}">
        <p14:creationId xmlns:p14="http://schemas.microsoft.com/office/powerpoint/2010/main" val="27267887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800" dirty="0" smtClean="0">
                <a:latin typeface="Adobe Heiti Std R" pitchFamily="34" charset="-128"/>
                <a:ea typeface="Adobe Heiti Std R" pitchFamily="34" charset="-128"/>
              </a:rPr>
              <a:t>Implementation</a:t>
            </a:r>
            <a:endParaRPr lang="en-IE" sz="4800" dirty="0">
              <a:latin typeface="Adobe Heiti Std R" pitchFamily="34" charset="-128"/>
              <a:ea typeface="Adobe Heiti Std R" pitchFamily="34" charset="-128"/>
            </a:endParaRP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E"/>
          </a:p>
        </p:txBody>
      </p:sp>
      <p:sp>
        <p:nvSpPr>
          <p:cNvPr id="6" name="Content Placeholder 5"/>
          <p:cNvSpPr>
            <a:spLocks noGrp="1"/>
          </p:cNvSpPr>
          <p:nvPr>
            <p:ph idx="1"/>
          </p:nvPr>
        </p:nvSpPr>
        <p:spPr>
          <a:xfrm>
            <a:off x="457200" y="1600200"/>
            <a:ext cx="4978896" cy="5069160"/>
          </a:xfrm>
        </p:spPr>
        <p:txBody>
          <a:bodyPr>
            <a:normAutofit fontScale="85000" lnSpcReduction="20000"/>
          </a:bodyPr>
          <a:lstStyle/>
          <a:p>
            <a:r>
              <a:rPr lang="en-IE" sz="2400" dirty="0" smtClean="0">
                <a:latin typeface="Adobe Fangsong Std R" pitchFamily="18" charset="-128"/>
                <a:ea typeface="Adobe Fangsong Std R" pitchFamily="18" charset="-128"/>
              </a:rPr>
              <a:t>No Equations for how heart rate is raised based on workouts performed (Squats, Jumping jacks)</a:t>
            </a:r>
          </a:p>
          <a:p>
            <a:r>
              <a:rPr lang="en-IE" sz="2400" dirty="0" err="1" smtClean="0">
                <a:latin typeface="Adobe Fangsong Std R" pitchFamily="18" charset="-128"/>
                <a:ea typeface="Adobe Fangsong Std R" pitchFamily="18" charset="-128"/>
              </a:rPr>
              <a:t>Kinetik</a:t>
            </a:r>
            <a:r>
              <a:rPr lang="en-IE" sz="2400" dirty="0" smtClean="0">
                <a:latin typeface="Adobe Fangsong Std R" pitchFamily="18" charset="-128"/>
                <a:ea typeface="Adobe Fangsong Std R" pitchFamily="18" charset="-128"/>
              </a:rPr>
              <a:t> Heart Rate Monitor</a:t>
            </a:r>
          </a:p>
          <a:p>
            <a:r>
              <a:rPr lang="en-IE" sz="2400" dirty="0" smtClean="0">
                <a:latin typeface="Adobe Fangsong Std R" pitchFamily="18" charset="-128"/>
                <a:ea typeface="Adobe Fangsong Std R" pitchFamily="18" charset="-128"/>
              </a:rPr>
              <a:t>Results:</a:t>
            </a:r>
          </a:p>
          <a:p>
            <a:pPr lvl="1"/>
            <a:r>
              <a:rPr lang="en-IE" sz="2000" dirty="0">
                <a:latin typeface="Adobe Fangsong Std R" pitchFamily="18" charset="-128"/>
                <a:ea typeface="Adobe Fangsong Std R" pitchFamily="18" charset="-128"/>
              </a:rPr>
              <a:t>At the beginning of the workout the heart rate raises quite slowly, doesn’t properly raise normally until around 5 or more actions performed (Squats or Jumping Jacks).</a:t>
            </a:r>
          </a:p>
          <a:p>
            <a:pPr lvl="1"/>
            <a:r>
              <a:rPr lang="en-IE" sz="2000" dirty="0">
                <a:latin typeface="Adobe Fangsong Std R" pitchFamily="18" charset="-128"/>
                <a:ea typeface="Adobe Fangsong Std R" pitchFamily="18" charset="-128"/>
              </a:rPr>
              <a:t>Heart rate increases faster if actions are perform in succession. Actions are performed immediately after one another.</a:t>
            </a:r>
          </a:p>
          <a:p>
            <a:pPr lvl="1"/>
            <a:r>
              <a:rPr lang="en-IE" sz="2000" dirty="0">
                <a:latin typeface="Adobe Fangsong Std R" pitchFamily="18" charset="-128"/>
                <a:ea typeface="Adobe Fangsong Std R" pitchFamily="18" charset="-128"/>
              </a:rPr>
              <a:t>Cool down decreases slowly but after a while of decreasing, it decreases fast.</a:t>
            </a:r>
          </a:p>
          <a:p>
            <a:pPr lvl="1"/>
            <a:r>
              <a:rPr lang="en-IE" sz="2000" dirty="0">
                <a:latin typeface="Adobe Fangsong Std R" pitchFamily="18" charset="-128"/>
                <a:ea typeface="Adobe Fangsong Std R" pitchFamily="18" charset="-128"/>
              </a:rPr>
              <a:t>Once the Heart rate reaches the Target Heart Rate depending on the user’s fitness level, it increases more slowly, which means more work must be done to increase which puts strain on the body.</a:t>
            </a:r>
          </a:p>
          <a:p>
            <a:endParaRPr lang="en-IE" sz="2400" dirty="0">
              <a:latin typeface="Adobe Fangsong Std R" pitchFamily="18" charset="-128"/>
              <a:ea typeface="Adobe Fangsong Std R" pitchFamily="18" charset="-128"/>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187422" y="2255420"/>
            <a:ext cx="3955604" cy="2966702"/>
          </a:xfrm>
          <a:prstGeom prst="rect">
            <a:avLst/>
          </a:prstGeom>
        </p:spPr>
      </p:pic>
    </p:spTree>
    <p:extLst>
      <p:ext uri="{BB962C8B-B14F-4D97-AF65-F5344CB8AC3E}">
        <p14:creationId xmlns:p14="http://schemas.microsoft.com/office/powerpoint/2010/main" val="12599203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800" dirty="0" smtClean="0">
                <a:latin typeface="Adobe Heiti Std R" pitchFamily="34" charset="-128"/>
                <a:ea typeface="Adobe Heiti Std R" pitchFamily="34" charset="-128"/>
              </a:rPr>
              <a:t>Testing </a:t>
            </a:r>
            <a:endParaRPr lang="en-IE" sz="4800" dirty="0">
              <a:latin typeface="Adobe Heiti Std R" pitchFamily="34" charset="-128"/>
              <a:ea typeface="Adobe Heiti Std R" pitchFamily="34" charset="-128"/>
            </a:endParaRP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E"/>
          </a:p>
        </p:txBody>
      </p:sp>
      <p:sp>
        <p:nvSpPr>
          <p:cNvPr id="5" name="Content Placeholder 2"/>
          <p:cNvSpPr>
            <a:spLocks noGrp="1"/>
          </p:cNvSpPr>
          <p:nvPr>
            <p:ph idx="1"/>
          </p:nvPr>
        </p:nvSpPr>
        <p:spPr>
          <a:xfrm>
            <a:off x="457200" y="1351309"/>
            <a:ext cx="8229600" cy="4525963"/>
          </a:xfrm>
        </p:spPr>
        <p:txBody>
          <a:bodyPr/>
          <a:lstStyle/>
          <a:p>
            <a:pPr marL="0" indent="0">
              <a:buNone/>
            </a:pPr>
            <a:r>
              <a:rPr lang="en-IE" dirty="0" smtClean="0">
                <a:latin typeface="Adobe Fangsong Std R" pitchFamily="18" charset="-128"/>
                <a:ea typeface="Adobe Fangsong Std R" pitchFamily="18" charset="-128"/>
              </a:rPr>
              <a:t>Unit Tests</a:t>
            </a:r>
            <a:endParaRPr lang="en-IE" dirty="0">
              <a:latin typeface="Adobe Fangsong Std R" pitchFamily="18" charset="-128"/>
              <a:ea typeface="Adobe Fangsong Std R" pitchFamily="18" charset="-128"/>
            </a:endParaRPr>
          </a:p>
        </p:txBody>
      </p:sp>
      <p:graphicFrame>
        <p:nvGraphicFramePr>
          <p:cNvPr id="3" name="Table 2"/>
          <p:cNvGraphicFramePr>
            <a:graphicFrameLocks noGrp="1"/>
          </p:cNvGraphicFramePr>
          <p:nvPr>
            <p:extLst>
              <p:ext uri="{D42A27DB-BD31-4B8C-83A1-F6EECF244321}">
                <p14:modId xmlns:p14="http://schemas.microsoft.com/office/powerpoint/2010/main" val="829184743"/>
              </p:ext>
            </p:extLst>
          </p:nvPr>
        </p:nvGraphicFramePr>
        <p:xfrm>
          <a:off x="1187625" y="1916832"/>
          <a:ext cx="6408711" cy="4572000"/>
        </p:xfrm>
        <a:graphic>
          <a:graphicData uri="http://schemas.openxmlformats.org/drawingml/2006/table">
            <a:tbl>
              <a:tblPr firstRow="1" firstCol="1" bandRow="1">
                <a:tableStyleId>{5C22544A-7EE6-4342-B048-85BDC9FD1C3A}</a:tableStyleId>
              </a:tblPr>
              <a:tblGrid>
                <a:gridCol w="1067744"/>
                <a:gridCol w="1067744"/>
                <a:gridCol w="1067744"/>
                <a:gridCol w="1068493"/>
                <a:gridCol w="1068493"/>
                <a:gridCol w="1068493"/>
              </a:tblGrid>
              <a:tr h="144410">
                <a:tc>
                  <a:txBody>
                    <a:bodyPr/>
                    <a:lstStyle/>
                    <a:p>
                      <a:pPr algn="just">
                        <a:lnSpc>
                          <a:spcPct val="150000"/>
                        </a:lnSpc>
                        <a:spcAft>
                          <a:spcPts val="0"/>
                        </a:spcAft>
                      </a:pPr>
                      <a:r>
                        <a:rPr lang="en-IE" sz="800" dirty="0">
                          <a:effectLst/>
                        </a:rPr>
                        <a:t>Test#</a:t>
                      </a:r>
                      <a:endParaRPr lang="en-IE" sz="800" dirty="0">
                        <a:effectLst/>
                        <a:latin typeface="Times New Roman"/>
                        <a:ea typeface="Times New Roman"/>
                      </a:endParaRPr>
                    </a:p>
                  </a:txBody>
                  <a:tcPr marL="45260" marR="45260" marT="0" marB="0"/>
                </a:tc>
                <a:tc>
                  <a:txBody>
                    <a:bodyPr/>
                    <a:lstStyle/>
                    <a:p>
                      <a:pPr algn="just">
                        <a:lnSpc>
                          <a:spcPct val="150000"/>
                        </a:lnSpc>
                        <a:spcAft>
                          <a:spcPts val="0"/>
                        </a:spcAft>
                      </a:pPr>
                      <a:r>
                        <a:rPr lang="en-IE" sz="800">
                          <a:effectLst/>
                        </a:rPr>
                        <a:t>Result</a:t>
                      </a:r>
                      <a:endParaRPr lang="en-IE" sz="800">
                        <a:effectLst/>
                        <a:latin typeface="Times New Roman"/>
                        <a:ea typeface="Times New Roman"/>
                      </a:endParaRPr>
                    </a:p>
                  </a:txBody>
                  <a:tcPr marL="45260" marR="45260" marT="0" marB="0"/>
                </a:tc>
                <a:tc>
                  <a:txBody>
                    <a:bodyPr/>
                    <a:lstStyle/>
                    <a:p>
                      <a:pPr algn="just">
                        <a:lnSpc>
                          <a:spcPct val="150000"/>
                        </a:lnSpc>
                        <a:spcAft>
                          <a:spcPts val="0"/>
                        </a:spcAft>
                      </a:pPr>
                      <a:r>
                        <a:rPr lang="en-IE" sz="800">
                          <a:effectLst/>
                        </a:rPr>
                        <a:t>Test#</a:t>
                      </a:r>
                      <a:endParaRPr lang="en-IE" sz="800">
                        <a:effectLst/>
                        <a:latin typeface="Times New Roman"/>
                        <a:ea typeface="Times New Roman"/>
                      </a:endParaRPr>
                    </a:p>
                  </a:txBody>
                  <a:tcPr marL="45260" marR="45260" marT="0" marB="0"/>
                </a:tc>
                <a:tc>
                  <a:txBody>
                    <a:bodyPr/>
                    <a:lstStyle/>
                    <a:p>
                      <a:pPr algn="just">
                        <a:lnSpc>
                          <a:spcPct val="150000"/>
                        </a:lnSpc>
                        <a:spcAft>
                          <a:spcPts val="0"/>
                        </a:spcAft>
                      </a:pPr>
                      <a:r>
                        <a:rPr lang="en-IE" sz="800">
                          <a:effectLst/>
                        </a:rPr>
                        <a:t>Result</a:t>
                      </a:r>
                      <a:endParaRPr lang="en-IE" sz="800">
                        <a:effectLst/>
                        <a:latin typeface="Times New Roman"/>
                        <a:ea typeface="Times New Roman"/>
                      </a:endParaRPr>
                    </a:p>
                  </a:txBody>
                  <a:tcPr marL="45260" marR="45260" marT="0" marB="0"/>
                </a:tc>
                <a:tc>
                  <a:txBody>
                    <a:bodyPr/>
                    <a:lstStyle/>
                    <a:p>
                      <a:pPr algn="just">
                        <a:lnSpc>
                          <a:spcPct val="150000"/>
                        </a:lnSpc>
                        <a:spcAft>
                          <a:spcPts val="0"/>
                        </a:spcAft>
                      </a:pPr>
                      <a:r>
                        <a:rPr lang="en-IE" sz="800">
                          <a:effectLst/>
                        </a:rPr>
                        <a:t>Test#</a:t>
                      </a:r>
                      <a:endParaRPr lang="en-IE" sz="800">
                        <a:effectLst/>
                        <a:latin typeface="Times New Roman"/>
                        <a:ea typeface="Times New Roman"/>
                      </a:endParaRPr>
                    </a:p>
                  </a:txBody>
                  <a:tcPr marL="45260" marR="45260" marT="0" marB="0"/>
                </a:tc>
                <a:tc>
                  <a:txBody>
                    <a:bodyPr/>
                    <a:lstStyle/>
                    <a:p>
                      <a:pPr algn="just">
                        <a:lnSpc>
                          <a:spcPct val="150000"/>
                        </a:lnSpc>
                        <a:spcAft>
                          <a:spcPts val="0"/>
                        </a:spcAft>
                      </a:pPr>
                      <a:r>
                        <a:rPr lang="en-IE" sz="800">
                          <a:effectLst/>
                        </a:rPr>
                        <a:t>Result</a:t>
                      </a:r>
                      <a:endParaRPr lang="en-IE" sz="800">
                        <a:effectLst/>
                        <a:latin typeface="Times New Roman"/>
                        <a:ea typeface="Times New Roman"/>
                      </a:endParaRPr>
                    </a:p>
                  </a:txBody>
                  <a:tcPr marL="45260" marR="45260" marT="0" marB="0"/>
                </a:tc>
              </a:tr>
              <a:tr h="144410">
                <a:tc>
                  <a:txBody>
                    <a:bodyPr/>
                    <a:lstStyle/>
                    <a:p>
                      <a:pPr algn="just">
                        <a:lnSpc>
                          <a:spcPct val="150000"/>
                        </a:lnSpc>
                        <a:spcAft>
                          <a:spcPts val="0"/>
                        </a:spcAft>
                      </a:pPr>
                      <a:r>
                        <a:rPr lang="en-IE" sz="800" dirty="0">
                          <a:solidFill>
                            <a:schemeClr val="tx1"/>
                          </a:solidFill>
                          <a:effectLst/>
                        </a:rPr>
                        <a:t>1.1</a:t>
                      </a:r>
                      <a:endParaRPr lang="en-IE" sz="800" dirty="0">
                        <a:solidFill>
                          <a:schemeClr val="tx1"/>
                        </a:solidFill>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3.5</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5.11</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r>
              <a:tr h="144410">
                <a:tc>
                  <a:txBody>
                    <a:bodyPr/>
                    <a:lstStyle/>
                    <a:p>
                      <a:pPr algn="just">
                        <a:lnSpc>
                          <a:spcPct val="150000"/>
                        </a:lnSpc>
                        <a:spcAft>
                          <a:spcPts val="0"/>
                        </a:spcAft>
                      </a:pPr>
                      <a:r>
                        <a:rPr lang="en-IE" sz="800" dirty="0">
                          <a:solidFill>
                            <a:schemeClr val="tx1"/>
                          </a:solidFill>
                          <a:effectLst/>
                        </a:rPr>
                        <a:t>1.2</a:t>
                      </a:r>
                      <a:endParaRPr lang="en-IE" sz="800" dirty="0">
                        <a:solidFill>
                          <a:schemeClr val="tx1"/>
                        </a:solidFill>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3.6</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6.1</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r>
              <a:tr h="144410">
                <a:tc>
                  <a:txBody>
                    <a:bodyPr/>
                    <a:lstStyle/>
                    <a:p>
                      <a:pPr algn="just">
                        <a:lnSpc>
                          <a:spcPct val="150000"/>
                        </a:lnSpc>
                        <a:spcAft>
                          <a:spcPts val="0"/>
                        </a:spcAft>
                      </a:pPr>
                      <a:r>
                        <a:rPr lang="en-IE" sz="800" dirty="0">
                          <a:solidFill>
                            <a:schemeClr val="tx1"/>
                          </a:solidFill>
                          <a:effectLst/>
                        </a:rPr>
                        <a:t>1.3</a:t>
                      </a:r>
                      <a:endParaRPr lang="en-IE" sz="800" dirty="0">
                        <a:solidFill>
                          <a:schemeClr val="tx1"/>
                        </a:solidFill>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Fail</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3.7</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Fail</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dirty="0">
                          <a:effectLst/>
                        </a:rPr>
                        <a:t>6.2</a:t>
                      </a:r>
                      <a:endParaRPr lang="en-IE" sz="800" dirty="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r>
              <a:tr h="144410">
                <a:tc>
                  <a:txBody>
                    <a:bodyPr/>
                    <a:lstStyle/>
                    <a:p>
                      <a:pPr algn="just">
                        <a:lnSpc>
                          <a:spcPct val="150000"/>
                        </a:lnSpc>
                        <a:spcAft>
                          <a:spcPts val="0"/>
                        </a:spcAft>
                      </a:pPr>
                      <a:r>
                        <a:rPr lang="en-IE" sz="800" dirty="0">
                          <a:solidFill>
                            <a:schemeClr val="tx1"/>
                          </a:solidFill>
                          <a:effectLst/>
                        </a:rPr>
                        <a:t>1.4</a:t>
                      </a:r>
                      <a:endParaRPr lang="en-IE" sz="800" dirty="0">
                        <a:solidFill>
                          <a:schemeClr val="tx1"/>
                        </a:solidFill>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dirty="0">
                          <a:effectLst/>
                        </a:rPr>
                        <a:t>Pass</a:t>
                      </a:r>
                      <a:endParaRPr lang="en-IE" sz="800" dirty="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3.8</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6.3</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r>
              <a:tr h="144410">
                <a:tc>
                  <a:txBody>
                    <a:bodyPr/>
                    <a:lstStyle/>
                    <a:p>
                      <a:pPr algn="just">
                        <a:lnSpc>
                          <a:spcPct val="150000"/>
                        </a:lnSpc>
                        <a:spcAft>
                          <a:spcPts val="0"/>
                        </a:spcAft>
                      </a:pPr>
                      <a:r>
                        <a:rPr lang="en-IE" sz="800" dirty="0">
                          <a:solidFill>
                            <a:schemeClr val="tx1"/>
                          </a:solidFill>
                          <a:effectLst/>
                        </a:rPr>
                        <a:t>1.5</a:t>
                      </a:r>
                      <a:endParaRPr lang="en-IE" sz="800" dirty="0">
                        <a:solidFill>
                          <a:schemeClr val="tx1"/>
                        </a:solidFill>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dirty="0">
                          <a:effectLst/>
                        </a:rPr>
                        <a:t>Pass</a:t>
                      </a:r>
                      <a:endParaRPr lang="en-IE" sz="800" dirty="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3.9</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6.4</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r>
              <a:tr h="144410">
                <a:tc>
                  <a:txBody>
                    <a:bodyPr/>
                    <a:lstStyle/>
                    <a:p>
                      <a:pPr algn="just">
                        <a:lnSpc>
                          <a:spcPct val="150000"/>
                        </a:lnSpc>
                        <a:spcAft>
                          <a:spcPts val="0"/>
                        </a:spcAft>
                      </a:pPr>
                      <a:r>
                        <a:rPr lang="en-IE" sz="800" dirty="0">
                          <a:solidFill>
                            <a:schemeClr val="tx1"/>
                          </a:solidFill>
                          <a:effectLst/>
                        </a:rPr>
                        <a:t>1.6</a:t>
                      </a:r>
                      <a:endParaRPr lang="en-IE" sz="800" dirty="0">
                        <a:solidFill>
                          <a:schemeClr val="tx1"/>
                        </a:solidFill>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dirty="0">
                          <a:effectLst/>
                        </a:rPr>
                        <a:t>Pass</a:t>
                      </a:r>
                      <a:endParaRPr lang="en-IE" sz="800" dirty="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4.1</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6.5</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r>
              <a:tr h="144410">
                <a:tc>
                  <a:txBody>
                    <a:bodyPr/>
                    <a:lstStyle/>
                    <a:p>
                      <a:pPr algn="just">
                        <a:lnSpc>
                          <a:spcPct val="150000"/>
                        </a:lnSpc>
                        <a:spcAft>
                          <a:spcPts val="0"/>
                        </a:spcAft>
                      </a:pPr>
                      <a:r>
                        <a:rPr lang="en-IE" sz="800" dirty="0">
                          <a:solidFill>
                            <a:schemeClr val="tx1"/>
                          </a:solidFill>
                          <a:effectLst/>
                        </a:rPr>
                        <a:t>1.7</a:t>
                      </a:r>
                      <a:endParaRPr lang="en-IE" sz="800" dirty="0">
                        <a:solidFill>
                          <a:schemeClr val="tx1"/>
                        </a:solidFill>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dirty="0">
                          <a:effectLst/>
                        </a:rPr>
                        <a:t>Pass</a:t>
                      </a:r>
                      <a:endParaRPr lang="en-IE" sz="800" dirty="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4.2</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6.6</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r>
              <a:tr h="144410">
                <a:tc>
                  <a:txBody>
                    <a:bodyPr/>
                    <a:lstStyle/>
                    <a:p>
                      <a:pPr algn="just">
                        <a:lnSpc>
                          <a:spcPct val="150000"/>
                        </a:lnSpc>
                        <a:spcAft>
                          <a:spcPts val="0"/>
                        </a:spcAft>
                      </a:pPr>
                      <a:r>
                        <a:rPr lang="en-IE" sz="800" dirty="0">
                          <a:solidFill>
                            <a:schemeClr val="tx1"/>
                          </a:solidFill>
                          <a:effectLst/>
                        </a:rPr>
                        <a:t>1.8</a:t>
                      </a:r>
                      <a:endParaRPr lang="en-IE" sz="800" dirty="0">
                        <a:solidFill>
                          <a:schemeClr val="tx1"/>
                        </a:solidFill>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dirty="0">
                          <a:effectLst/>
                        </a:rPr>
                        <a:t>Pass</a:t>
                      </a:r>
                      <a:endParaRPr lang="en-IE" sz="800" dirty="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4.3</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7.1</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r>
              <a:tr h="144410">
                <a:tc>
                  <a:txBody>
                    <a:bodyPr/>
                    <a:lstStyle/>
                    <a:p>
                      <a:pPr algn="just">
                        <a:lnSpc>
                          <a:spcPct val="150000"/>
                        </a:lnSpc>
                        <a:spcAft>
                          <a:spcPts val="0"/>
                        </a:spcAft>
                      </a:pPr>
                      <a:r>
                        <a:rPr lang="en-IE" sz="800" dirty="0">
                          <a:solidFill>
                            <a:schemeClr val="tx1"/>
                          </a:solidFill>
                          <a:effectLst/>
                        </a:rPr>
                        <a:t>1.9</a:t>
                      </a:r>
                      <a:endParaRPr lang="en-IE" sz="800" dirty="0">
                        <a:solidFill>
                          <a:schemeClr val="tx1"/>
                        </a:solidFill>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dirty="0">
                          <a:effectLst/>
                        </a:rPr>
                        <a:t>Pass</a:t>
                      </a:r>
                      <a:endParaRPr lang="en-IE" sz="800" dirty="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4.4</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7.2</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r>
              <a:tr h="144410">
                <a:tc>
                  <a:txBody>
                    <a:bodyPr/>
                    <a:lstStyle/>
                    <a:p>
                      <a:pPr algn="just">
                        <a:lnSpc>
                          <a:spcPct val="150000"/>
                        </a:lnSpc>
                        <a:spcAft>
                          <a:spcPts val="0"/>
                        </a:spcAft>
                      </a:pPr>
                      <a:r>
                        <a:rPr lang="en-IE" sz="800" dirty="0">
                          <a:solidFill>
                            <a:schemeClr val="tx1"/>
                          </a:solidFill>
                          <a:effectLst/>
                        </a:rPr>
                        <a:t>1.10</a:t>
                      </a:r>
                      <a:endParaRPr lang="en-IE" sz="800" dirty="0">
                        <a:solidFill>
                          <a:schemeClr val="tx1"/>
                        </a:solidFill>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4.5</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7.3</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r>
              <a:tr h="144410">
                <a:tc>
                  <a:txBody>
                    <a:bodyPr/>
                    <a:lstStyle/>
                    <a:p>
                      <a:pPr algn="just">
                        <a:lnSpc>
                          <a:spcPct val="150000"/>
                        </a:lnSpc>
                        <a:spcAft>
                          <a:spcPts val="0"/>
                        </a:spcAft>
                      </a:pPr>
                      <a:r>
                        <a:rPr lang="en-IE" sz="800" dirty="0">
                          <a:solidFill>
                            <a:schemeClr val="tx1"/>
                          </a:solidFill>
                          <a:effectLst/>
                        </a:rPr>
                        <a:t>1.11</a:t>
                      </a:r>
                      <a:endParaRPr lang="en-IE" sz="800" dirty="0">
                        <a:solidFill>
                          <a:schemeClr val="tx1"/>
                        </a:solidFill>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dirty="0">
                          <a:effectLst/>
                        </a:rPr>
                        <a:t>Pass</a:t>
                      </a:r>
                      <a:endParaRPr lang="en-IE" sz="800" dirty="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4.6</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8.1</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r>
              <a:tr h="144410">
                <a:tc>
                  <a:txBody>
                    <a:bodyPr/>
                    <a:lstStyle/>
                    <a:p>
                      <a:pPr algn="just">
                        <a:lnSpc>
                          <a:spcPct val="150000"/>
                        </a:lnSpc>
                        <a:spcAft>
                          <a:spcPts val="0"/>
                        </a:spcAft>
                      </a:pPr>
                      <a:r>
                        <a:rPr lang="en-IE" sz="800" dirty="0">
                          <a:solidFill>
                            <a:schemeClr val="tx1"/>
                          </a:solidFill>
                          <a:effectLst/>
                        </a:rPr>
                        <a:t>1.12</a:t>
                      </a:r>
                      <a:endParaRPr lang="en-IE" sz="800" dirty="0">
                        <a:solidFill>
                          <a:schemeClr val="tx1"/>
                        </a:solidFill>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dirty="0">
                          <a:effectLst/>
                        </a:rPr>
                        <a:t>4.7</a:t>
                      </a:r>
                      <a:endParaRPr lang="en-IE" sz="800" dirty="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8.2</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r>
              <a:tr h="144410">
                <a:tc>
                  <a:txBody>
                    <a:bodyPr/>
                    <a:lstStyle/>
                    <a:p>
                      <a:pPr algn="just">
                        <a:lnSpc>
                          <a:spcPct val="150000"/>
                        </a:lnSpc>
                        <a:spcAft>
                          <a:spcPts val="0"/>
                        </a:spcAft>
                      </a:pPr>
                      <a:r>
                        <a:rPr lang="en-IE" sz="800" dirty="0">
                          <a:solidFill>
                            <a:schemeClr val="tx1"/>
                          </a:solidFill>
                          <a:effectLst/>
                        </a:rPr>
                        <a:t>1.13</a:t>
                      </a:r>
                      <a:endParaRPr lang="en-IE" sz="800" dirty="0">
                        <a:solidFill>
                          <a:schemeClr val="tx1"/>
                        </a:solidFill>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dirty="0">
                          <a:effectLst/>
                        </a:rPr>
                        <a:t>Pass</a:t>
                      </a:r>
                      <a:endParaRPr lang="en-IE" sz="800" dirty="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4.8</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8.3</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dirty="0">
                          <a:effectLst/>
                        </a:rPr>
                        <a:t>Pass</a:t>
                      </a:r>
                      <a:endParaRPr lang="en-IE" sz="800" dirty="0">
                        <a:effectLst/>
                        <a:latin typeface="Times New Roman"/>
                        <a:ea typeface="Times New Roman"/>
                      </a:endParaRPr>
                    </a:p>
                  </a:txBody>
                  <a:tcPr marL="45260" marR="45260" marT="0" marB="0">
                    <a:solidFill>
                      <a:schemeClr val="bg1">
                        <a:lumMod val="95000"/>
                      </a:schemeClr>
                    </a:solidFill>
                  </a:tcPr>
                </a:tc>
              </a:tr>
              <a:tr h="144410">
                <a:tc>
                  <a:txBody>
                    <a:bodyPr/>
                    <a:lstStyle/>
                    <a:p>
                      <a:pPr algn="just">
                        <a:lnSpc>
                          <a:spcPct val="150000"/>
                        </a:lnSpc>
                        <a:spcAft>
                          <a:spcPts val="0"/>
                        </a:spcAft>
                      </a:pPr>
                      <a:r>
                        <a:rPr lang="en-IE" sz="800" dirty="0">
                          <a:solidFill>
                            <a:schemeClr val="tx1"/>
                          </a:solidFill>
                          <a:effectLst/>
                        </a:rPr>
                        <a:t>2.1</a:t>
                      </a:r>
                      <a:endParaRPr lang="en-IE" sz="800" dirty="0">
                        <a:solidFill>
                          <a:schemeClr val="tx1"/>
                        </a:solidFill>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dirty="0">
                          <a:effectLst/>
                        </a:rPr>
                        <a:t>Pass</a:t>
                      </a:r>
                      <a:endParaRPr lang="en-IE" sz="800" dirty="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4.9</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8.4</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r>
              <a:tr h="144410">
                <a:tc>
                  <a:txBody>
                    <a:bodyPr/>
                    <a:lstStyle/>
                    <a:p>
                      <a:pPr algn="just">
                        <a:lnSpc>
                          <a:spcPct val="150000"/>
                        </a:lnSpc>
                        <a:spcAft>
                          <a:spcPts val="0"/>
                        </a:spcAft>
                      </a:pPr>
                      <a:r>
                        <a:rPr lang="en-IE" sz="800" dirty="0">
                          <a:solidFill>
                            <a:schemeClr val="tx1"/>
                          </a:solidFill>
                          <a:effectLst/>
                        </a:rPr>
                        <a:t>2.2</a:t>
                      </a:r>
                      <a:endParaRPr lang="en-IE" sz="800" dirty="0">
                        <a:solidFill>
                          <a:schemeClr val="tx1"/>
                        </a:solidFill>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dirty="0">
                          <a:effectLst/>
                        </a:rPr>
                        <a:t>Pass</a:t>
                      </a:r>
                      <a:endParaRPr lang="en-IE" sz="800" dirty="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5.1</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 </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 </a:t>
                      </a:r>
                      <a:endParaRPr lang="en-IE" sz="800">
                        <a:effectLst/>
                        <a:latin typeface="Times New Roman"/>
                        <a:ea typeface="Times New Roman"/>
                      </a:endParaRPr>
                    </a:p>
                  </a:txBody>
                  <a:tcPr marL="45260" marR="45260" marT="0" marB="0">
                    <a:solidFill>
                      <a:schemeClr val="bg1">
                        <a:lumMod val="95000"/>
                      </a:schemeClr>
                    </a:solidFill>
                  </a:tcPr>
                </a:tc>
              </a:tr>
              <a:tr h="144410">
                <a:tc>
                  <a:txBody>
                    <a:bodyPr/>
                    <a:lstStyle/>
                    <a:p>
                      <a:pPr algn="just">
                        <a:lnSpc>
                          <a:spcPct val="150000"/>
                        </a:lnSpc>
                        <a:spcAft>
                          <a:spcPts val="0"/>
                        </a:spcAft>
                      </a:pPr>
                      <a:r>
                        <a:rPr lang="en-IE" sz="800" dirty="0">
                          <a:solidFill>
                            <a:schemeClr val="tx1"/>
                          </a:solidFill>
                          <a:effectLst/>
                        </a:rPr>
                        <a:t>2.3</a:t>
                      </a:r>
                      <a:endParaRPr lang="en-IE" sz="800" dirty="0">
                        <a:solidFill>
                          <a:schemeClr val="tx1"/>
                        </a:solidFill>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dirty="0">
                          <a:effectLst/>
                        </a:rPr>
                        <a:t>Pass</a:t>
                      </a:r>
                      <a:endParaRPr lang="en-IE" sz="800" dirty="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5.2</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 </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 </a:t>
                      </a:r>
                      <a:endParaRPr lang="en-IE" sz="800">
                        <a:effectLst/>
                        <a:latin typeface="Times New Roman"/>
                        <a:ea typeface="Times New Roman"/>
                      </a:endParaRPr>
                    </a:p>
                  </a:txBody>
                  <a:tcPr marL="45260" marR="45260" marT="0" marB="0">
                    <a:solidFill>
                      <a:schemeClr val="bg1">
                        <a:lumMod val="95000"/>
                      </a:schemeClr>
                    </a:solidFill>
                  </a:tcPr>
                </a:tc>
              </a:tr>
              <a:tr h="144410">
                <a:tc>
                  <a:txBody>
                    <a:bodyPr/>
                    <a:lstStyle/>
                    <a:p>
                      <a:pPr algn="just">
                        <a:lnSpc>
                          <a:spcPct val="150000"/>
                        </a:lnSpc>
                        <a:spcAft>
                          <a:spcPts val="0"/>
                        </a:spcAft>
                      </a:pPr>
                      <a:r>
                        <a:rPr lang="en-IE" sz="800" dirty="0">
                          <a:solidFill>
                            <a:schemeClr val="tx1"/>
                          </a:solidFill>
                          <a:effectLst/>
                        </a:rPr>
                        <a:t>2.4</a:t>
                      </a:r>
                      <a:endParaRPr lang="en-IE" sz="800" dirty="0">
                        <a:solidFill>
                          <a:schemeClr val="tx1"/>
                        </a:solidFill>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dirty="0">
                          <a:effectLst/>
                        </a:rPr>
                        <a:t>Pass</a:t>
                      </a:r>
                      <a:endParaRPr lang="en-IE" sz="800" dirty="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dirty="0">
                          <a:effectLst/>
                        </a:rPr>
                        <a:t>5.3</a:t>
                      </a:r>
                      <a:endParaRPr lang="en-IE" sz="800" dirty="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 </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 </a:t>
                      </a:r>
                      <a:endParaRPr lang="en-IE" sz="800">
                        <a:effectLst/>
                        <a:latin typeface="Times New Roman"/>
                        <a:ea typeface="Times New Roman"/>
                      </a:endParaRPr>
                    </a:p>
                  </a:txBody>
                  <a:tcPr marL="45260" marR="45260" marT="0" marB="0">
                    <a:solidFill>
                      <a:schemeClr val="bg1">
                        <a:lumMod val="95000"/>
                      </a:schemeClr>
                    </a:solidFill>
                  </a:tcPr>
                </a:tc>
              </a:tr>
              <a:tr h="144410">
                <a:tc>
                  <a:txBody>
                    <a:bodyPr/>
                    <a:lstStyle/>
                    <a:p>
                      <a:pPr algn="just">
                        <a:lnSpc>
                          <a:spcPct val="150000"/>
                        </a:lnSpc>
                        <a:spcAft>
                          <a:spcPts val="0"/>
                        </a:spcAft>
                      </a:pPr>
                      <a:r>
                        <a:rPr lang="en-IE" sz="800" dirty="0">
                          <a:solidFill>
                            <a:schemeClr val="tx1"/>
                          </a:solidFill>
                          <a:effectLst/>
                        </a:rPr>
                        <a:t>2.5</a:t>
                      </a:r>
                      <a:endParaRPr lang="en-IE" sz="800" dirty="0">
                        <a:solidFill>
                          <a:schemeClr val="tx1"/>
                        </a:solidFill>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dirty="0">
                          <a:effectLst/>
                        </a:rPr>
                        <a:t>Fail</a:t>
                      </a:r>
                      <a:endParaRPr lang="en-IE" sz="800" dirty="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dirty="0">
                          <a:effectLst/>
                        </a:rPr>
                        <a:t>5.4</a:t>
                      </a:r>
                      <a:endParaRPr lang="en-IE" sz="800" dirty="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 </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 </a:t>
                      </a:r>
                      <a:endParaRPr lang="en-IE" sz="800">
                        <a:effectLst/>
                        <a:latin typeface="Times New Roman"/>
                        <a:ea typeface="Times New Roman"/>
                      </a:endParaRPr>
                    </a:p>
                  </a:txBody>
                  <a:tcPr marL="45260" marR="45260" marT="0" marB="0">
                    <a:solidFill>
                      <a:schemeClr val="bg1">
                        <a:lumMod val="95000"/>
                      </a:schemeClr>
                    </a:solidFill>
                  </a:tcPr>
                </a:tc>
              </a:tr>
              <a:tr h="144410">
                <a:tc>
                  <a:txBody>
                    <a:bodyPr/>
                    <a:lstStyle/>
                    <a:p>
                      <a:pPr algn="just">
                        <a:lnSpc>
                          <a:spcPct val="150000"/>
                        </a:lnSpc>
                        <a:spcAft>
                          <a:spcPts val="0"/>
                        </a:spcAft>
                      </a:pPr>
                      <a:r>
                        <a:rPr lang="en-IE" sz="800" dirty="0">
                          <a:solidFill>
                            <a:schemeClr val="tx1"/>
                          </a:solidFill>
                          <a:effectLst/>
                        </a:rPr>
                        <a:t>2.6</a:t>
                      </a:r>
                      <a:endParaRPr lang="en-IE" sz="800" dirty="0">
                        <a:solidFill>
                          <a:schemeClr val="tx1"/>
                        </a:solidFill>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dirty="0">
                          <a:effectLst/>
                        </a:rPr>
                        <a:t>Pass</a:t>
                      </a:r>
                      <a:endParaRPr lang="en-IE" sz="800" dirty="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dirty="0">
                          <a:effectLst/>
                        </a:rPr>
                        <a:t>5.5</a:t>
                      </a:r>
                      <a:endParaRPr lang="en-IE" sz="800" dirty="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 </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 </a:t>
                      </a:r>
                      <a:endParaRPr lang="en-IE" sz="800">
                        <a:effectLst/>
                        <a:latin typeface="Times New Roman"/>
                        <a:ea typeface="Times New Roman"/>
                      </a:endParaRPr>
                    </a:p>
                  </a:txBody>
                  <a:tcPr marL="45260" marR="45260" marT="0" marB="0">
                    <a:solidFill>
                      <a:schemeClr val="bg1">
                        <a:lumMod val="95000"/>
                      </a:schemeClr>
                    </a:solidFill>
                  </a:tcPr>
                </a:tc>
              </a:tr>
              <a:tr h="144410">
                <a:tc>
                  <a:txBody>
                    <a:bodyPr/>
                    <a:lstStyle/>
                    <a:p>
                      <a:pPr algn="just">
                        <a:lnSpc>
                          <a:spcPct val="150000"/>
                        </a:lnSpc>
                        <a:spcAft>
                          <a:spcPts val="0"/>
                        </a:spcAft>
                      </a:pPr>
                      <a:r>
                        <a:rPr lang="en-IE" sz="800" dirty="0">
                          <a:solidFill>
                            <a:schemeClr val="tx1"/>
                          </a:solidFill>
                          <a:effectLst/>
                        </a:rPr>
                        <a:t>2.7</a:t>
                      </a:r>
                      <a:endParaRPr lang="en-IE" sz="800" dirty="0">
                        <a:solidFill>
                          <a:schemeClr val="tx1"/>
                        </a:solidFill>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dirty="0">
                          <a:effectLst/>
                        </a:rPr>
                        <a:t>5.6</a:t>
                      </a:r>
                      <a:endParaRPr lang="en-IE" sz="800" dirty="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 </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 </a:t>
                      </a:r>
                      <a:endParaRPr lang="en-IE" sz="800">
                        <a:effectLst/>
                        <a:latin typeface="Times New Roman"/>
                        <a:ea typeface="Times New Roman"/>
                      </a:endParaRPr>
                    </a:p>
                  </a:txBody>
                  <a:tcPr marL="45260" marR="45260" marT="0" marB="0">
                    <a:solidFill>
                      <a:schemeClr val="bg1">
                        <a:lumMod val="95000"/>
                      </a:schemeClr>
                    </a:solidFill>
                  </a:tcPr>
                </a:tc>
              </a:tr>
              <a:tr h="144410">
                <a:tc>
                  <a:txBody>
                    <a:bodyPr/>
                    <a:lstStyle/>
                    <a:p>
                      <a:pPr algn="just">
                        <a:lnSpc>
                          <a:spcPct val="150000"/>
                        </a:lnSpc>
                        <a:spcAft>
                          <a:spcPts val="0"/>
                        </a:spcAft>
                      </a:pPr>
                      <a:r>
                        <a:rPr lang="en-IE" sz="800" dirty="0">
                          <a:solidFill>
                            <a:schemeClr val="tx1"/>
                          </a:solidFill>
                          <a:effectLst/>
                        </a:rPr>
                        <a:t>3.1</a:t>
                      </a:r>
                      <a:endParaRPr lang="en-IE" sz="800" dirty="0">
                        <a:solidFill>
                          <a:schemeClr val="tx1"/>
                        </a:solidFill>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dirty="0">
                          <a:effectLst/>
                        </a:rPr>
                        <a:t>5.7</a:t>
                      </a:r>
                      <a:endParaRPr lang="en-IE" sz="800" dirty="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 </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 </a:t>
                      </a:r>
                      <a:endParaRPr lang="en-IE" sz="800">
                        <a:effectLst/>
                        <a:latin typeface="Times New Roman"/>
                        <a:ea typeface="Times New Roman"/>
                      </a:endParaRPr>
                    </a:p>
                  </a:txBody>
                  <a:tcPr marL="45260" marR="45260" marT="0" marB="0">
                    <a:solidFill>
                      <a:schemeClr val="bg1">
                        <a:lumMod val="95000"/>
                      </a:schemeClr>
                    </a:solidFill>
                  </a:tcPr>
                </a:tc>
              </a:tr>
              <a:tr h="144410">
                <a:tc>
                  <a:txBody>
                    <a:bodyPr/>
                    <a:lstStyle/>
                    <a:p>
                      <a:pPr algn="just">
                        <a:lnSpc>
                          <a:spcPct val="150000"/>
                        </a:lnSpc>
                        <a:spcAft>
                          <a:spcPts val="0"/>
                        </a:spcAft>
                      </a:pPr>
                      <a:r>
                        <a:rPr lang="en-IE" sz="800" dirty="0">
                          <a:solidFill>
                            <a:schemeClr val="tx1"/>
                          </a:solidFill>
                          <a:effectLst/>
                        </a:rPr>
                        <a:t>3.2</a:t>
                      </a:r>
                      <a:endParaRPr lang="en-IE" sz="800" dirty="0">
                        <a:solidFill>
                          <a:schemeClr val="tx1"/>
                        </a:solidFill>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dirty="0">
                          <a:effectLst/>
                        </a:rPr>
                        <a:t>5.8</a:t>
                      </a:r>
                      <a:endParaRPr lang="en-IE" sz="800" dirty="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dirty="0">
                          <a:effectLst/>
                        </a:rPr>
                        <a:t>Pass</a:t>
                      </a:r>
                      <a:endParaRPr lang="en-IE" sz="800" dirty="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 </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 </a:t>
                      </a:r>
                      <a:endParaRPr lang="en-IE" sz="800">
                        <a:effectLst/>
                        <a:latin typeface="Times New Roman"/>
                        <a:ea typeface="Times New Roman"/>
                      </a:endParaRPr>
                    </a:p>
                  </a:txBody>
                  <a:tcPr marL="45260" marR="45260" marT="0" marB="0">
                    <a:solidFill>
                      <a:schemeClr val="bg1">
                        <a:lumMod val="95000"/>
                      </a:schemeClr>
                    </a:solidFill>
                  </a:tcPr>
                </a:tc>
              </a:tr>
              <a:tr h="144410">
                <a:tc>
                  <a:txBody>
                    <a:bodyPr/>
                    <a:lstStyle/>
                    <a:p>
                      <a:pPr algn="just">
                        <a:lnSpc>
                          <a:spcPct val="150000"/>
                        </a:lnSpc>
                        <a:spcAft>
                          <a:spcPts val="0"/>
                        </a:spcAft>
                      </a:pPr>
                      <a:r>
                        <a:rPr lang="en-IE" sz="800" dirty="0">
                          <a:solidFill>
                            <a:schemeClr val="tx1"/>
                          </a:solidFill>
                          <a:effectLst/>
                        </a:rPr>
                        <a:t>3.3.</a:t>
                      </a:r>
                      <a:endParaRPr lang="en-IE" sz="800" dirty="0">
                        <a:solidFill>
                          <a:schemeClr val="tx1"/>
                        </a:solidFill>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5.9</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dirty="0">
                          <a:effectLst/>
                        </a:rPr>
                        <a:t>Pass</a:t>
                      </a:r>
                      <a:endParaRPr lang="en-IE" sz="800" dirty="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dirty="0">
                          <a:effectLst/>
                        </a:rPr>
                        <a:t> </a:t>
                      </a:r>
                      <a:endParaRPr lang="en-IE" sz="800" dirty="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 </a:t>
                      </a:r>
                      <a:endParaRPr lang="en-IE" sz="800">
                        <a:effectLst/>
                        <a:latin typeface="Times New Roman"/>
                        <a:ea typeface="Times New Roman"/>
                      </a:endParaRPr>
                    </a:p>
                  </a:txBody>
                  <a:tcPr marL="45260" marR="45260" marT="0" marB="0">
                    <a:solidFill>
                      <a:schemeClr val="bg1">
                        <a:lumMod val="95000"/>
                      </a:schemeClr>
                    </a:solidFill>
                  </a:tcPr>
                </a:tc>
              </a:tr>
              <a:tr h="144410">
                <a:tc>
                  <a:txBody>
                    <a:bodyPr/>
                    <a:lstStyle/>
                    <a:p>
                      <a:pPr algn="just">
                        <a:lnSpc>
                          <a:spcPct val="150000"/>
                        </a:lnSpc>
                        <a:spcAft>
                          <a:spcPts val="0"/>
                        </a:spcAft>
                      </a:pPr>
                      <a:r>
                        <a:rPr lang="en-IE" sz="800" dirty="0">
                          <a:solidFill>
                            <a:schemeClr val="tx1"/>
                          </a:solidFill>
                          <a:effectLst/>
                        </a:rPr>
                        <a:t>3.4</a:t>
                      </a:r>
                      <a:endParaRPr lang="en-IE" sz="800" dirty="0">
                        <a:solidFill>
                          <a:schemeClr val="tx1"/>
                        </a:solidFill>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Pass</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5.10</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a:effectLst/>
                        </a:rPr>
                        <a:t>Fail</a:t>
                      </a:r>
                      <a:endParaRPr lang="en-IE" sz="80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dirty="0">
                          <a:effectLst/>
                        </a:rPr>
                        <a:t> </a:t>
                      </a:r>
                      <a:endParaRPr lang="en-IE" sz="800" dirty="0">
                        <a:effectLst/>
                        <a:latin typeface="Times New Roman"/>
                        <a:ea typeface="Times New Roman"/>
                      </a:endParaRPr>
                    </a:p>
                  </a:txBody>
                  <a:tcPr marL="45260" marR="45260" marT="0" marB="0">
                    <a:solidFill>
                      <a:schemeClr val="bg1">
                        <a:lumMod val="95000"/>
                      </a:schemeClr>
                    </a:solidFill>
                  </a:tcPr>
                </a:tc>
                <a:tc>
                  <a:txBody>
                    <a:bodyPr/>
                    <a:lstStyle/>
                    <a:p>
                      <a:pPr algn="just">
                        <a:lnSpc>
                          <a:spcPct val="150000"/>
                        </a:lnSpc>
                        <a:spcAft>
                          <a:spcPts val="0"/>
                        </a:spcAft>
                      </a:pPr>
                      <a:r>
                        <a:rPr lang="en-IE" sz="800" dirty="0">
                          <a:effectLst/>
                        </a:rPr>
                        <a:t> </a:t>
                      </a:r>
                      <a:endParaRPr lang="en-IE" sz="800" dirty="0">
                        <a:effectLst/>
                        <a:latin typeface="Times New Roman"/>
                        <a:ea typeface="Times New Roman"/>
                      </a:endParaRPr>
                    </a:p>
                  </a:txBody>
                  <a:tcPr marL="45260" marR="45260" marT="0" marB="0">
                    <a:solidFill>
                      <a:schemeClr val="bg1">
                        <a:lumMod val="95000"/>
                      </a:schemeClr>
                    </a:solidFill>
                  </a:tcPr>
                </a:tc>
              </a:tr>
            </a:tbl>
          </a:graphicData>
        </a:graphic>
      </p:graphicFrame>
    </p:spTree>
    <p:extLst>
      <p:ext uri="{BB962C8B-B14F-4D97-AF65-F5344CB8AC3E}">
        <p14:creationId xmlns:p14="http://schemas.microsoft.com/office/powerpoint/2010/main" val="2126627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800" dirty="0" smtClean="0">
                <a:latin typeface="Adobe Heiti Std R" pitchFamily="34" charset="-128"/>
                <a:ea typeface="Adobe Heiti Std R" pitchFamily="34" charset="-128"/>
              </a:rPr>
              <a:t>Project Objectives</a:t>
            </a:r>
            <a:endParaRPr lang="en-IE" sz="4800" dirty="0">
              <a:latin typeface="Adobe Heiti Std R" pitchFamily="34" charset="-128"/>
              <a:ea typeface="Adobe Heiti Std R" pitchFamily="34" charset="-128"/>
            </a:endParaRP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E"/>
          </a:p>
        </p:txBody>
      </p:sp>
      <p:sp>
        <p:nvSpPr>
          <p:cNvPr id="5" name="Content Placeholder 2"/>
          <p:cNvSpPr>
            <a:spLocks noGrp="1"/>
          </p:cNvSpPr>
          <p:nvPr>
            <p:ph idx="1"/>
          </p:nvPr>
        </p:nvSpPr>
        <p:spPr>
          <a:xfrm>
            <a:off x="467544" y="1628800"/>
            <a:ext cx="8496944" cy="4464496"/>
          </a:xfrm>
        </p:spPr>
        <p:txBody>
          <a:bodyPr>
            <a:normAutofit/>
          </a:bodyPr>
          <a:lstStyle/>
          <a:p>
            <a:pPr marL="0" indent="0">
              <a:buNone/>
            </a:pPr>
            <a:r>
              <a:rPr lang="en-IE" sz="2400" dirty="0">
                <a:latin typeface="Adobe Fangsong Std R" pitchFamily="18" charset="-128"/>
                <a:ea typeface="Adobe Fangsong Std R" pitchFamily="18" charset="-128"/>
              </a:rPr>
              <a:t>1. Research if project feasible.</a:t>
            </a:r>
          </a:p>
          <a:p>
            <a:pPr marL="0" indent="0">
              <a:buNone/>
            </a:pPr>
            <a:r>
              <a:rPr lang="en-IE" sz="2400" dirty="0">
                <a:latin typeface="Adobe Fangsong Std R" pitchFamily="18" charset="-128"/>
                <a:ea typeface="Adobe Fangsong Std R" pitchFamily="18" charset="-128"/>
              </a:rPr>
              <a:t>2. Research similar technologies to determine user requirements for this project.</a:t>
            </a:r>
          </a:p>
          <a:p>
            <a:pPr marL="0" indent="0">
              <a:buNone/>
            </a:pPr>
            <a:r>
              <a:rPr lang="en-IE" sz="2400" dirty="0">
                <a:latin typeface="Adobe Fangsong Std R" pitchFamily="18" charset="-128"/>
                <a:ea typeface="Adobe Fangsong Std R" pitchFamily="18" charset="-128"/>
              </a:rPr>
              <a:t>3. Research technologies to determine the most appropriate implementation of this project. </a:t>
            </a:r>
          </a:p>
          <a:p>
            <a:pPr marL="0" indent="0">
              <a:buNone/>
            </a:pPr>
            <a:r>
              <a:rPr lang="en-IE" sz="2400" dirty="0">
                <a:latin typeface="Adobe Fangsong Std R" pitchFamily="18" charset="-128"/>
                <a:ea typeface="Adobe Fangsong Std R" pitchFamily="18" charset="-128"/>
              </a:rPr>
              <a:t>4. Implement exercise tracking in patient system.</a:t>
            </a:r>
          </a:p>
          <a:p>
            <a:pPr marL="0" indent="0">
              <a:buNone/>
            </a:pPr>
            <a:r>
              <a:rPr lang="en-IE" sz="2400" dirty="0">
                <a:latin typeface="Adobe Fangsong Std R" pitchFamily="18" charset="-128"/>
                <a:ea typeface="Adobe Fangsong Std R" pitchFamily="18" charset="-128"/>
              </a:rPr>
              <a:t>5. Implement serious game in patient system.</a:t>
            </a:r>
          </a:p>
          <a:p>
            <a:pPr marL="0" indent="0">
              <a:buNone/>
            </a:pPr>
            <a:r>
              <a:rPr lang="en-IE" sz="2400" dirty="0">
                <a:latin typeface="Adobe Fangsong Std R" pitchFamily="18" charset="-128"/>
                <a:ea typeface="Adobe Fangsong Std R" pitchFamily="18" charset="-128"/>
              </a:rPr>
              <a:t>6. Implement doctor system.</a:t>
            </a:r>
          </a:p>
          <a:p>
            <a:pPr marL="0" indent="0">
              <a:buNone/>
            </a:pPr>
            <a:r>
              <a:rPr lang="en-IE" sz="2400" dirty="0">
                <a:latin typeface="Adobe Fangsong Std R" pitchFamily="18" charset="-128"/>
                <a:ea typeface="Adobe Fangsong Std R" pitchFamily="18" charset="-128"/>
              </a:rPr>
              <a:t>7. Implement Heart-rate tracking in patient system.</a:t>
            </a:r>
          </a:p>
          <a:p>
            <a:endParaRPr lang="en-IE" sz="2400" dirty="0">
              <a:latin typeface="Adobe Fangsong Std R" pitchFamily="18" charset="-128"/>
              <a:ea typeface="Adobe Fangsong Std R" pitchFamily="18" charset="-128"/>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61722" y="1412776"/>
            <a:ext cx="542326" cy="62068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61722" y="2276872"/>
            <a:ext cx="542326" cy="62068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61722" y="3068960"/>
            <a:ext cx="542326" cy="62068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4248" y="3573016"/>
            <a:ext cx="542326" cy="620688"/>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4092" y="4077072"/>
            <a:ext cx="542326" cy="620688"/>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0559" y="4387483"/>
            <a:ext cx="542326" cy="620688"/>
          </a:xfrm>
          <a:prstGeom prst="rect">
            <a:avLst/>
          </a:prstGeom>
        </p:spPr>
      </p:pic>
      <p:sp>
        <p:nvSpPr>
          <p:cNvPr id="12" name="TextBox 11"/>
          <p:cNvSpPr txBox="1"/>
          <p:nvPr/>
        </p:nvSpPr>
        <p:spPr>
          <a:xfrm>
            <a:off x="7275411" y="4819799"/>
            <a:ext cx="1689077" cy="769441"/>
          </a:xfrm>
          <a:prstGeom prst="rect">
            <a:avLst/>
          </a:prstGeom>
          <a:noFill/>
        </p:spPr>
        <p:txBody>
          <a:bodyPr wrap="square" rtlCol="0">
            <a:spAutoFit/>
          </a:bodyPr>
          <a:lstStyle/>
          <a:p>
            <a:r>
              <a:rPr lang="en-IE" sz="4400" dirty="0" smtClean="0">
                <a:solidFill>
                  <a:srgbClr val="FFFF00"/>
                </a:solidFill>
              </a:rPr>
              <a:t>~</a:t>
            </a:r>
            <a:r>
              <a:rPr lang="en-IE" dirty="0" smtClean="0"/>
              <a:t> (Estimation)</a:t>
            </a:r>
            <a:endParaRPr lang="en-IE" dirty="0"/>
          </a:p>
        </p:txBody>
      </p:sp>
    </p:spTree>
    <p:extLst>
      <p:ext uri="{BB962C8B-B14F-4D97-AF65-F5344CB8AC3E}">
        <p14:creationId xmlns:p14="http://schemas.microsoft.com/office/powerpoint/2010/main" val="3188407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800" dirty="0" smtClean="0">
                <a:latin typeface="Adobe Heiti Std R" pitchFamily="34" charset="-128"/>
                <a:ea typeface="Adobe Heiti Std R" pitchFamily="34" charset="-128"/>
              </a:rPr>
              <a:t>Introduction</a:t>
            </a:r>
            <a:endParaRPr lang="en-IE" sz="4800" dirty="0">
              <a:latin typeface="Adobe Heiti Std R" pitchFamily="34" charset="-128"/>
              <a:ea typeface="Adobe Heiti Std R" pitchFamily="34" charset="-128"/>
            </a:endParaRP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E"/>
          </a:p>
        </p:txBody>
      </p:sp>
      <p:pic>
        <p:nvPicPr>
          <p:cNvPr id="2052" name="Picture 4" descr="D:\WorkStuff\HeartHealthKinect\Pics\systeim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024" y="2132856"/>
            <a:ext cx="4165270" cy="2846268"/>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noGrp="1"/>
          </p:cNvSpPr>
          <p:nvPr>
            <p:ph idx="1"/>
          </p:nvPr>
        </p:nvSpPr>
        <p:spPr>
          <a:xfrm>
            <a:off x="179512" y="1628800"/>
            <a:ext cx="4464496" cy="50691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Arial"/>
              <a:buChar char="•"/>
            </a:pPr>
            <a:r>
              <a:rPr lang="en-IE" sz="2000" dirty="0" smtClean="0">
                <a:solidFill>
                  <a:srgbClr val="333333"/>
                </a:solidFill>
                <a:latin typeface="Adobe Fangsong Std R" pitchFamily="18" charset="-128"/>
                <a:ea typeface="Adobe Fangsong Std R" pitchFamily="18" charset="-128"/>
                <a:cs typeface="Arial" panose="020B0604020202020204" pitchFamily="34" charset="0"/>
              </a:rPr>
              <a:t>2 systems, Doctor (</a:t>
            </a:r>
            <a:r>
              <a:rPr lang="en-IE" sz="2000" dirty="0" err="1">
                <a:solidFill>
                  <a:srgbClr val="333333"/>
                </a:solidFill>
                <a:latin typeface="Adobe Fangsong Std R" pitchFamily="18" charset="-128"/>
                <a:ea typeface="Adobe Fangsong Std R" pitchFamily="18" charset="-128"/>
                <a:cs typeface="Arial" panose="020B0604020202020204" pitchFamily="34" charset="0"/>
              </a:rPr>
              <a:t>P</a:t>
            </a:r>
            <a:r>
              <a:rPr lang="en-IE" sz="2000" dirty="0" err="1" smtClean="0">
                <a:solidFill>
                  <a:srgbClr val="333333"/>
                </a:solidFill>
                <a:latin typeface="Adobe Fangsong Std R" pitchFamily="18" charset="-128"/>
                <a:ea typeface="Adobe Fangsong Std R" pitchFamily="18" charset="-128"/>
                <a:cs typeface="Arial" panose="020B0604020202020204" pitchFamily="34" charset="0"/>
              </a:rPr>
              <a:t>hysio</a:t>
            </a:r>
            <a:r>
              <a:rPr lang="en-IE" sz="2000" dirty="0" smtClean="0">
                <a:solidFill>
                  <a:srgbClr val="333333"/>
                </a:solidFill>
                <a:latin typeface="Adobe Fangsong Std R" pitchFamily="18" charset="-128"/>
                <a:ea typeface="Adobe Fangsong Std R" pitchFamily="18" charset="-128"/>
                <a:cs typeface="Arial" panose="020B0604020202020204" pitchFamily="34" charset="0"/>
              </a:rPr>
              <a:t>) system, Patient system</a:t>
            </a:r>
          </a:p>
          <a:p>
            <a:pPr>
              <a:buFont typeface="Arial"/>
              <a:buChar char="•"/>
            </a:pPr>
            <a:r>
              <a:rPr lang="en-IE" sz="2000" dirty="0" smtClean="0">
                <a:solidFill>
                  <a:srgbClr val="333333"/>
                </a:solidFill>
                <a:latin typeface="Adobe Fangsong Std R" pitchFamily="18" charset="-128"/>
                <a:ea typeface="Adobe Fangsong Std R" pitchFamily="18" charset="-128"/>
                <a:cs typeface="Arial" panose="020B0604020202020204" pitchFamily="34" charset="0"/>
              </a:rPr>
              <a:t>Geared towards patients in rehabilitation of cardio-vascular diseases</a:t>
            </a:r>
          </a:p>
          <a:p>
            <a:pPr>
              <a:buFont typeface="Arial"/>
              <a:buChar char="•"/>
            </a:pPr>
            <a:r>
              <a:rPr lang="en-IE" sz="2000" dirty="0" smtClean="0">
                <a:solidFill>
                  <a:srgbClr val="333333"/>
                </a:solidFill>
                <a:latin typeface="Adobe Fangsong Std R" pitchFamily="18" charset="-128"/>
                <a:ea typeface="Adobe Fangsong Std R" pitchFamily="18" charset="-128"/>
                <a:cs typeface="Arial" panose="020B0604020202020204" pitchFamily="34" charset="0"/>
              </a:rPr>
              <a:t>Patient uses patient system to perform workouts or play game</a:t>
            </a:r>
          </a:p>
          <a:p>
            <a:pPr>
              <a:buFont typeface="Arial"/>
              <a:buChar char="•"/>
            </a:pPr>
            <a:r>
              <a:rPr lang="en-IE" sz="2000" dirty="0" smtClean="0">
                <a:solidFill>
                  <a:srgbClr val="333333"/>
                </a:solidFill>
                <a:latin typeface="Adobe Fangsong Std R" pitchFamily="18" charset="-128"/>
                <a:ea typeface="Adobe Fangsong Std R" pitchFamily="18" charset="-128"/>
                <a:cs typeface="Arial" panose="020B0604020202020204" pitchFamily="34" charset="0"/>
              </a:rPr>
              <a:t>Doctor / </a:t>
            </a:r>
            <a:r>
              <a:rPr lang="en-IE" sz="2000" dirty="0" err="1" smtClean="0">
                <a:solidFill>
                  <a:srgbClr val="333333"/>
                </a:solidFill>
                <a:latin typeface="Adobe Fangsong Std R" pitchFamily="18" charset="-128"/>
                <a:ea typeface="Adobe Fangsong Std R" pitchFamily="18" charset="-128"/>
                <a:cs typeface="Arial" panose="020B0604020202020204" pitchFamily="34" charset="0"/>
              </a:rPr>
              <a:t>Physioterapist</a:t>
            </a:r>
            <a:r>
              <a:rPr lang="en-IE" sz="2000" dirty="0" smtClean="0">
                <a:solidFill>
                  <a:srgbClr val="333333"/>
                </a:solidFill>
                <a:latin typeface="Adobe Fangsong Std R" pitchFamily="18" charset="-128"/>
                <a:ea typeface="Adobe Fangsong Std R" pitchFamily="18" charset="-128"/>
                <a:cs typeface="Arial" panose="020B0604020202020204" pitchFamily="34" charset="0"/>
              </a:rPr>
              <a:t> monitors patient’s results</a:t>
            </a:r>
          </a:p>
          <a:p>
            <a:pPr>
              <a:buFont typeface="Arial"/>
              <a:buChar char="•"/>
            </a:pPr>
            <a:r>
              <a:rPr lang="en-IE" sz="2000" dirty="0" smtClean="0">
                <a:solidFill>
                  <a:srgbClr val="333333"/>
                </a:solidFill>
                <a:latin typeface="Adobe Fangsong Std R" pitchFamily="18" charset="-128"/>
                <a:ea typeface="Adobe Fangsong Std R" pitchFamily="18" charset="-128"/>
                <a:cs typeface="Arial" panose="020B0604020202020204" pitchFamily="34" charset="0"/>
              </a:rPr>
              <a:t>This eliminates the need for continuous check-ups to the Doctor’s Office</a:t>
            </a:r>
          </a:p>
          <a:p>
            <a:pPr>
              <a:buFont typeface="Arial"/>
              <a:buChar char="•"/>
            </a:pPr>
            <a:r>
              <a:rPr lang="en-IE" sz="2000" dirty="0" smtClean="0">
                <a:solidFill>
                  <a:srgbClr val="333333"/>
                </a:solidFill>
                <a:latin typeface="Adobe Fangsong Std R" pitchFamily="18" charset="-128"/>
                <a:ea typeface="Adobe Fangsong Std R" pitchFamily="18" charset="-128"/>
                <a:cs typeface="Arial" panose="020B0604020202020204" pitchFamily="34" charset="0"/>
              </a:rPr>
              <a:t>Uses Kinect 2, which has ability to monitor patients heart-rate</a:t>
            </a:r>
          </a:p>
          <a:p>
            <a:pPr marL="0" indent="0">
              <a:buFont typeface="Arial" panose="020B0604020202020204" pitchFamily="34" charset="0"/>
              <a:buNone/>
            </a:pPr>
            <a:endParaRPr lang="en-IE" sz="2000" dirty="0">
              <a:latin typeface="Adobe Fangsong Std R" pitchFamily="18" charset="-128"/>
              <a:ea typeface="Adobe Fangsong Std R" pitchFamily="18" charset="-128"/>
              <a:cs typeface="Arial" panose="020B0604020202020204" pitchFamily="34" charset="0"/>
            </a:endParaRPr>
          </a:p>
        </p:txBody>
      </p:sp>
    </p:spTree>
    <p:extLst>
      <p:ext uri="{BB962C8B-B14F-4D97-AF65-F5344CB8AC3E}">
        <p14:creationId xmlns:p14="http://schemas.microsoft.com/office/powerpoint/2010/main" val="12411822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800" dirty="0" smtClean="0">
                <a:latin typeface="Adobe Heiti Std R" pitchFamily="34" charset="-128"/>
                <a:ea typeface="Adobe Heiti Std R" pitchFamily="34" charset="-128"/>
              </a:rPr>
              <a:t>Critical Evaluation</a:t>
            </a:r>
            <a:endParaRPr lang="en-IE" sz="4800" dirty="0">
              <a:latin typeface="Adobe Heiti Std R" pitchFamily="34" charset="-128"/>
              <a:ea typeface="Adobe Heiti Std R" pitchFamily="34" charset="-128"/>
            </a:endParaRP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E"/>
          </a:p>
        </p:txBody>
      </p:sp>
      <p:sp>
        <p:nvSpPr>
          <p:cNvPr id="5" name="Content Placeholder 2"/>
          <p:cNvSpPr>
            <a:spLocks noGrp="1"/>
          </p:cNvSpPr>
          <p:nvPr>
            <p:ph idx="1"/>
          </p:nvPr>
        </p:nvSpPr>
        <p:spPr>
          <a:xfrm>
            <a:off x="457200" y="1600200"/>
            <a:ext cx="8229600" cy="4525963"/>
          </a:xfrm>
        </p:spPr>
        <p:txBody>
          <a:bodyPr/>
          <a:lstStyle/>
          <a:p>
            <a:r>
              <a:rPr lang="en-IE" dirty="0" smtClean="0">
                <a:latin typeface="Adobe Fangsong Std R" pitchFamily="18" charset="-128"/>
                <a:ea typeface="Adobe Fangsong Std R" pitchFamily="18" charset="-128"/>
              </a:rPr>
              <a:t>Actual Heart Rate monitoring implementation</a:t>
            </a:r>
          </a:p>
          <a:p>
            <a:r>
              <a:rPr lang="en-IE" dirty="0" smtClean="0">
                <a:latin typeface="Adobe Fangsong Std R" pitchFamily="18" charset="-128"/>
                <a:ea typeface="Adobe Fangsong Std R" pitchFamily="18" charset="-128"/>
              </a:rPr>
              <a:t>Cleaner UI in Application</a:t>
            </a:r>
          </a:p>
          <a:p>
            <a:r>
              <a:rPr lang="en-IE" dirty="0" smtClean="0">
                <a:latin typeface="Adobe Fangsong Std R" pitchFamily="18" charset="-128"/>
                <a:ea typeface="Adobe Fangsong Std R" pitchFamily="18" charset="-128"/>
              </a:rPr>
              <a:t>Allow Application to be used offline</a:t>
            </a:r>
          </a:p>
          <a:p>
            <a:endParaRPr lang="en-IE" dirty="0">
              <a:latin typeface="Adobe Fangsong Std R" pitchFamily="18" charset="-128"/>
              <a:ea typeface="Adobe Fangsong Std R" pitchFamily="18" charset="-128"/>
            </a:endParaRPr>
          </a:p>
        </p:txBody>
      </p:sp>
    </p:spTree>
    <p:extLst>
      <p:ext uri="{BB962C8B-B14F-4D97-AF65-F5344CB8AC3E}">
        <p14:creationId xmlns:p14="http://schemas.microsoft.com/office/powerpoint/2010/main" val="1203026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800" dirty="0" smtClean="0">
                <a:latin typeface="Adobe Heiti Std R" pitchFamily="34" charset="-128"/>
                <a:ea typeface="Adobe Heiti Std R" pitchFamily="34" charset="-128"/>
              </a:rPr>
              <a:t>Future Work</a:t>
            </a:r>
            <a:endParaRPr lang="en-IE" sz="4800" dirty="0">
              <a:latin typeface="Adobe Heiti Std R" pitchFamily="34" charset="-128"/>
              <a:ea typeface="Adobe Heiti Std R" pitchFamily="34" charset="-128"/>
            </a:endParaRP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E"/>
          </a:p>
        </p:txBody>
      </p:sp>
      <p:sp>
        <p:nvSpPr>
          <p:cNvPr id="5" name="Content Placeholder 2"/>
          <p:cNvSpPr>
            <a:spLocks noGrp="1"/>
          </p:cNvSpPr>
          <p:nvPr>
            <p:ph idx="1"/>
          </p:nvPr>
        </p:nvSpPr>
        <p:spPr>
          <a:xfrm>
            <a:off x="457200" y="1600200"/>
            <a:ext cx="8229600" cy="4525963"/>
          </a:xfrm>
        </p:spPr>
        <p:txBody>
          <a:bodyPr/>
          <a:lstStyle/>
          <a:p>
            <a:r>
              <a:rPr lang="en-IE" dirty="0" smtClean="0">
                <a:latin typeface="Adobe Fangsong Std R" pitchFamily="18" charset="-128"/>
                <a:ea typeface="Adobe Fangsong Std R" pitchFamily="18" charset="-128"/>
              </a:rPr>
              <a:t>Unity Web Player</a:t>
            </a:r>
          </a:p>
          <a:p>
            <a:r>
              <a:rPr lang="en-IE" dirty="0" smtClean="0">
                <a:latin typeface="Adobe Fangsong Std R" pitchFamily="18" charset="-128"/>
                <a:ea typeface="Adobe Fangsong Std R" pitchFamily="18" charset="-128"/>
              </a:rPr>
              <a:t>Heart Rate Monitoring</a:t>
            </a:r>
            <a:endParaRPr lang="en-IE" dirty="0">
              <a:latin typeface="Adobe Fangsong Std R" pitchFamily="18" charset="-128"/>
              <a:ea typeface="Adobe Fangsong Std R" pitchFamily="18" charset="-128"/>
            </a:endParaRPr>
          </a:p>
        </p:txBody>
      </p:sp>
    </p:spTree>
    <p:extLst>
      <p:ext uri="{BB962C8B-B14F-4D97-AF65-F5344CB8AC3E}">
        <p14:creationId xmlns:p14="http://schemas.microsoft.com/office/powerpoint/2010/main" val="7879674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800" dirty="0" smtClean="0">
                <a:latin typeface="Adobe Heiti Std R" pitchFamily="34" charset="-128"/>
                <a:ea typeface="Adobe Heiti Std R" pitchFamily="34" charset="-128"/>
              </a:rPr>
              <a:t>Heart Health</a:t>
            </a:r>
            <a:endParaRPr lang="en-IE" sz="4800" dirty="0">
              <a:latin typeface="Adobe Heiti Std R" pitchFamily="34" charset="-128"/>
              <a:ea typeface="Adobe Heiti Std R" pitchFamily="34" charset="-128"/>
            </a:endParaRP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E"/>
          </a:p>
        </p:txBody>
      </p:sp>
      <p:sp>
        <p:nvSpPr>
          <p:cNvPr id="5" name="Content Placeholder 2"/>
          <p:cNvSpPr>
            <a:spLocks noGrp="1"/>
          </p:cNvSpPr>
          <p:nvPr>
            <p:ph idx="1"/>
          </p:nvPr>
        </p:nvSpPr>
        <p:spPr>
          <a:xfrm>
            <a:off x="457200" y="1600200"/>
            <a:ext cx="8229600" cy="4525963"/>
          </a:xfrm>
        </p:spPr>
        <p:txBody>
          <a:bodyPr>
            <a:normAutofit/>
          </a:bodyPr>
          <a:lstStyle/>
          <a:p>
            <a:r>
              <a:rPr lang="en-IE" sz="2800" dirty="0" smtClean="0">
                <a:latin typeface="Adobe Fangsong Std R" pitchFamily="18" charset="-128"/>
                <a:ea typeface="Adobe Fangsong Std R" pitchFamily="18" charset="-128"/>
                <a:hlinkClick r:id="rId3"/>
              </a:rPr>
              <a:t>http://hearthealth.azurewebsites.net/</a:t>
            </a:r>
            <a:endParaRPr lang="en-IE" sz="2800" dirty="0" smtClean="0">
              <a:latin typeface="Adobe Fangsong Std R" pitchFamily="18" charset="-128"/>
              <a:ea typeface="Adobe Fangsong Std R" pitchFamily="18" charset="-128"/>
            </a:endParaRPr>
          </a:p>
          <a:p>
            <a:r>
              <a:rPr lang="en-IE" sz="2800" dirty="0" smtClean="0">
                <a:latin typeface="Adobe Fangsong Std R" pitchFamily="18" charset="-128"/>
                <a:ea typeface="Adobe Fangsong Std R" pitchFamily="18" charset="-128"/>
                <a:hlinkClick r:id="rId4"/>
              </a:rPr>
              <a:t>https://www.youtube.com/watch?v=4cBeFzicoqI</a:t>
            </a:r>
            <a:endParaRPr lang="en-IE" sz="2800" dirty="0" smtClean="0">
              <a:latin typeface="Adobe Fangsong Std R" pitchFamily="18" charset="-128"/>
              <a:ea typeface="Adobe Fangsong Std R" pitchFamily="18" charset="-128"/>
            </a:endParaRPr>
          </a:p>
          <a:p>
            <a:pPr marL="0" indent="0">
              <a:buNone/>
            </a:pPr>
            <a:endParaRPr lang="en-IE" sz="2800" dirty="0" smtClean="0">
              <a:latin typeface="Adobe Fangsong Std R" pitchFamily="18" charset="-128"/>
              <a:ea typeface="Adobe Fangsong Std R" pitchFamily="18" charset="-128"/>
            </a:endParaRPr>
          </a:p>
          <a:p>
            <a:pPr marL="0" indent="0">
              <a:buNone/>
            </a:pPr>
            <a:endParaRPr lang="en-IE" sz="2800" dirty="0">
              <a:latin typeface="Adobe Fangsong Std R" pitchFamily="18" charset="-128"/>
              <a:ea typeface="Adobe Fangsong Std R" pitchFamily="18" charset="-128"/>
            </a:endParaRPr>
          </a:p>
        </p:txBody>
      </p:sp>
    </p:spTree>
    <p:extLst>
      <p:ext uri="{BB962C8B-B14F-4D97-AF65-F5344CB8AC3E}">
        <p14:creationId xmlns:p14="http://schemas.microsoft.com/office/powerpoint/2010/main" val="956963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800" dirty="0" smtClean="0">
                <a:latin typeface="Adobe Heiti Std R" pitchFamily="34" charset="-128"/>
                <a:ea typeface="Adobe Heiti Std R" pitchFamily="34" charset="-128"/>
              </a:rPr>
              <a:t>Project Objectives</a:t>
            </a:r>
            <a:endParaRPr lang="en-IE" sz="4800" dirty="0">
              <a:latin typeface="Adobe Heiti Std R" pitchFamily="34" charset="-128"/>
              <a:ea typeface="Adobe Heiti Std R" pitchFamily="34" charset="-128"/>
            </a:endParaRP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E"/>
          </a:p>
        </p:txBody>
      </p:sp>
      <p:sp>
        <p:nvSpPr>
          <p:cNvPr id="5" name="Content Placeholder 2"/>
          <p:cNvSpPr>
            <a:spLocks noGrp="1"/>
          </p:cNvSpPr>
          <p:nvPr>
            <p:ph idx="1"/>
          </p:nvPr>
        </p:nvSpPr>
        <p:spPr>
          <a:xfrm>
            <a:off x="467544" y="1628800"/>
            <a:ext cx="8496944" cy="4464496"/>
          </a:xfrm>
        </p:spPr>
        <p:txBody>
          <a:bodyPr>
            <a:normAutofit/>
          </a:bodyPr>
          <a:lstStyle/>
          <a:p>
            <a:pPr marL="0" indent="0">
              <a:buNone/>
            </a:pPr>
            <a:r>
              <a:rPr lang="en-IE" sz="2400" dirty="0">
                <a:latin typeface="Adobe Fangsong Std R" pitchFamily="18" charset="-128"/>
                <a:ea typeface="Adobe Fangsong Std R" pitchFamily="18" charset="-128"/>
              </a:rPr>
              <a:t>1. Research if project feasible.</a:t>
            </a:r>
          </a:p>
          <a:p>
            <a:pPr marL="0" indent="0">
              <a:buNone/>
            </a:pPr>
            <a:r>
              <a:rPr lang="en-IE" sz="2400" dirty="0">
                <a:latin typeface="Adobe Fangsong Std R" pitchFamily="18" charset="-128"/>
                <a:ea typeface="Adobe Fangsong Std R" pitchFamily="18" charset="-128"/>
              </a:rPr>
              <a:t>2. Research similar technologies to determine user requirements for this project.</a:t>
            </a:r>
          </a:p>
          <a:p>
            <a:pPr marL="0" indent="0">
              <a:buNone/>
            </a:pPr>
            <a:r>
              <a:rPr lang="en-IE" sz="2400" dirty="0">
                <a:latin typeface="Adobe Fangsong Std R" pitchFamily="18" charset="-128"/>
                <a:ea typeface="Adobe Fangsong Std R" pitchFamily="18" charset="-128"/>
              </a:rPr>
              <a:t>3. Research technologies to determine the most appropriate implementation of this project. </a:t>
            </a:r>
          </a:p>
          <a:p>
            <a:pPr marL="0" indent="0">
              <a:buNone/>
            </a:pPr>
            <a:r>
              <a:rPr lang="en-IE" sz="2400" dirty="0">
                <a:latin typeface="Adobe Fangsong Std R" pitchFamily="18" charset="-128"/>
                <a:ea typeface="Adobe Fangsong Std R" pitchFamily="18" charset="-128"/>
              </a:rPr>
              <a:t>4. Implement exercise tracking in patient system.</a:t>
            </a:r>
          </a:p>
          <a:p>
            <a:pPr marL="0" indent="0">
              <a:buNone/>
            </a:pPr>
            <a:r>
              <a:rPr lang="en-IE" sz="2400" dirty="0">
                <a:latin typeface="Adobe Fangsong Std R" pitchFamily="18" charset="-128"/>
                <a:ea typeface="Adobe Fangsong Std R" pitchFamily="18" charset="-128"/>
              </a:rPr>
              <a:t>5. Implement serious game in patient system.</a:t>
            </a:r>
          </a:p>
          <a:p>
            <a:pPr marL="0" indent="0">
              <a:buNone/>
            </a:pPr>
            <a:r>
              <a:rPr lang="en-IE" sz="2400" dirty="0">
                <a:latin typeface="Adobe Fangsong Std R" pitchFamily="18" charset="-128"/>
                <a:ea typeface="Adobe Fangsong Std R" pitchFamily="18" charset="-128"/>
              </a:rPr>
              <a:t>6. Implement doctor system.</a:t>
            </a:r>
          </a:p>
          <a:p>
            <a:pPr marL="0" indent="0">
              <a:buNone/>
            </a:pPr>
            <a:r>
              <a:rPr lang="en-IE" sz="2400" dirty="0">
                <a:latin typeface="Adobe Fangsong Std R" pitchFamily="18" charset="-128"/>
                <a:ea typeface="Adobe Fangsong Std R" pitchFamily="18" charset="-128"/>
              </a:rPr>
              <a:t>7. Implement Heart-rate tracking in patient system.</a:t>
            </a:r>
          </a:p>
          <a:p>
            <a:endParaRPr lang="en-IE" sz="2400" dirty="0">
              <a:latin typeface="Adobe Fangsong Std R" pitchFamily="18" charset="-128"/>
              <a:ea typeface="Adobe Fangsong Std R" pitchFamily="18" charset="-128"/>
            </a:endParaRPr>
          </a:p>
        </p:txBody>
      </p:sp>
    </p:spTree>
    <p:extLst>
      <p:ext uri="{BB962C8B-B14F-4D97-AF65-F5344CB8AC3E}">
        <p14:creationId xmlns:p14="http://schemas.microsoft.com/office/powerpoint/2010/main" val="208851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800" dirty="0" smtClean="0">
                <a:latin typeface="Adobe Heiti Std R" pitchFamily="34" charset="-128"/>
                <a:ea typeface="Adobe Heiti Std R" pitchFamily="34" charset="-128"/>
              </a:rPr>
              <a:t>Research – Similar Systems</a:t>
            </a:r>
            <a:endParaRPr lang="en-IE" sz="4800" dirty="0">
              <a:latin typeface="Adobe Heiti Std R" pitchFamily="34" charset="-128"/>
              <a:ea typeface="Adobe Heiti Std R" pitchFamily="34" charset="-128"/>
            </a:endParaRP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E"/>
          </a:p>
        </p:txBody>
      </p:sp>
      <p:sp>
        <p:nvSpPr>
          <p:cNvPr id="5" name="Content Placeholder 2"/>
          <p:cNvSpPr>
            <a:spLocks noGrp="1"/>
          </p:cNvSpPr>
          <p:nvPr>
            <p:ph idx="1"/>
          </p:nvPr>
        </p:nvSpPr>
        <p:spPr>
          <a:xfrm>
            <a:off x="745232" y="1920576"/>
            <a:ext cx="3610744" cy="743102"/>
          </a:xfrm>
        </p:spPr>
        <p:txBody>
          <a:bodyPr/>
          <a:lstStyle/>
          <a:p>
            <a:pPr marL="0" indent="0">
              <a:buNone/>
            </a:pPr>
            <a:r>
              <a:rPr lang="en-IE" dirty="0" smtClean="0">
                <a:latin typeface="Adobe Fangsong Std R" pitchFamily="18" charset="-128"/>
                <a:ea typeface="Adobe Fangsong Std R" pitchFamily="18" charset="-128"/>
              </a:rPr>
              <a:t>Xbox Fitness</a:t>
            </a:r>
            <a:endParaRPr lang="en-IE" dirty="0">
              <a:latin typeface="Adobe Fangsong Std R" pitchFamily="18" charset="-128"/>
              <a:ea typeface="Adobe Fangsong Std R" pitchFamily="18" charset="-128"/>
            </a:endParaRPr>
          </a:p>
        </p:txBody>
      </p:sp>
      <p:pic>
        <p:nvPicPr>
          <p:cNvPr id="3074" name="Picture 2" descr="D:\WorkStuff\HeartHealthKinect\Pics\xboxfitnes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5976" y="1556792"/>
            <a:ext cx="3888432" cy="221377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4494820" y="4725144"/>
            <a:ext cx="3610744" cy="74310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IE" dirty="0" smtClean="0">
                <a:latin typeface="Adobe Fangsong Std R" pitchFamily="18" charset="-128"/>
                <a:ea typeface="Adobe Fangsong Std R" pitchFamily="18" charset="-128"/>
              </a:rPr>
              <a:t>Lloyds Online Doctor</a:t>
            </a:r>
            <a:endParaRPr lang="en-IE" dirty="0">
              <a:latin typeface="Adobe Fangsong Std R" pitchFamily="18" charset="-128"/>
              <a:ea typeface="Adobe Fangsong Std R" pitchFamily="18" charset="-128"/>
            </a:endParaRP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502" y="3802938"/>
            <a:ext cx="3298825"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0331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800" dirty="0" smtClean="0">
                <a:latin typeface="Adobe Heiti Std R" pitchFamily="34" charset="-128"/>
                <a:ea typeface="Adobe Heiti Std R" pitchFamily="34" charset="-128"/>
              </a:rPr>
              <a:t>Additional Research</a:t>
            </a:r>
            <a:endParaRPr lang="en-IE" sz="4800" dirty="0">
              <a:latin typeface="Adobe Heiti Std R" pitchFamily="34" charset="-128"/>
              <a:ea typeface="Adobe Heiti Std R" pitchFamily="34" charset="-128"/>
            </a:endParaRP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E"/>
          </a:p>
        </p:txBody>
      </p:sp>
      <p:sp>
        <p:nvSpPr>
          <p:cNvPr id="5" name="Content Placeholder 2"/>
          <p:cNvSpPr>
            <a:spLocks noGrp="1"/>
          </p:cNvSpPr>
          <p:nvPr>
            <p:ph idx="1"/>
          </p:nvPr>
        </p:nvSpPr>
        <p:spPr>
          <a:xfrm>
            <a:off x="467544" y="1628800"/>
            <a:ext cx="8496944" cy="4464496"/>
          </a:xfrm>
        </p:spPr>
        <p:txBody>
          <a:bodyPr>
            <a:normAutofit/>
          </a:bodyPr>
          <a:lstStyle/>
          <a:p>
            <a:pPr marL="0" indent="0">
              <a:buNone/>
            </a:pPr>
            <a:r>
              <a:rPr lang="en-IE" sz="2800" dirty="0" smtClean="0">
                <a:latin typeface="Adobe Fangsong Std R" pitchFamily="18" charset="-128"/>
                <a:ea typeface="Adobe Fangsong Std R" pitchFamily="18" charset="-128"/>
              </a:rPr>
              <a:t>Heart Rates</a:t>
            </a:r>
          </a:p>
          <a:p>
            <a:r>
              <a:rPr lang="en-IE" sz="2800" dirty="0" smtClean="0">
                <a:latin typeface="Adobe Fangsong Std R" pitchFamily="18" charset="-128"/>
                <a:ea typeface="Adobe Fangsong Std R" pitchFamily="18" charset="-128"/>
              </a:rPr>
              <a:t>Resting Heart Rate</a:t>
            </a:r>
          </a:p>
          <a:p>
            <a:r>
              <a:rPr lang="en-IE" sz="2800" dirty="0" smtClean="0">
                <a:latin typeface="Adobe Fangsong Std R" pitchFamily="18" charset="-128"/>
                <a:ea typeface="Adobe Fangsong Std R" pitchFamily="18" charset="-128"/>
              </a:rPr>
              <a:t>Maximum Heart Rate</a:t>
            </a:r>
          </a:p>
          <a:p>
            <a:pPr lvl="1"/>
            <a:r>
              <a:rPr lang="en-IE" sz="2400" dirty="0" err="1" smtClean="0">
                <a:latin typeface="Adobe Fangsong Std R" pitchFamily="18" charset="-128"/>
                <a:ea typeface="Adobe Fangsong Std R" pitchFamily="18" charset="-128"/>
              </a:rPr>
              <a:t>Fetal</a:t>
            </a:r>
            <a:r>
              <a:rPr lang="en-IE" sz="2400" dirty="0" smtClean="0">
                <a:latin typeface="Adobe Fangsong Std R" pitchFamily="18" charset="-128"/>
                <a:ea typeface="Adobe Fangsong Std R" pitchFamily="18" charset="-128"/>
              </a:rPr>
              <a:t> Heart Rate</a:t>
            </a:r>
          </a:p>
          <a:p>
            <a:pPr lvl="1"/>
            <a:r>
              <a:rPr lang="en-IE" dirty="0" err="1" smtClean="0">
                <a:latin typeface="Adobe Fangsong Std R" pitchFamily="18" charset="-128"/>
                <a:ea typeface="Adobe Fangsong Std R" pitchFamily="18" charset="-128"/>
              </a:rPr>
              <a:t>Heil</a:t>
            </a:r>
            <a:r>
              <a:rPr lang="en-IE" dirty="0" smtClean="0">
                <a:latin typeface="Adobe Fangsong Std R" pitchFamily="18" charset="-128"/>
                <a:ea typeface="Adobe Fangsong Std R" pitchFamily="18" charset="-128"/>
              </a:rPr>
              <a:t> Heart Rate</a:t>
            </a:r>
          </a:p>
          <a:p>
            <a:r>
              <a:rPr lang="en-IE" sz="2800" dirty="0" smtClean="0">
                <a:latin typeface="Adobe Fangsong Std R" pitchFamily="18" charset="-128"/>
                <a:ea typeface="Adobe Fangsong Std R" pitchFamily="18" charset="-128"/>
              </a:rPr>
              <a:t>Target Heart Rate</a:t>
            </a:r>
          </a:p>
          <a:p>
            <a:pPr lvl="1"/>
            <a:r>
              <a:rPr lang="en-IE" sz="2400" dirty="0" err="1" smtClean="0">
                <a:latin typeface="Adobe Fangsong Std R" pitchFamily="18" charset="-128"/>
                <a:ea typeface="Adobe Fangsong Std R" pitchFamily="18" charset="-128"/>
              </a:rPr>
              <a:t>Karvonen</a:t>
            </a:r>
            <a:r>
              <a:rPr lang="en-IE" sz="2400" dirty="0" smtClean="0">
                <a:latin typeface="Adobe Fangsong Std R" pitchFamily="18" charset="-128"/>
                <a:ea typeface="Adobe Fangsong Std R" pitchFamily="18" charset="-128"/>
              </a:rPr>
              <a:t> Heart Rate</a:t>
            </a:r>
            <a:endParaRPr lang="en-IE" sz="2400" dirty="0">
              <a:latin typeface="Adobe Fangsong Std R" pitchFamily="18" charset="-128"/>
              <a:ea typeface="Adobe Fangsong Std R" pitchFamily="18" charset="-128"/>
            </a:endParaRPr>
          </a:p>
        </p:txBody>
      </p:sp>
    </p:spTree>
    <p:extLst>
      <p:ext uri="{BB962C8B-B14F-4D97-AF65-F5344CB8AC3E}">
        <p14:creationId xmlns:p14="http://schemas.microsoft.com/office/powerpoint/2010/main" val="3569217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800" dirty="0" smtClean="0">
                <a:latin typeface="Adobe Heiti Std R" pitchFamily="34" charset="-128"/>
                <a:ea typeface="Adobe Heiti Std R" pitchFamily="34" charset="-128"/>
              </a:rPr>
              <a:t>Original Technologies</a:t>
            </a:r>
            <a:endParaRPr lang="en-IE" sz="4800" dirty="0">
              <a:latin typeface="Adobe Heiti Std R" pitchFamily="34" charset="-128"/>
              <a:ea typeface="Adobe Heiti Std R" pitchFamily="34" charset="-128"/>
            </a:endParaRP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E"/>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132856"/>
            <a:ext cx="2163763"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descr="D:\WorkStuff\HeartHealthKinect\Pics\kinect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652" y="3096407"/>
            <a:ext cx="2163763" cy="128848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395536" y="4509120"/>
            <a:ext cx="3426504" cy="662950"/>
          </a:xfrm>
          <a:prstGeom prst="rect">
            <a:avLst/>
          </a:prstGeom>
        </p:spPr>
      </p:pic>
      <p:pic>
        <p:nvPicPr>
          <p:cNvPr id="8" name="Picture 7"/>
          <p:cNvPicPr/>
          <p:nvPr/>
        </p:nvPicPr>
        <p:blipFill>
          <a:blip r:embed="rId6">
            <a:extLst>
              <a:ext uri="{28A0092B-C50C-407E-A947-70E740481C1C}">
                <a14:useLocalDpi xmlns:a14="http://schemas.microsoft.com/office/drawing/2010/main" val="0"/>
              </a:ext>
            </a:extLst>
          </a:blip>
          <a:stretch>
            <a:fillRect/>
          </a:stretch>
        </p:blipFill>
        <p:spPr>
          <a:xfrm>
            <a:off x="4572000" y="4359265"/>
            <a:ext cx="3277870" cy="962660"/>
          </a:xfrm>
          <a:prstGeom prst="rect">
            <a:avLst/>
          </a:prstGeom>
        </p:spPr>
      </p:pic>
      <p:pic>
        <p:nvPicPr>
          <p:cNvPr id="4102" name="Picture 6" descr="D:\WorkStuff\HeartHealthKinect\Pics\Python-3-3-3-Officially-Released-401654-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8979" y="1919338"/>
            <a:ext cx="3426444" cy="1821309"/>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descr="D:\WorkStuff\HeartHealthKinect\Pics\django-neg.sh-600x600.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54799" y="2514398"/>
            <a:ext cx="2065412" cy="2065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102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800" dirty="0" smtClean="0">
                <a:latin typeface="Adobe Heiti Std R" pitchFamily="34" charset="-128"/>
                <a:ea typeface="Adobe Heiti Std R" pitchFamily="34" charset="-128"/>
              </a:rPr>
              <a:t>Final Technologies</a:t>
            </a:r>
            <a:endParaRPr lang="en-IE" sz="4800" dirty="0">
              <a:latin typeface="Adobe Heiti Std R" pitchFamily="34" charset="-128"/>
              <a:ea typeface="Adobe Heiti Std R" pitchFamily="34" charset="-128"/>
            </a:endParaRP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E"/>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132856"/>
            <a:ext cx="2163763"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descr="D:\WorkStuff\HeartHealthKinect\Pics\kinect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652" y="3096407"/>
            <a:ext cx="2163763" cy="128848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p:nvPr/>
        </p:nvPicPr>
        <p:blipFill>
          <a:blip r:embed="rId5">
            <a:extLst>
              <a:ext uri="{28A0092B-C50C-407E-A947-70E740481C1C}">
                <a14:useLocalDpi xmlns:a14="http://schemas.microsoft.com/office/drawing/2010/main" val="0"/>
              </a:ext>
            </a:extLst>
          </a:blip>
          <a:stretch>
            <a:fillRect/>
          </a:stretch>
        </p:blipFill>
        <p:spPr>
          <a:xfrm>
            <a:off x="395536" y="4509120"/>
            <a:ext cx="3426504" cy="662950"/>
          </a:xfrm>
          <a:prstGeom prst="rect">
            <a:avLst/>
          </a:prstGeom>
        </p:spPr>
      </p:pic>
      <p:pic>
        <p:nvPicPr>
          <p:cNvPr id="9" name="Picture 8"/>
          <p:cNvPicPr/>
          <p:nvPr/>
        </p:nvPicPr>
        <p:blipFill>
          <a:blip r:embed="rId6">
            <a:extLst>
              <a:ext uri="{28A0092B-C50C-407E-A947-70E740481C1C}">
                <a14:useLocalDpi xmlns:a14="http://schemas.microsoft.com/office/drawing/2010/main" val="0"/>
              </a:ext>
            </a:extLst>
          </a:blip>
          <a:stretch>
            <a:fillRect/>
          </a:stretch>
        </p:blipFill>
        <p:spPr>
          <a:xfrm>
            <a:off x="4572000" y="4359265"/>
            <a:ext cx="3277870" cy="962660"/>
          </a:xfrm>
          <a:prstGeom prst="rect">
            <a:avLst/>
          </a:prstGeom>
        </p:spPr>
      </p:pic>
      <p:pic>
        <p:nvPicPr>
          <p:cNvPr id="5122" name="Picture 2" descr="D:\WorkStuff\HeartHealthKinect\Pics\aspne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8064" y="1988840"/>
            <a:ext cx="23622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5201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800" dirty="0" smtClean="0">
                <a:latin typeface="Adobe Heiti Std R" pitchFamily="34" charset="-128"/>
                <a:ea typeface="Adobe Heiti Std R" pitchFamily="34" charset="-128"/>
                <a:cs typeface="Arial" panose="020B0604020202020204" pitchFamily="34" charset="0"/>
              </a:rPr>
              <a:t>User Requirements</a:t>
            </a:r>
            <a:endParaRPr lang="en-IE" sz="4800" dirty="0">
              <a:latin typeface="Adobe Heiti Std R" pitchFamily="34" charset="-128"/>
              <a:ea typeface="Adobe Heiti Std R" pitchFamily="34" charset="-128"/>
            </a:endParaRP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E"/>
          </a:p>
        </p:txBody>
      </p:sp>
      <p:sp>
        <p:nvSpPr>
          <p:cNvPr id="6" name="Content Placeholder 2"/>
          <p:cNvSpPr>
            <a:spLocks noGrp="1"/>
          </p:cNvSpPr>
          <p:nvPr>
            <p:ph idx="1"/>
          </p:nvPr>
        </p:nvSpPr>
        <p:spPr>
          <a:xfrm>
            <a:off x="385192" y="1700808"/>
            <a:ext cx="4186808" cy="4525963"/>
          </a:xfrm>
        </p:spPr>
        <p:txBody>
          <a:bodyPr>
            <a:normAutofit/>
          </a:bodyPr>
          <a:lstStyle/>
          <a:p>
            <a:pPr marL="0" indent="0">
              <a:buNone/>
            </a:pPr>
            <a:r>
              <a:rPr lang="en-IE" sz="2700" b="0" i="0" dirty="0" smtClean="0">
                <a:solidFill>
                  <a:srgbClr val="333333"/>
                </a:solidFill>
                <a:effectLst/>
                <a:latin typeface="Adobe Fangsong Std R" pitchFamily="18" charset="-128"/>
                <a:ea typeface="Adobe Fangsong Std R" pitchFamily="18" charset="-128"/>
                <a:cs typeface="Arial" panose="020B0604020202020204" pitchFamily="34" charset="0"/>
              </a:rPr>
              <a:t>Patient System</a:t>
            </a:r>
          </a:p>
          <a:p>
            <a:pPr>
              <a:buFont typeface="Arial"/>
              <a:buChar char="•"/>
            </a:pPr>
            <a:r>
              <a:rPr lang="en-IE" sz="2700" b="0" i="0" dirty="0" smtClean="0">
                <a:solidFill>
                  <a:srgbClr val="333333"/>
                </a:solidFill>
                <a:effectLst/>
                <a:latin typeface="Adobe Fangsong Std R" pitchFamily="18" charset="-128"/>
                <a:ea typeface="Adobe Fangsong Std R" pitchFamily="18" charset="-128"/>
                <a:cs typeface="Arial" panose="020B0604020202020204" pitchFamily="34" charset="0"/>
              </a:rPr>
              <a:t>Log in</a:t>
            </a:r>
          </a:p>
          <a:p>
            <a:pPr>
              <a:buFont typeface="Arial"/>
              <a:buChar char="•"/>
            </a:pPr>
            <a:r>
              <a:rPr lang="en-IE" sz="2700" b="0" i="0" dirty="0" smtClean="0">
                <a:solidFill>
                  <a:srgbClr val="333333"/>
                </a:solidFill>
                <a:effectLst/>
                <a:latin typeface="Adobe Fangsong Std R" pitchFamily="18" charset="-128"/>
                <a:ea typeface="Adobe Fangsong Std R" pitchFamily="18" charset="-128"/>
                <a:cs typeface="Arial" panose="020B0604020202020204" pitchFamily="34" charset="0"/>
              </a:rPr>
              <a:t>Perform Basic Exercise</a:t>
            </a:r>
          </a:p>
          <a:p>
            <a:pPr>
              <a:buFont typeface="Arial"/>
              <a:buChar char="•"/>
            </a:pPr>
            <a:r>
              <a:rPr lang="en-IE" sz="2700" b="0" i="0" dirty="0" smtClean="0">
                <a:solidFill>
                  <a:srgbClr val="333333"/>
                </a:solidFill>
                <a:effectLst/>
                <a:latin typeface="Adobe Fangsong Std R" pitchFamily="18" charset="-128"/>
                <a:ea typeface="Adobe Fangsong Std R" pitchFamily="18" charset="-128"/>
                <a:cs typeface="Arial" panose="020B0604020202020204" pitchFamily="34" charset="0"/>
              </a:rPr>
              <a:t>Play Game</a:t>
            </a:r>
          </a:p>
          <a:p>
            <a:pPr>
              <a:buFont typeface="Arial"/>
              <a:buChar char="•"/>
            </a:pPr>
            <a:r>
              <a:rPr lang="en-IE" sz="2700" b="0" i="0" dirty="0" smtClean="0">
                <a:solidFill>
                  <a:srgbClr val="333333"/>
                </a:solidFill>
                <a:effectLst/>
                <a:latin typeface="Adobe Fangsong Std R" pitchFamily="18" charset="-128"/>
                <a:ea typeface="Adobe Fangsong Std R" pitchFamily="18" charset="-128"/>
                <a:cs typeface="Arial" panose="020B0604020202020204" pitchFamily="34" charset="0"/>
              </a:rPr>
              <a:t>View Records (Workout)</a:t>
            </a:r>
          </a:p>
          <a:p>
            <a:pPr marL="0" indent="0">
              <a:buNone/>
            </a:pPr>
            <a:endParaRPr lang="en-IE" sz="2700" dirty="0">
              <a:latin typeface="Adobe Fangsong Std R" pitchFamily="18" charset="-128"/>
              <a:ea typeface="Adobe Fangsong Std R" pitchFamily="18" charset="-128"/>
              <a:cs typeface="Arial" panose="020B0604020202020204" pitchFamily="34" charset="0"/>
            </a:endParaRPr>
          </a:p>
        </p:txBody>
      </p:sp>
      <p:sp>
        <p:nvSpPr>
          <p:cNvPr id="7" name="Content Placeholder 2"/>
          <p:cNvSpPr txBox="1">
            <a:spLocks/>
          </p:cNvSpPr>
          <p:nvPr/>
        </p:nvSpPr>
        <p:spPr>
          <a:xfrm>
            <a:off x="4644008" y="1752599"/>
            <a:ext cx="4186808" cy="4525963"/>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IE" dirty="0" smtClean="0">
                <a:solidFill>
                  <a:srgbClr val="333333"/>
                </a:solidFill>
                <a:latin typeface="Adobe Fangsong Std R" pitchFamily="18" charset="-128"/>
                <a:ea typeface="Adobe Fangsong Std R" pitchFamily="18" charset="-128"/>
                <a:cs typeface="Arial" panose="020B0604020202020204" pitchFamily="34" charset="0"/>
              </a:rPr>
              <a:t>Doctor System</a:t>
            </a:r>
          </a:p>
          <a:p>
            <a:pPr>
              <a:buFont typeface="Arial"/>
              <a:buChar char="•"/>
            </a:pPr>
            <a:r>
              <a:rPr lang="en-IE" dirty="0" smtClean="0">
                <a:solidFill>
                  <a:srgbClr val="333333"/>
                </a:solidFill>
                <a:latin typeface="Adobe Fangsong Std R" pitchFamily="18" charset="-128"/>
                <a:ea typeface="Adobe Fangsong Std R" pitchFamily="18" charset="-128"/>
                <a:cs typeface="Arial" panose="020B0604020202020204" pitchFamily="34" charset="0"/>
              </a:rPr>
              <a:t>Log in</a:t>
            </a:r>
          </a:p>
          <a:p>
            <a:pPr>
              <a:buFont typeface="Arial"/>
              <a:buChar char="•"/>
            </a:pPr>
            <a:r>
              <a:rPr lang="en-IE" dirty="0" smtClean="0">
                <a:solidFill>
                  <a:srgbClr val="333333"/>
                </a:solidFill>
                <a:latin typeface="Adobe Fangsong Std R" pitchFamily="18" charset="-128"/>
                <a:ea typeface="Adobe Fangsong Std R" pitchFamily="18" charset="-128"/>
                <a:cs typeface="Arial" panose="020B0604020202020204" pitchFamily="34" charset="0"/>
              </a:rPr>
              <a:t>Create Patient Account</a:t>
            </a:r>
          </a:p>
          <a:p>
            <a:pPr>
              <a:buFont typeface="Arial"/>
              <a:buChar char="•"/>
            </a:pPr>
            <a:r>
              <a:rPr lang="en-IE" dirty="0" smtClean="0">
                <a:solidFill>
                  <a:srgbClr val="333333"/>
                </a:solidFill>
                <a:latin typeface="Adobe Fangsong Std R" pitchFamily="18" charset="-128"/>
                <a:ea typeface="Adobe Fangsong Std R" pitchFamily="18" charset="-128"/>
                <a:cs typeface="Arial" panose="020B0604020202020204" pitchFamily="34" charset="0"/>
              </a:rPr>
              <a:t>Select Patient</a:t>
            </a:r>
          </a:p>
          <a:p>
            <a:pPr>
              <a:buFont typeface="Arial"/>
              <a:buChar char="•"/>
            </a:pPr>
            <a:r>
              <a:rPr lang="en-IE" dirty="0" smtClean="0">
                <a:solidFill>
                  <a:srgbClr val="333333"/>
                </a:solidFill>
                <a:latin typeface="Adobe Fangsong Std R" pitchFamily="18" charset="-128"/>
                <a:ea typeface="Adobe Fangsong Std R" pitchFamily="18" charset="-128"/>
                <a:cs typeface="Arial" panose="020B0604020202020204" pitchFamily="34" charset="0"/>
              </a:rPr>
              <a:t>Edit Patient Details</a:t>
            </a:r>
          </a:p>
          <a:p>
            <a:pPr>
              <a:buFont typeface="Arial"/>
              <a:buChar char="•"/>
            </a:pPr>
            <a:r>
              <a:rPr lang="en-IE" dirty="0" smtClean="0">
                <a:solidFill>
                  <a:srgbClr val="333333"/>
                </a:solidFill>
                <a:latin typeface="Adobe Fangsong Std R" pitchFamily="18" charset="-128"/>
                <a:ea typeface="Adobe Fangsong Std R" pitchFamily="18" charset="-128"/>
                <a:cs typeface="Arial" panose="020B0604020202020204" pitchFamily="34" charset="0"/>
              </a:rPr>
              <a:t>Send Message</a:t>
            </a:r>
          </a:p>
          <a:p>
            <a:pPr>
              <a:buFont typeface="Arial"/>
              <a:buChar char="•"/>
            </a:pPr>
            <a:r>
              <a:rPr lang="en-IE" dirty="0" smtClean="0">
                <a:solidFill>
                  <a:srgbClr val="333333"/>
                </a:solidFill>
                <a:latin typeface="Adobe Fangsong Std R" pitchFamily="18" charset="-128"/>
                <a:ea typeface="Adobe Fangsong Std R" pitchFamily="18" charset="-128"/>
                <a:cs typeface="Arial" panose="020B0604020202020204" pitchFamily="34" charset="0"/>
              </a:rPr>
              <a:t>View Records (Workouts)</a:t>
            </a:r>
          </a:p>
          <a:p>
            <a:pPr>
              <a:buFont typeface="Arial"/>
              <a:buChar char="•"/>
            </a:pPr>
            <a:r>
              <a:rPr lang="en-IE" dirty="0" smtClean="0">
                <a:solidFill>
                  <a:srgbClr val="333333"/>
                </a:solidFill>
                <a:latin typeface="Adobe Fangsong Std R" pitchFamily="18" charset="-128"/>
                <a:ea typeface="Adobe Fangsong Std R" pitchFamily="18" charset="-128"/>
                <a:cs typeface="Arial" panose="020B0604020202020204" pitchFamily="34" charset="0"/>
              </a:rPr>
              <a:t>Comment on Workout</a:t>
            </a:r>
          </a:p>
          <a:p>
            <a:endParaRPr lang="en-IE" dirty="0">
              <a:latin typeface="Adobe Fangsong Std R" pitchFamily="18" charset="-128"/>
              <a:ea typeface="Adobe Fangsong Std R" pitchFamily="18" charset="-128"/>
              <a:cs typeface="Arial" panose="020B0604020202020204" pitchFamily="34" charset="0"/>
            </a:endParaRPr>
          </a:p>
        </p:txBody>
      </p:sp>
    </p:spTree>
    <p:extLst>
      <p:ext uri="{BB962C8B-B14F-4D97-AF65-F5344CB8AC3E}">
        <p14:creationId xmlns:p14="http://schemas.microsoft.com/office/powerpoint/2010/main" val="1724149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800" dirty="0" smtClean="0">
                <a:latin typeface="Adobe Heiti Std R" pitchFamily="34" charset="-128"/>
                <a:ea typeface="Adobe Heiti Std R" pitchFamily="34" charset="-128"/>
                <a:cs typeface="Arial" panose="020B0604020202020204" pitchFamily="34" charset="0"/>
              </a:rPr>
              <a:t>Use-Case Diagram</a:t>
            </a:r>
            <a:endParaRPr lang="en-IE" sz="4800" dirty="0">
              <a:latin typeface="Adobe Heiti Std R" pitchFamily="34" charset="-128"/>
              <a:ea typeface="Adobe Heiti Std R" pitchFamily="34" charset="-128"/>
            </a:endParaRP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E"/>
          </a:p>
        </p:txBody>
      </p:sp>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251520" y="1412776"/>
            <a:ext cx="8568952" cy="4464496"/>
          </a:xfrm>
          <a:prstGeom prst="rect">
            <a:avLst/>
          </a:prstGeom>
        </p:spPr>
      </p:pic>
    </p:spTree>
    <p:extLst>
      <p:ext uri="{BB962C8B-B14F-4D97-AF65-F5344CB8AC3E}">
        <p14:creationId xmlns:p14="http://schemas.microsoft.com/office/powerpoint/2010/main" val="3157638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1734</TotalTime>
  <Words>662</Words>
  <Application>Microsoft Office PowerPoint</Application>
  <PresentationFormat>On-screen Show (4:3)</PresentationFormat>
  <Paragraphs>263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Introduction</vt:lpstr>
      <vt:lpstr>Project Objectives</vt:lpstr>
      <vt:lpstr>Research – Similar Systems</vt:lpstr>
      <vt:lpstr>Additional Research</vt:lpstr>
      <vt:lpstr>Original Technologies</vt:lpstr>
      <vt:lpstr>Final Technologies</vt:lpstr>
      <vt:lpstr>User Requirements</vt:lpstr>
      <vt:lpstr>Use-Case Diagram</vt:lpstr>
      <vt:lpstr>System Architecture</vt:lpstr>
      <vt:lpstr>Methodology</vt:lpstr>
      <vt:lpstr>MongoDB ERD</vt:lpstr>
      <vt:lpstr>Main System Components</vt:lpstr>
      <vt:lpstr>Implementation</vt:lpstr>
      <vt:lpstr>Implementation</vt:lpstr>
      <vt:lpstr>Implementation</vt:lpstr>
      <vt:lpstr>Implementation</vt:lpstr>
      <vt:lpstr>Testing </vt:lpstr>
      <vt:lpstr>Project Objectives</vt:lpstr>
      <vt:lpstr>Critical Evaluation</vt:lpstr>
      <vt:lpstr>Future Work</vt:lpstr>
      <vt:lpstr>Heart Health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Daly</dc:creator>
  <cp:lastModifiedBy>Andrew Daly</cp:lastModifiedBy>
  <cp:revision>21</cp:revision>
  <cp:lastPrinted>2015-04-17T11:41:55Z</cp:lastPrinted>
  <dcterms:created xsi:type="dcterms:W3CDTF">2015-04-16T21:01:57Z</dcterms:created>
  <dcterms:modified xsi:type="dcterms:W3CDTF">2015-04-18T11:47:35Z</dcterms:modified>
</cp:coreProperties>
</file>