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261" r:id="rId6"/>
    <p:sldId id="305" r:id="rId7"/>
    <p:sldId id="308" r:id="rId8"/>
    <p:sldId id="309" r:id="rId9"/>
    <p:sldId id="310" r:id="rId10"/>
    <p:sldId id="311" r:id="rId11"/>
    <p:sldId id="312" r:id="rId12"/>
    <p:sldId id="313" r:id="rId13"/>
    <p:sldId id="314" r:id="rId14"/>
    <p:sldId id="315" r:id="rId15"/>
    <p:sldId id="316" r:id="rId1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94660"/>
  </p:normalViewPr>
  <p:slideViewPr>
    <p:cSldViewPr snapToGrid="0">
      <p:cViewPr varScale="1">
        <p:scale>
          <a:sx n="120" d="100"/>
          <a:sy n="120" d="100"/>
        </p:scale>
        <p:origin x="510" y="108"/>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508343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8_Images &amp; Contents">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D7F48D74-B6C6-4E71-91E7-685EBC5FF9D4}"/>
              </a:ext>
            </a:extLst>
          </p:cNvPr>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Tree>
    <p:extLst>
      <p:ext uri="{BB962C8B-B14F-4D97-AF65-F5344CB8AC3E}">
        <p14:creationId xmlns:p14="http://schemas.microsoft.com/office/powerpoint/2010/main" val="1509873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11589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49" r:id="rId15"/>
    <p:sldLayoutId id="2147483750" r:id="rId16"/>
    <p:sldLayoutId id="2147483754" r:id="rId1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823841" y="2409522"/>
            <a:ext cx="5610577"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Bài Tập Giữa Kỳ</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400461" y="3806862"/>
            <a:ext cx="5610509" cy="584775"/>
          </a:xfrm>
          <a:prstGeom prst="rect">
            <a:avLst/>
          </a:prstGeom>
          <a:noFill/>
        </p:spPr>
        <p:txBody>
          <a:bodyPr wrap="square" rtlCol="0" anchor="ctr">
            <a:spAutoFit/>
          </a:bodyPr>
          <a:lstStyle/>
          <a:p>
            <a:pPr algn="r"/>
            <a:r>
              <a:rPr lang="en-US" altLang="ko-KR" sz="1600" dirty="0" smtClean="0">
                <a:solidFill>
                  <a:schemeClr val="bg1"/>
                </a:solidFill>
                <a:cs typeface="Arial" pitchFamily="34" charset="0"/>
              </a:rPr>
              <a:t>Đàm Đức Tài – 51800924</a:t>
            </a:r>
          </a:p>
          <a:p>
            <a:pPr algn="r"/>
            <a:r>
              <a:rPr lang="en-US" altLang="ko-KR" sz="1600" dirty="0" smtClean="0">
                <a:solidFill>
                  <a:schemeClr val="bg1"/>
                </a:solidFill>
                <a:cs typeface="Arial" pitchFamily="34" charset="0"/>
              </a:rPr>
              <a:t>Võ Tấn Lực - </a:t>
            </a:r>
            <a:r>
              <a:rPr lang="en-US" altLang="ko-KR" sz="1600" dirty="0" smtClean="0">
                <a:solidFill>
                  <a:schemeClr val="bg1"/>
                </a:solidFill>
                <a:cs typeface="Arial" pitchFamily="34" charset="0"/>
              </a:rPr>
              <a:t>51800900</a:t>
            </a:r>
            <a:endParaRPr lang="ko-KR" altLang="en-US" sz="16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xmlns="" r:embed="rId6"/>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xmlns="" r:embed="rId6"/>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xmlns="" r:embed="rId6"/>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pic>
        <p:nvPicPr>
          <p:cNvPr id="1026" name="Picture 2" descr="Tập tin:TĐT logo.png – Wikipedia tiếng Việ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305" y="137322"/>
            <a:ext cx="1998674" cy="1103695"/>
          </a:xfrm>
          <a:prstGeom prst="rect">
            <a:avLst/>
          </a:prstGeom>
          <a:noFill/>
          <a:extLst>
            <a:ext uri="{909E8E84-426E-40DD-AFC4-6F175D3DCCD1}">
              <a14:hiddenFill xmlns:a14="http://schemas.microsoft.com/office/drawing/2010/main">
                <a:solidFill>
                  <a:srgbClr val="FFFFFF"/>
                </a:solidFill>
              </a14:hiddenFill>
            </a:ext>
          </a:extLst>
        </p:spPr>
      </p:pic>
      <p:sp>
        <p:nvSpPr>
          <p:cNvPr id="238" name="TextBox 237">
            <a:extLst>
              <a:ext uri="{FF2B5EF4-FFF2-40B4-BE49-F238E27FC236}">
                <a16:creationId xmlns:a16="http://schemas.microsoft.com/office/drawing/2014/main" id="{DF166F6B-B975-4F3C-BCF2-9971086140FB}"/>
              </a:ext>
            </a:extLst>
          </p:cNvPr>
          <p:cNvSpPr txBox="1"/>
          <p:nvPr/>
        </p:nvSpPr>
        <p:spPr>
          <a:xfrm>
            <a:off x="6223371" y="3341804"/>
            <a:ext cx="5841495"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Cờ Caro Sử Dụng Thuật Toán minimax và Alpha-Beta</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phic 35">
            <a:extLst>
              <a:ext uri="{FF2B5EF4-FFF2-40B4-BE49-F238E27FC236}">
                <a16:creationId xmlns:a16="http://schemas.microsoft.com/office/drawing/2014/main" id="{4F3E1F45-6B3F-46A1-82A6-7F2F8537872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748999" y="1567127"/>
            <a:ext cx="2689294" cy="2463620"/>
          </a:xfrm>
          <a:prstGeom prst="rect">
            <a:avLst/>
          </a:prstGeom>
        </p:spPr>
      </p:pic>
      <p:sp>
        <p:nvSpPr>
          <p:cNvPr id="2" name="Text Placeholder 1">
            <a:extLst>
              <a:ext uri="{FF2B5EF4-FFF2-40B4-BE49-F238E27FC236}">
                <a16:creationId xmlns:a16="http://schemas.microsoft.com/office/drawing/2014/main" id="{D022E871-BF84-47EF-8EBE-D7BBF73D95D7}"/>
              </a:ext>
            </a:extLst>
          </p:cNvPr>
          <p:cNvSpPr>
            <a:spLocks noGrp="1"/>
          </p:cNvSpPr>
          <p:nvPr>
            <p:ph type="body" sz="quarter" idx="10"/>
          </p:nvPr>
        </p:nvSpPr>
        <p:spPr/>
        <p:txBody>
          <a:bodyPr/>
          <a:lstStyle/>
          <a:p>
            <a:r>
              <a:rPr lang="en-US" b="1" dirty="0" smtClean="0"/>
              <a:t>CẢI TIẾN</a:t>
            </a:r>
            <a:endParaRPr lang="en-US" b="1" dirty="0"/>
          </a:p>
        </p:txBody>
      </p:sp>
      <p:cxnSp>
        <p:nvCxnSpPr>
          <p:cNvPr id="3" name="Straight Connector 2">
            <a:extLst>
              <a:ext uri="{FF2B5EF4-FFF2-40B4-BE49-F238E27FC236}">
                <a16:creationId xmlns:a16="http://schemas.microsoft.com/office/drawing/2014/main" id="{C27367EC-D624-4AA8-9796-F91C974FA1BA}"/>
              </a:ext>
            </a:extLst>
          </p:cNvPr>
          <p:cNvCxnSpPr>
            <a:cxnSpLocks/>
          </p:cNvCxnSpPr>
          <p:nvPr/>
        </p:nvCxnSpPr>
        <p:spPr>
          <a:xfrm flipV="1">
            <a:off x="1033001" y="1831530"/>
            <a:ext cx="4284000" cy="14108"/>
          </a:xfrm>
          <a:prstGeom prst="line">
            <a:avLst/>
          </a:prstGeom>
          <a:ln w="15875">
            <a:solidFill>
              <a:schemeClr val="accent1"/>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C213B94-982C-49DA-98A9-8965726605B4}"/>
              </a:ext>
            </a:extLst>
          </p:cNvPr>
          <p:cNvCxnSpPr>
            <a:cxnSpLocks/>
          </p:cNvCxnSpPr>
          <p:nvPr/>
        </p:nvCxnSpPr>
        <p:spPr>
          <a:xfrm>
            <a:off x="6837146" y="1831530"/>
            <a:ext cx="4284000" cy="14108"/>
          </a:xfrm>
          <a:prstGeom prst="line">
            <a:avLst/>
          </a:prstGeom>
          <a:ln w="15875">
            <a:solidFill>
              <a:schemeClr val="accent1"/>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5" name="그룹 18">
            <a:extLst>
              <a:ext uri="{FF2B5EF4-FFF2-40B4-BE49-F238E27FC236}">
                <a16:creationId xmlns:a16="http://schemas.microsoft.com/office/drawing/2014/main" id="{D144EBB9-6F45-45B3-8F98-FD4ABE344C50}"/>
              </a:ext>
            </a:extLst>
          </p:cNvPr>
          <p:cNvGrpSpPr/>
          <p:nvPr/>
        </p:nvGrpSpPr>
        <p:grpSpPr>
          <a:xfrm>
            <a:off x="1130941" y="1976016"/>
            <a:ext cx="2191632" cy="805159"/>
            <a:chOff x="1316574" y="2133806"/>
            <a:chExt cx="1883106" cy="805159"/>
          </a:xfrm>
        </p:grpSpPr>
        <p:sp>
          <p:nvSpPr>
            <p:cNvPr id="6" name="TextBox 5">
              <a:extLst>
                <a:ext uri="{FF2B5EF4-FFF2-40B4-BE49-F238E27FC236}">
                  <a16:creationId xmlns:a16="http://schemas.microsoft.com/office/drawing/2014/main" id="{EF9CA652-AAC0-4133-BD29-ACA302B62717}"/>
                </a:ext>
              </a:extLst>
            </p:cNvPr>
            <p:cNvSpPr txBox="1"/>
            <p:nvPr/>
          </p:nvSpPr>
          <p:spPr>
            <a:xfrm>
              <a:off x="1316574" y="2384967"/>
              <a:ext cx="1644321" cy="553998"/>
            </a:xfrm>
            <a:prstGeom prst="rect">
              <a:avLst/>
            </a:prstGeom>
            <a:noFill/>
          </p:spPr>
          <p:txBody>
            <a:bodyPr wrap="square" lIns="0" tIns="0" rIns="0" bIns="0" rtlCol="0">
              <a:spAutoFit/>
            </a:bodyPr>
            <a:lstStyle/>
            <a:p>
              <a:r>
                <a:rPr lang="en-US" altLang="ko-KR" sz="1200" dirty="0" smtClean="0">
                  <a:solidFill>
                    <a:schemeClr val="tx1">
                      <a:lumMod val="75000"/>
                      <a:lumOff val="25000"/>
                    </a:schemeClr>
                  </a:solidFill>
                </a:rPr>
                <a:t>Giới hạn 1 node trong vòng 1 đến 4 nước đi xung quanh nó</a:t>
              </a:r>
              <a:endParaRPr lang="en-US" altLang="ko-KR" sz="1200" dirty="0">
                <a:solidFill>
                  <a:schemeClr val="tx1">
                    <a:lumMod val="75000"/>
                    <a:lumOff val="25000"/>
                  </a:schemeClr>
                </a:solidFill>
              </a:endParaRPr>
            </a:p>
          </p:txBody>
        </p:sp>
        <p:sp>
          <p:nvSpPr>
            <p:cNvPr id="7" name="TextBox 6">
              <a:extLst>
                <a:ext uri="{FF2B5EF4-FFF2-40B4-BE49-F238E27FC236}">
                  <a16:creationId xmlns:a16="http://schemas.microsoft.com/office/drawing/2014/main" id="{04641444-62F1-423A-8E67-FDB84BEA72CA}"/>
                </a:ext>
              </a:extLst>
            </p:cNvPr>
            <p:cNvSpPr txBox="1"/>
            <p:nvPr/>
          </p:nvSpPr>
          <p:spPr>
            <a:xfrm>
              <a:off x="1316574" y="2133806"/>
              <a:ext cx="1883106" cy="215444"/>
            </a:xfrm>
            <a:prstGeom prst="rect">
              <a:avLst/>
            </a:prstGeom>
            <a:noFill/>
          </p:spPr>
          <p:txBody>
            <a:bodyPr wrap="square" lIns="0" tIns="0" rIns="0" bIns="0" rtlCol="0">
              <a:spAutoFit/>
            </a:bodyPr>
            <a:lstStyle/>
            <a:p>
              <a:r>
                <a:rPr lang="en-US" altLang="ko-KR" sz="1400" b="1" dirty="0" smtClean="0">
                  <a:solidFill>
                    <a:schemeClr val="accent1"/>
                  </a:solidFill>
                </a:rPr>
                <a:t>Giới hạn khu vực duyệt</a:t>
              </a:r>
            </a:p>
          </p:txBody>
        </p:sp>
      </p:grpSp>
      <p:grpSp>
        <p:nvGrpSpPr>
          <p:cNvPr id="8" name="그룹 13">
            <a:extLst>
              <a:ext uri="{FF2B5EF4-FFF2-40B4-BE49-F238E27FC236}">
                <a16:creationId xmlns:a16="http://schemas.microsoft.com/office/drawing/2014/main" id="{E5213964-EA53-443F-985D-FB5D77962D47}"/>
              </a:ext>
            </a:extLst>
          </p:cNvPr>
          <p:cNvGrpSpPr/>
          <p:nvPr/>
        </p:nvGrpSpPr>
        <p:grpSpPr>
          <a:xfrm>
            <a:off x="8955274" y="1993778"/>
            <a:ext cx="1880011" cy="620493"/>
            <a:chOff x="9200245" y="2152037"/>
            <a:chExt cx="1652623" cy="620493"/>
          </a:xfrm>
        </p:grpSpPr>
        <p:sp>
          <p:nvSpPr>
            <p:cNvPr id="9" name="TextBox 8">
              <a:extLst>
                <a:ext uri="{FF2B5EF4-FFF2-40B4-BE49-F238E27FC236}">
                  <a16:creationId xmlns:a16="http://schemas.microsoft.com/office/drawing/2014/main" id="{D7F9AEBD-CF49-4888-A748-2FA31CEA0A25}"/>
                </a:ext>
              </a:extLst>
            </p:cNvPr>
            <p:cNvSpPr txBox="1"/>
            <p:nvPr/>
          </p:nvSpPr>
          <p:spPr>
            <a:xfrm>
              <a:off x="9200245" y="2403198"/>
              <a:ext cx="1644321" cy="369332"/>
            </a:xfrm>
            <a:prstGeom prst="rect">
              <a:avLst/>
            </a:prstGeom>
            <a:noFill/>
          </p:spPr>
          <p:txBody>
            <a:bodyPr wrap="square" lIns="0" tIns="0" rIns="0" bIns="0" rtlCol="0">
              <a:spAutoFit/>
            </a:bodyPr>
            <a:lstStyle/>
            <a:p>
              <a:pPr algn="r"/>
              <a:r>
                <a:rPr lang="en-US" altLang="ko-KR" sz="1200" dirty="0" smtClean="0">
                  <a:solidFill>
                    <a:schemeClr val="tx1">
                      <a:lumMod val="75000"/>
                      <a:lumOff val="25000"/>
                    </a:schemeClr>
                  </a:solidFill>
                </a:rPr>
                <a:t>Có thể áp dụng xử lý song song cho một số hàm</a:t>
              </a:r>
              <a:endParaRPr lang="en-US" altLang="ko-KR" sz="1200" dirty="0">
                <a:solidFill>
                  <a:schemeClr val="tx1">
                    <a:lumMod val="75000"/>
                    <a:lumOff val="25000"/>
                  </a:schemeClr>
                </a:solidFill>
              </a:endParaRPr>
            </a:p>
          </p:txBody>
        </p:sp>
        <p:sp>
          <p:nvSpPr>
            <p:cNvPr id="10" name="TextBox 9">
              <a:extLst>
                <a:ext uri="{FF2B5EF4-FFF2-40B4-BE49-F238E27FC236}">
                  <a16:creationId xmlns:a16="http://schemas.microsoft.com/office/drawing/2014/main" id="{C0486220-B651-46DF-A275-98991EF4D3CF}"/>
                </a:ext>
              </a:extLst>
            </p:cNvPr>
            <p:cNvSpPr txBox="1"/>
            <p:nvPr/>
          </p:nvSpPr>
          <p:spPr>
            <a:xfrm>
              <a:off x="9200245" y="2152037"/>
              <a:ext cx="1652623" cy="215444"/>
            </a:xfrm>
            <a:prstGeom prst="rect">
              <a:avLst/>
            </a:prstGeom>
            <a:noFill/>
          </p:spPr>
          <p:txBody>
            <a:bodyPr wrap="square" lIns="0" tIns="0" rIns="0" bIns="0" rtlCol="0">
              <a:spAutoFit/>
            </a:bodyPr>
            <a:lstStyle/>
            <a:p>
              <a:pPr algn="r"/>
              <a:r>
                <a:rPr lang="en-US" altLang="ko-KR" sz="1400" b="1" dirty="0" smtClean="0">
                  <a:solidFill>
                    <a:schemeClr val="accent1"/>
                  </a:solidFill>
                </a:rPr>
                <a:t>Xử lý song song</a:t>
              </a:r>
              <a:endParaRPr lang="en-US" altLang="ko-KR" sz="1400" b="1" dirty="0">
                <a:solidFill>
                  <a:schemeClr val="accent1"/>
                </a:solidFill>
              </a:endParaRPr>
            </a:p>
          </p:txBody>
        </p:sp>
      </p:grpSp>
      <p:sp>
        <p:nvSpPr>
          <p:cNvPr id="11" name="Rounded Rectangular Callout 31">
            <a:extLst>
              <a:ext uri="{FF2B5EF4-FFF2-40B4-BE49-F238E27FC236}">
                <a16:creationId xmlns:a16="http://schemas.microsoft.com/office/drawing/2014/main" id="{FDFDF9E1-F4D2-4A03-9742-4AFE0B15CE5C}"/>
              </a:ext>
            </a:extLst>
          </p:cNvPr>
          <p:cNvSpPr/>
          <p:nvPr/>
        </p:nvSpPr>
        <p:spPr>
          <a:xfrm flipH="1">
            <a:off x="1766846" y="455717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2" name="그룹 6">
            <a:extLst>
              <a:ext uri="{FF2B5EF4-FFF2-40B4-BE49-F238E27FC236}">
                <a16:creationId xmlns:a16="http://schemas.microsoft.com/office/drawing/2014/main" id="{080401F7-B4F9-4015-8C48-418CAE8361E7}"/>
              </a:ext>
            </a:extLst>
          </p:cNvPr>
          <p:cNvGrpSpPr/>
          <p:nvPr/>
        </p:nvGrpSpPr>
        <p:grpSpPr>
          <a:xfrm>
            <a:off x="959389" y="5143762"/>
            <a:ext cx="2262988" cy="766247"/>
            <a:chOff x="1730330" y="5175558"/>
            <a:chExt cx="1742087" cy="766247"/>
          </a:xfrm>
        </p:grpSpPr>
        <p:sp>
          <p:nvSpPr>
            <p:cNvPr id="13" name="TextBox 12">
              <a:extLst>
                <a:ext uri="{FF2B5EF4-FFF2-40B4-BE49-F238E27FC236}">
                  <a16:creationId xmlns:a16="http://schemas.microsoft.com/office/drawing/2014/main" id="{5C1DF2CC-8381-40B3-83C3-1AED5E002C66}"/>
                </a:ext>
              </a:extLst>
            </p:cNvPr>
            <p:cNvSpPr txBox="1"/>
            <p:nvPr/>
          </p:nvSpPr>
          <p:spPr>
            <a:xfrm>
              <a:off x="1730331" y="5387807"/>
              <a:ext cx="1733335" cy="553998"/>
            </a:xfrm>
            <a:prstGeom prst="rect">
              <a:avLst/>
            </a:prstGeom>
            <a:noFill/>
          </p:spPr>
          <p:txBody>
            <a:bodyPr wrap="square" lIns="0" tIns="0" rIns="0" bIns="0" rtlCol="0">
              <a:spAutoFit/>
            </a:bodyPr>
            <a:lstStyle/>
            <a:p>
              <a:r>
                <a:rPr lang="en-US" altLang="ko-KR" sz="1200" dirty="0" smtClean="0">
                  <a:solidFill>
                    <a:schemeClr val="tx1">
                      <a:lumMod val="65000"/>
                      <a:lumOff val="35000"/>
                    </a:schemeClr>
                  </a:solidFill>
                  <a:cs typeface="Arial" pitchFamily="34" charset="0"/>
                </a:rPr>
                <a:t>Hàm tính điểm cho từng trạng thái càng chặt chẽ, máy càng thông minh</a:t>
              </a:r>
              <a:endParaRPr lang="en-US" altLang="ko-KR" sz="1200"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241C97BF-FB1C-48C3-88EF-15F5210E6D4C}"/>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smtClean="0">
                  <a:solidFill>
                    <a:schemeClr val="tx1">
                      <a:lumMod val="75000"/>
                      <a:lumOff val="25000"/>
                    </a:schemeClr>
                  </a:solidFill>
                </a:rPr>
                <a:t>Hệ thống score</a:t>
              </a:r>
              <a:endParaRPr lang="en-US" altLang="ko-KR" sz="1200" b="1" dirty="0">
                <a:solidFill>
                  <a:schemeClr val="tx1">
                    <a:lumMod val="75000"/>
                    <a:lumOff val="25000"/>
                  </a:schemeClr>
                </a:solidFill>
              </a:endParaRPr>
            </a:p>
          </p:txBody>
        </p:sp>
      </p:grpSp>
      <p:cxnSp>
        <p:nvCxnSpPr>
          <p:cNvPr id="15" name="Straight Connector 14">
            <a:extLst>
              <a:ext uri="{FF2B5EF4-FFF2-40B4-BE49-F238E27FC236}">
                <a16:creationId xmlns:a16="http://schemas.microsoft.com/office/drawing/2014/main" id="{E4C9EAA5-C278-479C-AA8A-866D73546AE5}"/>
              </a:ext>
            </a:extLst>
          </p:cNvPr>
          <p:cNvCxnSpPr>
            <a:cxnSpLocks/>
          </p:cNvCxnSpPr>
          <p:nvPr/>
        </p:nvCxnSpPr>
        <p:spPr>
          <a:xfrm>
            <a:off x="2118416" y="4410658"/>
            <a:ext cx="7920000" cy="1048"/>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6" name="Rounded Rectangular Callout 47">
            <a:extLst>
              <a:ext uri="{FF2B5EF4-FFF2-40B4-BE49-F238E27FC236}">
                <a16:creationId xmlns:a16="http://schemas.microsoft.com/office/drawing/2014/main" id="{20BE94BC-1BBC-40AD-BCDE-F031B1FC894C}"/>
              </a:ext>
            </a:extLst>
          </p:cNvPr>
          <p:cNvSpPr/>
          <p:nvPr/>
        </p:nvSpPr>
        <p:spPr>
          <a:xfrm flipH="1">
            <a:off x="5764788" y="455803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7" name="그룹 4">
            <a:extLst>
              <a:ext uri="{FF2B5EF4-FFF2-40B4-BE49-F238E27FC236}">
                <a16:creationId xmlns:a16="http://schemas.microsoft.com/office/drawing/2014/main" id="{200A9A07-B1E1-4E30-A933-28B210E3FC01}"/>
              </a:ext>
            </a:extLst>
          </p:cNvPr>
          <p:cNvGrpSpPr/>
          <p:nvPr/>
        </p:nvGrpSpPr>
        <p:grpSpPr>
          <a:xfrm>
            <a:off x="4957331" y="5144622"/>
            <a:ext cx="2262988" cy="581581"/>
            <a:chOff x="3727326" y="5176417"/>
            <a:chExt cx="1742087" cy="581581"/>
          </a:xfrm>
        </p:grpSpPr>
        <p:sp>
          <p:nvSpPr>
            <p:cNvPr id="18" name="TextBox 17">
              <a:extLst>
                <a:ext uri="{FF2B5EF4-FFF2-40B4-BE49-F238E27FC236}">
                  <a16:creationId xmlns:a16="http://schemas.microsoft.com/office/drawing/2014/main" id="{11F3A3A4-5295-431D-9E34-82AD90E67F49}"/>
                </a:ext>
              </a:extLst>
            </p:cNvPr>
            <p:cNvSpPr txBox="1"/>
            <p:nvPr/>
          </p:nvSpPr>
          <p:spPr>
            <a:xfrm>
              <a:off x="3727327" y="5388666"/>
              <a:ext cx="1733335" cy="369332"/>
            </a:xfrm>
            <a:prstGeom prst="rect">
              <a:avLst/>
            </a:prstGeom>
            <a:noFill/>
          </p:spPr>
          <p:txBody>
            <a:bodyPr wrap="square" lIns="0" tIns="0" rIns="0" bIns="0" rtlCol="0">
              <a:spAutoFit/>
            </a:bodyPr>
            <a:lstStyle/>
            <a:p>
              <a:r>
                <a:rPr lang="en-US" altLang="ko-KR" sz="1200" dirty="0" smtClean="0">
                  <a:solidFill>
                    <a:schemeClr val="tx1">
                      <a:lumMod val="65000"/>
                      <a:lumOff val="35000"/>
                    </a:schemeClr>
                  </a:solidFill>
                  <a:cs typeface="Arial" pitchFamily="34" charset="0"/>
                </a:rPr>
                <a:t>Lấy n node có score cao nhất </a:t>
              </a:r>
            </a:p>
            <a:p>
              <a:r>
                <a:rPr lang="en-US" altLang="ko-KR" sz="1200" dirty="0" smtClean="0">
                  <a:solidFill>
                    <a:schemeClr val="tx1">
                      <a:lumMod val="65000"/>
                      <a:lumOff val="35000"/>
                    </a:schemeClr>
                  </a:solidFill>
                  <a:cs typeface="Arial" pitchFamily="34" charset="0"/>
                </a:rPr>
                <a:t>-&gt; giảm số lần duyệt</a:t>
              </a:r>
              <a:endParaRPr lang="en-US" altLang="ko-KR" sz="1200" dirty="0">
                <a:solidFill>
                  <a:schemeClr val="tx1">
                    <a:lumMod val="65000"/>
                    <a:lumOff val="35000"/>
                  </a:schemeClr>
                </a:solidFill>
                <a:cs typeface="Arial" pitchFamily="34" charset="0"/>
              </a:endParaRPr>
            </a:p>
          </p:txBody>
        </p:sp>
        <p:sp>
          <p:nvSpPr>
            <p:cNvPr id="19" name="TextBox 18">
              <a:extLst>
                <a:ext uri="{FF2B5EF4-FFF2-40B4-BE49-F238E27FC236}">
                  <a16:creationId xmlns:a16="http://schemas.microsoft.com/office/drawing/2014/main" id="{86153F69-C77C-4D44-9ACE-E8FFEA1253A7}"/>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smtClean="0">
                  <a:solidFill>
                    <a:schemeClr val="tx1">
                      <a:lumMod val="75000"/>
                      <a:lumOff val="25000"/>
                    </a:schemeClr>
                  </a:solidFill>
                </a:rPr>
                <a:t>Lấy node có score cao</a:t>
              </a:r>
              <a:endParaRPr lang="en-US" altLang="ko-KR" sz="1200" b="1" dirty="0">
                <a:solidFill>
                  <a:schemeClr val="tx1">
                    <a:lumMod val="75000"/>
                    <a:lumOff val="25000"/>
                  </a:schemeClr>
                </a:solidFill>
              </a:endParaRPr>
            </a:p>
          </p:txBody>
        </p:sp>
      </p:grpSp>
      <p:sp>
        <p:nvSpPr>
          <p:cNvPr id="20" name="Rounded Rectangular Callout 51">
            <a:extLst>
              <a:ext uri="{FF2B5EF4-FFF2-40B4-BE49-F238E27FC236}">
                <a16:creationId xmlns:a16="http://schemas.microsoft.com/office/drawing/2014/main" id="{1A52B549-BCEF-4813-B24C-B7C9F1CEBE5D}"/>
              </a:ext>
            </a:extLst>
          </p:cNvPr>
          <p:cNvSpPr/>
          <p:nvPr/>
        </p:nvSpPr>
        <p:spPr>
          <a:xfrm flipH="1">
            <a:off x="9762730" y="455889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3" name="TextBox 22">
            <a:extLst>
              <a:ext uri="{FF2B5EF4-FFF2-40B4-BE49-F238E27FC236}">
                <a16:creationId xmlns:a16="http://schemas.microsoft.com/office/drawing/2014/main" id="{D84FD256-3B70-48A8-AC66-87629FA32BF6}"/>
              </a:ext>
            </a:extLst>
          </p:cNvPr>
          <p:cNvSpPr txBox="1"/>
          <p:nvPr/>
        </p:nvSpPr>
        <p:spPr>
          <a:xfrm>
            <a:off x="8955273" y="5145480"/>
            <a:ext cx="2262988" cy="184666"/>
          </a:xfrm>
          <a:prstGeom prst="rect">
            <a:avLst/>
          </a:prstGeom>
          <a:noFill/>
        </p:spPr>
        <p:txBody>
          <a:bodyPr wrap="square" lIns="0" tIns="0" rIns="0" bIns="0" rtlCol="0">
            <a:spAutoFit/>
          </a:bodyPr>
          <a:lstStyle/>
          <a:p>
            <a:r>
              <a:rPr lang="en-US" altLang="ko-KR" sz="1200" b="1" dirty="0" smtClean="0">
                <a:solidFill>
                  <a:schemeClr val="tx1">
                    <a:lumMod val="75000"/>
                    <a:lumOff val="25000"/>
                  </a:schemeClr>
                </a:solidFill>
              </a:rPr>
              <a:t>Giảm độ sâu duyệt</a:t>
            </a:r>
            <a:endParaRPr lang="en-US" altLang="ko-KR" sz="1200" b="1" dirty="0">
              <a:solidFill>
                <a:schemeClr val="tx1">
                  <a:lumMod val="75000"/>
                  <a:lumOff val="25000"/>
                </a:schemeClr>
              </a:solidFill>
            </a:endParaRPr>
          </a:p>
        </p:txBody>
      </p:sp>
      <p:cxnSp>
        <p:nvCxnSpPr>
          <p:cNvPr id="24" name="Straight Connector 23">
            <a:extLst>
              <a:ext uri="{FF2B5EF4-FFF2-40B4-BE49-F238E27FC236}">
                <a16:creationId xmlns:a16="http://schemas.microsoft.com/office/drawing/2014/main" id="{D7D1D48D-5A93-4498-A4A1-F4A70817E4C5}"/>
              </a:ext>
            </a:extLst>
          </p:cNvPr>
          <p:cNvCxnSpPr/>
          <p:nvPr/>
        </p:nvCxnSpPr>
        <p:spPr>
          <a:xfrm flipH="1" flipV="1">
            <a:off x="6095059" y="3997168"/>
            <a:ext cx="1" cy="403013"/>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CD084559-AB21-48FE-B783-B88EC3088814}"/>
              </a:ext>
            </a:extLst>
          </p:cNvPr>
          <p:cNvSpPr/>
          <p:nvPr/>
        </p:nvSpPr>
        <p:spPr>
          <a:xfrm>
            <a:off x="5082182" y="2086618"/>
            <a:ext cx="1626508" cy="1074564"/>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ardrop 1">
            <a:extLst>
              <a:ext uri="{FF2B5EF4-FFF2-40B4-BE49-F238E27FC236}">
                <a16:creationId xmlns:a16="http://schemas.microsoft.com/office/drawing/2014/main" id="{E0D5C947-CA17-470F-919D-3ABB9A57EA6D}"/>
              </a:ext>
            </a:extLst>
          </p:cNvPr>
          <p:cNvSpPr/>
          <p:nvPr/>
        </p:nvSpPr>
        <p:spPr>
          <a:xfrm rot="18805991">
            <a:off x="5883716" y="4589640"/>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rgbClr val="FF0000"/>
              </a:solidFill>
            </a:endParaRPr>
          </a:p>
        </p:txBody>
      </p:sp>
      <p:sp>
        <p:nvSpPr>
          <p:cNvPr id="31" name="Rounded Rectangle 10">
            <a:extLst>
              <a:ext uri="{FF2B5EF4-FFF2-40B4-BE49-F238E27FC236}">
                <a16:creationId xmlns:a16="http://schemas.microsoft.com/office/drawing/2014/main" id="{B55467B8-5BFB-46FE-82D2-AA896BC192F1}"/>
              </a:ext>
            </a:extLst>
          </p:cNvPr>
          <p:cNvSpPr/>
          <p:nvPr/>
        </p:nvSpPr>
        <p:spPr>
          <a:xfrm>
            <a:off x="1967299" y="4608479"/>
            <a:ext cx="235799" cy="31205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Rectangle 15">
            <a:extLst>
              <a:ext uri="{FF2B5EF4-FFF2-40B4-BE49-F238E27FC236}">
                <a16:creationId xmlns:a16="http://schemas.microsoft.com/office/drawing/2014/main" id="{ECBB7944-2021-44C3-960E-8480CFC6DEF9}"/>
              </a:ext>
            </a:extLst>
          </p:cNvPr>
          <p:cNvSpPr/>
          <p:nvPr/>
        </p:nvSpPr>
        <p:spPr>
          <a:xfrm rot="5400000">
            <a:off x="9932205" y="4605479"/>
            <a:ext cx="340925" cy="340472"/>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3679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0734" y="379264"/>
            <a:ext cx="9775991" cy="724247"/>
          </a:xfrm>
        </p:spPr>
        <p:txBody>
          <a:bodyPr>
            <a:normAutofit fontScale="92500" lnSpcReduction="10000"/>
          </a:bodyPr>
          <a:lstStyle/>
          <a:p>
            <a:r>
              <a:rPr lang="en-US" b="1" dirty="0" smtClean="0"/>
              <a:t>THỰC TẾ</a:t>
            </a:r>
            <a:endParaRPr lang="en-US" b="1" dirty="0"/>
          </a:p>
        </p:txBody>
      </p:sp>
      <p:grpSp>
        <p:nvGrpSpPr>
          <p:cNvPr id="3" name="그룹 12">
            <a:extLst>
              <a:ext uri="{FF2B5EF4-FFF2-40B4-BE49-F238E27FC236}">
                <a16:creationId xmlns:a16="http://schemas.microsoft.com/office/drawing/2014/main" id="{F1A6E420-5886-40BB-B28E-F03586653916}"/>
              </a:ext>
            </a:extLst>
          </p:cNvPr>
          <p:cNvGrpSpPr/>
          <p:nvPr/>
        </p:nvGrpSpPr>
        <p:grpSpPr>
          <a:xfrm>
            <a:off x="3938137" y="2062160"/>
            <a:ext cx="4289312" cy="1262873"/>
            <a:chOff x="4054872" y="2062159"/>
            <a:chExt cx="4289312" cy="1262873"/>
          </a:xfrm>
        </p:grpSpPr>
        <p:sp>
          <p:nvSpPr>
            <p:cNvPr id="4" name="Rectangle 44">
              <a:extLst>
                <a:ext uri="{FF2B5EF4-FFF2-40B4-BE49-F238E27FC236}">
                  <a16:creationId xmlns:a16="http://schemas.microsoft.com/office/drawing/2014/main" id="{00655559-54B2-4B2E-9B99-130B2E5EE92B}"/>
                </a:ext>
              </a:extLst>
            </p:cNvPr>
            <p:cNvSpPr/>
            <p:nvPr/>
          </p:nvSpPr>
          <p:spPr>
            <a:xfrm>
              <a:off x="5317238" y="3133113"/>
              <a:ext cx="785533" cy="1919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id="{F2162B0D-3F11-4A7F-A326-E2E7433CF36E}"/>
                </a:ext>
              </a:extLst>
            </p:cNvPr>
            <p:cNvSpPr/>
            <p:nvPr/>
          </p:nvSpPr>
          <p:spPr>
            <a:xfrm>
              <a:off x="5317238" y="2231199"/>
              <a:ext cx="2747277" cy="192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a16="http://schemas.microsoft.com/office/drawing/2014/main" id="{82B2FC03-6709-4A40-8CED-9A2FA4968482}"/>
                </a:ext>
              </a:extLst>
            </p:cNvPr>
            <p:cNvSpPr/>
            <p:nvPr/>
          </p:nvSpPr>
          <p:spPr>
            <a:xfrm rot="5400000">
              <a:off x="7894041" y="2157089"/>
              <a:ext cx="545074" cy="3552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2">
              <a:extLst>
                <a:ext uri="{FF2B5EF4-FFF2-40B4-BE49-F238E27FC236}">
                  <a16:creationId xmlns:a16="http://schemas.microsoft.com/office/drawing/2014/main" id="{A47BF0B0-BC34-4596-AC40-E33E95E889EF}"/>
                </a:ext>
              </a:extLst>
            </p:cNvPr>
            <p:cNvSpPr/>
            <p:nvPr/>
          </p:nvSpPr>
          <p:spPr>
            <a:xfrm rot="16200000">
              <a:off x="4139139" y="2146933"/>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8" name="그룹 13">
            <a:extLst>
              <a:ext uri="{FF2B5EF4-FFF2-40B4-BE49-F238E27FC236}">
                <a16:creationId xmlns:a16="http://schemas.microsoft.com/office/drawing/2014/main" id="{6A3BB4A9-AD5C-460C-AD12-037516CC3799}"/>
              </a:ext>
            </a:extLst>
          </p:cNvPr>
          <p:cNvGrpSpPr/>
          <p:nvPr/>
        </p:nvGrpSpPr>
        <p:grpSpPr>
          <a:xfrm>
            <a:off x="5630822" y="2962342"/>
            <a:ext cx="2075574" cy="1257774"/>
            <a:chOff x="5747557" y="2962342"/>
            <a:chExt cx="2075574" cy="1257774"/>
          </a:xfrm>
          <a:solidFill>
            <a:schemeClr val="accent1"/>
          </a:solidFill>
        </p:grpSpPr>
        <p:sp>
          <p:nvSpPr>
            <p:cNvPr id="9" name="Rectangle 44">
              <a:extLst>
                <a:ext uri="{FF2B5EF4-FFF2-40B4-BE49-F238E27FC236}">
                  <a16:creationId xmlns:a16="http://schemas.microsoft.com/office/drawing/2014/main" id="{5C456C90-6188-47B9-858F-8424550AF71E}"/>
                </a:ext>
              </a:extLst>
            </p:cNvPr>
            <p:cNvSpPr/>
            <p:nvPr/>
          </p:nvSpPr>
          <p:spPr>
            <a:xfrm>
              <a:off x="5778874" y="4028197"/>
              <a:ext cx="784800"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id="{236B3BD7-E677-4838-BF3C-72DAE6DA93AB}"/>
                </a:ext>
              </a:extLst>
            </p:cNvPr>
            <p:cNvSpPr/>
            <p:nvPr/>
          </p:nvSpPr>
          <p:spPr>
            <a:xfrm rot="16200000">
              <a:off x="5652627" y="3057272"/>
              <a:ext cx="545074" cy="3552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4">
              <a:extLst>
                <a:ext uri="{FF2B5EF4-FFF2-40B4-BE49-F238E27FC236}">
                  <a16:creationId xmlns:a16="http://schemas.microsoft.com/office/drawing/2014/main" id="{320ED770-B507-4274-A551-19624D8E8459}"/>
                </a:ext>
              </a:extLst>
            </p:cNvPr>
            <p:cNvSpPr/>
            <p:nvPr/>
          </p:nvSpPr>
          <p:spPr>
            <a:xfrm>
              <a:off x="6095999" y="3126283"/>
              <a:ext cx="467675"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Block Arc 2">
              <a:extLst>
                <a:ext uri="{FF2B5EF4-FFF2-40B4-BE49-F238E27FC236}">
                  <a16:creationId xmlns:a16="http://schemas.microsoft.com/office/drawing/2014/main" id="{5F505146-A72A-4900-A7C3-ACDBF94B7344}"/>
                </a:ext>
              </a:extLst>
            </p:cNvPr>
            <p:cNvSpPr/>
            <p:nvPr/>
          </p:nvSpPr>
          <p:spPr>
            <a:xfrm rot="5400000">
              <a:off x="6645033" y="304126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4" name="TextBox 13">
            <a:extLst>
              <a:ext uri="{FF2B5EF4-FFF2-40B4-BE49-F238E27FC236}">
                <a16:creationId xmlns:a16="http://schemas.microsoft.com/office/drawing/2014/main" id="{333DE50B-FBFB-4A77-9248-8C798104470A}"/>
              </a:ext>
            </a:extLst>
          </p:cNvPr>
          <p:cNvSpPr txBox="1"/>
          <p:nvPr/>
        </p:nvSpPr>
        <p:spPr>
          <a:xfrm>
            <a:off x="1479347" y="2608839"/>
            <a:ext cx="2395361" cy="338554"/>
          </a:xfrm>
          <a:prstGeom prst="rect">
            <a:avLst/>
          </a:prstGeom>
          <a:noFill/>
        </p:spPr>
        <p:txBody>
          <a:bodyPr wrap="square" rtlCol="0" anchor="ctr">
            <a:spAutoFit/>
          </a:bodyPr>
          <a:lstStyle/>
          <a:p>
            <a:pPr algn="r"/>
            <a:r>
              <a:rPr lang="en-US" altLang="ko-KR" sz="1600" b="1" dirty="0" smtClean="0">
                <a:solidFill>
                  <a:schemeClr val="tx1">
                    <a:lumMod val="75000"/>
                    <a:lumOff val="25000"/>
                  </a:schemeClr>
                </a:solidFill>
                <a:cs typeface="Arial" pitchFamily="34" charset="0"/>
              </a:rPr>
              <a:t>Thưởng thức trò chơi</a:t>
            </a:r>
            <a:endParaRPr lang="ko-KR" altLang="en-US" sz="16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49403420-BD0A-42DC-96D2-66CDAB31559D}"/>
              </a:ext>
            </a:extLst>
          </p:cNvPr>
          <p:cNvSpPr txBox="1"/>
          <p:nvPr/>
        </p:nvSpPr>
        <p:spPr>
          <a:xfrm>
            <a:off x="7834756" y="3383044"/>
            <a:ext cx="2084225" cy="553998"/>
          </a:xfrm>
          <a:prstGeom prst="rect">
            <a:avLst/>
          </a:prstGeom>
          <a:noFill/>
        </p:spPr>
        <p:txBody>
          <a:bodyPr wrap="square" rtlCol="0" anchor="ctr">
            <a:spAutoFit/>
          </a:bodyPr>
          <a:lstStyle/>
          <a:p>
            <a:r>
              <a:rPr lang="en-US" altLang="ko-KR" sz="1600" b="1" dirty="0" smtClean="0">
                <a:solidFill>
                  <a:schemeClr val="tx1">
                    <a:lumMod val="75000"/>
                    <a:lumOff val="25000"/>
                  </a:schemeClr>
                </a:solidFill>
                <a:cs typeface="Arial" pitchFamily="34" charset="0"/>
              </a:rPr>
              <a:t>Chạy file: </a:t>
            </a:r>
            <a:r>
              <a:rPr lang="en-US" altLang="ko-KR" sz="1400" b="1" dirty="0" smtClean="0">
                <a:solidFill>
                  <a:schemeClr val="tx1">
                    <a:lumMod val="75000"/>
                    <a:lumOff val="25000"/>
                  </a:schemeClr>
                </a:solidFill>
                <a:cs typeface="Arial" pitchFamily="34" charset="0"/>
              </a:rPr>
              <a:t>pygametest.py</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09BEA39F-F55C-4CE3-9A1A-ADF373428CA8}"/>
              </a:ext>
            </a:extLst>
          </p:cNvPr>
          <p:cNvSpPr txBox="1"/>
          <p:nvPr/>
        </p:nvSpPr>
        <p:spPr>
          <a:xfrm>
            <a:off x="7834756" y="5029429"/>
            <a:ext cx="1869796" cy="830997"/>
          </a:xfrm>
          <a:prstGeom prst="rect">
            <a:avLst/>
          </a:prstGeom>
          <a:noFill/>
        </p:spPr>
        <p:txBody>
          <a:bodyPr wrap="square" rtlCol="0" anchor="ctr">
            <a:spAutoFit/>
          </a:bodyPr>
          <a:lstStyle/>
          <a:p>
            <a:r>
              <a:rPr lang="en-US" altLang="ko-KR" sz="1600" b="1" dirty="0" smtClean="0">
                <a:solidFill>
                  <a:schemeClr val="tx1">
                    <a:lumMod val="75000"/>
                    <a:lumOff val="25000"/>
                  </a:schemeClr>
                </a:solidFill>
                <a:cs typeface="Arial" pitchFamily="34" charset="0"/>
              </a:rPr>
              <a:t>Cài đặt môi trường cho Python</a:t>
            </a:r>
            <a:endParaRPr lang="ko-KR" altLang="en-US" sz="14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0E778D1-836B-4AA3-9556-3DBC1107D343}"/>
              </a:ext>
            </a:extLst>
          </p:cNvPr>
          <p:cNvSpPr txBox="1"/>
          <p:nvPr/>
        </p:nvSpPr>
        <p:spPr>
          <a:xfrm>
            <a:off x="1429856" y="4066685"/>
            <a:ext cx="2395361" cy="1077218"/>
          </a:xfrm>
          <a:prstGeom prst="rect">
            <a:avLst/>
          </a:prstGeom>
          <a:noFill/>
        </p:spPr>
        <p:txBody>
          <a:bodyPr wrap="square" rtlCol="0" anchor="ctr">
            <a:spAutoFit/>
          </a:bodyPr>
          <a:lstStyle/>
          <a:p>
            <a:pPr algn="r"/>
            <a:r>
              <a:rPr lang="en-US" altLang="ko-KR" sz="1600" b="1" dirty="0" smtClean="0">
                <a:solidFill>
                  <a:schemeClr val="tx1">
                    <a:lumMod val="75000"/>
                    <a:lumOff val="25000"/>
                  </a:schemeClr>
                </a:solidFill>
                <a:cs typeface="Arial" pitchFamily="34" charset="0"/>
              </a:rPr>
              <a:t>Cài đặt thư viện</a:t>
            </a:r>
          </a:p>
          <a:p>
            <a:pPr algn="r"/>
            <a:r>
              <a:rPr lang="en-US" altLang="ko-KR" sz="1200" b="1" dirty="0" smtClean="0">
                <a:solidFill>
                  <a:schemeClr val="tx1">
                    <a:lumMod val="75000"/>
                    <a:lumOff val="25000"/>
                  </a:schemeClr>
                </a:solidFill>
                <a:cs typeface="Arial" pitchFamily="34" charset="0"/>
              </a:rPr>
              <a:t>Pygame</a:t>
            </a:r>
          </a:p>
          <a:p>
            <a:pPr algn="r"/>
            <a:r>
              <a:rPr lang="en-US" altLang="ko-KR" sz="1200" b="1" dirty="0" smtClean="0">
                <a:solidFill>
                  <a:schemeClr val="tx1">
                    <a:lumMod val="75000"/>
                    <a:lumOff val="25000"/>
                  </a:schemeClr>
                </a:solidFill>
                <a:cs typeface="Arial" pitchFamily="34" charset="0"/>
              </a:rPr>
              <a:t>Numby</a:t>
            </a:r>
          </a:p>
          <a:p>
            <a:pPr algn="r"/>
            <a:r>
              <a:rPr lang="en-US" altLang="ko-KR" sz="1200" b="1" dirty="0" smtClean="0">
                <a:solidFill>
                  <a:schemeClr val="tx1">
                    <a:lumMod val="75000"/>
                    <a:lumOff val="25000"/>
                  </a:schemeClr>
                </a:solidFill>
                <a:cs typeface="Arial" pitchFamily="34" charset="0"/>
              </a:rPr>
              <a:t>Multiprocessing</a:t>
            </a:r>
          </a:p>
          <a:p>
            <a:pPr algn="r"/>
            <a:r>
              <a:rPr lang="en-US" altLang="ko-KR" sz="1200" b="1" dirty="0" smtClean="0">
                <a:solidFill>
                  <a:schemeClr val="tx1">
                    <a:lumMod val="75000"/>
                    <a:lumOff val="25000"/>
                  </a:schemeClr>
                </a:solidFill>
                <a:cs typeface="Arial" pitchFamily="34" charset="0"/>
              </a:rPr>
              <a:t>threading</a:t>
            </a:r>
            <a:endParaRPr lang="ko-KR" altLang="en-US" sz="1200" b="1" dirty="0">
              <a:solidFill>
                <a:schemeClr val="tx1">
                  <a:lumMod val="75000"/>
                  <a:lumOff val="25000"/>
                </a:schemeClr>
              </a:solidFill>
              <a:cs typeface="Arial" pitchFamily="34" charset="0"/>
            </a:endParaRPr>
          </a:p>
        </p:txBody>
      </p:sp>
      <p:sp>
        <p:nvSpPr>
          <p:cNvPr id="29" name="Oval 28">
            <a:extLst>
              <a:ext uri="{FF2B5EF4-FFF2-40B4-BE49-F238E27FC236}">
                <a16:creationId xmlns:a16="http://schemas.microsoft.com/office/drawing/2014/main" id="{8A264166-9FF1-4AA9-8843-E4541D1B66ED}"/>
              </a:ext>
            </a:extLst>
          </p:cNvPr>
          <p:cNvSpPr/>
          <p:nvPr/>
        </p:nvSpPr>
        <p:spPr>
          <a:xfrm>
            <a:off x="4175723" y="2484378"/>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33A6001F-1BAD-406A-8E77-8E0FEE9F7799}"/>
              </a:ext>
            </a:extLst>
          </p:cNvPr>
          <p:cNvSpPr/>
          <p:nvPr/>
        </p:nvSpPr>
        <p:spPr>
          <a:xfrm>
            <a:off x="6861191" y="3370092"/>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1F218373-D126-45A6-A6C2-6431474740C4}"/>
              </a:ext>
            </a:extLst>
          </p:cNvPr>
          <p:cNvSpPr/>
          <p:nvPr/>
        </p:nvSpPr>
        <p:spPr>
          <a:xfrm>
            <a:off x="4175723" y="4284786"/>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52A19C4C-6424-4DD2-B626-2A741A35B581}"/>
              </a:ext>
            </a:extLst>
          </p:cNvPr>
          <p:cNvSpPr/>
          <p:nvPr/>
        </p:nvSpPr>
        <p:spPr>
          <a:xfrm>
            <a:off x="6861191" y="5183317"/>
            <a:ext cx="609425" cy="609424"/>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그룹 14">
            <a:extLst>
              <a:ext uri="{FF2B5EF4-FFF2-40B4-BE49-F238E27FC236}">
                <a16:creationId xmlns:a16="http://schemas.microsoft.com/office/drawing/2014/main" id="{880EBCDB-6776-431B-BC15-154EFD4CBA35}"/>
              </a:ext>
            </a:extLst>
          </p:cNvPr>
          <p:cNvGrpSpPr/>
          <p:nvPr/>
        </p:nvGrpSpPr>
        <p:grpSpPr>
          <a:xfrm>
            <a:off x="3938138" y="3855554"/>
            <a:ext cx="2079217" cy="1269226"/>
            <a:chOff x="4054872" y="3855554"/>
            <a:chExt cx="2079217" cy="1269226"/>
          </a:xfrm>
          <a:solidFill>
            <a:schemeClr val="accent1"/>
          </a:solidFill>
        </p:grpSpPr>
        <p:sp>
          <p:nvSpPr>
            <p:cNvPr id="34" name="Rectangle 44">
              <a:extLst>
                <a:ext uri="{FF2B5EF4-FFF2-40B4-BE49-F238E27FC236}">
                  <a16:creationId xmlns:a16="http://schemas.microsoft.com/office/drawing/2014/main" id="{AEA548EC-554D-485B-AF0E-B1F332071A97}"/>
                </a:ext>
              </a:extLst>
            </p:cNvPr>
            <p:cNvSpPr/>
            <p:nvPr/>
          </p:nvSpPr>
          <p:spPr>
            <a:xfrm>
              <a:off x="5317238" y="4932861"/>
              <a:ext cx="785533"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Block Arc 2">
              <a:extLst>
                <a:ext uri="{FF2B5EF4-FFF2-40B4-BE49-F238E27FC236}">
                  <a16:creationId xmlns:a16="http://schemas.microsoft.com/office/drawing/2014/main" id="{7F9F3B16-04F1-4938-9980-14443F0AFD7C}"/>
                </a:ext>
              </a:extLst>
            </p:cNvPr>
            <p:cNvSpPr/>
            <p:nvPr/>
          </p:nvSpPr>
          <p:spPr>
            <a:xfrm rot="16200000">
              <a:off x="4139139" y="394668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6" name="Isosceles Triangle 35">
              <a:extLst>
                <a:ext uri="{FF2B5EF4-FFF2-40B4-BE49-F238E27FC236}">
                  <a16:creationId xmlns:a16="http://schemas.microsoft.com/office/drawing/2014/main" id="{0E10DD9F-76F0-41B9-A17F-372726212FA6}"/>
                </a:ext>
              </a:extLst>
            </p:cNvPr>
            <p:cNvSpPr/>
            <p:nvPr/>
          </p:nvSpPr>
          <p:spPr>
            <a:xfrm rot="5400000">
              <a:off x="5683946" y="3950484"/>
              <a:ext cx="545074" cy="3552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44">
              <a:extLst>
                <a:ext uri="{FF2B5EF4-FFF2-40B4-BE49-F238E27FC236}">
                  <a16:creationId xmlns:a16="http://schemas.microsoft.com/office/drawing/2014/main" id="{AF0E0E17-2565-4DD6-9EAE-283ADD59A045}"/>
                </a:ext>
              </a:extLst>
            </p:cNvPr>
            <p:cNvSpPr/>
            <p:nvPr/>
          </p:nvSpPr>
          <p:spPr>
            <a:xfrm>
              <a:off x="5317239" y="4030947"/>
              <a:ext cx="559042"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8" name="그룹 15">
            <a:extLst>
              <a:ext uri="{FF2B5EF4-FFF2-40B4-BE49-F238E27FC236}">
                <a16:creationId xmlns:a16="http://schemas.microsoft.com/office/drawing/2014/main" id="{56A3AFF8-5848-43C4-8E09-A32442720238}"/>
              </a:ext>
            </a:extLst>
          </p:cNvPr>
          <p:cNvGrpSpPr/>
          <p:nvPr/>
        </p:nvGrpSpPr>
        <p:grpSpPr>
          <a:xfrm>
            <a:off x="-1" y="4753301"/>
            <a:ext cx="7706397" cy="1270361"/>
            <a:chOff x="116734" y="4753300"/>
            <a:chExt cx="7706397" cy="1270361"/>
          </a:xfrm>
        </p:grpSpPr>
        <p:sp>
          <p:nvSpPr>
            <p:cNvPr id="39" name="Block Arc 2">
              <a:extLst>
                <a:ext uri="{FF2B5EF4-FFF2-40B4-BE49-F238E27FC236}">
                  <a16:creationId xmlns:a16="http://schemas.microsoft.com/office/drawing/2014/main" id="{841CC194-A6AC-48EF-ADEB-1FB6463E4F5F}"/>
                </a:ext>
              </a:extLst>
            </p:cNvPr>
            <p:cNvSpPr/>
            <p:nvPr/>
          </p:nvSpPr>
          <p:spPr>
            <a:xfrm rot="5400000">
              <a:off x="6645033" y="4845562"/>
              <a:ext cx="1093832" cy="1262365"/>
            </a:xfrm>
            <a:custGeom>
              <a:avLst/>
              <a:gdLst/>
              <a:ahLst/>
              <a:cxnLst/>
              <a:rect l="l" t="t" r="r" b="b"/>
              <a:pathLst>
                <a:path w="1011518" h="1167369">
                  <a:moveTo>
                    <a:pt x="1011518" y="485411"/>
                  </a:moveTo>
                  <a:lnTo>
                    <a:pt x="1011518" y="1167369"/>
                  </a:lnTo>
                  <a:lnTo>
                    <a:pt x="834370" y="1167369"/>
                  </a:lnTo>
                  <a:lnTo>
                    <a:pt x="834370" y="491393"/>
                  </a:lnTo>
                  <a:lnTo>
                    <a:pt x="831381" y="491507"/>
                  </a:lnTo>
                  <a:cubicBezTo>
                    <a:pt x="824543" y="313175"/>
                    <a:pt x="676210" y="173132"/>
                    <a:pt x="497779" y="176552"/>
                  </a:cubicBezTo>
                  <a:cubicBezTo>
                    <a:pt x="321564" y="179929"/>
                    <a:pt x="180042" y="322001"/>
                    <a:pt x="177148" y="497438"/>
                  </a:cubicBezTo>
                  <a:lnTo>
                    <a:pt x="177148" y="1167369"/>
                  </a:lnTo>
                  <a:lnTo>
                    <a:pt x="0" y="1167369"/>
                  </a:lnTo>
                  <a:lnTo>
                    <a:pt x="0" y="504057"/>
                  </a:lnTo>
                  <a:lnTo>
                    <a:pt x="0" y="485411"/>
                  </a:lnTo>
                  <a:lnTo>
                    <a:pt x="1856" y="485411"/>
                  </a:lnTo>
                  <a:cubicBezTo>
                    <a:pt x="10052" y="219336"/>
                    <a:pt x="226090" y="5235"/>
                    <a:pt x="494398" y="94"/>
                  </a:cubicBezTo>
                  <a:cubicBezTo>
                    <a:pt x="768966" y="-5168"/>
                    <a:pt x="997220" y="210329"/>
                    <a:pt x="1007742" y="484745"/>
                  </a:cubicBezTo>
                  <a:lnTo>
                    <a:pt x="990372" y="48541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0" name="Rectangle 39">
              <a:extLst>
                <a:ext uri="{FF2B5EF4-FFF2-40B4-BE49-F238E27FC236}">
                  <a16:creationId xmlns:a16="http://schemas.microsoft.com/office/drawing/2014/main" id="{EE91589A-D1DF-45F6-85B4-E82D8B3D2DA3}"/>
                </a:ext>
              </a:extLst>
            </p:cNvPr>
            <p:cNvSpPr/>
            <p:nvPr/>
          </p:nvSpPr>
          <p:spPr>
            <a:xfrm>
              <a:off x="116734" y="5828472"/>
              <a:ext cx="6446939"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Isosceles Triangle 40">
              <a:extLst>
                <a:ext uri="{FF2B5EF4-FFF2-40B4-BE49-F238E27FC236}">
                  <a16:creationId xmlns:a16="http://schemas.microsoft.com/office/drawing/2014/main" id="{6339B145-AE8E-4E3B-8D9F-C815A86E344F}"/>
                </a:ext>
              </a:extLst>
            </p:cNvPr>
            <p:cNvSpPr/>
            <p:nvPr/>
          </p:nvSpPr>
          <p:spPr>
            <a:xfrm rot="16200000">
              <a:off x="5652627" y="4848230"/>
              <a:ext cx="545074" cy="35521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44">
              <a:extLst>
                <a:ext uri="{FF2B5EF4-FFF2-40B4-BE49-F238E27FC236}">
                  <a16:creationId xmlns:a16="http://schemas.microsoft.com/office/drawing/2014/main" id="{58710DD0-39FA-4B48-8AAE-12C94EFC6624}"/>
                </a:ext>
              </a:extLst>
            </p:cNvPr>
            <p:cNvSpPr/>
            <p:nvPr/>
          </p:nvSpPr>
          <p:spPr>
            <a:xfrm>
              <a:off x="6102771" y="4936555"/>
              <a:ext cx="460903"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4200814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0734" y="379264"/>
            <a:ext cx="9775991" cy="724247"/>
          </a:xfrm>
        </p:spPr>
        <p:txBody>
          <a:bodyPr>
            <a:normAutofit fontScale="92500" lnSpcReduction="10000"/>
          </a:bodyPr>
          <a:lstStyle/>
          <a:p>
            <a:r>
              <a:rPr lang="en-US" b="1" dirty="0" smtClean="0"/>
              <a:t>THỰC TẾ</a:t>
            </a:r>
            <a:endParaRPr lang="en-US" b="1" dirty="0"/>
          </a:p>
        </p:txBody>
      </p:sp>
      <p:pic>
        <p:nvPicPr>
          <p:cNvPr id="13" name="Picture 12"/>
          <p:cNvPicPr>
            <a:picLocks noChangeAspect="1"/>
          </p:cNvPicPr>
          <p:nvPr/>
        </p:nvPicPr>
        <p:blipFill>
          <a:blip r:embed="rId2"/>
          <a:stretch>
            <a:fillRect/>
          </a:stretch>
        </p:blipFill>
        <p:spPr>
          <a:xfrm>
            <a:off x="1458172" y="1669774"/>
            <a:ext cx="3831930" cy="4782710"/>
          </a:xfrm>
          <a:prstGeom prst="rect">
            <a:avLst/>
          </a:prstGeom>
        </p:spPr>
      </p:pic>
      <p:pic>
        <p:nvPicPr>
          <p:cNvPr id="15" name="Picture 14"/>
          <p:cNvPicPr>
            <a:picLocks noChangeAspect="1"/>
          </p:cNvPicPr>
          <p:nvPr/>
        </p:nvPicPr>
        <p:blipFill>
          <a:blip r:embed="rId3"/>
          <a:stretch>
            <a:fillRect/>
          </a:stretch>
        </p:blipFill>
        <p:spPr>
          <a:xfrm>
            <a:off x="6535972" y="1666512"/>
            <a:ext cx="3872286" cy="4785972"/>
          </a:xfrm>
          <a:prstGeom prst="rect">
            <a:avLst/>
          </a:prstGeom>
        </p:spPr>
      </p:pic>
    </p:spTree>
    <p:extLst>
      <p:ext uri="{BB962C8B-B14F-4D97-AF65-F5344CB8AC3E}">
        <p14:creationId xmlns:p14="http://schemas.microsoft.com/office/powerpoint/2010/main" val="326153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7147" y="2906418"/>
            <a:ext cx="4156409" cy="769441"/>
          </a:xfrm>
          <a:prstGeom prst="rect">
            <a:avLst/>
          </a:prstGeom>
          <a:noFill/>
        </p:spPr>
        <p:txBody>
          <a:bodyPr wrap="square" lIns="108000" rIns="108000" rtlCol="0">
            <a:spAutoFit/>
          </a:bodyPr>
          <a:lstStyle/>
          <a:p>
            <a:r>
              <a:rPr lang="en-US" altLang="ko-KR" sz="4400" b="1" dirty="0" smtClean="0">
                <a:solidFill>
                  <a:schemeClr val="tx1">
                    <a:lumMod val="75000"/>
                    <a:lumOff val="25000"/>
                  </a:schemeClr>
                </a:solidFill>
                <a:cs typeface="Arial" pitchFamily="34" charset="0"/>
              </a:rPr>
              <a:t>THANK YOU</a:t>
            </a:r>
            <a:endParaRPr lang="ko-KR" altLang="en-US" sz="4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52420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914978"/>
            <a:chOff x="1848112" y="1575921"/>
            <a:chExt cx="5383988" cy="914978"/>
          </a:xfrm>
        </p:grpSpPr>
        <p:sp>
          <p:nvSpPr>
            <p:cNvPr id="8" name="TextBox 7"/>
            <p:cNvSpPr txBox="1"/>
            <p:nvPr/>
          </p:nvSpPr>
          <p:spPr>
            <a:xfrm>
              <a:off x="2724408" y="2213900"/>
              <a:ext cx="4507692"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Giải thích thuật toán Minimax và cắt tỉa Alpha-Beta</a:t>
              </a:r>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Thuật toán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83988" cy="914978"/>
            <a:chOff x="1848112" y="1575921"/>
            <a:chExt cx="5383988" cy="914978"/>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Dùng 2 thuật toán để hiện thực trò chơi</a:t>
              </a:r>
              <a:endParaRPr lang="en-US" altLang="ko-KR"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Ứng dụng</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83988" cy="914978"/>
            <a:chOff x="1848112" y="1575921"/>
            <a:chExt cx="5383988" cy="914978"/>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Các kỹ thuật giúp bài toán nhanh hơn</a:t>
              </a:r>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Cải tiến</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83988" cy="914978"/>
            <a:chOff x="1848112" y="1575921"/>
            <a:chExt cx="5383988" cy="914978"/>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4507692"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Hướng dẫn chạy chương trình và đánh với máy</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Thực tế</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pic>
        <p:nvPicPr>
          <p:cNvPr id="176" name="Picture 2" descr="Tập tin:TĐT 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05" y="137322"/>
            <a:ext cx="1998674" cy="110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199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685545" y="2958676"/>
            <a:ext cx="5446295" cy="786882"/>
          </a:xfrm>
          <a:prstGeom prst="rect">
            <a:avLst/>
          </a:prstGeom>
          <a:noFill/>
        </p:spPr>
        <p:txBody>
          <a:bodyPr wrap="square" rtlCol="0" anchor="ctr">
            <a:spAutoFit/>
          </a:bodyPr>
          <a:lstStyle/>
          <a:p>
            <a:pPr>
              <a:lnSpc>
                <a:spcPts val="5400"/>
              </a:lnSpc>
            </a:pPr>
            <a:r>
              <a:rPr lang="en-US" altLang="ko-KR" sz="6000" dirty="0" smtClean="0">
                <a:solidFill>
                  <a:schemeClr val="tx1">
                    <a:lumMod val="75000"/>
                    <a:lumOff val="25000"/>
                  </a:schemeClr>
                </a:solidFill>
                <a:cs typeface="Arial" pitchFamily="34" charset="0"/>
              </a:rPr>
              <a:t>Thuật toán</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745771" y="3745558"/>
            <a:ext cx="5446229"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Thuật toán Minimax</a:t>
            </a:r>
            <a:endParaRPr lang="ko-KR" altLang="en-US" sz="1867"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91D9F03E-BBA5-492D-97F1-088B2F395B8A}"/>
              </a:ext>
            </a:extLst>
          </p:cNvPr>
          <p:cNvSpPr/>
          <p:nvPr/>
        </p:nvSpPr>
        <p:spPr>
          <a:xfrm flipH="1">
            <a:off x="429386" y="446342"/>
            <a:ext cx="6785757" cy="5965316"/>
          </a:xfrm>
          <a:custGeom>
            <a:avLst/>
            <a:gdLst>
              <a:gd name="connsiteX0" fmla="*/ 1270690 w 6785757"/>
              <a:gd name="connsiteY0" fmla="*/ 0 h 5965316"/>
              <a:gd name="connsiteX1" fmla="*/ 1000931 w 6785757"/>
              <a:gd name="connsiteY1" fmla="*/ 0 h 5965316"/>
              <a:gd name="connsiteX2" fmla="*/ 0 w 6785757"/>
              <a:gd name="connsiteY2" fmla="*/ 978905 h 5965316"/>
              <a:gd name="connsiteX3" fmla="*/ 0 w 6785757"/>
              <a:gd name="connsiteY3" fmla="*/ 1242729 h 5965316"/>
              <a:gd name="connsiteX4" fmla="*/ 2373705 w 6785757"/>
              <a:gd name="connsiteY4" fmla="*/ 0 h 5965316"/>
              <a:gd name="connsiteX5" fmla="*/ 2103946 w 6785757"/>
              <a:gd name="connsiteY5" fmla="*/ 0 h 5965316"/>
              <a:gd name="connsiteX6" fmla="*/ 0 w 6785757"/>
              <a:gd name="connsiteY6" fmla="*/ 2057649 h 5965316"/>
              <a:gd name="connsiteX7" fmla="*/ 0 w 6785757"/>
              <a:gd name="connsiteY7" fmla="*/ 2321472 h 5965316"/>
              <a:gd name="connsiteX8" fmla="*/ 3476717 w 6785757"/>
              <a:gd name="connsiteY8" fmla="*/ 0 h 5965316"/>
              <a:gd name="connsiteX9" fmla="*/ 3206958 w 6785757"/>
              <a:gd name="connsiteY9" fmla="*/ 0 h 5965316"/>
              <a:gd name="connsiteX10" fmla="*/ 0 w 6785757"/>
              <a:gd name="connsiteY10" fmla="*/ 3136390 h 5965316"/>
              <a:gd name="connsiteX11" fmla="*/ 0 w 6785757"/>
              <a:gd name="connsiteY11" fmla="*/ 3400213 h 5965316"/>
              <a:gd name="connsiteX12" fmla="*/ 4579731 w 6785757"/>
              <a:gd name="connsiteY12" fmla="*/ 0 h 5965316"/>
              <a:gd name="connsiteX13" fmla="*/ 4309971 w 6785757"/>
              <a:gd name="connsiteY13" fmla="*/ 0 h 5965316"/>
              <a:gd name="connsiteX14" fmla="*/ 0 w 6785757"/>
              <a:gd name="connsiteY14" fmla="*/ 4215131 h 5965316"/>
              <a:gd name="connsiteX15" fmla="*/ 0 w 6785757"/>
              <a:gd name="connsiteY15" fmla="*/ 4478954 h 5965316"/>
              <a:gd name="connsiteX16" fmla="*/ 5682744 w 6785757"/>
              <a:gd name="connsiteY16" fmla="*/ 0 h 5965316"/>
              <a:gd name="connsiteX17" fmla="*/ 5412985 w 6785757"/>
              <a:gd name="connsiteY17" fmla="*/ 0 h 5965316"/>
              <a:gd name="connsiteX18" fmla="*/ 0 w 6785757"/>
              <a:gd name="connsiteY18" fmla="*/ 5293873 h 5965316"/>
              <a:gd name="connsiteX19" fmla="*/ 0 w 6785757"/>
              <a:gd name="connsiteY19" fmla="*/ 5557696 h 5965316"/>
              <a:gd name="connsiteX20" fmla="*/ 6785757 w 6785757"/>
              <a:gd name="connsiteY20" fmla="*/ 0 h 5965316"/>
              <a:gd name="connsiteX21" fmla="*/ 6515998 w 6785757"/>
              <a:gd name="connsiteY21" fmla="*/ 0 h 5965316"/>
              <a:gd name="connsiteX22" fmla="*/ 416462 w 6785757"/>
              <a:gd name="connsiteY22" fmla="*/ 5965316 h 5965316"/>
              <a:gd name="connsiteX23" fmla="*/ 686221 w 6785757"/>
              <a:gd name="connsiteY23" fmla="*/ 5965316 h 596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85757" h="5965316">
                <a:moveTo>
                  <a:pt x="1270690" y="0"/>
                </a:moveTo>
                <a:lnTo>
                  <a:pt x="1000931" y="0"/>
                </a:lnTo>
                <a:lnTo>
                  <a:pt x="0" y="978905"/>
                </a:lnTo>
                <a:lnTo>
                  <a:pt x="0" y="1242729"/>
                </a:lnTo>
                <a:close/>
                <a:moveTo>
                  <a:pt x="2373705" y="0"/>
                </a:moveTo>
                <a:lnTo>
                  <a:pt x="2103946" y="0"/>
                </a:lnTo>
                <a:lnTo>
                  <a:pt x="0" y="2057649"/>
                </a:lnTo>
                <a:lnTo>
                  <a:pt x="0" y="2321472"/>
                </a:lnTo>
                <a:close/>
                <a:moveTo>
                  <a:pt x="3476717" y="0"/>
                </a:moveTo>
                <a:lnTo>
                  <a:pt x="3206958" y="0"/>
                </a:lnTo>
                <a:lnTo>
                  <a:pt x="0" y="3136390"/>
                </a:lnTo>
                <a:lnTo>
                  <a:pt x="0" y="3400213"/>
                </a:lnTo>
                <a:close/>
                <a:moveTo>
                  <a:pt x="4579731" y="0"/>
                </a:moveTo>
                <a:lnTo>
                  <a:pt x="4309971" y="0"/>
                </a:lnTo>
                <a:lnTo>
                  <a:pt x="0" y="4215131"/>
                </a:lnTo>
                <a:lnTo>
                  <a:pt x="0" y="4478954"/>
                </a:lnTo>
                <a:close/>
                <a:moveTo>
                  <a:pt x="5682744" y="0"/>
                </a:moveTo>
                <a:lnTo>
                  <a:pt x="5412985" y="0"/>
                </a:lnTo>
                <a:lnTo>
                  <a:pt x="0" y="5293873"/>
                </a:lnTo>
                <a:lnTo>
                  <a:pt x="0" y="5557696"/>
                </a:lnTo>
                <a:close/>
                <a:moveTo>
                  <a:pt x="6785757" y="0"/>
                </a:moveTo>
                <a:lnTo>
                  <a:pt x="6515998" y="0"/>
                </a:lnTo>
                <a:lnTo>
                  <a:pt x="416462" y="5965316"/>
                </a:lnTo>
                <a:lnTo>
                  <a:pt x="686221" y="596531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TextBox 9">
            <a:extLst>
              <a:ext uri="{FF2B5EF4-FFF2-40B4-BE49-F238E27FC236}">
                <a16:creationId xmlns:a16="http://schemas.microsoft.com/office/drawing/2014/main" id="{AC0E4C5D-1C55-4547-A923-25E74E1AB570}"/>
              </a:ext>
            </a:extLst>
          </p:cNvPr>
          <p:cNvSpPr txBox="1"/>
          <p:nvPr/>
        </p:nvSpPr>
        <p:spPr>
          <a:xfrm>
            <a:off x="7686087" y="1532837"/>
            <a:ext cx="3794602" cy="4247317"/>
          </a:xfrm>
          <a:prstGeom prst="rect">
            <a:avLst/>
          </a:prstGeom>
          <a:noFill/>
        </p:spPr>
        <p:txBody>
          <a:bodyPr wrap="square" rtlCol="0">
            <a:spAutoFit/>
          </a:bodyPr>
          <a:lstStyle/>
          <a:p>
            <a:pPr marL="285750" indent="-285750">
              <a:buFont typeface="Wingdings" panose="05000000000000000000" pitchFamily="2" charset="2"/>
              <a:buChar char="§"/>
            </a:pPr>
            <a:r>
              <a:rPr lang="vi-VN" dirty="0" smtClean="0"/>
              <a:t>MAX </a:t>
            </a:r>
            <a:r>
              <a:rPr lang="vi-VN" dirty="0"/>
              <a:t>đại diện cho người chơi luôn muốn chiến thắng và cố gắng tối ưu hóa ưu thế của mình còn MIN đại diện cho người chơi cố gắng cho người MAX giành số điểm càng thấp càng tốt</a:t>
            </a:r>
            <a:r>
              <a:rPr lang="vi-VN" dirty="0" smtClean="0"/>
              <a:t>.</a:t>
            </a:r>
            <a:endParaRPr lang="en-US" dirty="0" smtClean="0"/>
          </a:p>
          <a:p>
            <a:pPr marL="285750" indent="-285750">
              <a:buFont typeface="Wingdings" panose="05000000000000000000" pitchFamily="2" charset="2"/>
              <a:buChar char="§"/>
            </a:pPr>
            <a:r>
              <a:rPr lang="vi-VN" dirty="0" smtClean="0"/>
              <a:t>Node </a:t>
            </a:r>
            <a:r>
              <a:rPr lang="vi-VN" dirty="0"/>
              <a:t>thuộc lớp MAX thì gán cho nó giá trị lớn nhất của con Node đó. Node thuộc lớp MIN thì gán cho nó giá trị nhỏ nhất của con Node đó. </a:t>
            </a:r>
            <a:endParaRPr lang="en-US" dirty="0" smtClean="0"/>
          </a:p>
          <a:p>
            <a:pPr marL="285750" indent="-285750">
              <a:buFont typeface="Wingdings" panose="05000000000000000000" pitchFamily="2" charset="2"/>
              <a:buChar char="§"/>
            </a:pPr>
            <a:r>
              <a:rPr lang="vi-VN" dirty="0" smtClean="0"/>
              <a:t>Từ </a:t>
            </a:r>
            <a:r>
              <a:rPr lang="vi-VN" dirty="0"/>
              <a:t>các giá trị này người chơi sẽ lựa chọn cho mình nước đi tiếp theo hợp lý nhất</a:t>
            </a:r>
            <a:endParaRPr lang="en-US" altLang="ko-KR"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859CB691-51AC-4E35-887B-08D18A62015D}"/>
              </a:ext>
            </a:extLst>
          </p:cNvPr>
          <p:cNvSpPr txBox="1"/>
          <p:nvPr/>
        </p:nvSpPr>
        <p:spPr>
          <a:xfrm>
            <a:off x="7576930" y="942356"/>
            <a:ext cx="4012916" cy="492443"/>
          </a:xfrm>
          <a:prstGeom prst="rect">
            <a:avLst/>
          </a:prstGeom>
          <a:noFill/>
        </p:spPr>
        <p:txBody>
          <a:bodyPr wrap="square" lIns="36000" tIns="0" rIns="36000" bIns="0" rtlCol="0" anchor="ctr">
            <a:spAutoFit/>
          </a:bodyPr>
          <a:lstStyle/>
          <a:p>
            <a:r>
              <a:rPr lang="en-US" altLang="ko-KR" sz="3200" dirty="0" smtClean="0">
                <a:solidFill>
                  <a:schemeClr val="tx1">
                    <a:lumMod val="75000"/>
                    <a:lumOff val="25000"/>
                  </a:schemeClr>
                </a:solidFill>
              </a:rPr>
              <a:t>Thuật toán Minimax</a:t>
            </a:r>
            <a:endParaRPr lang="ko-KR" altLang="en-US" sz="3200" dirty="0">
              <a:solidFill>
                <a:schemeClr val="tx1">
                  <a:lumMod val="75000"/>
                  <a:lumOff val="25000"/>
                </a:schemeClr>
              </a:solidFill>
            </a:endParaRP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047" b="6047"/>
          <a:stretch>
            <a:fillRect/>
          </a:stretch>
        </p:blipFill>
        <p:spPr>
          <a:xfrm>
            <a:off x="429385" y="446338"/>
            <a:ext cx="6785757" cy="5965320"/>
          </a:xfrm>
        </p:spPr>
      </p:pic>
    </p:spTree>
    <p:extLst>
      <p:ext uri="{BB962C8B-B14F-4D97-AF65-F5344CB8AC3E}">
        <p14:creationId xmlns:p14="http://schemas.microsoft.com/office/powerpoint/2010/main" val="229732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685545" y="2958676"/>
            <a:ext cx="5446295" cy="786882"/>
          </a:xfrm>
          <a:prstGeom prst="rect">
            <a:avLst/>
          </a:prstGeom>
          <a:noFill/>
        </p:spPr>
        <p:txBody>
          <a:bodyPr wrap="square" rtlCol="0" anchor="ctr">
            <a:spAutoFit/>
          </a:bodyPr>
          <a:lstStyle/>
          <a:p>
            <a:pPr>
              <a:lnSpc>
                <a:spcPts val="5400"/>
              </a:lnSpc>
            </a:pPr>
            <a:r>
              <a:rPr lang="en-US" altLang="ko-KR" sz="6000" dirty="0" smtClean="0">
                <a:solidFill>
                  <a:schemeClr val="tx1">
                    <a:lumMod val="75000"/>
                    <a:lumOff val="25000"/>
                  </a:schemeClr>
                </a:solidFill>
                <a:cs typeface="Arial" pitchFamily="34" charset="0"/>
              </a:rPr>
              <a:t>Thuật toán</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745771" y="3745558"/>
            <a:ext cx="5446229"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Thuật toán cắt nhánh Alpha - Beta</a:t>
            </a:r>
            <a:endParaRPr lang="ko-KR" altLang="en-US" sz="1867"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67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1A3CC24C-C6CF-4216-8279-E38EE9E2EB16}"/>
              </a:ext>
            </a:extLst>
          </p:cNvPr>
          <p:cNvSpPr/>
          <p:nvPr/>
        </p:nvSpPr>
        <p:spPr>
          <a:xfrm>
            <a:off x="5104466" y="1"/>
            <a:ext cx="7020860" cy="6894513"/>
          </a:xfrm>
          <a:prstGeom prst="parallelogram">
            <a:avLst>
              <a:gd name="adj" fmla="val 39166"/>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BCBA9DFF-073B-4BD9-AA12-6C6D7B4965B2}"/>
              </a:ext>
            </a:extLst>
          </p:cNvPr>
          <p:cNvSpPr txBox="1"/>
          <p:nvPr/>
        </p:nvSpPr>
        <p:spPr>
          <a:xfrm>
            <a:off x="683702" y="2533053"/>
            <a:ext cx="4739088" cy="2308324"/>
          </a:xfrm>
          <a:prstGeom prst="rect">
            <a:avLst/>
          </a:prstGeom>
          <a:noFill/>
        </p:spPr>
        <p:txBody>
          <a:bodyPr wrap="square" lIns="72000" rIns="108000" rtlCol="0">
            <a:spAutoFit/>
          </a:bodyPr>
          <a:lstStyle/>
          <a:p>
            <a:pPr marL="285750" indent="-285750" algn="just">
              <a:buFont typeface="Wingdings" panose="05000000000000000000" pitchFamily="2" charset="2"/>
              <a:buChar char="§"/>
            </a:pPr>
            <a:r>
              <a:rPr lang="vi-VN" dirty="0"/>
              <a:t>Nút Max có một giá trị alpha (lớn hơn hoặc bằng alpha – luôn tăng), nút min có một giá trị beta (nhỏ hơn hoặc bằng beta – luôn giảm). </a:t>
            </a:r>
            <a:endParaRPr lang="en-US" dirty="0" smtClean="0"/>
          </a:p>
          <a:p>
            <a:pPr marL="285750" indent="-285750" algn="just">
              <a:buFont typeface="Wingdings" panose="05000000000000000000" pitchFamily="2" charset="2"/>
              <a:buChar char="§"/>
            </a:pPr>
            <a:r>
              <a:rPr lang="vi-VN" dirty="0" smtClean="0"/>
              <a:t>Khi </a:t>
            </a:r>
            <a:r>
              <a:rPr lang="vi-VN" dirty="0"/>
              <a:t>chưa có alpha và beta xác định thì thực hiện tìm kiếm sâu (depth-first) để xác định được alpha, beta, và truyền ngược lên các nút cha.</a:t>
            </a:r>
            <a:endParaRPr lang="en-US" altLang="ko-KR" sz="1400" dirty="0">
              <a:solidFill>
                <a:schemeClr val="tx1">
                  <a:lumMod val="75000"/>
                  <a:lumOff val="25000"/>
                </a:schemeClr>
              </a:solidFill>
              <a:cs typeface="Arial" pitchFamily="34" charset="0"/>
            </a:endParaRPr>
          </a:p>
        </p:txBody>
      </p:sp>
      <p:sp>
        <p:nvSpPr>
          <p:cNvPr id="9" name="Rectangle 8">
            <a:extLst>
              <a:ext uri="{FF2B5EF4-FFF2-40B4-BE49-F238E27FC236}">
                <a16:creationId xmlns:a16="http://schemas.microsoft.com/office/drawing/2014/main" id="{39174F3A-7620-4DE2-9BA3-9D1F85292000}"/>
              </a:ext>
            </a:extLst>
          </p:cNvPr>
          <p:cNvSpPr/>
          <p:nvPr/>
        </p:nvSpPr>
        <p:spPr>
          <a:xfrm>
            <a:off x="683702" y="661576"/>
            <a:ext cx="4882211" cy="830997"/>
          </a:xfrm>
          <a:prstGeom prst="rect">
            <a:avLst/>
          </a:prstGeom>
        </p:spPr>
        <p:txBody>
          <a:bodyPr wrap="square">
            <a:spAutoFit/>
          </a:bodyPr>
          <a:lstStyle/>
          <a:p>
            <a:pPr algn="dist"/>
            <a:r>
              <a:rPr lang="en-US" sz="4800" dirty="0" smtClean="0">
                <a:solidFill>
                  <a:schemeClr val="accent4"/>
                </a:solidFill>
              </a:rPr>
              <a:t>THUẬT TOÁN</a:t>
            </a:r>
            <a:endParaRPr lang="en-US" sz="4800" dirty="0">
              <a:solidFill>
                <a:schemeClr val="accent4"/>
              </a:solidFill>
            </a:endParaRPr>
          </a:p>
        </p:txBody>
      </p:sp>
      <p:sp>
        <p:nvSpPr>
          <p:cNvPr id="10" name="Rectangle 9">
            <a:extLst>
              <a:ext uri="{FF2B5EF4-FFF2-40B4-BE49-F238E27FC236}">
                <a16:creationId xmlns:a16="http://schemas.microsoft.com/office/drawing/2014/main" id="{91BB8B67-E3A8-453A-BFF8-6BA26FA380A4}"/>
              </a:ext>
            </a:extLst>
          </p:cNvPr>
          <p:cNvSpPr/>
          <p:nvPr/>
        </p:nvSpPr>
        <p:spPr>
          <a:xfrm>
            <a:off x="683703" y="1534158"/>
            <a:ext cx="4882214" cy="830997"/>
          </a:xfrm>
          <a:prstGeom prst="rect">
            <a:avLst/>
          </a:prstGeom>
        </p:spPr>
        <p:txBody>
          <a:bodyPr wrap="square">
            <a:spAutoFit/>
          </a:bodyPr>
          <a:lstStyle/>
          <a:p>
            <a:pPr algn="dist"/>
            <a:r>
              <a:rPr lang="en-US" sz="4800" dirty="0" smtClean="0"/>
              <a:t>ALPHA -BETA</a:t>
            </a:r>
            <a:endParaRPr lang="en-US" sz="4800" dirty="0"/>
          </a:p>
        </p:txBody>
      </p:sp>
      <p:pic>
        <p:nvPicPr>
          <p:cNvPr id="2050" name="Picture 2" descr="cay_tro_choi_2"/>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565913" y="2533054"/>
            <a:ext cx="5972283" cy="330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6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6AEBB3-9E75-48B7-B7C9-0DE4010FE3AC}"/>
              </a:ext>
            </a:extLst>
          </p:cNvPr>
          <p:cNvGrpSpPr/>
          <p:nvPr/>
        </p:nvGrpSpPr>
        <p:grpSpPr>
          <a:xfrm>
            <a:off x="7198661" y="978841"/>
            <a:ext cx="4075512" cy="4900317"/>
            <a:chOff x="1174375" y="2336857"/>
            <a:chExt cx="1410352" cy="1695780"/>
          </a:xfrm>
        </p:grpSpPr>
        <p:sp>
          <p:nvSpPr>
            <p:cNvPr id="4" name="Graphic 2">
              <a:extLst>
                <a:ext uri="{FF2B5EF4-FFF2-40B4-BE49-F238E27FC236}">
                  <a16:creationId xmlns:a16="http://schemas.microsoft.com/office/drawing/2014/main" id="{DB75A3A8-8765-4E61-8909-8E9044D01F3F}"/>
                </a:ext>
              </a:extLst>
            </p:cNvPr>
            <p:cNvSpPr/>
            <p:nvPr/>
          </p:nvSpPr>
          <p:spPr>
            <a:xfrm>
              <a:off x="1174375" y="2336857"/>
              <a:ext cx="1410352" cy="16957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accent1"/>
            </a:solidFill>
            <a:ln w="952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6124444-64AF-4DA6-A330-3FE2402D472E}"/>
                </a:ext>
              </a:extLst>
            </p:cNvPr>
            <p:cNvGrpSpPr/>
            <p:nvPr/>
          </p:nvGrpSpPr>
          <p:grpSpPr>
            <a:xfrm>
              <a:off x="1684786" y="2516290"/>
              <a:ext cx="702035" cy="687994"/>
              <a:chOff x="1684786" y="2516290"/>
              <a:chExt cx="702035" cy="687994"/>
            </a:xfrm>
          </p:grpSpPr>
          <p:sp>
            <p:nvSpPr>
              <p:cNvPr id="6" name="Graphic 4">
                <a:extLst>
                  <a:ext uri="{FF2B5EF4-FFF2-40B4-BE49-F238E27FC236}">
                    <a16:creationId xmlns:a16="http://schemas.microsoft.com/office/drawing/2014/main" id="{F8F33F1F-3165-4A87-A049-F5D6ED47BBCC}"/>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1C5C032-FF37-4EDE-9D42-5F99473BE38E}"/>
                  </a:ext>
                </a:extLst>
              </p:cNvPr>
              <p:cNvSpPr/>
              <p:nvPr/>
            </p:nvSpPr>
            <p:spPr>
              <a:xfrm>
                <a:off x="1861870" y="2758332"/>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7">
            <a:extLst>
              <a:ext uri="{FF2B5EF4-FFF2-40B4-BE49-F238E27FC236}">
                <a16:creationId xmlns:a16="http://schemas.microsoft.com/office/drawing/2014/main" id="{C212BC73-D10B-4ABF-97ED-39822C5F1E89}"/>
              </a:ext>
            </a:extLst>
          </p:cNvPr>
          <p:cNvSpPr/>
          <p:nvPr/>
        </p:nvSpPr>
        <p:spPr>
          <a:xfrm>
            <a:off x="985852" y="2140519"/>
            <a:ext cx="5412298" cy="923330"/>
          </a:xfrm>
          <a:prstGeom prst="rect">
            <a:avLst/>
          </a:prstGeom>
        </p:spPr>
        <p:txBody>
          <a:bodyPr wrap="square">
            <a:spAutoFit/>
          </a:bodyPr>
          <a:lstStyle/>
          <a:p>
            <a:pPr algn="dist"/>
            <a:r>
              <a:rPr lang="en-US" sz="5400" dirty="0" smtClean="0">
                <a:solidFill>
                  <a:schemeClr val="accent4"/>
                </a:solidFill>
              </a:rPr>
              <a:t>ỨNG DỤNG</a:t>
            </a:r>
            <a:endParaRPr lang="en-US" sz="5400" dirty="0">
              <a:solidFill>
                <a:schemeClr val="accent4"/>
              </a:solidFill>
            </a:endParaRPr>
          </a:p>
        </p:txBody>
      </p:sp>
      <p:sp>
        <p:nvSpPr>
          <p:cNvPr id="10" name="Rectangle 9">
            <a:extLst>
              <a:ext uri="{FF2B5EF4-FFF2-40B4-BE49-F238E27FC236}">
                <a16:creationId xmlns:a16="http://schemas.microsoft.com/office/drawing/2014/main" id="{8E32A131-0733-43E0-B30F-86C1DCAA063B}"/>
              </a:ext>
            </a:extLst>
          </p:cNvPr>
          <p:cNvSpPr/>
          <p:nvPr/>
        </p:nvSpPr>
        <p:spPr>
          <a:xfrm>
            <a:off x="985852" y="3013101"/>
            <a:ext cx="5412301" cy="923330"/>
          </a:xfrm>
          <a:prstGeom prst="rect">
            <a:avLst/>
          </a:prstGeom>
        </p:spPr>
        <p:txBody>
          <a:bodyPr wrap="square">
            <a:spAutoFit/>
          </a:bodyPr>
          <a:lstStyle/>
          <a:p>
            <a:pPr algn="dist"/>
            <a:r>
              <a:rPr lang="en-US" sz="5400" dirty="0" smtClean="0"/>
              <a:t>THUẬT TOÁN</a:t>
            </a:r>
            <a:endParaRPr lang="en-US" sz="5400" dirty="0"/>
          </a:p>
        </p:txBody>
      </p:sp>
    </p:spTree>
    <p:extLst>
      <p:ext uri="{BB962C8B-B14F-4D97-AF65-F5344CB8AC3E}">
        <p14:creationId xmlns:p14="http://schemas.microsoft.com/office/powerpoint/2010/main" val="3955873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F6CB718-C787-4BA7-9EC6-7413ECEC59E5}"/>
              </a:ext>
            </a:extLst>
          </p:cNvPr>
          <p:cNvSpPr>
            <a:spLocks noGrp="1"/>
          </p:cNvSpPr>
          <p:nvPr>
            <p:ph type="pic" sz="quarter" idx="10"/>
          </p:nvPr>
        </p:nvSpPr>
        <p:spPr/>
      </p:sp>
      <p:sp>
        <p:nvSpPr>
          <p:cNvPr id="8" name="TextBox 7">
            <a:extLst>
              <a:ext uri="{FF2B5EF4-FFF2-40B4-BE49-F238E27FC236}">
                <a16:creationId xmlns:a16="http://schemas.microsoft.com/office/drawing/2014/main" id="{99106DDE-CF78-4F64-8AEA-C35547A603A3}"/>
              </a:ext>
            </a:extLst>
          </p:cNvPr>
          <p:cNvSpPr txBox="1"/>
          <p:nvPr/>
        </p:nvSpPr>
        <p:spPr>
          <a:xfrm>
            <a:off x="7574630" y="2567021"/>
            <a:ext cx="3179733" cy="369332"/>
          </a:xfrm>
          <a:prstGeom prst="rect">
            <a:avLst/>
          </a:prstGeom>
          <a:noFill/>
        </p:spPr>
        <p:txBody>
          <a:bodyPr wrap="square" rtlCol="0">
            <a:spAutoFit/>
          </a:bodyPr>
          <a:lstStyle/>
          <a:p>
            <a:r>
              <a:rPr lang="en-US" altLang="ko-KR" dirty="0" smtClean="0">
                <a:solidFill>
                  <a:schemeClr val="tx1">
                    <a:lumMod val="75000"/>
                    <a:lumOff val="25000"/>
                  </a:schemeClr>
                </a:solidFill>
                <a:cs typeface="Arial" pitchFamily="34" charset="0"/>
              </a:rPr>
              <a:t>The optimal value is: 12</a:t>
            </a:r>
            <a:endParaRPr lang="en-US" altLang="ko-KR" dirty="0">
              <a:solidFill>
                <a:schemeClr val="tx1">
                  <a:lumMod val="75000"/>
                  <a:lumOff val="25000"/>
                </a:schemeClr>
              </a:solidFill>
              <a:cs typeface="Arial" pitchFamily="34" charset="0"/>
            </a:endParaRPr>
          </a:p>
        </p:txBody>
      </p:sp>
      <p:sp>
        <p:nvSpPr>
          <p:cNvPr id="9" name="Freeform: Shape 8">
            <a:extLst>
              <a:ext uri="{FF2B5EF4-FFF2-40B4-BE49-F238E27FC236}">
                <a16:creationId xmlns:a16="http://schemas.microsoft.com/office/drawing/2014/main" id="{9CF4905B-945C-4F5B-BBFD-133CCDF298A0}"/>
              </a:ext>
            </a:extLst>
          </p:cNvPr>
          <p:cNvSpPr/>
          <p:nvPr/>
        </p:nvSpPr>
        <p:spPr>
          <a:xfrm>
            <a:off x="6897083" y="2070621"/>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6789111-CC7F-496B-BBB6-757FD8A69EF2}"/>
              </a:ext>
            </a:extLst>
          </p:cNvPr>
          <p:cNvSpPr/>
          <p:nvPr/>
        </p:nvSpPr>
        <p:spPr>
          <a:xfrm rot="10800000">
            <a:off x="10326367" y="2936353"/>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FB50C6-66A5-4180-A0BD-E84124AC383C}"/>
              </a:ext>
            </a:extLst>
          </p:cNvPr>
          <p:cNvSpPr txBox="1"/>
          <p:nvPr/>
        </p:nvSpPr>
        <p:spPr>
          <a:xfrm>
            <a:off x="6829316" y="3909970"/>
            <a:ext cx="4326335" cy="553998"/>
          </a:xfrm>
          <a:prstGeom prst="rect">
            <a:avLst/>
          </a:prstGeom>
          <a:noFill/>
        </p:spPr>
        <p:txBody>
          <a:bodyPr wrap="square" lIns="36000" tIns="0" rIns="36000" bIns="0" rtlCol="0" anchor="ctr">
            <a:spAutoFit/>
          </a:bodyPr>
          <a:lstStyle/>
          <a:p>
            <a:r>
              <a:rPr lang="en-US" altLang="ko-KR" sz="3600" dirty="0" smtClean="0">
                <a:solidFill>
                  <a:schemeClr val="tx1">
                    <a:lumMod val="75000"/>
                    <a:lumOff val="25000"/>
                  </a:schemeClr>
                </a:solidFill>
              </a:rPr>
              <a:t>Thuật toán Minimax</a:t>
            </a:r>
            <a:endParaRPr lang="ko-KR" altLang="en-US" sz="3600" dirty="0">
              <a:solidFill>
                <a:schemeClr val="tx1">
                  <a:lumMod val="75000"/>
                  <a:lumOff val="25000"/>
                </a:schemeClr>
              </a:solidFill>
            </a:endParaRPr>
          </a:p>
        </p:txBody>
      </p:sp>
      <p:pic>
        <p:nvPicPr>
          <p:cNvPr id="13" name="Picture 12"/>
          <p:cNvPicPr>
            <a:picLocks noChangeAspect="1"/>
          </p:cNvPicPr>
          <p:nvPr/>
        </p:nvPicPr>
        <p:blipFill>
          <a:blip r:embed="rId2"/>
          <a:stretch>
            <a:fillRect/>
          </a:stretch>
        </p:blipFill>
        <p:spPr>
          <a:xfrm>
            <a:off x="1160586" y="650901"/>
            <a:ext cx="4856706" cy="5209209"/>
          </a:xfrm>
          <a:prstGeom prst="rect">
            <a:avLst/>
          </a:prstGeom>
        </p:spPr>
      </p:pic>
    </p:spTree>
    <p:extLst>
      <p:ext uri="{BB962C8B-B14F-4D97-AF65-F5344CB8AC3E}">
        <p14:creationId xmlns:p14="http://schemas.microsoft.com/office/powerpoint/2010/main" val="294377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D85723C1-76F5-4331-8E3A-8365EA8526B4}"/>
              </a:ext>
            </a:extLst>
          </p:cNvPr>
          <p:cNvSpPr/>
          <p:nvPr/>
        </p:nvSpPr>
        <p:spPr>
          <a:xfrm>
            <a:off x="585754" y="3773123"/>
            <a:ext cx="799616"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id="{832E4299-BCC8-4DB9-A855-2C48A446F951}"/>
              </a:ext>
            </a:extLst>
          </p:cNvPr>
          <p:cNvSpPr/>
          <p:nvPr/>
        </p:nvSpPr>
        <p:spPr>
          <a:xfrm>
            <a:off x="922934" y="4619821"/>
            <a:ext cx="45719" cy="427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TextBox 12">
            <a:extLst>
              <a:ext uri="{FF2B5EF4-FFF2-40B4-BE49-F238E27FC236}">
                <a16:creationId xmlns:a16="http://schemas.microsoft.com/office/drawing/2014/main" id="{DF28F15A-5134-4C50-B54D-6321575EB007}"/>
              </a:ext>
            </a:extLst>
          </p:cNvPr>
          <p:cNvSpPr txBox="1"/>
          <p:nvPr/>
        </p:nvSpPr>
        <p:spPr>
          <a:xfrm>
            <a:off x="1376379" y="3956347"/>
            <a:ext cx="5206670" cy="400110"/>
          </a:xfrm>
          <a:prstGeom prst="rect">
            <a:avLst/>
          </a:prstGeom>
          <a:noFill/>
        </p:spPr>
        <p:txBody>
          <a:bodyPr wrap="square" rtlCol="0">
            <a:spAutoFit/>
          </a:bodyPr>
          <a:lstStyle/>
          <a:p>
            <a:r>
              <a:rPr lang="en-US" altLang="ko-KR" sz="2000" b="1" dirty="0" smtClean="0">
                <a:solidFill>
                  <a:schemeClr val="bg1"/>
                </a:solidFill>
                <a:cs typeface="Arial" pitchFamily="34" charset="0"/>
              </a:rPr>
              <a:t>THUẬT TOÁN CẮT TỈA ALPHA - BETA</a:t>
            </a:r>
            <a:endParaRPr lang="ko-KR" altLang="en-US" sz="2000" b="1" dirty="0">
              <a:solidFill>
                <a:schemeClr val="bg1"/>
              </a:solidFill>
              <a:cs typeface="Arial" pitchFamily="34" charset="0"/>
            </a:endParaRPr>
          </a:p>
        </p:txBody>
      </p:sp>
      <p:pic>
        <p:nvPicPr>
          <p:cNvPr id="2" name="Picture 1"/>
          <p:cNvPicPr>
            <a:picLocks noChangeAspect="1"/>
          </p:cNvPicPr>
          <p:nvPr/>
        </p:nvPicPr>
        <p:blipFill>
          <a:blip r:embed="rId2"/>
          <a:stretch>
            <a:fillRect/>
          </a:stretch>
        </p:blipFill>
        <p:spPr>
          <a:xfrm>
            <a:off x="6425548" y="-8835"/>
            <a:ext cx="5461652" cy="6866835"/>
          </a:xfrm>
          <a:prstGeom prst="rect">
            <a:avLst/>
          </a:prstGeom>
        </p:spPr>
      </p:pic>
      <p:sp>
        <p:nvSpPr>
          <p:cNvPr id="17" name="TextBox 16">
            <a:extLst>
              <a:ext uri="{FF2B5EF4-FFF2-40B4-BE49-F238E27FC236}">
                <a16:creationId xmlns:a16="http://schemas.microsoft.com/office/drawing/2014/main" id="{DF28F15A-5134-4C50-B54D-6321575EB007}"/>
              </a:ext>
            </a:extLst>
          </p:cNvPr>
          <p:cNvSpPr txBox="1"/>
          <p:nvPr/>
        </p:nvSpPr>
        <p:spPr>
          <a:xfrm>
            <a:off x="1384961" y="4647601"/>
            <a:ext cx="2915370" cy="400110"/>
          </a:xfrm>
          <a:prstGeom prst="rect">
            <a:avLst/>
          </a:prstGeom>
          <a:noFill/>
        </p:spPr>
        <p:txBody>
          <a:bodyPr wrap="square" rtlCol="0">
            <a:spAutoFit/>
          </a:bodyPr>
          <a:lstStyle/>
          <a:p>
            <a:r>
              <a:rPr lang="en-US" altLang="ko-KR" sz="2000" b="1" dirty="0" smtClean="0">
                <a:solidFill>
                  <a:schemeClr val="bg1"/>
                </a:solidFill>
                <a:cs typeface="Arial" pitchFamily="34" charset="0"/>
              </a:rPr>
              <a:t>The optimal value is: 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859531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4286</TotalTime>
  <Words>382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Arial Unicode MS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Tài Đức</cp:lastModifiedBy>
  <cp:revision>118</cp:revision>
  <dcterms:created xsi:type="dcterms:W3CDTF">2018-04-24T17:14:44Z</dcterms:created>
  <dcterms:modified xsi:type="dcterms:W3CDTF">2020-10-22T07:27:54Z</dcterms:modified>
</cp:coreProperties>
</file>