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Xiao Y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16T08:56:10.194">
    <p:pos x="6000" y="0"/>
    <p:text>h</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3-16T08:57:59.778">
    <p:pos x="6000" y="0"/>
    <p:text>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3-16T09:00:01.121">
    <p:pos x="6000" y="0"/>
    <p:text>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3-16T09:00:07.199">
    <p:pos x="6000" y="0"/>
    <p:text>h</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3-16T09:00:12.670">
    <p:pos x="6000" y="0"/>
    <p:text>h</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3-16T09:00:16.579">
    <p:pos x="6000" y="0"/>
    <p:text>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___ and I’m here with my partner ___. In this project, we are using a BCI dataset to predict emotional behavior.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3ad721a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3ad721a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us creating model 2 and 3. The process is still the same, but with the extra features added. We can also see the big jump in accuracy between model 2 and model 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63ad721a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63ad721a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model 4 and model 5. We can see that the model actually ends up doing worse when we fit in more features. This is due to overfitting the model because there are too many features.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3ad721a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3ad721a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Our results show that model 3 performs the best on the training dataset. We had </a:t>
            </a:r>
            <a:r>
              <a:rPr lang="en" sz="1050">
                <a:solidFill>
                  <a:schemeClr val="dk1"/>
                </a:solidFill>
                <a:highlight>
                  <a:srgbClr val="FFFFFF"/>
                </a:highlight>
              </a:rPr>
              <a:t>previously</a:t>
            </a:r>
            <a:r>
              <a:rPr lang="en" sz="1050">
                <a:solidFill>
                  <a:schemeClr val="dk1"/>
                </a:solidFill>
                <a:highlight>
                  <a:srgbClr val="FFFFFF"/>
                </a:highlight>
              </a:rPr>
              <a:t> </a:t>
            </a:r>
            <a:r>
              <a:rPr lang="en" sz="1050">
                <a:solidFill>
                  <a:schemeClr val="dk1"/>
                </a:solidFill>
                <a:highlight>
                  <a:srgbClr val="FFFFFF"/>
                </a:highlight>
              </a:rPr>
              <a:t>assumed</a:t>
            </a:r>
            <a:r>
              <a:rPr lang="en" sz="1050">
                <a:solidFill>
                  <a:schemeClr val="dk1"/>
                </a:solidFill>
                <a:highlight>
                  <a:srgbClr val="FFFFFF"/>
                </a:highlight>
              </a:rPr>
              <a:t> that more features would provide a more accurate prediction, but it appears that an increase in features overfits the model. Thus, based on our training model accuracy, we will proceed with project using model #3.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Hanley stop fixing my shit bro it’s perfect</a:t>
            </a:r>
            <a:endParaRPr sz="105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3ad721a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3ad721a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very important thing to note about this dataset is that each sample was taken in intervals of 3 minutes. This could hint at some bias because the sample’s emotions </a:t>
            </a:r>
            <a:r>
              <a:rPr lang="en"/>
              <a:t>could</a:t>
            </a:r>
            <a:r>
              <a:rPr lang="en"/>
              <a:t> be influenced from the emotions beforehand. In order to test whether this is true, we set up a t-test where we compare alpha = 0.05. To perform a t-test, we will do 1000 simulations where we shuffle the dataset and test it against the accuracy we got from model 3. We state mu 0  to be the mean accuracy of model 3 and mu 1 to be the mean accuracy of model 3 on the simulation dataset. The null hypothesis will be mu 0 is equal to mu 1 and the alternative hypothesis is mu 0 is not equal to mu 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3ad721a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3ad721a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we are generating the simulation. We obtain a random 80% of the dataset and repeat the same process like when we create the model. The difference here is that we are not creating the model, but using model 3 to predict the shuffled dataset. We obtain an accuracy and append it to a list to hold all of the accuracy generated. Since there are 1000 values in the predictions list, we need to replicate 1000 accuracies as well for the original accuracy in model 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3ad721a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3ad721a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obtain a p value of 1.18 to the negative 21. This is lower than the alpha we were comparing it to, so this means that we reject the null hypothesis for the alternative hypothesis. This means that the mean of the non shuffled dataset is different from the mean of the shuffled dataset. Because of this, we can conclude that there is a time significance in the dataset.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63ad721a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63ad721a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like to continue with our project and attempt to predict the remaining 20% of the dataset, however, the t-test proves that it would not be effective because of the time dependency. We discovered that given the 5 mean columns, it is more effective to just use the first 3 than to use all of them due to overfitting. Our model, when used upon the same dataset, actually performed very well with an accuracy of 90%. When we first selected this dataset, we hoped that time would not be a significant factor in this dataset so that we can use our model to predict the testing set.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3ad721aa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3ad721a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problem we ran into was not being able to fully </a:t>
            </a:r>
            <a:r>
              <a:rPr lang="en">
                <a:solidFill>
                  <a:schemeClr val="dk1"/>
                </a:solidFill>
              </a:rPr>
              <a:t>interpret the column name. This is very unfortunate for us because we just had to assume what the columns represented, which means that our assumptions of the columns could have been wrong. If we had more time, we could have picked a different dataset that included column descriptions. This would improve our feature selections because we would have a better understanding of the columns.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Also, we would have prefer to select a dataset that is not influenced by time so that we can use our model to predict the labels. Another extension could be that when we were selecting features, we could have done all combinations of the 5 features we selected. We only went down the list because doing all combinations of features would take too much time.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36eb8aa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36eb8aa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wraps it up for our project! Unfortunately, we can not proceed any further with our project. Thanks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3ad721aa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3ad721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project, we attempt to create a model that will predict the emotions of users at that specific moments in time. Human emotions can be complex, but can generally be categorized into: positive, neutral, or negative. This could be important because using an external device, we can attempt to correctly predict how the user is feeling. An example of real life use could be when a patient does not know how they are feeling to a certain situation, so once we can perfect the model, we can accurately obtain the exact feeling of a </a:t>
            </a:r>
            <a:r>
              <a:rPr lang="en">
                <a:solidFill>
                  <a:schemeClr val="dk1"/>
                </a:solidFill>
              </a:rPr>
              <a:t>patient</a:t>
            </a:r>
            <a:r>
              <a:rPr lang="en">
                <a:solidFill>
                  <a:schemeClr val="dk1"/>
                </a:solidFill>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3ad721a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3ad721a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related works for this project. The first 2 literatures on the left box are used to interpret how the dataset was obtained. The Kaggle dataset is also included in case anyone wants to attempt to create a better model. We referenced a project done in this class in 2019 which is provided on the right box.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3ad721a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3ad721a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To start this project, we must first read the dataset. As we can see, there are 2549 columns that get measured in this dataset and 2132 samples. We must first filter the dataset to fit our model. However, the model we chose only tests the "mean" columns. It is important to note that the descriptions of the columns are not very clear because there is no metadata for it. We emailed the creators of the dataset but did not </a:t>
            </a:r>
            <a:r>
              <a:rPr lang="en" sz="1050">
                <a:solidFill>
                  <a:schemeClr val="dk1"/>
                </a:solidFill>
                <a:highlight>
                  <a:srgbClr val="FFFFFF"/>
                </a:highlight>
              </a:rPr>
              <a:t>receive</a:t>
            </a:r>
            <a:r>
              <a:rPr lang="en" sz="1050">
                <a:solidFill>
                  <a:schemeClr val="dk1"/>
                </a:solidFill>
                <a:highlight>
                  <a:srgbClr val="FFFFFF"/>
                </a:highlight>
              </a:rPr>
              <a:t> a response. Further research </a:t>
            </a:r>
            <a:r>
              <a:rPr lang="en" sz="1050">
                <a:solidFill>
                  <a:schemeClr val="dk1"/>
                </a:solidFill>
                <a:highlight>
                  <a:srgbClr val="FFFFFF"/>
                </a:highlight>
              </a:rPr>
              <a:t>revealed</a:t>
            </a:r>
            <a:r>
              <a:rPr lang="en" sz="1050">
                <a:solidFill>
                  <a:schemeClr val="dk1"/>
                </a:solidFill>
                <a:highlight>
                  <a:srgbClr val="FFFFFF"/>
                </a:highlight>
              </a:rPr>
              <a:t> that others have also posted on forums about this problem, but there appears to be no public reply either. Knowing this, we decided to proceed with the features in the first five columns, inferring that it is the mean signal of that general area.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3ad721a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3ad721a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We start by making sure the data is in an understandable format. First, we have to check if there are any missing values. We can check if anything is null by running .isnull. We can then take the sum of all true and false, and then checks if there exist any Trues by running .any(). Through this, we prove that there exist no missing values. This is a very good thing for us because this means that we do not have to any amputation for missing datas. We also plotted the distribution for the labels and we can see that they are approximately normal.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84a16e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84a16e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label right now is currently either positive, neutral, or negative in a string format. We know that the label is a categorical feature, so we can just assign it to a map. In this case, we assigned negative to be 0, neutral to 1, and positive to 2. You can see us here making the new mapping for this and creating a new column for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3ad721a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3ad721a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The training set will be the first 80% of the dataset and the testing set will be the last 20% of the dataset. Because this dataset is sampled by time, the ordering of the data may be dependent on each other. We will be performing a t-test at the end to see if this statement is true. This training subset will be used to train our model, and the testing subset will be used to see how well our model performs.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3ad721a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3ad721a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Because we are incorporating 5 different features, we will be cross-validating our models to make sure that we are not overfitting the model. The 5 models that we will be producing is given above. Essentially, we are using a sequence of the mean columns. The pipeline for each model is given in the second box. We will start by creating a column of ones for the constant. We will then convert the feature into a list. Now that we have 2 lists, we can append them to make our feature vector. We will then train our model on the feature vector and get the accuracy to determine which model performs the best.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3ad721a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3ad721a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us creating the models. We create a function that </a:t>
            </a:r>
            <a:r>
              <a:rPr lang="en"/>
              <a:t>automatically</a:t>
            </a:r>
            <a:r>
              <a:rPr lang="en"/>
              <a:t> does step 1 to 3 from the pipeline on the previous slide. The function creates a column of ones, converts the feature columns into a list, and then appends them. On the right, this is the process to creating the model. We create a training vector by using the function, creating a support vector classification model and fitting it with the training vector. Using the model, we then predict the same dataset to obtain the accuracy.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5.xml"/><Relationship Id="rId4" Type="http://schemas.openxmlformats.org/officeDocument/2006/relationships/image" Target="../media/image1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hyperlink" Target="https://www.researchgate.net/publication/329403546_Mental_Emotional_Sentiment_Classification_with_an_EEG-based_Brain-machine_Interface" TargetMode="External"/><Relationship Id="rId5" Type="http://schemas.openxmlformats.org/officeDocument/2006/relationships/hyperlink" Target="https://www.researchgate.net/publication/335173767_A_Deep_Evolutionary_Approach_to_Bioinspired_Classifier_Optimisation_for_Brain-Machine_Interaction" TargetMode="External"/><Relationship Id="rId6" Type="http://schemas.openxmlformats.org/officeDocument/2006/relationships/hyperlink" Target="https://www.kaggle.com/birdy654/eeg-brainwave-dataset-feeling-emo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9.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Using BCI Data to Predict Emotional Behavior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Andy Do &amp; Hanley XiaoHong Yu</a:t>
            </a:r>
            <a:endParaRPr/>
          </a:p>
          <a:p>
            <a:pPr indent="0" lvl="0" marL="0" rtl="0" algn="ctr">
              <a:spcBef>
                <a:spcPts val="0"/>
              </a:spcBef>
              <a:spcAft>
                <a:spcPts val="0"/>
              </a:spcAft>
              <a:buNone/>
            </a:pPr>
            <a:r>
              <a:rPr lang="en"/>
              <a:t>Cogs 189 WI21</a:t>
            </a:r>
            <a:endParaRPr/>
          </a:p>
          <a:p>
            <a:pPr indent="0" lvl="0" marL="0" rtl="0" algn="ctr">
              <a:spcBef>
                <a:spcPts val="0"/>
              </a:spcBef>
              <a:spcAft>
                <a:spcPts val="0"/>
              </a:spcAft>
              <a:buNone/>
            </a:pPr>
            <a:r>
              <a:rPr lang="en"/>
              <a:t>Team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the models </a:t>
            </a:r>
            <a:r>
              <a:rPr lang="en"/>
              <a:t>[2/3]</a:t>
            </a:r>
            <a:endParaRPr/>
          </a:p>
        </p:txBody>
      </p:sp>
      <p:sp>
        <p:nvSpPr>
          <p:cNvPr id="147" name="Google Shape;147;p22"/>
          <p:cNvSpPr txBox="1"/>
          <p:nvPr>
            <p:ph idx="1" type="body"/>
          </p:nvPr>
        </p:nvSpPr>
        <p:spPr>
          <a:xfrm>
            <a:off x="942738" y="4488425"/>
            <a:ext cx="2544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Creating model 2</a:t>
            </a:r>
            <a:endParaRPr/>
          </a:p>
        </p:txBody>
      </p:sp>
      <p:sp>
        <p:nvSpPr>
          <p:cNvPr id="148" name="Google Shape;148;p22"/>
          <p:cNvSpPr txBox="1"/>
          <p:nvPr>
            <p:ph idx="1" type="body"/>
          </p:nvPr>
        </p:nvSpPr>
        <p:spPr>
          <a:xfrm>
            <a:off x="5347450" y="4488425"/>
            <a:ext cx="2544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Creating model 3</a:t>
            </a:r>
            <a:endParaRPr/>
          </a:p>
        </p:txBody>
      </p:sp>
      <p:pic>
        <p:nvPicPr>
          <p:cNvPr id="149" name="Google Shape;149;p22"/>
          <p:cNvPicPr preferRelativeResize="0"/>
          <p:nvPr/>
        </p:nvPicPr>
        <p:blipFill>
          <a:blip r:embed="rId4">
            <a:alphaModFix/>
          </a:blip>
          <a:stretch>
            <a:fillRect/>
          </a:stretch>
        </p:blipFill>
        <p:spPr>
          <a:xfrm>
            <a:off x="344825" y="1170125"/>
            <a:ext cx="3476597" cy="3165900"/>
          </a:xfrm>
          <a:prstGeom prst="rect">
            <a:avLst/>
          </a:prstGeom>
          <a:noFill/>
          <a:ln>
            <a:noFill/>
          </a:ln>
        </p:spPr>
      </p:pic>
      <p:pic>
        <p:nvPicPr>
          <p:cNvPr id="150" name="Google Shape;150;p22"/>
          <p:cNvPicPr preferRelativeResize="0"/>
          <p:nvPr/>
        </p:nvPicPr>
        <p:blipFill>
          <a:blip r:embed="rId5">
            <a:alphaModFix/>
          </a:blip>
          <a:stretch>
            <a:fillRect/>
          </a:stretch>
        </p:blipFill>
        <p:spPr>
          <a:xfrm>
            <a:off x="4675297" y="1170125"/>
            <a:ext cx="3889196" cy="316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the models </a:t>
            </a:r>
            <a:r>
              <a:rPr lang="en"/>
              <a:t>[3/3]</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1020100" y="4233025"/>
            <a:ext cx="2544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Creating model 4</a:t>
            </a:r>
            <a:endParaRPr/>
          </a:p>
        </p:txBody>
      </p:sp>
      <p:sp>
        <p:nvSpPr>
          <p:cNvPr id="157" name="Google Shape;157;p23"/>
          <p:cNvSpPr txBox="1"/>
          <p:nvPr>
            <p:ph idx="1" type="body"/>
          </p:nvPr>
        </p:nvSpPr>
        <p:spPr>
          <a:xfrm>
            <a:off x="5306913" y="4233025"/>
            <a:ext cx="2544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Creating model 5</a:t>
            </a:r>
            <a:endParaRPr/>
          </a:p>
        </p:txBody>
      </p:sp>
      <p:pic>
        <p:nvPicPr>
          <p:cNvPr id="158" name="Google Shape;158;p23"/>
          <p:cNvPicPr preferRelativeResize="0"/>
          <p:nvPr/>
        </p:nvPicPr>
        <p:blipFill>
          <a:blip r:embed="rId4">
            <a:alphaModFix/>
          </a:blip>
          <a:stretch>
            <a:fillRect/>
          </a:stretch>
        </p:blipFill>
        <p:spPr>
          <a:xfrm>
            <a:off x="145000" y="1322663"/>
            <a:ext cx="4021626" cy="2870316"/>
          </a:xfrm>
          <a:prstGeom prst="rect">
            <a:avLst/>
          </a:prstGeom>
          <a:noFill/>
          <a:ln>
            <a:noFill/>
          </a:ln>
        </p:spPr>
      </p:pic>
      <p:pic>
        <p:nvPicPr>
          <p:cNvPr id="159" name="Google Shape;159;p23"/>
          <p:cNvPicPr preferRelativeResize="0"/>
          <p:nvPr/>
        </p:nvPicPr>
        <p:blipFill>
          <a:blip r:embed="rId5">
            <a:alphaModFix/>
          </a:blip>
          <a:stretch>
            <a:fillRect/>
          </a:stretch>
        </p:blipFill>
        <p:spPr>
          <a:xfrm>
            <a:off x="4326426" y="1302575"/>
            <a:ext cx="4585257" cy="291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Obtaining Best Model</a:t>
            </a:r>
            <a:endParaRPr/>
          </a:p>
        </p:txBody>
      </p:sp>
      <p:pic>
        <p:nvPicPr>
          <p:cNvPr id="165" name="Google Shape;165;p24"/>
          <p:cNvPicPr preferRelativeResize="0"/>
          <p:nvPr/>
        </p:nvPicPr>
        <p:blipFill>
          <a:blip r:embed="rId4">
            <a:alphaModFix/>
          </a:blip>
          <a:stretch>
            <a:fillRect/>
          </a:stretch>
        </p:blipFill>
        <p:spPr>
          <a:xfrm>
            <a:off x="311700" y="1311163"/>
            <a:ext cx="8133400" cy="1351475"/>
          </a:xfrm>
          <a:prstGeom prst="rect">
            <a:avLst/>
          </a:prstGeom>
          <a:noFill/>
          <a:ln>
            <a:noFill/>
          </a:ln>
        </p:spPr>
      </p:pic>
      <p:sp>
        <p:nvSpPr>
          <p:cNvPr id="166" name="Google Shape;166;p24"/>
          <p:cNvSpPr txBox="1"/>
          <p:nvPr/>
        </p:nvSpPr>
        <p:spPr>
          <a:xfrm>
            <a:off x="2440650" y="2782913"/>
            <a:ext cx="4262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Model 3 performs the best on the training dataset with no shuffle</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This proves that using all the features would have overfit the model</a:t>
            </a:r>
            <a:endParaRPr sz="16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t-test</a:t>
            </a:r>
            <a:endParaRPr/>
          </a:p>
        </p:txBody>
      </p:sp>
      <p:sp>
        <p:nvSpPr>
          <p:cNvPr id="172" name="Google Shape;172;p25"/>
          <p:cNvSpPr txBox="1"/>
          <p:nvPr>
            <p:ph idx="1" type="body"/>
          </p:nvPr>
        </p:nvSpPr>
        <p:spPr>
          <a:xfrm>
            <a:off x="311700" y="1223550"/>
            <a:ext cx="8520600" cy="2396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dataset was taken in intervals of 3 minutes</a:t>
            </a:r>
            <a:endParaRPr sz="1600"/>
          </a:p>
          <a:p>
            <a:pPr indent="-330200" lvl="1" marL="914400" rtl="0" algn="l">
              <a:spcBef>
                <a:spcPts val="0"/>
              </a:spcBef>
              <a:spcAft>
                <a:spcPts val="0"/>
              </a:spcAft>
              <a:buSzPts val="1600"/>
              <a:buChar char="○"/>
            </a:pPr>
            <a:r>
              <a:rPr lang="en" sz="1600"/>
              <a:t>This means that the dataset could be influenced by the ordering of the dataset</a:t>
            </a:r>
            <a:endParaRPr sz="1600"/>
          </a:p>
          <a:p>
            <a:pPr indent="-330200" lvl="0" marL="457200" rtl="0" algn="l">
              <a:spcBef>
                <a:spcPts val="0"/>
              </a:spcBef>
              <a:spcAft>
                <a:spcPts val="0"/>
              </a:spcAft>
              <a:buSzPts val="1600"/>
              <a:buChar char="●"/>
            </a:pPr>
            <a:r>
              <a:rPr lang="en" sz="1600"/>
              <a:t>To test whether there is a time significance in the dataset, we will perform a t-test where ɑ =  0.05</a:t>
            </a:r>
            <a:endParaRPr sz="1600"/>
          </a:p>
          <a:p>
            <a:pPr indent="-330200" lvl="0" marL="457200" rtl="0" algn="l">
              <a:spcBef>
                <a:spcPts val="0"/>
              </a:spcBef>
              <a:spcAft>
                <a:spcPts val="0"/>
              </a:spcAft>
              <a:buSzPts val="1600"/>
              <a:buChar char="●"/>
            </a:pPr>
            <a:r>
              <a:rPr lang="en" sz="1600"/>
              <a:t>We will generate 1000 simulations of gathering random sample points and testing the best model (model #3) on the random sample to obtain an accuracy</a:t>
            </a:r>
            <a:endParaRPr sz="1600"/>
          </a:p>
          <a:p>
            <a:pPr indent="-330200" lvl="0" marL="457200" rtl="0" algn="l">
              <a:spcBef>
                <a:spcPts val="0"/>
              </a:spcBef>
              <a:spcAft>
                <a:spcPts val="0"/>
              </a:spcAft>
              <a:buSzPts val="1600"/>
              <a:buChar char="●"/>
            </a:pPr>
            <a:r>
              <a:rPr lang="en" sz="1600"/>
              <a:t>We will gather all 1000 accuracy and perform a t-test with the random sample accuracy vs. the non-random accuracy</a:t>
            </a:r>
            <a:endParaRPr sz="1600"/>
          </a:p>
        </p:txBody>
      </p:sp>
      <p:sp>
        <p:nvSpPr>
          <p:cNvPr id="173" name="Google Shape;173;p25"/>
          <p:cNvSpPr txBox="1"/>
          <p:nvPr>
            <p:ph type="title"/>
          </p:nvPr>
        </p:nvSpPr>
        <p:spPr>
          <a:xfrm>
            <a:off x="311700" y="3620250"/>
            <a:ext cx="8404800" cy="11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solidFill>
                  <a:schemeClr val="accent3"/>
                </a:solidFill>
                <a:latin typeface="Average"/>
                <a:ea typeface="Average"/>
                <a:cs typeface="Average"/>
                <a:sym typeface="Average"/>
              </a:rPr>
              <a:t>Let 𝜇</a:t>
            </a:r>
            <a:r>
              <a:rPr baseline="-25000" lang="en" sz="1600">
                <a:solidFill>
                  <a:schemeClr val="accent3"/>
                </a:solidFill>
                <a:latin typeface="Average"/>
                <a:ea typeface="Average"/>
                <a:cs typeface="Average"/>
                <a:sym typeface="Average"/>
              </a:rPr>
              <a:t>0</a:t>
            </a:r>
            <a:r>
              <a:rPr lang="en" sz="1600">
                <a:solidFill>
                  <a:schemeClr val="accent3"/>
                </a:solidFill>
                <a:latin typeface="Average"/>
                <a:ea typeface="Average"/>
                <a:cs typeface="Average"/>
                <a:sym typeface="Average"/>
              </a:rPr>
              <a:t> = the mean of the accuracy of model 3 on the non-shuffled dataset and </a:t>
            </a:r>
            <a:r>
              <a:rPr lang="en" sz="1600">
                <a:solidFill>
                  <a:schemeClr val="accent3"/>
                </a:solidFill>
                <a:latin typeface="Average"/>
                <a:ea typeface="Average"/>
                <a:cs typeface="Average"/>
                <a:sym typeface="Average"/>
              </a:rPr>
              <a:t>𝜇</a:t>
            </a:r>
            <a:r>
              <a:rPr baseline="-25000" lang="en" sz="1600">
                <a:solidFill>
                  <a:schemeClr val="accent3"/>
                </a:solidFill>
                <a:latin typeface="Average"/>
                <a:ea typeface="Average"/>
                <a:cs typeface="Average"/>
                <a:sym typeface="Average"/>
              </a:rPr>
              <a:t>1</a:t>
            </a:r>
            <a:r>
              <a:rPr lang="en" sz="1600">
                <a:solidFill>
                  <a:schemeClr val="accent3"/>
                </a:solidFill>
                <a:latin typeface="Average"/>
                <a:ea typeface="Average"/>
                <a:cs typeface="Average"/>
                <a:sym typeface="Average"/>
              </a:rPr>
              <a:t> = the mean of the accuracy of model 3 on the shuffled dataset</a:t>
            </a:r>
            <a:endParaRPr sz="1600">
              <a:solidFill>
                <a:schemeClr val="accent3"/>
              </a:solidFill>
              <a:latin typeface="Average"/>
              <a:ea typeface="Average"/>
              <a:cs typeface="Average"/>
              <a:sym typeface="Average"/>
            </a:endParaRPr>
          </a:p>
          <a:p>
            <a:pPr indent="0" lvl="0" marL="0" rtl="0" algn="l">
              <a:spcBef>
                <a:spcPts val="0"/>
              </a:spcBef>
              <a:spcAft>
                <a:spcPts val="0"/>
              </a:spcAft>
              <a:buSzPts val="990"/>
              <a:buNone/>
            </a:pPr>
            <a:r>
              <a:rPr lang="en" sz="1600">
                <a:solidFill>
                  <a:schemeClr val="accent3"/>
                </a:solidFill>
                <a:latin typeface="Average"/>
                <a:ea typeface="Average"/>
                <a:cs typeface="Average"/>
                <a:sym typeface="Average"/>
              </a:rPr>
              <a:t> </a:t>
            </a:r>
            <a:endParaRPr sz="1600">
              <a:solidFill>
                <a:schemeClr val="accent3"/>
              </a:solidFill>
              <a:latin typeface="Average"/>
              <a:ea typeface="Average"/>
              <a:cs typeface="Average"/>
              <a:sym typeface="Average"/>
            </a:endParaRPr>
          </a:p>
          <a:p>
            <a:pPr indent="0" lvl="0" marL="0" rtl="0" algn="l">
              <a:spcBef>
                <a:spcPts val="0"/>
              </a:spcBef>
              <a:spcAft>
                <a:spcPts val="0"/>
              </a:spcAft>
              <a:buSzPts val="990"/>
              <a:buNone/>
            </a:pPr>
            <a:r>
              <a:rPr lang="en" sz="1600">
                <a:solidFill>
                  <a:schemeClr val="accent6"/>
                </a:solidFill>
                <a:latin typeface="Average"/>
                <a:ea typeface="Average"/>
                <a:cs typeface="Average"/>
                <a:sym typeface="Average"/>
              </a:rPr>
              <a:t>We will be testing H</a:t>
            </a:r>
            <a:r>
              <a:rPr baseline="-25000" lang="en" sz="1600">
                <a:solidFill>
                  <a:schemeClr val="accent6"/>
                </a:solidFill>
                <a:latin typeface="Average"/>
                <a:ea typeface="Average"/>
                <a:cs typeface="Average"/>
                <a:sym typeface="Average"/>
              </a:rPr>
              <a:t>0</a:t>
            </a:r>
            <a:r>
              <a:rPr lang="en" sz="1600">
                <a:solidFill>
                  <a:schemeClr val="accent6"/>
                </a:solidFill>
                <a:latin typeface="Average"/>
                <a:ea typeface="Average"/>
                <a:cs typeface="Average"/>
                <a:sym typeface="Average"/>
              </a:rPr>
              <a:t>: </a:t>
            </a:r>
            <a:r>
              <a:rPr lang="en" sz="1600">
                <a:solidFill>
                  <a:schemeClr val="accent6"/>
                </a:solidFill>
                <a:latin typeface="Average"/>
                <a:ea typeface="Average"/>
                <a:cs typeface="Average"/>
                <a:sym typeface="Average"/>
              </a:rPr>
              <a:t>𝜇</a:t>
            </a:r>
            <a:r>
              <a:rPr baseline="-25000" lang="en" sz="1600">
                <a:solidFill>
                  <a:schemeClr val="accent6"/>
                </a:solidFill>
                <a:latin typeface="Average"/>
                <a:ea typeface="Average"/>
                <a:cs typeface="Average"/>
                <a:sym typeface="Average"/>
              </a:rPr>
              <a:t>0 </a:t>
            </a:r>
            <a:r>
              <a:rPr lang="en" sz="1600">
                <a:solidFill>
                  <a:schemeClr val="accent6"/>
                </a:solidFill>
                <a:latin typeface="Average"/>
                <a:ea typeface="Average"/>
                <a:cs typeface="Average"/>
                <a:sym typeface="Average"/>
              </a:rPr>
              <a:t>= 𝜇</a:t>
            </a:r>
            <a:r>
              <a:rPr baseline="-25000" lang="en" sz="1600">
                <a:solidFill>
                  <a:schemeClr val="accent6"/>
                </a:solidFill>
                <a:latin typeface="Average"/>
                <a:ea typeface="Average"/>
                <a:cs typeface="Average"/>
                <a:sym typeface="Average"/>
              </a:rPr>
              <a:t>1</a:t>
            </a:r>
            <a:r>
              <a:rPr lang="en" sz="1600">
                <a:solidFill>
                  <a:schemeClr val="accent6"/>
                </a:solidFill>
                <a:latin typeface="Average"/>
                <a:ea typeface="Average"/>
                <a:cs typeface="Average"/>
                <a:sym typeface="Average"/>
              </a:rPr>
              <a:t> vs. H</a:t>
            </a:r>
            <a:r>
              <a:rPr baseline="-25000" lang="en" sz="1600">
                <a:solidFill>
                  <a:schemeClr val="accent6"/>
                </a:solidFill>
                <a:latin typeface="Average"/>
                <a:ea typeface="Average"/>
                <a:cs typeface="Average"/>
                <a:sym typeface="Average"/>
              </a:rPr>
              <a:t>1</a:t>
            </a:r>
            <a:r>
              <a:rPr lang="en" sz="1600">
                <a:solidFill>
                  <a:schemeClr val="accent6"/>
                </a:solidFill>
                <a:latin typeface="Average"/>
                <a:ea typeface="Average"/>
                <a:cs typeface="Average"/>
                <a:sym typeface="Average"/>
              </a:rPr>
              <a:t>: 𝜇</a:t>
            </a:r>
            <a:r>
              <a:rPr baseline="-25000" lang="en" sz="1600">
                <a:solidFill>
                  <a:schemeClr val="accent6"/>
                </a:solidFill>
                <a:latin typeface="Average"/>
                <a:ea typeface="Average"/>
                <a:cs typeface="Average"/>
                <a:sym typeface="Average"/>
              </a:rPr>
              <a:t>0 </a:t>
            </a:r>
            <a:r>
              <a:rPr lang="en" sz="1600">
                <a:solidFill>
                  <a:schemeClr val="accent6"/>
                </a:solidFill>
                <a:latin typeface="Average"/>
                <a:ea typeface="Average"/>
                <a:cs typeface="Average"/>
                <a:sym typeface="Average"/>
              </a:rPr>
              <a:t>≄</a:t>
            </a:r>
            <a:r>
              <a:rPr baseline="-25000" lang="en" sz="1600">
                <a:solidFill>
                  <a:schemeClr val="accent6"/>
                </a:solidFill>
                <a:latin typeface="Average"/>
                <a:ea typeface="Average"/>
                <a:cs typeface="Average"/>
                <a:sym typeface="Average"/>
              </a:rPr>
              <a:t> </a:t>
            </a:r>
            <a:r>
              <a:rPr lang="en" sz="1600">
                <a:solidFill>
                  <a:schemeClr val="accent6"/>
                </a:solidFill>
                <a:latin typeface="Average"/>
                <a:ea typeface="Average"/>
                <a:cs typeface="Average"/>
                <a:sym typeface="Average"/>
              </a:rPr>
              <a:t>𝜇</a:t>
            </a:r>
            <a:r>
              <a:rPr baseline="-25000" lang="en" sz="1600">
                <a:solidFill>
                  <a:schemeClr val="accent6"/>
                </a:solidFill>
                <a:latin typeface="Average"/>
                <a:ea typeface="Average"/>
                <a:cs typeface="Average"/>
                <a:sym typeface="Average"/>
              </a:rPr>
              <a:t>1</a:t>
            </a:r>
            <a:endParaRPr sz="1600">
              <a:solidFill>
                <a:schemeClr val="accent6"/>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6"/>
          <p:cNvPicPr preferRelativeResize="0"/>
          <p:nvPr/>
        </p:nvPicPr>
        <p:blipFill>
          <a:blip r:embed="rId3">
            <a:alphaModFix/>
          </a:blip>
          <a:stretch>
            <a:fillRect/>
          </a:stretch>
        </p:blipFill>
        <p:spPr>
          <a:xfrm>
            <a:off x="311700" y="3971950"/>
            <a:ext cx="8246902" cy="572700"/>
          </a:xfrm>
          <a:prstGeom prst="rect">
            <a:avLst/>
          </a:prstGeom>
          <a:noFill/>
          <a:ln>
            <a:noFill/>
          </a:ln>
        </p:spPr>
      </p:pic>
      <p:sp>
        <p:nvSpPr>
          <p:cNvPr id="179" name="Google Shape;179;p26"/>
          <p:cNvSpPr txBox="1"/>
          <p:nvPr>
            <p:ph type="title"/>
          </p:nvPr>
        </p:nvSpPr>
        <p:spPr>
          <a:xfrm>
            <a:off x="311700" y="26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-test (code)</a:t>
            </a:r>
            <a:endParaRPr/>
          </a:p>
        </p:txBody>
      </p:sp>
      <p:sp>
        <p:nvSpPr>
          <p:cNvPr id="180" name="Google Shape;180;p26"/>
          <p:cNvSpPr txBox="1"/>
          <p:nvPr>
            <p:ph type="title"/>
          </p:nvPr>
        </p:nvSpPr>
        <p:spPr>
          <a:xfrm>
            <a:off x="311700" y="1122350"/>
            <a:ext cx="2857800" cy="5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00">
                <a:solidFill>
                  <a:schemeClr val="accent3"/>
                </a:solidFill>
                <a:latin typeface="Average"/>
                <a:ea typeface="Average"/>
                <a:cs typeface="Average"/>
                <a:sym typeface="Average"/>
              </a:rPr>
              <a:t>1000 Simulations</a:t>
            </a:r>
            <a:endParaRPr sz="2000">
              <a:solidFill>
                <a:schemeClr val="accent3"/>
              </a:solidFill>
              <a:latin typeface="Average"/>
              <a:ea typeface="Average"/>
              <a:cs typeface="Average"/>
              <a:sym typeface="Average"/>
            </a:endParaRPr>
          </a:p>
        </p:txBody>
      </p:sp>
      <p:sp>
        <p:nvSpPr>
          <p:cNvPr id="181" name="Google Shape;181;p26"/>
          <p:cNvSpPr txBox="1"/>
          <p:nvPr>
            <p:ph type="title"/>
          </p:nvPr>
        </p:nvSpPr>
        <p:spPr>
          <a:xfrm>
            <a:off x="311700" y="3456250"/>
            <a:ext cx="6261000" cy="5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00">
                <a:solidFill>
                  <a:schemeClr val="accent3"/>
                </a:solidFill>
                <a:latin typeface="Average"/>
                <a:ea typeface="Average"/>
                <a:cs typeface="Average"/>
                <a:sym typeface="Average"/>
              </a:rPr>
              <a:t>Reproducing the value for the non-shuffled dataset</a:t>
            </a:r>
            <a:endParaRPr sz="2000">
              <a:solidFill>
                <a:schemeClr val="accent3"/>
              </a:solidFill>
              <a:latin typeface="Average"/>
              <a:ea typeface="Average"/>
              <a:cs typeface="Average"/>
              <a:sym typeface="Average"/>
            </a:endParaRPr>
          </a:p>
        </p:txBody>
      </p:sp>
      <p:pic>
        <p:nvPicPr>
          <p:cNvPr id="182" name="Google Shape;182;p26"/>
          <p:cNvPicPr preferRelativeResize="0"/>
          <p:nvPr/>
        </p:nvPicPr>
        <p:blipFill>
          <a:blip r:embed="rId4">
            <a:alphaModFix/>
          </a:blip>
          <a:stretch>
            <a:fillRect/>
          </a:stretch>
        </p:blipFill>
        <p:spPr>
          <a:xfrm>
            <a:off x="928688" y="1576388"/>
            <a:ext cx="7286625" cy="1990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26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t-test</a:t>
            </a:r>
            <a:endParaRPr/>
          </a:p>
        </p:txBody>
      </p:sp>
      <p:sp>
        <p:nvSpPr>
          <p:cNvPr id="188" name="Google Shape;188;p27"/>
          <p:cNvSpPr txBox="1"/>
          <p:nvPr>
            <p:ph type="title"/>
          </p:nvPr>
        </p:nvSpPr>
        <p:spPr>
          <a:xfrm>
            <a:off x="3448800" y="1791675"/>
            <a:ext cx="2290800" cy="4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00">
                <a:solidFill>
                  <a:schemeClr val="accent3"/>
                </a:solidFill>
                <a:latin typeface="Average"/>
                <a:ea typeface="Average"/>
                <a:cs typeface="Average"/>
                <a:sym typeface="Average"/>
              </a:rPr>
              <a:t>Obtaining the p-value</a:t>
            </a:r>
            <a:endParaRPr sz="1600">
              <a:solidFill>
                <a:schemeClr val="accent3"/>
              </a:solidFill>
              <a:latin typeface="Average"/>
              <a:ea typeface="Average"/>
              <a:cs typeface="Average"/>
              <a:sym typeface="Average"/>
            </a:endParaRPr>
          </a:p>
        </p:txBody>
      </p:sp>
      <p:sp>
        <p:nvSpPr>
          <p:cNvPr id="189" name="Google Shape;189;p27"/>
          <p:cNvSpPr txBox="1"/>
          <p:nvPr>
            <p:ph type="title"/>
          </p:nvPr>
        </p:nvSpPr>
        <p:spPr>
          <a:xfrm>
            <a:off x="901650" y="2654225"/>
            <a:ext cx="7385100" cy="22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Since the p-value we obtain here is 1.18e-21 and is less than </a:t>
            </a:r>
            <a:r>
              <a:rPr lang="en" sz="1600">
                <a:solidFill>
                  <a:schemeClr val="accent3"/>
                </a:solidFill>
                <a:latin typeface="Average"/>
                <a:ea typeface="Average"/>
                <a:cs typeface="Average"/>
                <a:sym typeface="Average"/>
              </a:rPr>
              <a:t>ɑ =  0.05, </a:t>
            </a:r>
            <a:endParaRPr sz="1600">
              <a:solidFill>
                <a:schemeClr val="accent3"/>
              </a:solidFill>
              <a:latin typeface="Average"/>
              <a:ea typeface="Average"/>
              <a:cs typeface="Average"/>
              <a:sym typeface="Average"/>
            </a:endParaRPr>
          </a:p>
          <a:p>
            <a:pPr indent="0" lvl="0" marL="0" rtl="0" algn="l">
              <a:spcBef>
                <a:spcPts val="0"/>
              </a:spcBef>
              <a:spcAft>
                <a:spcPts val="0"/>
              </a:spcAft>
              <a:buNone/>
            </a:pPr>
            <a:r>
              <a:rPr lang="en" sz="1600">
                <a:solidFill>
                  <a:schemeClr val="accent3"/>
                </a:solidFill>
                <a:latin typeface="Average"/>
                <a:ea typeface="Average"/>
                <a:cs typeface="Average"/>
                <a:sym typeface="Average"/>
              </a:rPr>
              <a:t>we reject H</a:t>
            </a:r>
            <a:r>
              <a:rPr baseline="-25000" lang="en" sz="1600">
                <a:solidFill>
                  <a:schemeClr val="accent3"/>
                </a:solidFill>
                <a:latin typeface="Average"/>
                <a:ea typeface="Average"/>
                <a:cs typeface="Average"/>
                <a:sym typeface="Average"/>
              </a:rPr>
              <a:t>0</a:t>
            </a:r>
            <a:r>
              <a:rPr lang="en" sz="1600">
                <a:solidFill>
                  <a:schemeClr val="accent3"/>
                </a:solidFill>
                <a:latin typeface="Average"/>
                <a:ea typeface="Average"/>
                <a:cs typeface="Average"/>
                <a:sym typeface="Average"/>
              </a:rPr>
              <a:t> in favor of H</a:t>
            </a:r>
            <a:r>
              <a:rPr baseline="-25000" lang="en" sz="1600">
                <a:solidFill>
                  <a:schemeClr val="accent3"/>
                </a:solidFill>
                <a:latin typeface="Average"/>
                <a:ea typeface="Average"/>
                <a:cs typeface="Average"/>
                <a:sym typeface="Average"/>
              </a:rPr>
              <a:t>1</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This means that there is a time significance in the dataset and that the dataset is dependent on the time the sample was collected</a:t>
            </a:r>
            <a:endParaRPr sz="1600">
              <a:solidFill>
                <a:schemeClr val="accent3"/>
              </a:solidFill>
              <a:latin typeface="Average"/>
              <a:ea typeface="Average"/>
              <a:cs typeface="Average"/>
              <a:sym typeface="Average"/>
            </a:endParaRPr>
          </a:p>
        </p:txBody>
      </p:sp>
      <p:pic>
        <p:nvPicPr>
          <p:cNvPr id="190" name="Google Shape;190;p27"/>
          <p:cNvPicPr preferRelativeResize="0"/>
          <p:nvPr/>
        </p:nvPicPr>
        <p:blipFill>
          <a:blip r:embed="rId3">
            <a:alphaModFix/>
          </a:blip>
          <a:stretch>
            <a:fillRect/>
          </a:stretch>
        </p:blipFill>
        <p:spPr>
          <a:xfrm>
            <a:off x="1383763" y="1036900"/>
            <a:ext cx="6420882" cy="64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28"/>
          <p:cNvGrpSpPr/>
          <p:nvPr/>
        </p:nvGrpSpPr>
        <p:grpSpPr>
          <a:xfrm>
            <a:off x="311701" y="1017769"/>
            <a:ext cx="8520609" cy="3949017"/>
            <a:chOff x="431925" y="1304875"/>
            <a:chExt cx="2628925" cy="3416400"/>
          </a:xfrm>
        </p:grpSpPr>
        <p:sp>
          <p:nvSpPr>
            <p:cNvPr id="196" name="Google Shape;196;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8"/>
          <p:cNvSpPr txBox="1"/>
          <p:nvPr>
            <p:ph idx="1" type="body"/>
          </p:nvPr>
        </p:nvSpPr>
        <p:spPr>
          <a:xfrm>
            <a:off x="553217" y="1017733"/>
            <a:ext cx="8085300" cy="533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Discussion</a:t>
            </a:r>
            <a:endParaRPr>
              <a:solidFill>
                <a:schemeClr val="lt1"/>
              </a:solidFill>
            </a:endParaRPr>
          </a:p>
        </p:txBody>
      </p:sp>
      <p:sp>
        <p:nvSpPr>
          <p:cNvPr id="199" name="Google Shape;199;p28"/>
          <p:cNvSpPr txBox="1"/>
          <p:nvPr>
            <p:ph idx="1" type="body"/>
          </p:nvPr>
        </p:nvSpPr>
        <p:spPr>
          <a:xfrm>
            <a:off x="311700" y="1551125"/>
            <a:ext cx="8520600" cy="34158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Unfortunately, we can not proceed to use our model on the testing set because of the t-test</a:t>
            </a:r>
            <a:endParaRPr sz="2000"/>
          </a:p>
          <a:p>
            <a:pPr indent="-355600" lvl="0" marL="457200" rtl="0" algn="l">
              <a:lnSpc>
                <a:spcPct val="115000"/>
              </a:lnSpc>
              <a:spcBef>
                <a:spcPts val="0"/>
              </a:spcBef>
              <a:spcAft>
                <a:spcPts val="0"/>
              </a:spcAft>
              <a:buSzPts val="2000"/>
              <a:buChar char="●"/>
            </a:pPr>
            <a:r>
              <a:rPr lang="en" sz="2000"/>
              <a:t>t-test demonstrated that time was a significant factor in this dataset</a:t>
            </a:r>
            <a:endParaRPr sz="2000"/>
          </a:p>
          <a:p>
            <a:pPr indent="-355600" lvl="0" marL="457200" rtl="0" algn="l">
              <a:lnSpc>
                <a:spcPct val="115000"/>
              </a:lnSpc>
              <a:spcBef>
                <a:spcPts val="0"/>
              </a:spcBef>
              <a:spcAft>
                <a:spcPts val="0"/>
              </a:spcAft>
              <a:buSzPts val="2000"/>
              <a:buChar char="●"/>
            </a:pPr>
            <a:r>
              <a:rPr lang="en" sz="2000"/>
              <a:t>Because of this, there is no reason to continue on testing with our model if we know that the rest of the dataset is influenced by time</a:t>
            </a:r>
            <a:endParaRPr sz="2000"/>
          </a:p>
          <a:p>
            <a:pPr indent="0" lvl="0" marL="0" rtl="0" algn="l">
              <a:spcBef>
                <a:spcPts val="0"/>
              </a:spcBef>
              <a:spcAft>
                <a:spcPts val="0"/>
              </a:spcAft>
              <a:buNone/>
            </a:pPr>
            <a:r>
              <a:t/>
            </a:r>
            <a:endParaRPr sz="1600"/>
          </a:p>
        </p:txBody>
      </p:sp>
      <p:sp>
        <p:nvSpPr>
          <p:cNvPr id="200" name="Google Shape;200;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Further Discussion</a:t>
            </a:r>
            <a:endParaRPr/>
          </a:p>
        </p:txBody>
      </p:sp>
      <p:sp>
        <p:nvSpPr>
          <p:cNvPr id="206" name="Google Shape;206;p2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Problems and Areas for Extension in Future Research.</a:t>
            </a:r>
            <a:endParaRPr/>
          </a:p>
        </p:txBody>
      </p:sp>
      <p:sp>
        <p:nvSpPr>
          <p:cNvPr id="207" name="Google Shape;207;p29"/>
          <p:cNvSpPr txBox="1"/>
          <p:nvPr>
            <p:ph idx="2" type="body"/>
          </p:nvPr>
        </p:nvSpPr>
        <p:spPr>
          <a:xfrm>
            <a:off x="4939500" y="724200"/>
            <a:ext cx="3837000" cy="3683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Problems</a:t>
            </a:r>
            <a:endParaRPr/>
          </a:p>
          <a:p>
            <a:pPr indent="-317500" lvl="1" marL="914400" rtl="0" algn="l">
              <a:spcBef>
                <a:spcPts val="0"/>
              </a:spcBef>
              <a:spcAft>
                <a:spcPts val="0"/>
              </a:spcAft>
              <a:buSzPts val="1400"/>
              <a:buChar char="○"/>
            </a:pPr>
            <a:r>
              <a:rPr lang="en"/>
              <a:t>We were unable to contact the creator of this dataset for the column descriptions </a:t>
            </a:r>
            <a:endParaRPr/>
          </a:p>
          <a:p>
            <a:pPr indent="-317500" lvl="1" marL="914400" rtl="0" algn="l">
              <a:spcBef>
                <a:spcPts val="0"/>
              </a:spcBef>
              <a:spcAft>
                <a:spcPts val="0"/>
              </a:spcAft>
              <a:buSzPts val="1400"/>
              <a:buChar char="○"/>
            </a:pPr>
            <a:r>
              <a:rPr lang="en"/>
              <a:t>Because of this, we continued our project with our assumptions of what the columns represent, given the column name which means we can assume incorrectly</a:t>
            </a:r>
            <a:endParaRPr sz="100"/>
          </a:p>
          <a:p>
            <a:pPr indent="-342900" lvl="0" marL="457200" rtl="0" algn="l">
              <a:spcBef>
                <a:spcPts val="0"/>
              </a:spcBef>
              <a:spcAft>
                <a:spcPts val="0"/>
              </a:spcAft>
              <a:buSzPts val="1800"/>
              <a:buChar char="●"/>
            </a:pPr>
            <a:r>
              <a:rPr lang="en"/>
              <a:t>Extensions</a:t>
            </a:r>
            <a:endParaRPr/>
          </a:p>
          <a:p>
            <a:pPr indent="-317500" lvl="1" marL="914400" rtl="0" algn="l">
              <a:spcBef>
                <a:spcPts val="0"/>
              </a:spcBef>
              <a:spcAft>
                <a:spcPts val="0"/>
              </a:spcAft>
              <a:buSzPts val="1400"/>
              <a:buChar char="○"/>
            </a:pPr>
            <a:r>
              <a:rPr lang="en"/>
              <a:t>Knowing the column descriptions: improved feature selection</a:t>
            </a:r>
            <a:endParaRPr/>
          </a:p>
          <a:p>
            <a:pPr indent="-317500" lvl="1" marL="914400" rtl="0" algn="l">
              <a:spcBef>
                <a:spcPts val="0"/>
              </a:spcBef>
              <a:spcAft>
                <a:spcPts val="0"/>
              </a:spcAft>
              <a:buSzPts val="1400"/>
              <a:buChar char="○"/>
            </a:pPr>
            <a:r>
              <a:rPr lang="en"/>
              <a:t>When selecting features, we could have done combinations of all the 5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202200" y="2285400"/>
            <a:ext cx="273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39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grpSp>
        <p:nvGrpSpPr>
          <p:cNvPr id="66" name="Google Shape;66;p14"/>
          <p:cNvGrpSpPr/>
          <p:nvPr/>
        </p:nvGrpSpPr>
        <p:grpSpPr>
          <a:xfrm>
            <a:off x="431925" y="1304875"/>
            <a:ext cx="2628925" cy="3416400"/>
            <a:chOff x="431925" y="1304875"/>
            <a:chExt cx="2628925" cy="3416400"/>
          </a:xfrm>
        </p:grpSpPr>
        <p:sp>
          <p:nvSpPr>
            <p:cNvPr id="67" name="Google Shape;6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Motivation</a:t>
            </a:r>
            <a:endParaRPr>
              <a:solidFill>
                <a:schemeClr val="lt1"/>
              </a:solidFill>
            </a:endParaRPr>
          </a:p>
        </p:txBody>
      </p:sp>
      <p:sp>
        <p:nvSpPr>
          <p:cNvPr id="70" name="Google Shape;70;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want to create a model to predict human emotion using neurological signals, which can be used to better understand emotions and foster greater empathy in people.</a:t>
            </a:r>
            <a:endParaRPr sz="1600"/>
          </a:p>
        </p:txBody>
      </p:sp>
      <p:grpSp>
        <p:nvGrpSpPr>
          <p:cNvPr id="71" name="Google Shape;71;p14"/>
          <p:cNvGrpSpPr/>
          <p:nvPr/>
        </p:nvGrpSpPr>
        <p:grpSpPr>
          <a:xfrm>
            <a:off x="3320450" y="1304875"/>
            <a:ext cx="2632500" cy="3416400"/>
            <a:chOff x="3320450" y="1304875"/>
            <a:chExt cx="2632500" cy="3416400"/>
          </a:xfrm>
        </p:grpSpPr>
        <p:sp>
          <p:nvSpPr>
            <p:cNvPr id="72" name="Google Shape;7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a:t>
            </a:r>
            <a:endParaRPr>
              <a:solidFill>
                <a:schemeClr val="lt1"/>
              </a:solidFill>
            </a:endParaRPr>
          </a:p>
        </p:txBody>
      </p:sp>
      <p:sp>
        <p:nvSpPr>
          <p:cNvPr id="75" name="Google Shape;75;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Human emotions are complex and have a large spectrum of expression. Emotions have nuance and people show their feelings in different ways.</a:t>
            </a:r>
            <a:endParaRPr sz="1600"/>
          </a:p>
        </p:txBody>
      </p:sp>
      <p:grpSp>
        <p:nvGrpSpPr>
          <p:cNvPr id="76" name="Google Shape;76;p14"/>
          <p:cNvGrpSpPr/>
          <p:nvPr/>
        </p:nvGrpSpPr>
        <p:grpSpPr>
          <a:xfrm>
            <a:off x="6212550" y="1304875"/>
            <a:ext cx="2632500" cy="3416400"/>
            <a:chOff x="6212550" y="1304875"/>
            <a:chExt cx="2632500" cy="3416400"/>
          </a:xfrm>
        </p:grpSpPr>
        <p:sp>
          <p:nvSpPr>
            <p:cNvPr id="77" name="Google Shape;7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Importance</a:t>
            </a:r>
            <a:endParaRPr>
              <a:solidFill>
                <a:schemeClr val="lt1"/>
              </a:solidFill>
            </a:endParaRPr>
          </a:p>
        </p:txBody>
      </p:sp>
      <p:sp>
        <p:nvSpPr>
          <p:cNvPr id="80" name="Google Shape;80;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Having a predictive model allows us to extrapolate basic emotions (positive, negative, neutral), which has a variety of benefits, such as improved communication, </a:t>
            </a:r>
            <a:r>
              <a:rPr lang="en" sz="1600"/>
              <a:t>emotional</a:t>
            </a:r>
            <a:r>
              <a:rPr lang="en" sz="1600"/>
              <a:t> or traumatic therapy, education, etc.</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grpSp>
        <p:nvGrpSpPr>
          <p:cNvPr id="86" name="Google Shape;86;p15"/>
          <p:cNvGrpSpPr/>
          <p:nvPr/>
        </p:nvGrpSpPr>
        <p:grpSpPr>
          <a:xfrm>
            <a:off x="431927" y="1255190"/>
            <a:ext cx="3999909" cy="3499419"/>
            <a:chOff x="431925" y="1304875"/>
            <a:chExt cx="2628925" cy="3416400"/>
          </a:xfrm>
        </p:grpSpPr>
        <p:sp>
          <p:nvSpPr>
            <p:cNvPr id="87" name="Google Shape;87;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t/>
              </a:r>
              <a:endParaRPr sz="1050" u="sng">
                <a:solidFill>
                  <a:srgbClr val="337AB7"/>
                </a:solidFill>
                <a:highlight>
                  <a:srgbClr val="FFFFFF"/>
                </a:highlight>
              </a:endParaRPr>
            </a:p>
            <a:p>
              <a:pPr indent="0" lvl="0" marL="0" rtl="0" algn="l">
                <a:spcBef>
                  <a:spcPts val="0"/>
                </a:spcBef>
                <a:spcAft>
                  <a:spcPts val="0"/>
                </a:spcAft>
                <a:buNone/>
              </a:pPr>
              <a:r>
                <a:t/>
              </a:r>
              <a:endParaRPr/>
            </a:p>
          </p:txBody>
        </p:sp>
      </p:grpSp>
      <p:sp>
        <p:nvSpPr>
          <p:cNvPr id="89" name="Google Shape;89;p15"/>
          <p:cNvSpPr txBox="1"/>
          <p:nvPr>
            <p:ph idx="1" type="body"/>
          </p:nvPr>
        </p:nvSpPr>
        <p:spPr>
          <a:xfrm>
            <a:off x="545275" y="1255181"/>
            <a:ext cx="3795300" cy="4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Literature</a:t>
            </a:r>
            <a:endParaRPr>
              <a:solidFill>
                <a:schemeClr val="lt1"/>
              </a:solidFill>
            </a:endParaRPr>
          </a:p>
        </p:txBody>
      </p:sp>
      <p:grpSp>
        <p:nvGrpSpPr>
          <p:cNvPr id="90" name="Google Shape;90;p15"/>
          <p:cNvGrpSpPr/>
          <p:nvPr/>
        </p:nvGrpSpPr>
        <p:grpSpPr>
          <a:xfrm>
            <a:off x="4749052" y="1255132"/>
            <a:ext cx="3999909" cy="3499419"/>
            <a:chOff x="431925" y="1304875"/>
            <a:chExt cx="2628925" cy="3416400"/>
          </a:xfrm>
        </p:grpSpPr>
        <p:sp>
          <p:nvSpPr>
            <p:cNvPr id="91" name="Google Shape;91;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5"/>
          <p:cNvSpPr txBox="1"/>
          <p:nvPr>
            <p:ph idx="1" type="body"/>
          </p:nvPr>
        </p:nvSpPr>
        <p:spPr>
          <a:xfrm>
            <a:off x="4862400" y="1255181"/>
            <a:ext cx="3795300" cy="4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Previous Class Work 2019</a:t>
            </a:r>
            <a:endParaRPr>
              <a:solidFill>
                <a:schemeClr val="lt1"/>
              </a:solidFill>
            </a:endParaRPr>
          </a:p>
        </p:txBody>
      </p:sp>
      <p:sp>
        <p:nvSpPr>
          <p:cNvPr id="94" name="Google Shape;94;p15"/>
          <p:cNvSpPr txBox="1"/>
          <p:nvPr>
            <p:ph idx="1" type="body"/>
          </p:nvPr>
        </p:nvSpPr>
        <p:spPr>
          <a:xfrm>
            <a:off x="4810325" y="1761500"/>
            <a:ext cx="3795300" cy="2993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MNIST Brain Digit  - (2019 Class Project by Justin Nguyen, Waylon Chang, Leyi Shang, Jeffrey Feng)</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
        <p:nvSpPr>
          <p:cNvPr id="95" name="Google Shape;95;p15"/>
          <p:cNvSpPr txBox="1"/>
          <p:nvPr>
            <p:ph idx="1" type="body"/>
          </p:nvPr>
        </p:nvSpPr>
        <p:spPr>
          <a:xfrm>
            <a:off x="534225" y="1761500"/>
            <a:ext cx="3795300" cy="279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Bird, Jordan &amp; Ekart, Aniko &amp; Buckingham, Christopher &amp; Faria, Diego. (2019). Mental Emotional Sentiment Classification with an EEG-based Brain-machine Interface. </a:t>
            </a:r>
            <a:endParaRPr sz="1200"/>
          </a:p>
          <a:p>
            <a:pPr indent="-304800" lvl="1" marL="914400" rtl="0" algn="l">
              <a:lnSpc>
                <a:spcPct val="115000"/>
              </a:lnSpc>
              <a:spcBef>
                <a:spcPts val="0"/>
              </a:spcBef>
              <a:spcAft>
                <a:spcPts val="0"/>
              </a:spcAft>
              <a:buSzPts val="1200"/>
              <a:buChar char="○"/>
            </a:pPr>
            <a:r>
              <a:rPr lang="en" u="sng">
                <a:solidFill>
                  <a:schemeClr val="hlink"/>
                </a:solidFill>
                <a:hlinkClick r:id="rId4"/>
              </a:rPr>
              <a:t>Link</a:t>
            </a:r>
            <a:endParaRPr sz="1200"/>
          </a:p>
          <a:p>
            <a:pPr indent="-304800" lvl="0" marL="457200" rtl="0" algn="l">
              <a:lnSpc>
                <a:spcPct val="115000"/>
              </a:lnSpc>
              <a:spcBef>
                <a:spcPts val="0"/>
              </a:spcBef>
              <a:spcAft>
                <a:spcPts val="0"/>
              </a:spcAft>
              <a:buSzPts val="1200"/>
              <a:buChar char="●"/>
            </a:pPr>
            <a:r>
              <a:rPr lang="en" sz="1200"/>
              <a:t>Bird, Jordan &amp; Faria, Diego &amp; Manso, Luis &amp; Ekárt, A. &amp; Buckingham, Christopher. (2019). A Deep Evolutionary Approach to Bioinspired Classifier Optimisation for Brain-Machine Interaction. </a:t>
            </a:r>
            <a:endParaRPr sz="1200"/>
          </a:p>
          <a:p>
            <a:pPr indent="-304800" lvl="1" marL="914400" rtl="0" algn="l">
              <a:lnSpc>
                <a:spcPct val="115000"/>
              </a:lnSpc>
              <a:spcBef>
                <a:spcPts val="0"/>
              </a:spcBef>
              <a:spcAft>
                <a:spcPts val="0"/>
              </a:spcAft>
              <a:buSzPts val="1200"/>
              <a:buChar char="○"/>
            </a:pPr>
            <a:r>
              <a:rPr lang="en" u="sng">
                <a:solidFill>
                  <a:schemeClr val="hlink"/>
                </a:solidFill>
                <a:hlinkClick r:id="rId5"/>
              </a:rPr>
              <a:t>Link</a:t>
            </a:r>
            <a:endParaRPr sz="1200"/>
          </a:p>
          <a:p>
            <a:pPr indent="-304800" lvl="0" marL="457200" rtl="0" algn="l">
              <a:lnSpc>
                <a:spcPct val="115000"/>
              </a:lnSpc>
              <a:spcBef>
                <a:spcPts val="0"/>
              </a:spcBef>
              <a:spcAft>
                <a:spcPts val="0"/>
              </a:spcAft>
              <a:buSzPts val="1200"/>
              <a:buChar char="●"/>
            </a:pPr>
            <a:r>
              <a:rPr lang="en" sz="1200"/>
              <a:t>EEG Brainwave Dataset: Feeling Emotions</a:t>
            </a:r>
            <a:endParaRPr sz="1200"/>
          </a:p>
          <a:p>
            <a:pPr indent="-304800" lvl="1" marL="914400" rtl="0" algn="l">
              <a:lnSpc>
                <a:spcPct val="115000"/>
              </a:lnSpc>
              <a:spcBef>
                <a:spcPts val="0"/>
              </a:spcBef>
              <a:spcAft>
                <a:spcPts val="0"/>
              </a:spcAft>
              <a:buSzPts val="1200"/>
              <a:buChar char="○"/>
            </a:pPr>
            <a:r>
              <a:rPr lang="en" sz="1200" u="sng">
                <a:solidFill>
                  <a:schemeClr val="hlink"/>
                </a:solidFill>
                <a:hlinkClick r:id="rId6"/>
              </a:rPr>
              <a:t>Kaggle Dataset</a:t>
            </a:r>
            <a:endParaRPr sz="12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Dataset</a:t>
            </a:r>
            <a:endParaRPr/>
          </a:p>
        </p:txBody>
      </p:sp>
      <p:pic>
        <p:nvPicPr>
          <p:cNvPr id="101" name="Google Shape;101;p16"/>
          <p:cNvPicPr preferRelativeResize="0"/>
          <p:nvPr/>
        </p:nvPicPr>
        <p:blipFill>
          <a:blip r:embed="rId4">
            <a:alphaModFix/>
          </a:blip>
          <a:stretch>
            <a:fillRect/>
          </a:stretch>
        </p:blipFill>
        <p:spPr>
          <a:xfrm>
            <a:off x="430100" y="1151830"/>
            <a:ext cx="8402200" cy="2839832"/>
          </a:xfrm>
          <a:prstGeom prst="rect">
            <a:avLst/>
          </a:prstGeom>
          <a:noFill/>
          <a:ln>
            <a:noFill/>
          </a:ln>
        </p:spPr>
      </p:pic>
      <p:sp>
        <p:nvSpPr>
          <p:cNvPr id="102" name="Google Shape;102;p16"/>
          <p:cNvSpPr txBox="1"/>
          <p:nvPr/>
        </p:nvSpPr>
        <p:spPr>
          <a:xfrm>
            <a:off x="445725" y="4167150"/>
            <a:ext cx="7633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accent3"/>
                </a:solidFill>
                <a:latin typeface="Average"/>
                <a:ea typeface="Average"/>
                <a:cs typeface="Average"/>
                <a:sym typeface="Average"/>
              </a:rPr>
              <a:t>Importing dataset csv file on Jupyter Notebook</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08" name="Google Shape;108;p17"/>
          <p:cNvSpPr txBox="1"/>
          <p:nvPr>
            <p:ph idx="1" type="body"/>
          </p:nvPr>
        </p:nvSpPr>
        <p:spPr>
          <a:xfrm>
            <a:off x="3991488" y="1017713"/>
            <a:ext cx="2685900" cy="94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Check dataset for nulls to ensure validity and effectiveness of data.</a:t>
            </a:r>
            <a:endParaRPr/>
          </a:p>
        </p:txBody>
      </p:sp>
      <p:pic>
        <p:nvPicPr>
          <p:cNvPr id="109" name="Google Shape;109;p17"/>
          <p:cNvPicPr preferRelativeResize="0"/>
          <p:nvPr/>
        </p:nvPicPr>
        <p:blipFill>
          <a:blip r:embed="rId3">
            <a:alphaModFix/>
          </a:blip>
          <a:stretch>
            <a:fillRect/>
          </a:stretch>
        </p:blipFill>
        <p:spPr>
          <a:xfrm>
            <a:off x="782612" y="1116194"/>
            <a:ext cx="2997850" cy="744131"/>
          </a:xfrm>
          <a:prstGeom prst="rect">
            <a:avLst/>
          </a:prstGeom>
          <a:noFill/>
          <a:ln>
            <a:noFill/>
          </a:ln>
        </p:spPr>
      </p:pic>
      <p:pic>
        <p:nvPicPr>
          <p:cNvPr id="110" name="Google Shape;110;p17"/>
          <p:cNvPicPr preferRelativeResize="0"/>
          <p:nvPr/>
        </p:nvPicPr>
        <p:blipFill>
          <a:blip r:embed="rId4">
            <a:alphaModFix/>
          </a:blip>
          <a:stretch>
            <a:fillRect/>
          </a:stretch>
        </p:blipFill>
        <p:spPr>
          <a:xfrm>
            <a:off x="1546475" y="1958800"/>
            <a:ext cx="2997851" cy="2938650"/>
          </a:xfrm>
          <a:prstGeom prst="rect">
            <a:avLst/>
          </a:prstGeom>
          <a:noFill/>
          <a:ln>
            <a:noFill/>
          </a:ln>
        </p:spPr>
      </p:pic>
      <p:sp>
        <p:nvSpPr>
          <p:cNvPr id="111" name="Google Shape;111;p17"/>
          <p:cNvSpPr txBox="1"/>
          <p:nvPr>
            <p:ph idx="1" type="body"/>
          </p:nvPr>
        </p:nvSpPr>
        <p:spPr>
          <a:xfrm>
            <a:off x="4755313" y="2869825"/>
            <a:ext cx="2842200" cy="111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are visualizing the distribution of the labels to see if there is any skewness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cont.</a:t>
            </a:r>
            <a:endParaRPr/>
          </a:p>
        </p:txBody>
      </p:sp>
      <p:pic>
        <p:nvPicPr>
          <p:cNvPr id="117" name="Google Shape;117;p18"/>
          <p:cNvPicPr preferRelativeResize="0"/>
          <p:nvPr/>
        </p:nvPicPr>
        <p:blipFill>
          <a:blip r:embed="rId3">
            <a:alphaModFix/>
          </a:blip>
          <a:stretch>
            <a:fillRect/>
          </a:stretch>
        </p:blipFill>
        <p:spPr>
          <a:xfrm>
            <a:off x="1814175" y="1131000"/>
            <a:ext cx="5515650" cy="3163025"/>
          </a:xfrm>
          <a:prstGeom prst="rect">
            <a:avLst/>
          </a:prstGeom>
          <a:noFill/>
          <a:ln>
            <a:noFill/>
          </a:ln>
        </p:spPr>
      </p:pic>
      <p:sp>
        <p:nvSpPr>
          <p:cNvPr id="118" name="Google Shape;118;p18"/>
          <p:cNvSpPr txBox="1"/>
          <p:nvPr>
            <p:ph idx="1" type="body"/>
          </p:nvPr>
        </p:nvSpPr>
        <p:spPr>
          <a:xfrm>
            <a:off x="2013900" y="4294025"/>
            <a:ext cx="5116200" cy="7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Creating a new mapping for the label because the “label” column is currently a string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cont.</a:t>
            </a:r>
            <a:endParaRPr/>
          </a:p>
        </p:txBody>
      </p:sp>
      <p:sp>
        <p:nvSpPr>
          <p:cNvPr id="124" name="Google Shape;124;p19"/>
          <p:cNvSpPr txBox="1"/>
          <p:nvPr>
            <p:ph idx="1" type="body"/>
          </p:nvPr>
        </p:nvSpPr>
        <p:spPr>
          <a:xfrm>
            <a:off x="4216826" y="1636650"/>
            <a:ext cx="3396000" cy="202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Obtaining the training and testing set</a:t>
            </a:r>
            <a:endParaRPr sz="2000"/>
          </a:p>
        </p:txBody>
      </p:sp>
      <p:pic>
        <p:nvPicPr>
          <p:cNvPr id="125" name="Google Shape;125;p19"/>
          <p:cNvPicPr preferRelativeResize="0"/>
          <p:nvPr/>
        </p:nvPicPr>
        <p:blipFill>
          <a:blip r:embed="rId3">
            <a:alphaModFix/>
          </a:blip>
          <a:stretch>
            <a:fillRect/>
          </a:stretch>
        </p:blipFill>
        <p:spPr>
          <a:xfrm>
            <a:off x="311700" y="1017725"/>
            <a:ext cx="3679263" cy="3840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131" name="Google Shape;131;p20"/>
          <p:cNvSpPr txBox="1"/>
          <p:nvPr/>
        </p:nvSpPr>
        <p:spPr>
          <a:xfrm>
            <a:off x="2440650" y="3254450"/>
            <a:ext cx="4262700" cy="1585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latin typeface="Average"/>
                <a:ea typeface="Average"/>
                <a:cs typeface="Average"/>
                <a:sym typeface="Average"/>
              </a:rPr>
              <a:t>Our process will be the same for each model:</a:t>
            </a:r>
            <a:endParaRPr sz="1300">
              <a:solidFill>
                <a:schemeClr val="accent3"/>
              </a:solidFill>
              <a:latin typeface="Average"/>
              <a:ea typeface="Average"/>
              <a:cs typeface="Average"/>
              <a:sym typeface="Average"/>
            </a:endParaRPr>
          </a:p>
          <a:p>
            <a:pPr indent="-311150" lvl="0" marL="457200" rtl="0" algn="l">
              <a:spcBef>
                <a:spcPts val="0"/>
              </a:spcBef>
              <a:spcAft>
                <a:spcPts val="0"/>
              </a:spcAft>
              <a:buClr>
                <a:schemeClr val="accent3"/>
              </a:buClr>
              <a:buSzPts val="1300"/>
              <a:buFont typeface="Average"/>
              <a:buAutoNum type="arabicPeriod"/>
            </a:pPr>
            <a:r>
              <a:rPr lang="en" sz="1300">
                <a:solidFill>
                  <a:schemeClr val="accent3"/>
                </a:solidFill>
                <a:latin typeface="Average"/>
                <a:ea typeface="Average"/>
                <a:cs typeface="Average"/>
                <a:sym typeface="Average"/>
              </a:rPr>
              <a:t>Create our feature vector by creating a column of ones</a:t>
            </a:r>
            <a:endParaRPr sz="1300">
              <a:solidFill>
                <a:schemeClr val="accent3"/>
              </a:solidFill>
              <a:latin typeface="Average"/>
              <a:ea typeface="Average"/>
              <a:cs typeface="Average"/>
              <a:sym typeface="Average"/>
            </a:endParaRPr>
          </a:p>
          <a:p>
            <a:pPr indent="-311150" lvl="0" marL="457200" rtl="0" algn="l">
              <a:spcBef>
                <a:spcPts val="0"/>
              </a:spcBef>
              <a:spcAft>
                <a:spcPts val="0"/>
              </a:spcAft>
              <a:buClr>
                <a:schemeClr val="accent3"/>
              </a:buClr>
              <a:buSzPts val="1300"/>
              <a:buFont typeface="Average"/>
              <a:buAutoNum type="arabicPeriod"/>
            </a:pPr>
            <a:r>
              <a:rPr lang="en" sz="1300">
                <a:solidFill>
                  <a:schemeClr val="accent3"/>
                </a:solidFill>
                <a:latin typeface="Average"/>
                <a:ea typeface="Average"/>
                <a:cs typeface="Average"/>
                <a:sym typeface="Average"/>
              </a:rPr>
              <a:t>Convert the features into a list</a:t>
            </a:r>
            <a:endParaRPr sz="1300">
              <a:solidFill>
                <a:schemeClr val="accent3"/>
              </a:solidFill>
              <a:latin typeface="Average"/>
              <a:ea typeface="Average"/>
              <a:cs typeface="Average"/>
              <a:sym typeface="Average"/>
            </a:endParaRPr>
          </a:p>
          <a:p>
            <a:pPr indent="-311150" lvl="0" marL="457200" rtl="0" algn="l">
              <a:spcBef>
                <a:spcPts val="0"/>
              </a:spcBef>
              <a:spcAft>
                <a:spcPts val="0"/>
              </a:spcAft>
              <a:buClr>
                <a:schemeClr val="accent3"/>
              </a:buClr>
              <a:buSzPts val="1300"/>
              <a:buFont typeface="Average"/>
              <a:buAutoNum type="arabicPeriod"/>
            </a:pPr>
            <a:r>
              <a:rPr lang="en" sz="1300">
                <a:solidFill>
                  <a:schemeClr val="accent3"/>
                </a:solidFill>
                <a:latin typeface="Average"/>
                <a:ea typeface="Average"/>
                <a:cs typeface="Average"/>
                <a:sym typeface="Average"/>
              </a:rPr>
              <a:t>Appending them to create a training vector</a:t>
            </a:r>
            <a:endParaRPr sz="1300">
              <a:solidFill>
                <a:schemeClr val="accent3"/>
              </a:solidFill>
              <a:latin typeface="Average"/>
              <a:ea typeface="Average"/>
              <a:cs typeface="Average"/>
              <a:sym typeface="Average"/>
            </a:endParaRPr>
          </a:p>
          <a:p>
            <a:pPr indent="-311150" lvl="0" marL="457200" rtl="0" algn="l">
              <a:spcBef>
                <a:spcPts val="0"/>
              </a:spcBef>
              <a:spcAft>
                <a:spcPts val="0"/>
              </a:spcAft>
              <a:buClr>
                <a:schemeClr val="accent3"/>
              </a:buClr>
              <a:buSzPts val="1300"/>
              <a:buFont typeface="Average"/>
              <a:buAutoNum type="arabicPeriod"/>
            </a:pPr>
            <a:r>
              <a:rPr lang="en" sz="1300">
                <a:solidFill>
                  <a:schemeClr val="accent3"/>
                </a:solidFill>
                <a:latin typeface="Average"/>
                <a:ea typeface="Average"/>
                <a:cs typeface="Average"/>
                <a:sym typeface="Average"/>
              </a:rPr>
              <a:t>Train the model on it</a:t>
            </a:r>
            <a:endParaRPr sz="1300">
              <a:solidFill>
                <a:schemeClr val="accent3"/>
              </a:solidFill>
              <a:latin typeface="Average"/>
              <a:ea typeface="Average"/>
              <a:cs typeface="Average"/>
              <a:sym typeface="Average"/>
            </a:endParaRPr>
          </a:p>
          <a:p>
            <a:pPr indent="-311150" lvl="0" marL="457200" rtl="0" algn="l">
              <a:spcBef>
                <a:spcPts val="0"/>
              </a:spcBef>
              <a:spcAft>
                <a:spcPts val="0"/>
              </a:spcAft>
              <a:buClr>
                <a:schemeClr val="accent3"/>
              </a:buClr>
              <a:buSzPts val="1300"/>
              <a:buFont typeface="Average"/>
              <a:buAutoNum type="arabicPeriod"/>
            </a:pPr>
            <a:r>
              <a:rPr lang="en" sz="1300">
                <a:solidFill>
                  <a:schemeClr val="accent3"/>
                </a:solidFill>
                <a:latin typeface="Average"/>
                <a:ea typeface="Average"/>
                <a:cs typeface="Average"/>
                <a:sym typeface="Average"/>
              </a:rPr>
              <a:t>Get the accuracy of each model on the training set</a:t>
            </a:r>
            <a:endParaRPr sz="1300">
              <a:solidFill>
                <a:schemeClr val="accent3"/>
              </a:solidFill>
              <a:latin typeface="Average"/>
              <a:ea typeface="Average"/>
              <a:cs typeface="Average"/>
              <a:sym typeface="Average"/>
            </a:endParaRPr>
          </a:p>
        </p:txBody>
      </p:sp>
      <p:sp>
        <p:nvSpPr>
          <p:cNvPr id="132" name="Google Shape;132;p20"/>
          <p:cNvSpPr txBox="1"/>
          <p:nvPr/>
        </p:nvSpPr>
        <p:spPr>
          <a:xfrm>
            <a:off x="311700" y="1017725"/>
            <a:ext cx="5254800" cy="21549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3"/>
                </a:solidFill>
                <a:latin typeface="Average"/>
                <a:ea typeface="Average"/>
                <a:cs typeface="Average"/>
                <a:sym typeface="Average"/>
              </a:rPr>
              <a:t>With 5 features, we will create 5 models through SVM:</a:t>
            </a:r>
            <a:endParaRPr sz="1300">
              <a:solidFill>
                <a:schemeClr val="accent3"/>
              </a:solidFill>
              <a:latin typeface="Average"/>
              <a:ea typeface="Average"/>
              <a:cs typeface="Average"/>
              <a:sym typeface="Average"/>
            </a:endParaRPr>
          </a:p>
          <a:p>
            <a:pPr indent="0" lvl="0" marL="0" rtl="0" algn="l">
              <a:spcBef>
                <a:spcPts val="1200"/>
              </a:spcBef>
              <a:spcAft>
                <a:spcPts val="0"/>
              </a:spcAft>
              <a:buNone/>
            </a:pPr>
            <a:r>
              <a:rPr lang="en" sz="1300">
                <a:solidFill>
                  <a:schemeClr val="accent3"/>
                </a:solidFill>
                <a:latin typeface="Average"/>
                <a:ea typeface="Average"/>
                <a:cs typeface="Average"/>
                <a:sym typeface="Average"/>
              </a:rPr>
              <a:t>𝑀1: [mean_0_a]</a:t>
            </a:r>
            <a:endParaRPr sz="1300">
              <a:solidFill>
                <a:schemeClr val="accent3"/>
              </a:solidFill>
              <a:latin typeface="Average"/>
              <a:ea typeface="Average"/>
              <a:cs typeface="Average"/>
              <a:sym typeface="Average"/>
            </a:endParaRPr>
          </a:p>
          <a:p>
            <a:pPr indent="0" lvl="0" marL="0" rtl="0" algn="l">
              <a:spcBef>
                <a:spcPts val="1200"/>
              </a:spcBef>
              <a:spcAft>
                <a:spcPts val="0"/>
              </a:spcAft>
              <a:buNone/>
            </a:pPr>
            <a:r>
              <a:rPr lang="en" sz="1300">
                <a:solidFill>
                  <a:schemeClr val="accent3"/>
                </a:solidFill>
                <a:latin typeface="Average"/>
                <a:ea typeface="Average"/>
                <a:cs typeface="Average"/>
                <a:sym typeface="Average"/>
              </a:rPr>
              <a:t>M2: [mean_0_a, mean_1_a]</a:t>
            </a:r>
            <a:endParaRPr sz="1300">
              <a:solidFill>
                <a:schemeClr val="accent3"/>
              </a:solidFill>
              <a:latin typeface="Average"/>
              <a:ea typeface="Average"/>
              <a:cs typeface="Average"/>
              <a:sym typeface="Average"/>
            </a:endParaRPr>
          </a:p>
          <a:p>
            <a:pPr indent="0" lvl="0" marL="0" rtl="0" algn="l">
              <a:spcBef>
                <a:spcPts val="1200"/>
              </a:spcBef>
              <a:spcAft>
                <a:spcPts val="0"/>
              </a:spcAft>
              <a:buNone/>
            </a:pPr>
            <a:r>
              <a:rPr lang="en" sz="1300">
                <a:solidFill>
                  <a:schemeClr val="accent3"/>
                </a:solidFill>
                <a:latin typeface="Average"/>
                <a:ea typeface="Average"/>
                <a:cs typeface="Average"/>
                <a:sym typeface="Average"/>
              </a:rPr>
              <a:t>M3: [mean_0_a, mean_1_a, mean_2_a]</a:t>
            </a:r>
            <a:endParaRPr sz="1300">
              <a:solidFill>
                <a:schemeClr val="accent3"/>
              </a:solidFill>
              <a:latin typeface="Average"/>
              <a:ea typeface="Average"/>
              <a:cs typeface="Average"/>
              <a:sym typeface="Average"/>
            </a:endParaRPr>
          </a:p>
          <a:p>
            <a:pPr indent="0" lvl="0" marL="0" rtl="0" algn="l">
              <a:spcBef>
                <a:spcPts val="1200"/>
              </a:spcBef>
              <a:spcAft>
                <a:spcPts val="0"/>
              </a:spcAft>
              <a:buNone/>
            </a:pPr>
            <a:r>
              <a:rPr lang="en" sz="1300">
                <a:solidFill>
                  <a:schemeClr val="accent3"/>
                </a:solidFill>
                <a:latin typeface="Average"/>
                <a:ea typeface="Average"/>
                <a:cs typeface="Average"/>
                <a:sym typeface="Average"/>
              </a:rPr>
              <a:t>M4: [mean_0_a, mean_1_a, mean_2_a, mean_3_a]</a:t>
            </a:r>
            <a:endParaRPr sz="1300">
              <a:solidFill>
                <a:schemeClr val="accent3"/>
              </a:solidFill>
              <a:latin typeface="Average"/>
              <a:ea typeface="Average"/>
              <a:cs typeface="Average"/>
              <a:sym typeface="Average"/>
            </a:endParaRPr>
          </a:p>
          <a:p>
            <a:pPr indent="0" lvl="0" marL="0" rtl="0" algn="l">
              <a:spcBef>
                <a:spcPts val="1200"/>
              </a:spcBef>
              <a:spcAft>
                <a:spcPts val="1200"/>
              </a:spcAft>
              <a:buNone/>
            </a:pPr>
            <a:r>
              <a:rPr lang="en" sz="1300">
                <a:solidFill>
                  <a:schemeClr val="accent3"/>
                </a:solidFill>
                <a:latin typeface="Average"/>
                <a:ea typeface="Average"/>
                <a:cs typeface="Average"/>
                <a:sym typeface="Average"/>
              </a:rPr>
              <a:t>M5: [mean_0_a, mean_1_a, mean_2_a , mean_3_a, mean_4_a]</a:t>
            </a:r>
            <a:endParaRPr sz="13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the models [1/3]</a:t>
            </a:r>
            <a:endParaRPr/>
          </a:p>
        </p:txBody>
      </p:sp>
      <p:sp>
        <p:nvSpPr>
          <p:cNvPr id="138" name="Google Shape;138;p21"/>
          <p:cNvSpPr txBox="1"/>
          <p:nvPr>
            <p:ph idx="1" type="body"/>
          </p:nvPr>
        </p:nvSpPr>
        <p:spPr>
          <a:xfrm>
            <a:off x="311700" y="3406300"/>
            <a:ext cx="4059600" cy="707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Using this function, we can create our feature vector to be used for training the models</a:t>
            </a:r>
            <a:endParaRPr/>
          </a:p>
        </p:txBody>
      </p:sp>
      <p:pic>
        <p:nvPicPr>
          <p:cNvPr id="139" name="Google Shape;139;p21"/>
          <p:cNvPicPr preferRelativeResize="0"/>
          <p:nvPr/>
        </p:nvPicPr>
        <p:blipFill>
          <a:blip r:embed="rId4">
            <a:alphaModFix/>
          </a:blip>
          <a:stretch>
            <a:fillRect/>
          </a:stretch>
        </p:blipFill>
        <p:spPr>
          <a:xfrm>
            <a:off x="311800" y="1555425"/>
            <a:ext cx="4059533" cy="1761350"/>
          </a:xfrm>
          <a:prstGeom prst="rect">
            <a:avLst/>
          </a:prstGeom>
          <a:noFill/>
          <a:ln>
            <a:noFill/>
          </a:ln>
        </p:spPr>
      </p:pic>
      <p:pic>
        <p:nvPicPr>
          <p:cNvPr id="140" name="Google Shape;140;p21"/>
          <p:cNvPicPr preferRelativeResize="0"/>
          <p:nvPr/>
        </p:nvPicPr>
        <p:blipFill>
          <a:blip r:embed="rId5">
            <a:alphaModFix/>
          </a:blip>
          <a:stretch>
            <a:fillRect/>
          </a:stretch>
        </p:blipFill>
        <p:spPr>
          <a:xfrm>
            <a:off x="4713087" y="1565075"/>
            <a:ext cx="4059525" cy="3421144"/>
          </a:xfrm>
          <a:prstGeom prst="rect">
            <a:avLst/>
          </a:prstGeom>
          <a:noFill/>
          <a:ln>
            <a:noFill/>
          </a:ln>
        </p:spPr>
      </p:pic>
      <p:sp>
        <p:nvSpPr>
          <p:cNvPr id="141" name="Google Shape;141;p21"/>
          <p:cNvSpPr txBox="1"/>
          <p:nvPr>
            <p:ph idx="1" type="body"/>
          </p:nvPr>
        </p:nvSpPr>
        <p:spPr>
          <a:xfrm>
            <a:off x="5470400" y="982725"/>
            <a:ext cx="2544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Creating model 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