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300" r:id="rId7"/>
    <p:sldId id="279" r:id="rId8"/>
    <p:sldId id="280" r:id="rId9"/>
    <p:sldId id="28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2" r:id="rId24"/>
    <p:sldId id="277" r:id="rId25"/>
    <p:sldId id="278" r:id="rId26"/>
    <p:sldId id="276" r:id="rId27"/>
    <p:sldId id="275" r:id="rId28"/>
    <p:sldId id="274" r:id="rId2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10515"/>
            <a:ext cx="10515600" cy="882650"/>
          </a:xfrm>
        </p:spPr>
        <p:txBody>
          <a:bodyPr/>
          <a:lstStyle/>
          <a:p>
            <a:r>
              <a:rPr lang="en-US" b="1"/>
              <a:t>Hive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3243580" y="1325245"/>
            <a:ext cx="8669020" cy="506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6865" y="1564640"/>
            <a:ext cx="3175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/>
              <a:t>Hive Consists of Mainly 3 core parts</a:t>
            </a:r>
          </a:p>
          <a:p>
            <a:r>
              <a:rPr lang="en-US" sz="2800" b="1">
                <a:solidFill>
                  <a:srgbClr val="C00000"/>
                </a:solidFill>
              </a:rPr>
              <a:t>1. Hive Clients</a:t>
            </a:r>
          </a:p>
          <a:p>
            <a:r>
              <a:rPr lang="en-US" sz="2800" b="1">
                <a:solidFill>
                  <a:srgbClr val="C00000"/>
                </a:solidFill>
              </a:rPr>
              <a:t>2. Hive Services</a:t>
            </a:r>
          </a:p>
          <a:p>
            <a:r>
              <a:rPr lang="en-US" sz="2800" b="1">
                <a:solidFill>
                  <a:srgbClr val="C00000"/>
                </a:solidFill>
              </a:rPr>
              <a:t>3. Hive Storage and Computing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365125"/>
            <a:ext cx="10515600" cy="840105"/>
          </a:xfrm>
        </p:spPr>
        <p:txBody>
          <a:bodyPr/>
          <a:lstStyle/>
          <a:p>
            <a:r>
              <a:rPr lang="en-US" b="1"/>
              <a:t>Hive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642110"/>
            <a:ext cx="11066780" cy="435165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/>
              <a:t>Hive provides different drivers for communication with a different type of applications. For Thrift based applications, it will provide Thrift client for communication.</a:t>
            </a:r>
          </a:p>
          <a:p>
            <a:pPr>
              <a:lnSpc>
                <a:spcPct val="130000"/>
              </a:lnSpc>
            </a:pPr>
            <a:r>
              <a:rPr lang="en-US"/>
              <a:t>For Java related applications, it provides JDBC Drivers. </a:t>
            </a:r>
          </a:p>
          <a:p>
            <a:pPr>
              <a:lnSpc>
                <a:spcPct val="130000"/>
              </a:lnSpc>
            </a:pPr>
            <a:r>
              <a:rPr lang="en-US"/>
              <a:t>Other than any type of applications provided ODBC drivers. </a:t>
            </a:r>
          </a:p>
          <a:p>
            <a:pPr>
              <a:lnSpc>
                <a:spcPct val="130000"/>
              </a:lnSpc>
            </a:pPr>
            <a:r>
              <a:rPr lang="en-US"/>
              <a:t>These Clients and drivers in turn again communicate with Hive server in the Hive services.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" y="149225"/>
            <a:ext cx="10515600" cy="958850"/>
          </a:xfrm>
        </p:spPr>
        <p:txBody>
          <a:bodyPr/>
          <a:lstStyle/>
          <a:p>
            <a:r>
              <a:rPr lang="en-US" b="1"/>
              <a:t>Hive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52855"/>
            <a:ext cx="11229340" cy="537210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Client interactions with Hive can be performed through Hive Services. </a:t>
            </a:r>
          </a:p>
          <a:p>
            <a:pPr algn="just"/>
            <a:r>
              <a:rPr lang="en-US"/>
              <a:t>If the client wants to perform any query related operations in Hive, it has to communicate through Hive Services.</a:t>
            </a:r>
          </a:p>
          <a:p>
            <a:pPr algn="just"/>
            <a:r>
              <a:rPr lang="en-US"/>
              <a:t>CLI is the command line interface acts as Hive service for DDL (Data definition Language) operations. </a:t>
            </a:r>
          </a:p>
          <a:p>
            <a:pPr algn="just"/>
            <a:r>
              <a:rPr lang="en-US"/>
              <a:t>All drivers communicate with Hive server and to the main driver in Hive services as shown in above architecture diagram.</a:t>
            </a:r>
          </a:p>
          <a:p>
            <a:pPr algn="just"/>
            <a:r>
              <a:rPr lang="en-US"/>
              <a:t>Driver present in the Hive services represents the main driver, and it communicates all type of </a:t>
            </a:r>
            <a:r>
              <a:rPr lang="en-US">
                <a:sym typeface="+mn-ea"/>
              </a:rPr>
              <a:t>Thrift, </a:t>
            </a:r>
            <a:r>
              <a:rPr lang="en-US"/>
              <a:t>JDBC, ODBC, and other client specific applications. </a:t>
            </a:r>
          </a:p>
          <a:p>
            <a:pPr algn="just"/>
            <a:r>
              <a:rPr lang="en-US"/>
              <a:t>Driver will process those requests from different applications to meta store and field systems for further processing.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289560"/>
            <a:ext cx="10515600" cy="958850"/>
          </a:xfrm>
        </p:spPr>
        <p:txBody>
          <a:bodyPr/>
          <a:lstStyle/>
          <a:p>
            <a:r>
              <a:rPr lang="en-US" b="1"/>
              <a:t>Hive Storage and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" y="1468120"/>
            <a:ext cx="11077575" cy="4351655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/>
              <a:t>Hive services such as Meta store, File system, and Job Client in turn communicates with Hive storage and performs the following actions</a:t>
            </a:r>
          </a:p>
          <a:p>
            <a:pPr lvl="1" algn="just">
              <a:lnSpc>
                <a:spcPct val="130000"/>
              </a:lnSpc>
            </a:pPr>
            <a:r>
              <a:rPr lang="en-US" sz="2800"/>
              <a:t>Metadata information of tables created in Hive is stored in Hive "Meta storage database".</a:t>
            </a:r>
          </a:p>
          <a:p>
            <a:pPr lvl="1" algn="just">
              <a:lnSpc>
                <a:spcPct val="130000"/>
              </a:lnSpc>
            </a:pPr>
            <a:r>
              <a:rPr lang="en-US" sz="2800"/>
              <a:t>Query results and data loaded in the tables are going to be stored in Hadoop cluster on HDFS.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" y="365125"/>
            <a:ext cx="11327130" cy="727710"/>
          </a:xfrm>
        </p:spPr>
        <p:txBody>
          <a:bodyPr>
            <a:normAutofit fontScale="90000"/>
          </a:bodyPr>
          <a:lstStyle/>
          <a:p>
            <a:r>
              <a:rPr lang="en-US" b="1"/>
              <a:t>Component diagram depicts the architecture of Hive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358900"/>
            <a:ext cx="10320655" cy="5237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0015" y="1977390"/>
            <a:ext cx="9140825" cy="47269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0015" y="1346835"/>
            <a:ext cx="9140825" cy="61150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4335" y="365125"/>
            <a:ext cx="11327130" cy="727710"/>
          </a:xfrm>
        </p:spPr>
        <p:txBody>
          <a:bodyPr>
            <a:normAutofit fontScale="90000"/>
          </a:bodyPr>
          <a:lstStyle/>
          <a:p>
            <a:r>
              <a:rPr lang="en-US" b="1"/>
              <a:t>Component diagram depicts the architecture of Hive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78765"/>
            <a:ext cx="10515600" cy="763905"/>
          </a:xfrm>
        </p:spPr>
        <p:txBody>
          <a:bodyPr/>
          <a:lstStyle/>
          <a:p>
            <a:r>
              <a:rPr lang="en-US" b="1"/>
              <a:t>Job exectution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042670"/>
            <a:ext cx="11701780" cy="5901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55" y="257175"/>
            <a:ext cx="10515600" cy="860425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Job exectution flow (cont..)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155" y="1253490"/>
            <a:ext cx="11488420" cy="5335905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The data flow in Hive behaves in the following pattern;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1. Executing Query from the UI( User Interface)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2. The driver is interacting with Compiler for getting the plan. (Here plan refers to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     query execution) process and its related metadata information gathering.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3. The compiler creates the plan for a job to be executed. Compiler communicating with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    Meta store for getting metadata request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4. Meta store sends metadata information back to compiler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5. Compiler communicating with Driver with the proposed plan to execute the query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/>
              <a:t>6. Driver Sending execution plans to Execution engine</a:t>
            </a:r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17600"/>
            <a:ext cx="11369040" cy="604837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sym typeface="+mn-ea"/>
              </a:rPr>
              <a:t>7. Execution Engine (EE) acts as a bridge between Hive and Hadoop to process the query. For DFS operations.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EE should first contacts Name Node and then to Data nodes to get the values stored in tables.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EE is going to fetch desired records from Data Nodes. The actual data of tables resides in data node only.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While from Name Node it only fetches the metadata information for the query.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It collects actual data from data nodes related to mentioned query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Execution Engine (EE) communicates bi-directionally with Meta store present in Hive to perform DDL (Data Definition Language) operations. Here DDL operations like CREATE, DROP and ALTERING tables and databases are done. 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Meta store will store information about database name, table names and column names only. It will fetch data related to query mentioned.</a:t>
            </a:r>
          </a:p>
          <a:p>
            <a:pPr marL="342900" lvl="1" indent="-342900">
              <a:lnSpc>
                <a:spcPct val="110000"/>
              </a:lnSpc>
            </a:pPr>
            <a:r>
              <a:rPr lang="en-US" sz="2400"/>
              <a:t>Execution Engine (EE) in turn communicates with Hadoop daemons such as Name node, Data nodes, and job tracker to execute the query on top of Hadoop file system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1155" y="257175"/>
            <a:ext cx="10515600" cy="860425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Job exectution flow (cont..)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253490"/>
            <a:ext cx="1109853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/>
              <a:t>8. Fetching results from driver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/>
              <a:t>9. Sending results to Execution engine. Once the results fetched from data nodes to the EE, it will send results back to driver and to UI ( front end)</a:t>
            </a:r>
          </a:p>
          <a:p>
            <a:pPr marL="0" indent="0" algn="just">
              <a:lnSpc>
                <a:spcPct val="140000"/>
              </a:lnSpc>
              <a:buNone/>
            </a:pPr>
            <a:endParaRPr lang="en-US"/>
          </a:p>
          <a:p>
            <a:pPr marL="0" indent="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i="1"/>
              <a:t>Hive Continuously in contact with Hadoop file system and its daemons via Execution engine. </a:t>
            </a:r>
          </a:p>
          <a:p>
            <a:pPr marL="0" indent="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 The dotted arrow in the Job flow diagram shows the Execution engine communication with Hadoop daemons.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1155" y="257175"/>
            <a:ext cx="10515600" cy="860425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Job exectution flow (cont..)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5" y="333375"/>
            <a:ext cx="10515600" cy="925195"/>
          </a:xfrm>
        </p:spPr>
        <p:txBody>
          <a:bodyPr>
            <a:normAutofit/>
          </a:bodyPr>
          <a:lstStyle/>
          <a:p>
            <a:r>
              <a:rPr lang="en-US" b="1"/>
              <a:t>What is Hive?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466850"/>
            <a:ext cx="11011535" cy="4953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/>
              <a:t>Hive is a </a:t>
            </a:r>
            <a:r>
              <a:rPr lang="en-US">
                <a:sym typeface="+mn-ea"/>
              </a:rPr>
              <a:t>framework designed for data warehousing that runs on top of Hadoop. </a:t>
            </a:r>
            <a:r>
              <a:rPr lang="en-US"/>
              <a:t> </a:t>
            </a:r>
          </a:p>
          <a:p>
            <a:pPr algn="just">
              <a:lnSpc>
                <a:spcPct val="130000"/>
              </a:lnSpc>
            </a:pPr>
            <a:r>
              <a:rPr lang="en-US">
                <a:sym typeface="+mn-ea"/>
              </a:rPr>
              <a:t>It enables users to run queries on the huge volumes of data. </a:t>
            </a:r>
          </a:p>
          <a:p>
            <a:pPr algn="just">
              <a:lnSpc>
                <a:spcPct val="130000"/>
              </a:lnSpc>
            </a:pPr>
            <a:r>
              <a:rPr lang="en-US">
                <a:sym typeface="+mn-ea"/>
              </a:rPr>
              <a:t>Its basic function is to convert SQL queries into MapReduce jobs.</a:t>
            </a:r>
            <a:endParaRPr lang="en-US"/>
          </a:p>
          <a:p>
            <a:pPr algn="just">
              <a:lnSpc>
                <a:spcPct val="130000"/>
              </a:lnSpc>
            </a:pPr>
            <a:r>
              <a:rPr lang="en-US"/>
              <a:t>Initially Hive was developed by Facebook, later the Apache Software Foundation took it up and developed it further as an open source under the name Apache Hive.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" y="332740"/>
            <a:ext cx="10515600" cy="893445"/>
          </a:xfrm>
        </p:spPr>
        <p:txBody>
          <a:bodyPr>
            <a:normAutofit/>
          </a:bodyPr>
          <a:lstStyle/>
          <a:p>
            <a:r>
              <a:rPr lang="en-US" b="1"/>
              <a:t>Metastore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690" y="1253490"/>
            <a:ext cx="10763250" cy="4351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Database: namespace containing a set of tables</a:t>
            </a:r>
          </a:p>
          <a:p>
            <a:pPr>
              <a:lnSpc>
                <a:spcPct val="140000"/>
              </a:lnSpc>
            </a:pPr>
            <a:r>
              <a:rPr lang="en-US"/>
              <a:t>Holds table definitions (column types, physical layout)</a:t>
            </a:r>
          </a:p>
          <a:p>
            <a:pPr>
              <a:lnSpc>
                <a:spcPct val="140000"/>
              </a:lnSpc>
            </a:pPr>
            <a:r>
              <a:rPr lang="en-US"/>
              <a:t>Holds partitioning information</a:t>
            </a:r>
          </a:p>
          <a:p>
            <a:pPr>
              <a:lnSpc>
                <a:spcPct val="140000"/>
              </a:lnSpc>
            </a:pPr>
            <a:r>
              <a:rPr lang="en-US"/>
              <a:t>Can be stored in MySQL, and many other relational databases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81610"/>
            <a:ext cx="10515600" cy="882650"/>
          </a:xfrm>
        </p:spPr>
        <p:txBody>
          <a:bodyPr/>
          <a:lstStyle/>
          <a:p>
            <a:r>
              <a:rPr lang="en-US" b="1"/>
              <a:t>Physical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035" y="1248410"/>
            <a:ext cx="10428605" cy="62045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/>
              <a:t>• Warehouse directory in HDFS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E.g., /user/hive/warehouse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• Tables stored in subdirectories of warehouse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Partitions form subdirectories of tables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Each table has a corresponding HDFS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• Actual data stored in flat files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Users can associate a table with a serialization format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Control char-delimited text, or SequenceFiles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• With custom SerDe, can use arbitrary format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149225"/>
            <a:ext cx="10515600" cy="958850"/>
          </a:xfrm>
        </p:spPr>
        <p:txBody>
          <a:bodyPr/>
          <a:lstStyle/>
          <a:p>
            <a:r>
              <a:rPr lang="en-US" b="1" dirty="0">
                <a:sym typeface="+mn-ea"/>
              </a:rPr>
              <a:t>Hive DDL Commands</a:t>
            </a:r>
          </a:p>
        </p:txBody>
      </p:sp>
      <p:pic>
        <p:nvPicPr>
          <p:cNvPr id="5" name="Picture 4" descr="Screen shot 2013-01-21 at 10.2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" y="4438650"/>
            <a:ext cx="4267835" cy="210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44880" y="1350010"/>
            <a:ext cx="10514965" cy="30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7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3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9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5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323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818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>
              <a:lnSpc>
                <a:spcPct val="70000"/>
              </a:lnSpc>
              <a:buSzPct val="93000"/>
              <a:buFont typeface="Times New Roman" panose="02020603050405020304" charset="0"/>
              <a:buBlip>
                <a:blip r:embed="rId3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b="1" dirty="0"/>
              <a:t>CREATE TABLE</a:t>
            </a:r>
            <a:r>
              <a:rPr lang="en-US" dirty="0"/>
              <a:t> sample (foo INT, bar STRING) </a:t>
            </a:r>
            <a:r>
              <a:rPr lang="en-US" b="1" dirty="0"/>
              <a:t>PARTITIONED BY </a:t>
            </a:r>
            <a:r>
              <a:rPr lang="en-US" dirty="0"/>
              <a:t>(ds STRING); </a:t>
            </a:r>
          </a:p>
          <a:p>
            <a:pPr marL="368300" indent="-368300">
              <a:lnSpc>
                <a:spcPct val="70000"/>
              </a:lnSpc>
              <a:buSzPct val="93000"/>
              <a:buFont typeface="Times New Roman" panose="02020603050405020304" charset="0"/>
              <a:buBlip>
                <a:blip r:embed="rId3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b="1" dirty="0"/>
              <a:t>SHOW TABLES</a:t>
            </a:r>
            <a:r>
              <a:rPr lang="en-US" dirty="0"/>
              <a:t> '.*s';</a:t>
            </a:r>
          </a:p>
          <a:p>
            <a:pPr marL="368300" indent="-368300">
              <a:lnSpc>
                <a:spcPct val="70000"/>
              </a:lnSpc>
              <a:buSzPct val="93000"/>
              <a:buFont typeface="Times New Roman" panose="02020603050405020304" charset="0"/>
              <a:buBlip>
                <a:blip r:embed="rId3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b="1" dirty="0"/>
              <a:t>DESCRIBE</a:t>
            </a:r>
            <a:r>
              <a:rPr lang="en-US" dirty="0"/>
              <a:t> sample;</a:t>
            </a:r>
          </a:p>
          <a:p>
            <a:pPr marL="368300" indent="-368300">
              <a:lnSpc>
                <a:spcPct val="70000"/>
              </a:lnSpc>
              <a:buSzPct val="93000"/>
              <a:buFont typeface="Times New Roman" panose="02020603050405020304" charset="0"/>
              <a:buBlip>
                <a:blip r:embed="rId3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b="1" dirty="0"/>
              <a:t>ALTER TABLE </a:t>
            </a:r>
            <a:r>
              <a:rPr lang="en-US" dirty="0"/>
              <a:t>sample </a:t>
            </a:r>
            <a:r>
              <a:rPr lang="en-US" b="1" dirty="0"/>
              <a:t>ADD COLUMNS</a:t>
            </a:r>
            <a:r>
              <a:rPr lang="en-US" dirty="0"/>
              <a:t> (</a:t>
            </a:r>
            <a:r>
              <a:rPr lang="en-US" dirty="0" err="1"/>
              <a:t>new_col</a:t>
            </a:r>
            <a:r>
              <a:rPr lang="en-US" dirty="0"/>
              <a:t> INT);</a:t>
            </a:r>
          </a:p>
          <a:p>
            <a:pPr marL="368300" indent="-368300">
              <a:lnSpc>
                <a:spcPct val="70000"/>
              </a:lnSpc>
              <a:buSzPct val="93000"/>
              <a:buFont typeface="Times New Roman" panose="02020603050405020304" charset="0"/>
              <a:buBlip>
                <a:blip r:embed="rId3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b="1" dirty="0"/>
              <a:t>DROP TABLE</a:t>
            </a:r>
            <a:r>
              <a:rPr lang="en-US" dirty="0"/>
              <a:t> sample;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0205" y="5489577"/>
            <a:ext cx="7456169" cy="942975"/>
            <a:chOff x="3599626" y="5199380"/>
            <a:chExt cx="5977921" cy="942954"/>
          </a:xfrm>
        </p:grpSpPr>
        <p:sp>
          <p:nvSpPr>
            <p:cNvPr id="16" name="TextBox 15"/>
            <p:cNvSpPr txBox="1"/>
            <p:nvPr/>
          </p:nvSpPr>
          <p:spPr>
            <a:xfrm>
              <a:off x="4190698" y="5199380"/>
              <a:ext cx="4383402" cy="39877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Schema is known at creation time (like DB schema)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599626" y="5253986"/>
              <a:ext cx="591581" cy="1200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1207" y="5743563"/>
              <a:ext cx="5386340" cy="39877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Partitioned tables have “sub-directories”, one for each partition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651555" y="5859763"/>
              <a:ext cx="539652" cy="57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876290" y="3500755"/>
            <a:ext cx="5462270" cy="1040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 table in Hive is an HDFS directory in Hadoop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55" y="94615"/>
            <a:ext cx="10515600" cy="1077595"/>
          </a:xfrm>
        </p:spPr>
        <p:txBody>
          <a:bodyPr/>
          <a:lstStyle/>
          <a:p>
            <a:r>
              <a:rPr lang="en-US" b="1" dirty="0">
                <a:sym typeface="+mn-ea"/>
              </a:rPr>
              <a:t>Hive DML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2620" y="2299970"/>
            <a:ext cx="10903585" cy="2337435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8300" indent="-368300">
              <a:buSzPct val="104000"/>
              <a:buFont typeface="Times New Roman" panose="02020603050405020304" charset="0"/>
              <a:buBlip>
                <a:blip r:embed="rId2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LOAD DATA LOCAL INPATH </a:t>
            </a:r>
            <a:r>
              <a:rPr lang="en-US" sz="2400" dirty="0"/>
              <a:t>'./</a:t>
            </a:r>
            <a:r>
              <a:rPr lang="en-US" sz="2400" dirty="0" err="1"/>
              <a:t>sample.txt</a:t>
            </a:r>
            <a:r>
              <a:rPr lang="en-US" sz="2400" dirty="0"/>
              <a:t>' </a:t>
            </a:r>
            <a:r>
              <a:rPr lang="en-US" sz="2400" b="1" dirty="0">
                <a:solidFill>
                  <a:srgbClr val="0000FF"/>
                </a:solidFill>
              </a:rPr>
              <a:t>OVERWRITE INTO TABLE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sample;</a:t>
            </a:r>
            <a:br>
              <a:rPr lang="en-US" sz="2400" dirty="0"/>
            </a:br>
            <a:endParaRPr lang="en-US" sz="2400" dirty="0"/>
          </a:p>
          <a:p>
            <a:pPr marL="368300" indent="-368300">
              <a:buSzPct val="104000"/>
              <a:buFont typeface="Times New Roman" panose="02020603050405020304" charset="0"/>
              <a:buBlip>
                <a:blip r:embed="rId2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endParaRPr lang="en-US" sz="2400" b="1" dirty="0">
              <a:solidFill>
                <a:srgbClr val="800000"/>
              </a:solidFill>
            </a:endParaRPr>
          </a:p>
          <a:p>
            <a:pPr marL="368300" indent="-368300">
              <a:buSzPct val="104000"/>
              <a:buFont typeface="Times New Roman" panose="02020603050405020304" charset="0"/>
              <a:buBlip>
                <a:blip r:embed="rId2"/>
              </a:buBlip>
              <a:tabLst>
                <a:tab pos="368300" algn="l"/>
                <a:tab pos="480695" algn="l"/>
                <a:tab pos="937895" algn="l"/>
                <a:tab pos="1395095" algn="l"/>
                <a:tab pos="1852295" algn="l"/>
                <a:tab pos="2309495" algn="l"/>
                <a:tab pos="2766695" algn="l"/>
                <a:tab pos="3223895" algn="l"/>
                <a:tab pos="3681095" algn="l"/>
                <a:tab pos="4138295" algn="l"/>
                <a:tab pos="4595495" algn="l"/>
                <a:tab pos="5052695" algn="l"/>
                <a:tab pos="5509895" algn="l"/>
                <a:tab pos="5967095" algn="l"/>
                <a:tab pos="6424295" algn="l"/>
                <a:tab pos="6881495" algn="l"/>
                <a:tab pos="7338695" algn="l"/>
                <a:tab pos="7795895" algn="l"/>
                <a:tab pos="8253095" algn="l"/>
                <a:tab pos="8710295" algn="l"/>
                <a:tab pos="9167495" algn="l"/>
              </a:tabLst>
            </a:pPr>
            <a:r>
              <a:rPr lang="en-US" sz="2400" b="1" dirty="0">
                <a:solidFill>
                  <a:srgbClr val="800000"/>
                </a:solidFill>
              </a:rPr>
              <a:t>LOAD DATA INPATH </a:t>
            </a:r>
            <a:r>
              <a:rPr lang="en-US" sz="2400" dirty="0"/>
              <a:t>'/user/</a:t>
            </a:r>
            <a:r>
              <a:rPr lang="en-US" sz="2400" dirty="0" err="1"/>
              <a:t>falvariz</a:t>
            </a:r>
            <a:r>
              <a:rPr lang="en-US" sz="2400" dirty="0"/>
              <a:t>/hive/</a:t>
            </a:r>
            <a:r>
              <a:rPr lang="en-US" sz="2400" dirty="0" err="1"/>
              <a:t>sample.txt</a:t>
            </a:r>
            <a:r>
              <a:rPr lang="en-US" sz="2400" dirty="0"/>
              <a:t>’ </a:t>
            </a:r>
            <a:r>
              <a:rPr lang="en-US" sz="2400" b="1" dirty="0">
                <a:solidFill>
                  <a:srgbClr val="800000"/>
                </a:solidFill>
              </a:rPr>
              <a:t>INTO TABLE</a:t>
            </a:r>
            <a:r>
              <a:rPr lang="en-US" sz="2400" dirty="0"/>
              <a:t> </a:t>
            </a:r>
            <a:r>
              <a:rPr lang="en-US" sz="2400" dirty="0" err="1"/>
              <a:t>partitioned_sample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800000"/>
                </a:solidFill>
              </a:rPr>
              <a:t>PARTITION </a:t>
            </a:r>
            <a:r>
              <a:rPr lang="en-US" sz="2400" dirty="0"/>
              <a:t>(ds='2012-02-24');</a:t>
            </a: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82600" y="1275077"/>
            <a:ext cx="8835390" cy="1012829"/>
            <a:chOff x="364061" y="1698026"/>
            <a:chExt cx="6908701" cy="761363"/>
          </a:xfrm>
        </p:grpSpPr>
        <p:sp>
          <p:nvSpPr>
            <p:cNvPr id="6" name="TextBox 4"/>
            <p:cNvSpPr txBox="1"/>
            <p:nvPr/>
          </p:nvSpPr>
          <p:spPr>
            <a:xfrm>
              <a:off x="364061" y="1709962"/>
              <a:ext cx="2842627" cy="29977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Load data from local file system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52259" y="2079902"/>
              <a:ext cx="471702" cy="371372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10568" y="1698026"/>
              <a:ext cx="3262194" cy="299771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Delete previous data from that table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82974" y="2028349"/>
              <a:ext cx="583918" cy="431040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19505" y="2884170"/>
            <a:ext cx="8865871" cy="734060"/>
            <a:chOff x="1119421" y="3132279"/>
            <a:chExt cx="7168166" cy="734439"/>
          </a:xfrm>
        </p:grpSpPr>
        <p:sp>
          <p:nvSpPr>
            <p:cNvPr id="10" name="TextBox 8"/>
            <p:cNvSpPr txBox="1"/>
            <p:nvPr/>
          </p:nvSpPr>
          <p:spPr>
            <a:xfrm>
              <a:off x="1119421" y="3132282"/>
              <a:ext cx="2393315" cy="3989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Load data from HDFS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052279" y="3424530"/>
              <a:ext cx="321905" cy="409787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06584" y="3132279"/>
              <a:ext cx="2681003" cy="3989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Augment to the existing data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642636" y="3434060"/>
              <a:ext cx="190473" cy="432658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44965" y="4180840"/>
            <a:ext cx="5763260" cy="1026496"/>
            <a:chOff x="2420405" y="4224020"/>
            <a:chExt cx="5763260" cy="1026496"/>
          </a:xfrm>
        </p:grpSpPr>
        <p:sp>
          <p:nvSpPr>
            <p:cNvPr id="19" name="TextBox 18"/>
            <p:cNvSpPr txBox="1"/>
            <p:nvPr/>
          </p:nvSpPr>
          <p:spPr>
            <a:xfrm>
              <a:off x="2420405" y="4851736"/>
              <a:ext cx="5763260" cy="398780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Must define a specific partition for partitioned tables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193415" y="4224020"/>
              <a:ext cx="544195" cy="648970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897505" y="5484495"/>
            <a:ext cx="6508750" cy="9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Loaded data are files copied to HDFS under the corresponding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14630"/>
            <a:ext cx="10515600" cy="979805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Hive QL – Join</a:t>
            </a:r>
            <a:endParaRPr lang="en-US" b="1">
              <a:sym typeface="+mn-ea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787400" y="4481195"/>
            <a:ext cx="11417300" cy="1797685"/>
          </a:xfrm>
        </p:spPr>
        <p:txBody>
          <a:bodyPr vert="horz" wrap="square" lIns="0" tIns="0" rIns="0" bIns="0" anchor="t"/>
          <a:lstStyle/>
          <a:p>
            <a:pPr>
              <a:buChar char="•"/>
            </a:pPr>
            <a:r>
              <a:t>SQL:</a:t>
            </a:r>
          </a:p>
          <a:p>
            <a:pPr marL="742950" lvl="1" indent="-285750">
              <a:buNone/>
            </a:pPr>
            <a:r>
              <a:rPr sz="2600" dirty="0" err="1"/>
              <a:t>INSERT INTO TABLE pv_users</a:t>
            </a:r>
            <a:endParaRPr sz="2600"/>
          </a:p>
          <a:p>
            <a:pPr marL="742950" lvl="1" indent="-285750">
              <a:buNone/>
            </a:pPr>
            <a:r>
              <a:rPr sz="2600" dirty="0" err="1"/>
              <a:t>SELECT pv.pageid, u.age</a:t>
            </a:r>
            <a:endParaRPr sz="2600"/>
          </a:p>
          <a:p>
            <a:pPr marL="742950" lvl="1" indent="-285750">
              <a:buNone/>
            </a:pPr>
            <a:r>
              <a:rPr sz="2600" dirty="0" err="1"/>
              <a:t>FROM page_view pv JOIN user u ON (pv.userid = u.userid</a:t>
            </a:r>
            <a:r>
              <a:rPr sz="2600"/>
              <a:t>);</a:t>
            </a:r>
          </a:p>
        </p:txBody>
      </p:sp>
      <p:graphicFrame>
        <p:nvGraphicFramePr>
          <p:cNvPr id="31820" name="Table 31819"/>
          <p:cNvGraphicFramePr/>
          <p:nvPr/>
        </p:nvGraphicFramePr>
        <p:xfrm>
          <a:off x="699135" y="2192020"/>
          <a:ext cx="3229610" cy="1938020"/>
        </p:xfrm>
        <a:graphic>
          <a:graphicData uri="http://schemas.openxmlformats.org/drawingml/2006/table">
            <a:tbl>
              <a:tblPr/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userid</a:t>
                      </a:r>
                      <a:endParaRPr lang="en-US" sz="2000" b="1" dirty="0" err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time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9:08:01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9:08:13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9:08:14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818" name="Table 31817"/>
          <p:cNvGraphicFramePr/>
          <p:nvPr/>
        </p:nvGraphicFramePr>
        <p:xfrm>
          <a:off x="4730750" y="2453640"/>
          <a:ext cx="3274695" cy="1549400"/>
        </p:xfrm>
        <a:graphic>
          <a:graphicData uri="http://schemas.openxmlformats.org/drawingml/2006/table">
            <a:tbl>
              <a:tblPr/>
              <a:tblGrid>
                <a:gridCol w="98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userid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gender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female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male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819" name="Table 31818"/>
          <p:cNvGraphicFramePr/>
          <p:nvPr/>
        </p:nvGraphicFramePr>
        <p:xfrm>
          <a:off x="8845550" y="2192020"/>
          <a:ext cx="2209800" cy="22110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05" name="Text Box 103"/>
          <p:cNvSpPr txBox="1"/>
          <p:nvPr/>
        </p:nvSpPr>
        <p:spPr>
          <a:xfrm>
            <a:off x="4151630" y="28956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Vista Sans OT Reg"/>
                <a:ea typeface="ヒラギノ角ゴ ProN W3"/>
              </a:rPr>
              <a:t>X</a:t>
            </a:r>
          </a:p>
        </p:txBody>
      </p:sp>
      <p:sp>
        <p:nvSpPr>
          <p:cNvPr id="31806" name="Text Box 104"/>
          <p:cNvSpPr txBox="1"/>
          <p:nvPr/>
        </p:nvSpPr>
        <p:spPr>
          <a:xfrm>
            <a:off x="8174990" y="2895283"/>
            <a:ext cx="4222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Vista Sans OT Reg"/>
                <a:ea typeface="ヒラギノ角ゴ ProN W3"/>
              </a:rPr>
              <a:t>=</a:t>
            </a:r>
          </a:p>
        </p:txBody>
      </p:sp>
      <p:sp>
        <p:nvSpPr>
          <p:cNvPr id="31807" name="Text Box 105"/>
          <p:cNvSpPr txBox="1"/>
          <p:nvPr/>
        </p:nvSpPr>
        <p:spPr>
          <a:xfrm>
            <a:off x="1442403" y="1496695"/>
            <a:ext cx="21031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page_view</a:t>
            </a:r>
            <a:endParaRPr lang="en-US" sz="2800" b="1" dirty="0" err="1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31808" name="Text Box 106"/>
          <p:cNvSpPr txBox="1"/>
          <p:nvPr/>
        </p:nvSpPr>
        <p:spPr>
          <a:xfrm>
            <a:off x="5631974" y="1496695"/>
            <a:ext cx="10363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00"/>
                </a:solidFill>
                <a:latin typeface="Vista Sans OT Reg"/>
                <a:ea typeface="ヒラギノ角ゴ ProN W3"/>
              </a:rPr>
              <a:t>user</a:t>
            </a:r>
          </a:p>
        </p:txBody>
      </p:sp>
      <p:sp>
        <p:nvSpPr>
          <p:cNvPr id="31809" name="Text Box 107"/>
          <p:cNvSpPr txBox="1"/>
          <p:nvPr/>
        </p:nvSpPr>
        <p:spPr>
          <a:xfrm>
            <a:off x="8992712" y="1496060"/>
            <a:ext cx="1889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pv_users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90" y="264795"/>
            <a:ext cx="10515600" cy="902335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Hive QL – Join in Map Reduce</a:t>
            </a:r>
            <a:endParaRPr lang="en-US" b="1">
              <a:sym typeface="+mn-ea"/>
            </a:endParaRPr>
          </a:p>
        </p:txBody>
      </p:sp>
      <p:graphicFrame>
        <p:nvGraphicFramePr>
          <p:cNvPr id="32935" name="Table 32934"/>
          <p:cNvGraphicFramePr/>
          <p:nvPr/>
        </p:nvGraphicFramePr>
        <p:xfrm>
          <a:off x="4024630" y="2032635"/>
          <a:ext cx="1649095" cy="2026285"/>
        </p:xfrm>
        <a:graphic>
          <a:graphicData uri="http://schemas.openxmlformats.org/drawingml/2006/table">
            <a:tbl>
              <a:tblPr/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&lt;1,1&gt;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&lt;1,2&gt;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&lt;1,1&gt;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936" name="Table 32935"/>
          <p:cNvGraphicFramePr/>
          <p:nvPr/>
        </p:nvGraphicFramePr>
        <p:xfrm>
          <a:off x="402590" y="2032000"/>
          <a:ext cx="2849880" cy="2026920"/>
        </p:xfrm>
        <a:graphic>
          <a:graphicData uri="http://schemas.openxmlformats.org/drawingml/2006/table">
            <a:tbl>
              <a:tblPr/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 dirty="0" err="1"/>
                        <a:t>pageid</a:t>
                      </a:r>
                      <a:endParaRPr lang="en-US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 dirty="0" err="1"/>
                        <a:t>userid</a:t>
                      </a:r>
                      <a:endParaRPr lang="en-US" b="1" dirty="0" err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time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1</a:t>
                      </a:r>
                      <a:endParaRPr 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111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9:08:01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2</a:t>
                      </a:r>
                      <a:endParaRPr 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111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9:08:13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1</a:t>
                      </a:r>
                      <a:endParaRPr 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222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b="1"/>
                        <a:t>9:08:14</a:t>
                      </a:r>
                      <a:endParaRPr 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931" name="Table 32930"/>
          <p:cNvGraphicFramePr/>
          <p:nvPr/>
        </p:nvGraphicFramePr>
        <p:xfrm>
          <a:off x="387985" y="4688205"/>
          <a:ext cx="2879090" cy="1838325"/>
        </p:xfrm>
        <a:graphic>
          <a:graphicData uri="http://schemas.openxmlformats.org/drawingml/2006/table">
            <a:tbl>
              <a:tblPr/>
              <a:tblGrid>
                <a:gridCol w="87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48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userid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gender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female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male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43" name="Text Box 63"/>
          <p:cNvSpPr txBox="1"/>
          <p:nvPr/>
        </p:nvSpPr>
        <p:spPr>
          <a:xfrm>
            <a:off x="836930" y="1426210"/>
            <a:ext cx="1889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page_view</a:t>
            </a:r>
            <a:endParaRPr sz="280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7344" name="Text Box 64"/>
          <p:cNvSpPr txBox="1"/>
          <p:nvPr/>
        </p:nvSpPr>
        <p:spPr>
          <a:xfrm>
            <a:off x="1297305" y="4168775"/>
            <a:ext cx="877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Vista Sans OT Reg"/>
                <a:ea typeface="ヒラギノ角ゴ ProN W3"/>
              </a:rPr>
              <a:t>user</a:t>
            </a:r>
          </a:p>
        </p:txBody>
      </p:sp>
      <p:sp>
        <p:nvSpPr>
          <p:cNvPr id="97345" name="Text Box 65"/>
          <p:cNvSpPr txBox="1"/>
          <p:nvPr/>
        </p:nvSpPr>
        <p:spPr>
          <a:xfrm>
            <a:off x="10048875" y="1346200"/>
            <a:ext cx="16303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pv_users</a:t>
            </a:r>
            <a:endParaRPr sz="280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graphicFrame>
        <p:nvGraphicFramePr>
          <p:cNvPr id="32930" name="Table 32929"/>
          <p:cNvGraphicFramePr/>
          <p:nvPr/>
        </p:nvGraphicFramePr>
        <p:xfrm>
          <a:off x="4024630" y="4688205"/>
          <a:ext cx="1640205" cy="1851660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&lt;2,32&gt;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630" name="AutoShape 350"/>
          <p:cNvSpPr/>
          <p:nvPr/>
        </p:nvSpPr>
        <p:spPr>
          <a:xfrm>
            <a:off x="3372485" y="2641600"/>
            <a:ext cx="533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7631" name="AutoShape 351"/>
          <p:cNvSpPr/>
          <p:nvPr/>
        </p:nvSpPr>
        <p:spPr>
          <a:xfrm>
            <a:off x="3372485" y="5327015"/>
            <a:ext cx="533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7632" name="Text Box 352"/>
          <p:cNvSpPr txBox="1"/>
          <p:nvPr/>
        </p:nvSpPr>
        <p:spPr>
          <a:xfrm>
            <a:off x="4376420" y="4168775"/>
            <a:ext cx="877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Vista Sans OT Reg"/>
                <a:ea typeface="ヒラギノ角ゴ ProN W3"/>
              </a:rPr>
              <a:t>Map</a:t>
            </a:r>
          </a:p>
        </p:txBody>
      </p:sp>
      <p:graphicFrame>
        <p:nvGraphicFramePr>
          <p:cNvPr id="32932" name="Table 32931"/>
          <p:cNvGraphicFramePr/>
          <p:nvPr/>
        </p:nvGraphicFramePr>
        <p:xfrm>
          <a:off x="7309485" y="2032635"/>
          <a:ext cx="1771650" cy="2027555"/>
        </p:xfrm>
        <a:graphic>
          <a:graphicData uri="http://schemas.openxmlformats.org/drawingml/2006/table">
            <a:tbl>
              <a:tblPr/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&lt;1,1&gt;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&lt;1,2&gt;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111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937" name="Table 32936"/>
          <p:cNvGraphicFramePr/>
          <p:nvPr/>
        </p:nvGraphicFramePr>
        <p:xfrm>
          <a:off x="7309485" y="4688205"/>
          <a:ext cx="1771650" cy="18516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&lt;1,1&gt;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222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&lt;2,32&gt;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709" name="AutoShape 429"/>
          <p:cNvSpPr/>
          <p:nvPr/>
        </p:nvSpPr>
        <p:spPr>
          <a:xfrm>
            <a:off x="5836920" y="2431415"/>
            <a:ext cx="1276985" cy="3886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sz="2000" b="1">
                <a:solidFill>
                  <a:srgbClr val="000000"/>
                </a:solidFill>
                <a:latin typeface="Vista Sans OT Reg"/>
                <a:ea typeface="ヒラギノ角ゴ ProN W3"/>
              </a:rPr>
              <a:t>Shuffle</a:t>
            </a:r>
          </a:p>
          <a:p>
            <a:pPr algn="ctr">
              <a:lnSpc>
                <a:spcPct val="100000"/>
              </a:lnSpc>
            </a:pPr>
            <a:r>
              <a:rPr sz="2000" b="1">
                <a:solidFill>
                  <a:srgbClr val="000000"/>
                </a:solidFill>
                <a:latin typeface="Vista Sans OT Reg"/>
                <a:ea typeface="ヒラギノ角ゴ ProN W3"/>
              </a:rPr>
              <a:t>Sort</a:t>
            </a:r>
          </a:p>
        </p:txBody>
      </p:sp>
      <p:graphicFrame>
        <p:nvGraphicFramePr>
          <p:cNvPr id="32933" name="Table 32932"/>
          <p:cNvGraphicFramePr/>
          <p:nvPr/>
        </p:nvGraphicFramePr>
        <p:xfrm>
          <a:off x="9940925" y="2032635"/>
          <a:ext cx="1950085" cy="2027555"/>
        </p:xfrm>
        <a:graphic>
          <a:graphicData uri="http://schemas.openxmlformats.org/drawingml/2006/table">
            <a:tbl>
              <a:tblPr/>
              <a:tblGrid>
                <a:gridCol w="9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3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934" name="Table 32933"/>
          <p:cNvGraphicFramePr/>
          <p:nvPr/>
        </p:nvGraphicFramePr>
        <p:xfrm>
          <a:off x="9940925" y="5019675"/>
          <a:ext cx="1950085" cy="1436370"/>
        </p:xfrm>
        <a:graphic>
          <a:graphicData uri="http://schemas.openxmlformats.org/drawingml/2006/table">
            <a:tbl>
              <a:tblPr/>
              <a:tblGrid>
                <a:gridCol w="9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677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747" name="AutoShape 467"/>
          <p:cNvSpPr/>
          <p:nvPr/>
        </p:nvSpPr>
        <p:spPr>
          <a:xfrm>
            <a:off x="9217660" y="2551430"/>
            <a:ext cx="533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7748" name="AutoShape 468"/>
          <p:cNvSpPr/>
          <p:nvPr/>
        </p:nvSpPr>
        <p:spPr>
          <a:xfrm>
            <a:off x="9217660" y="5201285"/>
            <a:ext cx="533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7749" name="Text Box 469"/>
          <p:cNvSpPr txBox="1"/>
          <p:nvPr/>
        </p:nvSpPr>
        <p:spPr>
          <a:xfrm>
            <a:off x="10157778" y="4258310"/>
            <a:ext cx="141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Vista Sans OT Reg"/>
                <a:ea typeface="ヒラギノ角ゴ ProN W3"/>
              </a:rPr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45" grpId="0"/>
      <p:bldP spid="97630" grpId="0" bldLvl="0" animBg="1"/>
      <p:bldP spid="97631" grpId="0" bldLvl="0" animBg="1"/>
      <p:bldP spid="97632" grpId="0"/>
      <p:bldP spid="97709" grpId="0" bldLvl="0" animBg="1"/>
      <p:bldP spid="97747" grpId="0" bldLvl="0" animBg="1"/>
      <p:bldP spid="97748" grpId="0" bldLvl="0" animBg="1"/>
      <p:bldP spid="977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193040"/>
            <a:ext cx="10515600" cy="789940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Hive QL – Group By</a:t>
            </a:r>
            <a:endParaRPr lang="en-US" b="1">
              <a:sym typeface="+mn-ea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xfrm>
            <a:off x="787400" y="4654550"/>
            <a:ext cx="11417300" cy="2819400"/>
          </a:xfrm>
        </p:spPr>
        <p:txBody>
          <a:bodyPr vert="horz" wrap="square" lIns="0" tIns="0" rIns="0" bIns="0" anchor="t"/>
          <a:lstStyle/>
          <a:p>
            <a:pPr>
              <a:buChar char="•"/>
            </a:pPr>
            <a:r>
              <a:t>SQL:</a:t>
            </a:r>
          </a:p>
          <a:p>
            <a:pPr lvl="3">
              <a:buChar char="▪"/>
            </a:pPr>
            <a:r>
              <a:rPr sz="2200" dirty="0" err="1"/>
              <a:t>INSERT INTO TABLE pageid_age_sum</a:t>
            </a:r>
            <a:endParaRPr sz="2200"/>
          </a:p>
          <a:p>
            <a:pPr lvl="3">
              <a:buChar char="▪"/>
            </a:pPr>
            <a:r>
              <a:rPr sz="2200" dirty="0" err="1"/>
              <a:t>SELECT pageid</a:t>
            </a:r>
            <a:r>
              <a:rPr sz="2200"/>
              <a:t>, age, count(1)</a:t>
            </a:r>
          </a:p>
          <a:p>
            <a:pPr lvl="3">
              <a:buChar char="▪"/>
            </a:pPr>
            <a:r>
              <a:rPr sz="2200" dirty="0" err="1"/>
              <a:t>FROM pv_users</a:t>
            </a:r>
            <a:endParaRPr sz="2200"/>
          </a:p>
          <a:p>
            <a:pPr lvl="3">
              <a:buChar char="•"/>
            </a:pPr>
            <a:r>
              <a:rPr sz="2200" dirty="0" err="1"/>
              <a:t>GROUP BY pageid</a:t>
            </a:r>
            <a:r>
              <a:rPr sz="2200"/>
              <a:t>, age;</a:t>
            </a:r>
          </a:p>
        </p:txBody>
      </p:sp>
      <p:graphicFrame>
        <p:nvGraphicFramePr>
          <p:cNvPr id="33846" name="Table 33845"/>
          <p:cNvGraphicFramePr/>
          <p:nvPr/>
        </p:nvGraphicFramePr>
        <p:xfrm>
          <a:off x="2051685" y="1866900"/>
          <a:ext cx="2209800" cy="252920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16" name="Text Box 21"/>
          <p:cNvSpPr txBox="1"/>
          <p:nvPr/>
        </p:nvSpPr>
        <p:spPr>
          <a:xfrm>
            <a:off x="2150587" y="1333500"/>
            <a:ext cx="1889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pv_users</a:t>
            </a:r>
          </a:p>
        </p:txBody>
      </p:sp>
      <p:graphicFrame>
        <p:nvGraphicFramePr>
          <p:cNvPr id="33847" name="Table 33846"/>
          <p:cNvGraphicFramePr/>
          <p:nvPr/>
        </p:nvGraphicFramePr>
        <p:xfrm>
          <a:off x="6688455" y="2095500"/>
          <a:ext cx="2907665" cy="2077720"/>
        </p:xfrm>
        <a:graphic>
          <a:graphicData uri="http://schemas.openxmlformats.org/drawingml/2006/table">
            <a:tbl>
              <a:tblPr/>
              <a:tblGrid>
                <a:gridCol w="101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Count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39" name="Text Box 47"/>
          <p:cNvSpPr txBox="1"/>
          <p:nvPr/>
        </p:nvSpPr>
        <p:spPr>
          <a:xfrm>
            <a:off x="6602730" y="1333500"/>
            <a:ext cx="3169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pageid_age_sum</a:t>
            </a:r>
          </a:p>
        </p:txBody>
      </p:sp>
      <p:sp>
        <p:nvSpPr>
          <p:cNvPr id="33840" name="AutoShape 128"/>
          <p:cNvSpPr/>
          <p:nvPr/>
        </p:nvSpPr>
        <p:spPr>
          <a:xfrm>
            <a:off x="4554220" y="2893060"/>
            <a:ext cx="1371600" cy="875665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180340"/>
            <a:ext cx="10515600" cy="894080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Hive QL – Group By in Map Reduce</a:t>
            </a:r>
            <a:endParaRPr lang="en-US" b="1">
              <a:sym typeface="+mn-ea"/>
            </a:endParaRPr>
          </a:p>
        </p:txBody>
      </p:sp>
      <p:graphicFrame>
        <p:nvGraphicFramePr>
          <p:cNvPr id="34965" name="Table 34964"/>
          <p:cNvGraphicFramePr/>
          <p:nvPr/>
        </p:nvGraphicFramePr>
        <p:xfrm>
          <a:off x="361950" y="1652905"/>
          <a:ext cx="1712595" cy="1782128"/>
        </p:xfrm>
        <a:graphic>
          <a:graphicData uri="http://schemas.openxmlformats.org/drawingml/2006/table">
            <a:tbl>
              <a:tblPr/>
              <a:tblGrid>
                <a:gridCol w="102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23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53" name="Text Box 25"/>
          <p:cNvSpPr txBox="1"/>
          <p:nvPr/>
        </p:nvSpPr>
        <p:spPr>
          <a:xfrm>
            <a:off x="490061" y="1074420"/>
            <a:ext cx="1889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pv_users</a:t>
            </a:r>
          </a:p>
        </p:txBody>
      </p:sp>
      <p:graphicFrame>
        <p:nvGraphicFramePr>
          <p:cNvPr id="34966" name="Table 34965"/>
          <p:cNvGraphicFramePr/>
          <p:nvPr/>
        </p:nvGraphicFramePr>
        <p:xfrm>
          <a:off x="9363075" y="1661795"/>
          <a:ext cx="2596515" cy="1812925"/>
        </p:xfrm>
        <a:graphic>
          <a:graphicData uri="http://schemas.openxmlformats.org/drawingml/2006/table">
            <a:tbl>
              <a:tblPr/>
              <a:tblGrid>
                <a:gridCol w="90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02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Count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76" name="Text Box 48"/>
          <p:cNvSpPr txBox="1"/>
          <p:nvPr/>
        </p:nvSpPr>
        <p:spPr>
          <a:xfrm>
            <a:off x="8902700" y="932815"/>
            <a:ext cx="3169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pageid_age_sum</a:t>
            </a:r>
          </a:p>
        </p:txBody>
      </p:sp>
      <p:graphicFrame>
        <p:nvGraphicFramePr>
          <p:cNvPr id="34967" name="Table 34966"/>
          <p:cNvGraphicFramePr/>
          <p:nvPr/>
        </p:nvGraphicFramePr>
        <p:xfrm>
          <a:off x="345440" y="4072255"/>
          <a:ext cx="1729740" cy="1631950"/>
        </p:xfrm>
        <a:graphic>
          <a:graphicData uri="http://schemas.openxmlformats.org/drawingml/2006/table">
            <a:tbl>
              <a:tblPr/>
              <a:tblGrid>
                <a:gridCol w="100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23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32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401" name="AutoShape 73"/>
          <p:cNvSpPr/>
          <p:nvPr/>
        </p:nvSpPr>
        <p:spPr>
          <a:xfrm>
            <a:off x="2250440" y="2212975"/>
            <a:ext cx="533400" cy="66230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99403" name="Text Box 75"/>
          <p:cNvSpPr txBox="1"/>
          <p:nvPr/>
        </p:nvSpPr>
        <p:spPr>
          <a:xfrm>
            <a:off x="2091849" y="3488055"/>
            <a:ext cx="8229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00"/>
                </a:solidFill>
                <a:latin typeface="Vista Sans OT Reg"/>
                <a:ea typeface="ヒラギノ角ゴ ProN W3"/>
              </a:rPr>
              <a:t>Map</a:t>
            </a:r>
          </a:p>
        </p:txBody>
      </p:sp>
      <p:graphicFrame>
        <p:nvGraphicFramePr>
          <p:cNvPr id="34969" name="Table 34968"/>
          <p:cNvGraphicFramePr/>
          <p:nvPr/>
        </p:nvGraphicFramePr>
        <p:xfrm>
          <a:off x="2936240" y="1690370"/>
          <a:ext cx="1989455" cy="1686560"/>
        </p:xfrm>
        <a:graphic>
          <a:graphicData uri="http://schemas.openxmlformats.org/drawingml/2006/table">
            <a:tbl>
              <a:tblPr/>
              <a:tblGrid>
                <a:gridCol w="10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970" name="Table 34969"/>
          <p:cNvGraphicFramePr/>
          <p:nvPr/>
        </p:nvGraphicFramePr>
        <p:xfrm>
          <a:off x="2936240" y="4074795"/>
          <a:ext cx="1989455" cy="1676400"/>
        </p:xfrm>
        <a:graphic>
          <a:graphicData uri="http://schemas.openxmlformats.org/drawingml/2006/table">
            <a:tbl>
              <a:tblPr/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&lt;1,32&gt;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971" name="Table 34970"/>
          <p:cNvGraphicFramePr/>
          <p:nvPr/>
        </p:nvGraphicFramePr>
        <p:xfrm>
          <a:off x="6616065" y="1661795"/>
          <a:ext cx="1781175" cy="1734820"/>
        </p:xfrm>
        <a:graphic>
          <a:graphicData uri="http://schemas.openxmlformats.org/drawingml/2006/table">
            <a:tbl>
              <a:tblPr/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&lt;1,32&gt;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972" name="Table 34971"/>
          <p:cNvGraphicFramePr/>
          <p:nvPr/>
        </p:nvGraphicFramePr>
        <p:xfrm>
          <a:off x="6616065" y="4064000"/>
          <a:ext cx="1781175" cy="1713230"/>
        </p:xfrm>
        <a:graphic>
          <a:graphicData uri="http://schemas.openxmlformats.org/drawingml/2006/table">
            <a:tbl>
              <a:tblPr/>
              <a:tblGrid>
                <a:gridCol w="99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key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value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&lt;2,25&gt;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1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466" name="AutoShape 138"/>
          <p:cNvSpPr/>
          <p:nvPr/>
        </p:nvSpPr>
        <p:spPr>
          <a:xfrm>
            <a:off x="5158740" y="2212975"/>
            <a:ext cx="1358265" cy="286575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sz="2000" b="1">
                <a:solidFill>
                  <a:srgbClr val="000000"/>
                </a:solidFill>
                <a:latin typeface="Vista Sans OT Reg"/>
                <a:ea typeface="ヒラギノ角ゴ ProN W3"/>
              </a:rPr>
              <a:t>Shuffle</a:t>
            </a:r>
          </a:p>
          <a:p>
            <a:pPr algn="ctr">
              <a:lnSpc>
                <a:spcPct val="100000"/>
              </a:lnSpc>
            </a:pPr>
            <a:r>
              <a:rPr sz="2000" b="1">
                <a:solidFill>
                  <a:srgbClr val="000000"/>
                </a:solidFill>
                <a:latin typeface="Vista Sans OT Reg"/>
                <a:ea typeface="ヒラギノ角ゴ ProN W3"/>
              </a:rPr>
              <a:t>Sort</a:t>
            </a:r>
          </a:p>
        </p:txBody>
      </p:sp>
      <p:graphicFrame>
        <p:nvGraphicFramePr>
          <p:cNvPr id="34968" name="Table 34967"/>
          <p:cNvGraphicFramePr/>
          <p:nvPr/>
        </p:nvGraphicFramePr>
        <p:xfrm>
          <a:off x="9363710" y="4196715"/>
          <a:ext cx="2596515" cy="1580515"/>
        </p:xfrm>
        <a:graphic>
          <a:graphicData uri="http://schemas.openxmlformats.org/drawingml/2006/table">
            <a:tbl>
              <a:tblPr/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536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 dirty="0" err="1"/>
                        <a:t>pageid</a:t>
                      </a:r>
                      <a:endParaRPr lang="en-US" sz="20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age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Count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25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000" b="1"/>
                        <a:t>2</a:t>
                      </a:r>
                      <a:endParaRPr 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508" name="Text Box 180"/>
          <p:cNvSpPr txBox="1"/>
          <p:nvPr/>
        </p:nvSpPr>
        <p:spPr>
          <a:xfrm>
            <a:off x="8371841" y="3543300"/>
            <a:ext cx="14630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00"/>
                </a:solidFill>
                <a:latin typeface="Vista Sans OT Reg"/>
                <a:ea typeface="ヒラギノ角ゴ ProN W3"/>
              </a:rPr>
              <a:t>Reduce</a:t>
            </a:r>
          </a:p>
        </p:txBody>
      </p:sp>
      <p:sp>
        <p:nvSpPr>
          <p:cNvPr id="5" name="AutoShape 73"/>
          <p:cNvSpPr/>
          <p:nvPr/>
        </p:nvSpPr>
        <p:spPr>
          <a:xfrm>
            <a:off x="2250440" y="4700905"/>
            <a:ext cx="533400" cy="66230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6" name="AutoShape 73"/>
          <p:cNvSpPr/>
          <p:nvPr/>
        </p:nvSpPr>
        <p:spPr>
          <a:xfrm>
            <a:off x="8552180" y="2058670"/>
            <a:ext cx="533400" cy="66230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  <p:sp>
        <p:nvSpPr>
          <p:cNvPr id="7" name="AutoShape 73"/>
          <p:cNvSpPr/>
          <p:nvPr/>
        </p:nvSpPr>
        <p:spPr>
          <a:xfrm>
            <a:off x="8552180" y="4546600"/>
            <a:ext cx="533400" cy="66230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6" grpId="0"/>
      <p:bldP spid="99401" grpId="0" animBg="1"/>
      <p:bldP spid="99403" grpId="0"/>
      <p:bldP spid="99466" grpId="0" animBg="1"/>
      <p:bldP spid="99508" grpId="0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/>
        </p:nvSpPr>
        <p:spPr>
          <a:xfrm>
            <a:off x="520700" y="458470"/>
            <a:ext cx="10728325" cy="9829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/>
          <a:lstStyle>
            <a:lvl1pPr marL="0" lvl="0" indent="0" algn="l" defTabSz="1208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2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Hive QL – Group By with Distinct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body"/>
          </p:nvPr>
        </p:nvSpPr>
        <p:spPr>
          <a:xfrm>
            <a:off x="711200" y="5370195"/>
            <a:ext cx="11703050" cy="1191260"/>
          </a:xfrm>
        </p:spPr>
        <p:txBody>
          <a:bodyPr vert="horz" wrap="square" lIns="0" tIns="0" rIns="0" bIns="0" anchor="t">
            <a:normAutofit lnSpcReduction="10000"/>
          </a:bodyPr>
          <a:lstStyle/>
          <a:p>
            <a:r>
              <a:t>SQL</a:t>
            </a:r>
          </a:p>
          <a:p>
            <a:pPr lvl="1"/>
            <a:r>
              <a:rPr sz="2600" dirty="0" err="1"/>
              <a:t>SELECT pageid, COUNT(DISTINCT userid</a:t>
            </a:r>
            <a:r>
              <a:rPr sz="2600"/>
              <a:t>)</a:t>
            </a:r>
          </a:p>
          <a:p>
            <a:pPr lvl="1"/>
            <a:r>
              <a:rPr sz="2600" dirty="0" err="1"/>
              <a:t>FROM page_view GROUP BY pageid</a:t>
            </a:r>
            <a:endParaRPr sz="2600"/>
          </a:p>
        </p:txBody>
      </p:sp>
      <p:graphicFrame>
        <p:nvGraphicFramePr>
          <p:cNvPr id="35894" name="Table 35893"/>
          <p:cNvGraphicFramePr/>
          <p:nvPr/>
        </p:nvGraphicFramePr>
        <p:xfrm>
          <a:off x="711200" y="2331085"/>
          <a:ext cx="3810000" cy="25361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 dirty="0" err="1"/>
                        <a:t>pageid</a:t>
                      </a:r>
                      <a:endParaRPr lang="en-US" sz="24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 dirty="0" err="1"/>
                        <a:t>userid</a:t>
                      </a:r>
                      <a:endParaRPr lang="en-US" sz="2400" b="1" dirty="0" err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time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111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9:08:01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2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111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9:08:13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222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9:08:14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2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111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9:08:20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70" name="Text Box 26"/>
          <p:cNvSpPr txBox="1"/>
          <p:nvPr/>
        </p:nvSpPr>
        <p:spPr>
          <a:xfrm>
            <a:off x="1419543" y="1669415"/>
            <a:ext cx="21031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 err="1">
                <a:solidFill>
                  <a:srgbClr val="000000"/>
                </a:solidFill>
                <a:latin typeface="Vista Sans OT Reg"/>
                <a:ea typeface="ヒラギノ角ゴ ProN W3"/>
              </a:rPr>
              <a:t>page_view</a:t>
            </a:r>
          </a:p>
        </p:txBody>
      </p:sp>
      <p:graphicFrame>
        <p:nvGraphicFramePr>
          <p:cNvPr id="35893" name="Table 35892"/>
          <p:cNvGraphicFramePr/>
          <p:nvPr/>
        </p:nvGraphicFramePr>
        <p:xfrm>
          <a:off x="6628130" y="2647950"/>
          <a:ext cx="3256280" cy="2219325"/>
        </p:xfrm>
        <a:graphic>
          <a:graphicData uri="http://schemas.openxmlformats.org/drawingml/2006/table">
            <a:tbl>
              <a:tblPr/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 dirty="0" err="1"/>
                        <a:t>pageid</a:t>
                      </a:r>
                      <a:endParaRPr lang="en-US" sz="2400" b="1" dirty="0" err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 dirty="0" err="1"/>
                        <a:t>count_distinct_userid</a:t>
                      </a:r>
                      <a:endParaRPr lang="en-US" sz="2400" b="1" dirty="0" err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2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2</a:t>
                      </a:r>
                      <a:endParaRPr 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Lucida Grande"/>
                        <a:buNone/>
                      </a:pPr>
                      <a:r>
                        <a:rPr sz="2400" b="1"/>
                        <a:t>1</a:t>
                      </a:r>
                      <a:endParaRPr 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85" name="Text Box 60"/>
          <p:cNvSpPr txBox="1"/>
          <p:nvPr/>
        </p:nvSpPr>
        <p:spPr>
          <a:xfrm>
            <a:off x="7947184" y="1669415"/>
            <a:ext cx="14630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>
                <a:solidFill>
                  <a:srgbClr val="000000"/>
                </a:solidFill>
                <a:latin typeface="Vista Sans OT Reg"/>
                <a:ea typeface="ヒラギノ角ゴ ProN W3"/>
              </a:rPr>
              <a:t>result</a:t>
            </a:r>
          </a:p>
        </p:txBody>
      </p:sp>
      <p:sp>
        <p:nvSpPr>
          <p:cNvPr id="35886" name="AutoShape 67"/>
          <p:cNvSpPr/>
          <p:nvPr/>
        </p:nvSpPr>
        <p:spPr>
          <a:xfrm>
            <a:off x="4745990" y="3170555"/>
            <a:ext cx="1196340" cy="935355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dirty="0">
              <a:solidFill>
                <a:srgbClr val="000000"/>
              </a:solidFill>
              <a:latin typeface="Vista Sans OT Reg"/>
              <a:ea typeface="ヒラギノ角ゴ ProN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74320"/>
            <a:ext cx="10515600" cy="872490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What is Hive?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55" y="1248410"/>
            <a:ext cx="10515600" cy="532257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>
                <a:sym typeface="+mn-ea"/>
              </a:rPr>
              <a:t>Hive is not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A relational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A design for OnLine Transaction Processing (OLTP)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A language for real-time queries and row-level updates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i="1"/>
          </a:p>
          <a:p>
            <a:pPr marL="0" indent="0">
              <a:lnSpc>
                <a:spcPct val="120000"/>
              </a:lnSpc>
              <a:buNone/>
            </a:pPr>
            <a:r>
              <a:rPr lang="en-US" b="1" i="1"/>
              <a:t>Hive makes job easy for performing operations like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/>
              <a:t>Data encapsulation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/>
              <a:t>Ad-hoc queries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/>
              <a:t>Analysis of huge 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222885"/>
            <a:ext cx="10515600" cy="850900"/>
          </a:xfrm>
        </p:spPr>
        <p:txBody>
          <a:bodyPr>
            <a:normAutofit/>
          </a:bodyPr>
          <a:lstStyle/>
          <a:p>
            <a:r>
              <a:rPr lang="en-US" b="1"/>
              <a:t>Important characteristics of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35" y="1253490"/>
            <a:ext cx="10960735" cy="532257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/>
              <a:t>In Hive, tables and databases are created first and then data is loaded into these tables.</a:t>
            </a:r>
          </a:p>
          <a:p>
            <a:pPr algn="just"/>
            <a:r>
              <a:rPr lang="en-US" sz="2400"/>
              <a:t>Hive as data warehouse designed for managing and querying only structured data that is stored in tables.</a:t>
            </a:r>
          </a:p>
          <a:p>
            <a:pPr algn="just"/>
            <a:r>
              <a:rPr lang="en-US" sz="2400"/>
              <a:t>While dealing with structured data, Map Reduce doesn't have optimization and usability features but Hive framework does. </a:t>
            </a:r>
          </a:p>
          <a:p>
            <a:pPr algn="just"/>
            <a:r>
              <a:rPr lang="en-US" sz="2400"/>
              <a:t>Query optimization refers to an effective way of query execution in terms of performance.</a:t>
            </a:r>
          </a:p>
          <a:p>
            <a:pPr algn="just"/>
            <a:r>
              <a:rPr lang="en-US" sz="2400"/>
              <a:t>Hive's SQL-inspired language separates the user from the complexity of Map Reduce programming. </a:t>
            </a:r>
          </a:p>
          <a:p>
            <a:pPr algn="just"/>
            <a:r>
              <a:rPr lang="en-US" sz="2400"/>
              <a:t>It reuses familiar concepts from the relational database world, such as tables, rows, columns and schema, etc. for ease of learning.</a:t>
            </a:r>
          </a:p>
          <a:p>
            <a:pPr algn="just"/>
            <a:r>
              <a:rPr lang="en-US" sz="2400"/>
              <a:t>Hadoop's programming works on flat files. </a:t>
            </a:r>
          </a:p>
          <a:p>
            <a:pPr algn="just"/>
            <a:r>
              <a:rPr lang="en-US" sz="2400"/>
              <a:t>So, Hive can use directory structures to "partition" data to improve performance on certain queries.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605"/>
            <a:ext cx="10515600" cy="925195"/>
          </a:xfrm>
        </p:spPr>
        <p:txBody>
          <a:bodyPr/>
          <a:lstStyle/>
          <a:p>
            <a:r>
              <a:rPr lang="en-US" b="1"/>
              <a:t>Hive Vs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20" y="1261110"/>
            <a:ext cx="11265535" cy="563245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Relational databases are of </a:t>
            </a:r>
            <a:r>
              <a:rPr lang="en-US" b="1"/>
              <a:t>"Schema on READ and Schema on Write"</a:t>
            </a:r>
            <a:r>
              <a:rPr lang="en-US"/>
              <a:t>. First creating a table then inserting data into the particular table. On relational database tables, functions like Insertions, Updates, and Modifications can be performed.</a:t>
            </a:r>
          </a:p>
          <a:p>
            <a:pPr algn="just"/>
            <a:r>
              <a:rPr lang="en-US"/>
              <a:t>Hive is </a:t>
            </a:r>
            <a:r>
              <a:rPr lang="en-US" b="1"/>
              <a:t>"Schema on READ only"</a:t>
            </a:r>
            <a:r>
              <a:rPr lang="en-US"/>
              <a:t>. So, functions like the update, modifications, etc. don't work with this. Because the Hive query in a typical cluster runs on multiple Data Nodes. So it is not possible to update and modify data across multiple nodes.</a:t>
            </a:r>
          </a:p>
          <a:p>
            <a:pPr algn="just"/>
            <a:r>
              <a:rPr lang="en-US"/>
              <a:t>Also, Hive supports </a:t>
            </a:r>
            <a:r>
              <a:rPr lang="en-US" b="1"/>
              <a:t>"READ Many WRITE Once"</a:t>
            </a:r>
            <a:r>
              <a:rPr lang="en-US"/>
              <a:t> pattern. </a:t>
            </a:r>
          </a:p>
          <a:p>
            <a:pPr algn="just"/>
            <a:r>
              <a:rPr lang="en-US"/>
              <a:t>Which means that after inserting table we can update the table in the latest Hive versions.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848360" y="2016760"/>
            <a:ext cx="2084070" cy="112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8995" y="4678045"/>
            <a:ext cx="2084070" cy="95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386715"/>
            <a:ext cx="10515600" cy="958850"/>
          </a:xfrm>
        </p:spPr>
        <p:txBody>
          <a:bodyPr/>
          <a:lstStyle/>
          <a:p>
            <a:r>
              <a:rPr lang="en-US" b="1" dirty="0">
                <a:sym typeface="+mn-ea"/>
              </a:rPr>
              <a:t>Hive Components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13655" y="1254760"/>
            <a:ext cx="4593590" cy="10972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High-level language (</a:t>
            </a:r>
            <a:r>
              <a:rPr lang="en-US" sz="2400" b="1" dirty="0" err="1">
                <a:solidFill>
                  <a:srgbClr val="800000"/>
                </a:solidFill>
              </a:rPr>
              <a:t>HiveQL</a:t>
            </a:r>
            <a:r>
              <a:rPr lang="en-US" sz="2400" b="1" dirty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/>
              <a:t>Set of commands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69205" y="2352040"/>
            <a:ext cx="6387465" cy="1891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7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3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9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5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323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818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800000"/>
                </a:solidFill>
              </a:rPr>
              <a:t>Two execution modes</a:t>
            </a:r>
          </a:p>
          <a:p>
            <a:pPr lvl="1"/>
            <a:r>
              <a:rPr lang="en-US" sz="2400" dirty="0"/>
              <a:t>Local: reads/write to local file system</a:t>
            </a:r>
          </a:p>
          <a:p>
            <a:pPr lvl="1"/>
            <a:r>
              <a:rPr lang="en-US" sz="2400" dirty="0"/>
              <a:t>Mapreduce: connects to Hadoop cluster and reads/writes to HDFS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360" y="2115185"/>
            <a:ext cx="208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Two Main Components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2415" y="1854835"/>
            <a:ext cx="2077085" cy="464820"/>
          </a:xfrm>
          <a:prstGeom prst="straightConnector1">
            <a:avLst/>
          </a:prstGeom>
          <a:ln w="603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03830" y="2817495"/>
            <a:ext cx="2196465" cy="410845"/>
          </a:xfrm>
          <a:prstGeom prst="straightConnector1">
            <a:avLst/>
          </a:prstGeom>
          <a:ln w="603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5515" y="4915535"/>
            <a:ext cx="208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Two modes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06675" y="4505325"/>
            <a:ext cx="2293620" cy="410845"/>
          </a:xfrm>
          <a:prstGeom prst="straightConnector1">
            <a:avLst/>
          </a:prstGeom>
          <a:ln w="603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00935" y="5381625"/>
            <a:ext cx="2428240" cy="440690"/>
          </a:xfrm>
          <a:prstGeom prst="straightConnector1">
            <a:avLst/>
          </a:prstGeom>
          <a:ln w="603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/>
          <p:nvPr/>
        </p:nvSpPr>
        <p:spPr>
          <a:xfrm>
            <a:off x="5069205" y="4243070"/>
            <a:ext cx="4593590" cy="1097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7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3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9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5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323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818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00000"/>
                </a:solidFill>
              </a:rPr>
              <a:t>Interactive mode</a:t>
            </a:r>
          </a:p>
          <a:p>
            <a:pPr lvl="1"/>
            <a:r>
              <a:rPr lang="en-US" sz="2400" dirty="0"/>
              <a:t>Console </a:t>
            </a:r>
          </a:p>
        </p:txBody>
      </p:sp>
      <p:sp>
        <p:nvSpPr>
          <p:cNvPr id="14" name="Content Placeholder 2"/>
          <p:cNvSpPr txBox="1"/>
          <p:nvPr/>
        </p:nvSpPr>
        <p:spPr>
          <a:xfrm>
            <a:off x="5067935" y="5419090"/>
            <a:ext cx="4593590" cy="1097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7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3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955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555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323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818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00000"/>
                </a:solidFill>
              </a:rPr>
              <a:t>Batch mode</a:t>
            </a:r>
          </a:p>
          <a:p>
            <a:pPr lvl="1"/>
            <a:r>
              <a:rPr lang="en-US" sz="2400" dirty="0"/>
              <a:t>Submit a script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7355" y="257175"/>
            <a:ext cx="10317480" cy="1123950"/>
          </a:xfrm>
        </p:spPr>
        <p:txBody>
          <a:bodyPr/>
          <a:lstStyle/>
          <a:p>
            <a:pPr algn="l"/>
            <a:r>
              <a:rPr lang="en-US" b="1" dirty="0">
                <a:sym typeface="+mn-ea"/>
              </a:rPr>
              <a:t>Hive deals with Structured Data</a:t>
            </a:r>
            <a:endParaRPr lang="en-US" sz="4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5029200" y="6324600"/>
            <a:ext cx="22860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8945" y="1388745"/>
            <a:ext cx="9891395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ym typeface="+mn-ea"/>
              </a:rPr>
              <a:t>Hive Data Models:</a:t>
            </a:r>
            <a:endParaRPr lang="en-IN" sz="2800" b="1" dirty="0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The Hive data models contain the following  components:</a:t>
            </a:r>
            <a:endParaRPr lang="en-IN" sz="2800" dirty="0"/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IN" sz="2800" dirty="0">
                <a:sym typeface="+mn-ea"/>
              </a:rPr>
              <a:t>Databases </a:t>
            </a:r>
            <a:r>
              <a:rPr lang="en-US" altLang="en-IN" sz="2800" dirty="0">
                <a:sym typeface="+mn-ea"/>
              </a:rPr>
              <a:t>: </a:t>
            </a:r>
            <a:r>
              <a:rPr lang="en-US" sz="2800" b="1" dirty="0">
                <a:solidFill>
                  <a:srgbClr val="0000FF"/>
                </a:solidFill>
                <a:sym typeface="+mn-ea"/>
              </a:rPr>
              <a:t>3-Levels: </a:t>
            </a:r>
            <a:r>
              <a:rPr lang="en-US" sz="2800" b="1" dirty="0">
                <a:sym typeface="+mn-ea"/>
              </a:rPr>
              <a:t>Tables </a:t>
            </a:r>
            <a:r>
              <a:rPr lang="en-US" sz="2800" b="1" dirty="0">
                <a:sym typeface="Wingdings" panose="05000000000000000000"/>
              </a:rPr>
              <a:t> Partitions  Buckets</a:t>
            </a:r>
            <a:endParaRPr lang="en-US" altLang="en-IN" sz="2800" dirty="0">
              <a:sym typeface="+mn-ea"/>
            </a:endParaRPr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IN" sz="2800" dirty="0">
                <a:sym typeface="+mn-ea"/>
              </a:rPr>
              <a:t>Tables </a:t>
            </a:r>
            <a:r>
              <a:rPr lang="en-US" altLang="en-IN" sz="2800" dirty="0">
                <a:sym typeface="+mn-ea"/>
              </a:rPr>
              <a:t>: </a:t>
            </a:r>
            <a:r>
              <a:rPr lang="en-US" sz="2800" b="1" dirty="0">
                <a:solidFill>
                  <a:srgbClr val="800000"/>
                </a:solidFill>
                <a:sym typeface="Wingdings" panose="05000000000000000000"/>
              </a:rPr>
              <a:t>maps to a HDFS directory</a:t>
            </a:r>
            <a:endParaRPr lang="en-US" altLang="en-IN" sz="2800" dirty="0">
              <a:sym typeface="+mn-ea"/>
            </a:endParaRPr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IN" sz="2800" dirty="0">
                <a:sym typeface="+mn-ea"/>
              </a:rPr>
              <a:t>Partitions </a:t>
            </a:r>
            <a:r>
              <a:rPr lang="en-US" altLang="en-IN" sz="2800" dirty="0">
                <a:sym typeface="+mn-ea"/>
              </a:rPr>
              <a:t>: </a:t>
            </a:r>
            <a:r>
              <a:rPr lang="en-US" sz="2800" b="1" dirty="0">
                <a:solidFill>
                  <a:srgbClr val="800000"/>
                </a:solidFill>
                <a:sym typeface="Wingdings" panose="05000000000000000000"/>
              </a:rPr>
              <a:t>maps to sub-directories under the table</a:t>
            </a:r>
            <a:endParaRPr lang="en-US" altLang="en-IN" sz="2800" dirty="0">
              <a:sym typeface="+mn-ea"/>
            </a:endParaRPr>
          </a:p>
          <a:p>
            <a:pPr marL="914400" lvl="1" indent="-45720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IN" sz="2800" dirty="0">
                <a:sym typeface="+mn-ea"/>
              </a:rPr>
              <a:t>Buckets or clusters </a:t>
            </a:r>
            <a:r>
              <a:rPr lang="en-US" altLang="en-IN" sz="2800" dirty="0">
                <a:sym typeface="+mn-ea"/>
              </a:rPr>
              <a:t>: </a:t>
            </a:r>
            <a:r>
              <a:rPr lang="en-US" sz="2800" b="1" dirty="0">
                <a:solidFill>
                  <a:srgbClr val="800000"/>
                </a:solidFill>
                <a:sym typeface="+mn-ea"/>
              </a:rPr>
              <a:t>maps to files under each partition</a:t>
            </a:r>
            <a:endParaRPr lang="en-US" altLang="en-IN" sz="2800" dirty="0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9825" y="5426075"/>
            <a:ext cx="7524750" cy="1040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Very similar to SQL and Relational DBs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" y="164465"/>
            <a:ext cx="11569065" cy="66300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600" b="1" dirty="0"/>
              <a:t>Partitions:</a:t>
            </a:r>
          </a:p>
          <a:p>
            <a:endParaRPr lang="en-IN" sz="1200" b="1" dirty="0"/>
          </a:p>
          <a:p>
            <a:pPr lvl="1" algn="just"/>
            <a:r>
              <a:rPr lang="en-IN" sz="2600" dirty="0"/>
              <a:t>Partition means dividing a table into a coarse grained parts based on the value of a partition column such as ‘data’. This makes it faster to do queries on slices of data.</a:t>
            </a:r>
          </a:p>
          <a:p>
            <a:pPr lvl="1" algn="just"/>
            <a:endParaRPr lang="en-IN" sz="1200" dirty="0"/>
          </a:p>
          <a:p>
            <a:pPr lvl="1" algn="just"/>
            <a:r>
              <a:rPr lang="en-IN" sz="2600" dirty="0"/>
              <a:t>The Partition keys determine how data is stored. Here, each unique value of the Partition key defines a Partition of the table. The Partitions are named after dates for convenience. It is similar to ‘Block Splitting’ in HDFS.</a:t>
            </a:r>
          </a:p>
          <a:p>
            <a:pPr lvl="1" algn="just"/>
            <a:endParaRPr lang="en-IN" sz="1200" dirty="0"/>
          </a:p>
          <a:p>
            <a:pPr lvl="1" algn="just"/>
            <a:r>
              <a:rPr lang="en-IN" sz="2600" dirty="0">
                <a:sym typeface="+mn-ea"/>
              </a:rPr>
              <a:t>Allows </a:t>
            </a:r>
            <a:r>
              <a:rPr lang="en-US" sz="2600" dirty="0">
                <a:ea typeface="MS PGothic" panose="020B0600070205080204" pitchFamily="34" charset="-128"/>
                <a:sym typeface="+mn-ea"/>
              </a:rPr>
              <a:t>users to efficiently retrieve rows</a:t>
            </a:r>
            <a:endParaRPr lang="en-US" sz="2600" dirty="0">
              <a:ea typeface="MS PGothic" panose="020B0600070205080204" pitchFamily="34" charset="-128"/>
            </a:endParaRPr>
          </a:p>
          <a:p>
            <a:pPr lvl="1"/>
            <a:endParaRPr lang="en-IN" sz="2600" dirty="0"/>
          </a:p>
          <a:p>
            <a:pPr lvl="1"/>
            <a:endParaRPr lang="en-IN" sz="2200" dirty="0"/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BFB96-544F-46AE-A83C-97CC4CB208D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http://d287f0h5fel5hu.cloudfront.net/blog/wp-content/uploads/2014/09/hivemode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75" y="3639185"/>
            <a:ext cx="6047740" cy="3058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" y="358140"/>
            <a:ext cx="11232515" cy="6283960"/>
          </a:xfrm>
        </p:spPr>
        <p:txBody>
          <a:bodyPr/>
          <a:lstStyle/>
          <a:p>
            <a:r>
              <a:rPr lang="en-IN" sz="3200" b="1" dirty="0"/>
              <a:t>Buckets:</a:t>
            </a:r>
          </a:p>
          <a:p>
            <a:r>
              <a:rPr lang="en-IN" sz="2600" dirty="0"/>
              <a:t>Buckets give extra structure to the data that may be used for efficient queries. </a:t>
            </a:r>
          </a:p>
          <a:p>
            <a:endParaRPr lang="en-IN" sz="1200" dirty="0"/>
          </a:p>
          <a:p>
            <a:pPr marL="640080" lvl="1" indent="-247015" fontAlgn="auto"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2600">
                <a:ea typeface="MS PGothic" panose="020B0600070205080204" pitchFamily="34" charset="-128"/>
              </a:rPr>
              <a:t>Split </a:t>
            </a:r>
            <a:r>
              <a:rPr lang="en-US" sz="2600" dirty="0">
                <a:ea typeface="MS PGothic" panose="020B0600070205080204" pitchFamily="34" charset="-128"/>
              </a:rPr>
              <a:t>data based on hash of a column – mainly for parallelism</a:t>
            </a:r>
          </a:p>
          <a:p>
            <a:pPr marL="640080" lvl="1" indent="-247015" fontAlgn="auto">
              <a:spcAft>
                <a:spcPts val="0"/>
              </a:spcAft>
              <a:buNone/>
              <a:defRPr/>
            </a:pPr>
            <a:endParaRPr lang="en-US" sz="1200" dirty="0">
              <a:ea typeface="MS PGothic" panose="020B0600070205080204" pitchFamily="34" charset="-128"/>
            </a:endParaRPr>
          </a:p>
          <a:p>
            <a:pPr marL="640080" lvl="1" indent="-247015" fontAlgn="auto"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2600" dirty="0">
                <a:ea typeface="WenQuanYi Micro Hei" charset="0"/>
                <a:cs typeface="WenQuanYi Micro Hei" charset="0"/>
              </a:rPr>
              <a:t>Data in each partition may in turn be divided into Buckets based on the value of a hash function of some column of a table.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BFB96-544F-46AE-A83C-97CC4CB208D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http://www.hadooptpoint.com/wp-content/uploads/2014/11/Hive-Buckets-Optimization-Techniqu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980" y="3252470"/>
            <a:ext cx="7703185" cy="3714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1949</Words>
  <Application>Microsoft Office PowerPoint</Application>
  <PresentationFormat>Widescreen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Lucida Grande</vt:lpstr>
      <vt:lpstr>Times New Roman</vt:lpstr>
      <vt:lpstr>Vista Sans OT Reg</vt:lpstr>
      <vt:lpstr>Wingdings</vt:lpstr>
      <vt:lpstr>Wingdings 2</vt:lpstr>
      <vt:lpstr>Office Theme</vt:lpstr>
      <vt:lpstr>Introduction to Hive</vt:lpstr>
      <vt:lpstr>What is Hive?</vt:lpstr>
      <vt:lpstr>What is Hive?</vt:lpstr>
      <vt:lpstr>Important characteristics of Hive</vt:lpstr>
      <vt:lpstr>Hive Vs Relational Databases</vt:lpstr>
      <vt:lpstr>Hive Components</vt:lpstr>
      <vt:lpstr>Hive deals with Structured Data</vt:lpstr>
      <vt:lpstr>PowerPoint Presentation</vt:lpstr>
      <vt:lpstr>PowerPoint Presentation</vt:lpstr>
      <vt:lpstr>Hive Architecture</vt:lpstr>
      <vt:lpstr>Hive Clients</vt:lpstr>
      <vt:lpstr>Hive Services</vt:lpstr>
      <vt:lpstr>Hive Storage and Computing</vt:lpstr>
      <vt:lpstr>Component diagram depicts the architecture of Hive</vt:lpstr>
      <vt:lpstr>Component diagram depicts the architecture of Hive</vt:lpstr>
      <vt:lpstr>Job exectution flow</vt:lpstr>
      <vt:lpstr>Job exectution flow (cont..)</vt:lpstr>
      <vt:lpstr>Job exectution flow (cont..)</vt:lpstr>
      <vt:lpstr>Job exectution flow (cont..)</vt:lpstr>
      <vt:lpstr>Metastore</vt:lpstr>
      <vt:lpstr>Physical Layout</vt:lpstr>
      <vt:lpstr>Hive DDL Commands</vt:lpstr>
      <vt:lpstr>Hive DML</vt:lpstr>
      <vt:lpstr>Hive QL – Join</vt:lpstr>
      <vt:lpstr>Hive QL – Join in Map Reduce</vt:lpstr>
      <vt:lpstr>Hive QL – Group By</vt:lpstr>
      <vt:lpstr>Hive QL – Group By in Map Reduce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nEW u</dc:creator>
  <cp:lastModifiedBy>Blue Data Consulting</cp:lastModifiedBy>
  <cp:revision>19</cp:revision>
  <dcterms:created xsi:type="dcterms:W3CDTF">2018-03-15T00:47:00Z</dcterms:created>
  <dcterms:modified xsi:type="dcterms:W3CDTF">2022-07-15T21:23:56Z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