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sldIdLst>
    <p:sldId id="278" r:id="rId5"/>
    <p:sldId id="279" r:id="rId6"/>
    <p:sldId id="280" r:id="rId7"/>
    <p:sldId id="281" r:id="rId8"/>
    <p:sldId id="294" r:id="rId9"/>
    <p:sldId id="296" r:id="rId10"/>
    <p:sldId id="295" r:id="rId11"/>
    <p:sldId id="297" r:id="rId12"/>
    <p:sldId id="298" r:id="rId13"/>
    <p:sldId id="299" r:id="rId14"/>
    <p:sldId id="300" r:id="rId15"/>
    <p:sldId id="301"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09" autoAdjust="0"/>
  </p:normalViewPr>
  <p:slideViewPr>
    <p:cSldViewPr snapToGrid="0" snapToObjects="1">
      <p:cViewPr varScale="1">
        <p:scale>
          <a:sx n="113" d="100"/>
          <a:sy n="113" d="100"/>
        </p:scale>
        <p:origin x="504"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Big Mountain Data Analysis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Andrew Bryan</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Big Mountain Data Analysis</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40" name="Text Placeholder 5">
            <a:extLst>
              <a:ext uri="{FF2B5EF4-FFF2-40B4-BE49-F238E27FC236}">
                <a16:creationId xmlns:a16="http://schemas.microsoft.com/office/drawing/2014/main" id="{2C6F3E86-E415-3D72-8E3D-3D479E7118B9}"/>
              </a:ext>
            </a:extLst>
          </p:cNvPr>
          <p:cNvSpPr txBox="1">
            <a:spLocks/>
          </p:cNvSpPr>
          <p:nvPr/>
        </p:nvSpPr>
        <p:spPr>
          <a:xfrm>
            <a:off x="8517467" y="2467186"/>
            <a:ext cx="3159522" cy="1923627"/>
          </a:xfrm>
          <a:prstGeom prst="rect">
            <a:avLst/>
          </a:prstGeom>
          <a:noFill/>
        </p:spPr>
        <p:txBody>
          <a:bodyPr vert="horz" lIns="91440" tIns="45720" rIns="91440" bIns="45720" rtlCol="0" anchor="b">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300" dirty="0"/>
              <a:t>This graph was created to show the impact that closing runs would have on Big Mountain.  Key finding here were that closing a single run does not have an impact on the recommended price that Big Mountain can charge for tickets and that closing five runs does not have any additional impact beyond closing three runs would.</a:t>
            </a:r>
            <a:endParaRPr lang="en-US" dirty="0"/>
          </a:p>
        </p:txBody>
      </p:sp>
      <p:pic>
        <p:nvPicPr>
          <p:cNvPr id="2050" name="Picture 2">
            <a:extLst>
              <a:ext uri="{FF2B5EF4-FFF2-40B4-BE49-F238E27FC236}">
                <a16:creationId xmlns:a16="http://schemas.microsoft.com/office/drawing/2014/main" id="{0EC46107-10E4-4F9C-2D22-6288E6DD3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33" y="1551432"/>
            <a:ext cx="7823200" cy="3755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742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Big Mountain Data Analysis</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40" name="Text Placeholder 5">
            <a:extLst>
              <a:ext uri="{FF2B5EF4-FFF2-40B4-BE49-F238E27FC236}">
                <a16:creationId xmlns:a16="http://schemas.microsoft.com/office/drawing/2014/main" id="{2C6F3E86-E415-3D72-8E3D-3D479E7118B9}"/>
              </a:ext>
            </a:extLst>
          </p:cNvPr>
          <p:cNvSpPr txBox="1">
            <a:spLocks/>
          </p:cNvSpPr>
          <p:nvPr/>
        </p:nvSpPr>
        <p:spPr>
          <a:xfrm>
            <a:off x="8432601" y="1166343"/>
            <a:ext cx="3159522" cy="1513113"/>
          </a:xfrm>
          <a:prstGeom prst="rect">
            <a:avLst/>
          </a:prstGeom>
          <a:noFill/>
        </p:spPr>
        <p:txBody>
          <a:bodyPr vert="horz" lIns="91440" tIns="45720" rIns="91440" bIns="45720" rtlCol="0" anchor="b">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300" dirty="0"/>
              <a:t>These are the results from scenarios where runs were added, vertical drop was increased, total number of chairs was increased, snow making area was increased, and the longest run was increased.  The results of each can be found in their blocks of code.</a:t>
            </a:r>
            <a:endParaRPr lang="en-US" dirty="0"/>
          </a:p>
        </p:txBody>
      </p:sp>
      <p:pic>
        <p:nvPicPr>
          <p:cNvPr id="3" name="Picture 2">
            <a:extLst>
              <a:ext uri="{FF2B5EF4-FFF2-40B4-BE49-F238E27FC236}">
                <a16:creationId xmlns:a16="http://schemas.microsoft.com/office/drawing/2014/main" id="{7C6D5F95-CE68-1894-A056-3AB9F414C3B9}"/>
              </a:ext>
            </a:extLst>
          </p:cNvPr>
          <p:cNvPicPr>
            <a:picLocks noChangeAspect="1"/>
          </p:cNvPicPr>
          <p:nvPr/>
        </p:nvPicPr>
        <p:blipFill>
          <a:blip r:embed="rId2"/>
          <a:stretch>
            <a:fillRect/>
          </a:stretch>
        </p:blipFill>
        <p:spPr>
          <a:xfrm>
            <a:off x="233362" y="1109299"/>
            <a:ext cx="7886171" cy="1627203"/>
          </a:xfrm>
          <a:prstGeom prst="rect">
            <a:avLst/>
          </a:prstGeom>
        </p:spPr>
      </p:pic>
      <p:pic>
        <p:nvPicPr>
          <p:cNvPr id="3074" name="Picture 2">
            <a:extLst>
              <a:ext uri="{FF2B5EF4-FFF2-40B4-BE49-F238E27FC236}">
                <a16:creationId xmlns:a16="http://schemas.microsoft.com/office/drawing/2014/main" id="{A7F5E3B0-6329-AFC2-5A47-CF52886767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638" y="2947988"/>
            <a:ext cx="8522677" cy="162720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5ED7362-9A0C-3825-714B-E519B83BBD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2" y="5140324"/>
            <a:ext cx="9779000" cy="108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740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Big Mountain Data Analysis</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Based on the findings provided, the recommendation is to focus on one of the two key areas below:</a:t>
            </a:r>
          </a:p>
          <a:p>
            <a:pPr marL="342900" indent="-342900">
              <a:buFont typeface="+mj-lt"/>
              <a:buAutoNum type="arabicPeriod"/>
            </a:pPr>
            <a:r>
              <a:rPr lang="en-US" dirty="0"/>
              <a:t>Reduce maintenance costs and maximize profit by closing a single run or closing five runs.</a:t>
            </a:r>
          </a:p>
          <a:p>
            <a:pPr marL="342900" indent="-342900">
              <a:buFont typeface="+mj-lt"/>
              <a:buAutoNum type="arabicPeriod"/>
            </a:pPr>
            <a:r>
              <a:rPr lang="en-US" dirty="0"/>
              <a:t>Enhance the park with new features (runs, vertical drop, and/or chairs) that allow Big Mountain to charge more per ticket thereby increasing revenue and increasing profit.</a:t>
            </a:r>
          </a:p>
          <a:p>
            <a:pPr marL="342900" indent="-342900">
              <a:buFont typeface="+mj-lt"/>
              <a:buAutoNum type="arabicPeriod"/>
            </a:pPr>
            <a:endParaRPr lang="en-US" dirty="0"/>
          </a:p>
        </p:txBody>
      </p:sp>
    </p:spTree>
    <p:extLst>
      <p:ext uri="{BB962C8B-B14F-4D97-AF65-F5344CB8AC3E}">
        <p14:creationId xmlns:p14="http://schemas.microsoft.com/office/powerpoint/2010/main" val="1502328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Problem Statement</a:t>
            </a:r>
          </a:p>
          <a:p>
            <a:r>
              <a:rPr lang="en-US" dirty="0"/>
              <a:t>Key Findings and Recommendations</a:t>
            </a:r>
          </a:p>
          <a:p>
            <a:r>
              <a:rPr lang="en-US" dirty="0"/>
              <a:t>​Modeling Results and Analysis</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4000" dirty="0"/>
              <a:t>Problem Statement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In the past, Big Mountain Resort has charged above market price for their tickets.  However, there is a worry that without a data-driven approach to ticket pricing, Big Mountain might be losing out on some profit margin. </a:t>
            </a:r>
          </a:p>
          <a:p>
            <a:endParaRPr lang="en-US" dirty="0"/>
          </a:p>
          <a:p>
            <a:r>
              <a:rPr lang="en-US" dirty="0"/>
              <a:t>Can Big Mountain Resort increase profitability of their ticket sales by 10% before the season begins by either developing park improvements or by reducing maintenance costs by closing ski lifts/ski runs?</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Big Mountain Data Analysis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000" b="1" dirty="0">
                <a:solidFill>
                  <a:schemeClr val="accent6"/>
                </a:solidFill>
                <a:latin typeface="Arial Black" panose="020B0604020202020204" pitchFamily="34" charset="0"/>
                <a:cs typeface="Arial Black" panose="020B0604020202020204" pitchFamily="34" charset="0"/>
              </a:rPr>
              <a:t>Findings and Recommendation </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713232" y="1363134"/>
            <a:ext cx="11219688" cy="2261618"/>
          </a:xfrm>
        </p:spPr>
        <p:txBody>
          <a:bodyPr/>
          <a:lstStyle/>
          <a:p>
            <a:r>
              <a:rPr lang="en-US" dirty="0"/>
              <a:t>     </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Big Mountain Data Analysis</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5</a:t>
            </a:fld>
            <a:endParaRPr lang="en-US" dirty="0"/>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259080" y="969602"/>
            <a:ext cx="932688" cy="932688"/>
          </a:xfrm>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896704" y="1452879"/>
            <a:ext cx="10852743" cy="2261618"/>
          </a:xfrm>
        </p:spPr>
        <p:txBody>
          <a:bodyPr/>
          <a:lstStyle/>
          <a:p>
            <a:pPr marL="0" indent="0" algn="ctr">
              <a:spcBef>
                <a:spcPts val="0"/>
              </a:spcBef>
              <a:buNone/>
              <a:defRPr/>
            </a:pPr>
            <a:r>
              <a:rPr lang="en-US" sz="1800" b="1" cap="all" dirty="0">
                <a:solidFill>
                  <a:srgbClr val="1F2C8F"/>
                </a:solidFill>
                <a:latin typeface="Arial" panose="020B0604020202020204" pitchFamily="34" charset="0"/>
                <a:cs typeface="Arial" panose="020B0604020202020204" pitchFamily="34" charset="0"/>
              </a:rPr>
              <a:t>Key Findings</a:t>
            </a:r>
            <a:endParaRPr lang="en-US" dirty="0"/>
          </a:p>
          <a:p>
            <a:r>
              <a:rPr lang="en-US" sz="1300" dirty="0"/>
              <a:t>Early scatter plots identified that there are general trends between ticket price and the following features: vertical drop, total number of chairs, total number of runs, snow making area, and number of fast quads</a:t>
            </a:r>
          </a:p>
          <a:p>
            <a:r>
              <a:rPr lang="en-US" sz="1300" dirty="0"/>
              <a:t>A forest model was applied to the data.  The data provided was used to train the model, which indicated that the features with the most importance to ticket price are number of fast quads, total number of runs, snow making area, and vertical drop.  </a:t>
            </a:r>
          </a:p>
          <a:p>
            <a:r>
              <a:rPr lang="en-US" sz="1300" dirty="0"/>
              <a:t>The model also indicated that Big Mountain could charge up to $95.87 per ticket without making any changes at all (An increase of $14.87 per ticket).</a:t>
            </a:r>
          </a:p>
          <a:p>
            <a:r>
              <a:rPr lang="en-US" sz="1300" dirty="0"/>
              <a:t>Scenarios were ran against the model using shortlisted changes that had been pre identified by the leadership team.  Based on those findings the following are the recommendations for Big Mountain:</a:t>
            </a:r>
          </a:p>
          <a:p>
            <a:endParaRPr lang="en-US" dirty="0"/>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1363048" y="3982374"/>
            <a:ext cx="4020652" cy="2579293"/>
          </a:xfrm>
        </p:spPr>
        <p:txBody>
          <a:bodyPr/>
          <a:lstStyle/>
          <a:p>
            <a:r>
              <a:rPr lang="en-US" dirty="0"/>
              <a:t>    </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a:xfrm>
            <a:off x="896704" y="3692472"/>
            <a:ext cx="932688" cy="932688"/>
          </a:xfrm>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1641940" y="4053491"/>
            <a:ext cx="3641260" cy="2206752"/>
          </a:xfrm>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all" spc="0" normalizeH="0" baseline="0" noProof="0" dirty="0">
                <a:ln>
                  <a:noFill/>
                </a:ln>
                <a:solidFill>
                  <a:srgbClr val="1F2C8F"/>
                </a:solidFill>
                <a:effectLst/>
                <a:uLnTx/>
                <a:uFillTx/>
                <a:latin typeface="Arial" panose="020B0604020202020204" pitchFamily="34" charset="0"/>
                <a:ea typeface="+mn-ea"/>
                <a:cs typeface="Arial" panose="020B0604020202020204" pitchFamily="34" charset="0"/>
              </a:rPr>
              <a:t>Reduce Runs</a:t>
            </a:r>
            <a:endParaRPr lang="en-US" dirty="0"/>
          </a:p>
          <a:p>
            <a:r>
              <a:rPr lang="en-US" sz="1300" dirty="0"/>
              <a:t>Remove the least popular run on the mountain; this does not decrease the models recommendation for ticket price.</a:t>
            </a:r>
          </a:p>
          <a:p>
            <a:r>
              <a:rPr lang="en-US" sz="1300" dirty="0"/>
              <a:t>Remove the five least popular runs on the mountain; this will only decrease the models recommendation for ticket price by $0.70.  This will ideally reduce maintenance costs enough that with the same ticket price, Big Mountain will be making higher profits.</a:t>
            </a:r>
          </a:p>
          <a:p>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a:xfrm>
            <a:off x="7274644" y="4001351"/>
            <a:ext cx="4020652" cy="2579293"/>
          </a:xfrm>
        </p:spPr>
        <p:txBody>
          <a:bodyPr/>
          <a:lstStyle/>
          <a:p>
            <a:r>
              <a:rPr lang="en-US" dirty="0"/>
              <a:t>      </a:t>
            </a:r>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a:xfrm>
            <a:off x="6883868" y="3676892"/>
            <a:ext cx="932688" cy="932688"/>
          </a:xfrm>
        </p:spPr>
      </p:pic>
      <p:sp>
        <p:nvSpPr>
          <p:cNvPr id="22" name="Text Placeholder 6">
            <a:extLst>
              <a:ext uri="{FF2B5EF4-FFF2-40B4-BE49-F238E27FC236}">
                <a16:creationId xmlns:a16="http://schemas.microsoft.com/office/drawing/2014/main" id="{6791783E-111C-14DC-1385-371359914CEB}"/>
              </a:ext>
            </a:extLst>
          </p:cNvPr>
          <p:cNvSpPr txBox="1">
            <a:spLocks/>
          </p:cNvSpPr>
          <p:nvPr/>
        </p:nvSpPr>
        <p:spPr>
          <a:xfrm>
            <a:off x="7596422" y="4053491"/>
            <a:ext cx="3604978" cy="2206752"/>
          </a:xfrm>
          <a:prstGeom prst="rect">
            <a:avLst/>
          </a:prstGeom>
          <a:noFill/>
        </p:spPr>
        <p:txBody>
          <a:bodyPr vert="horz" lIns="91440" tIns="45720" rIns="91440" bIns="45720" rtlCol="0" anchor="t">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defRPr/>
            </a:pPr>
            <a:r>
              <a:rPr lang="en-US" sz="1800" b="1" cap="all" dirty="0">
                <a:solidFill>
                  <a:srgbClr val="1F2C8F"/>
                </a:solidFill>
                <a:latin typeface="Arial" panose="020B0604020202020204" pitchFamily="34" charset="0"/>
                <a:cs typeface="Arial" panose="020B0604020202020204" pitchFamily="34" charset="0"/>
              </a:rPr>
              <a:t>expand</a:t>
            </a:r>
            <a:endParaRPr lang="en-US" dirty="0"/>
          </a:p>
          <a:p>
            <a:r>
              <a:rPr lang="en-US" sz="1300" dirty="0"/>
              <a:t>The model identified that increasing the number of runs, the total vertical drop, and total number of chairs has positive impacts on the recommended ticket price.</a:t>
            </a:r>
          </a:p>
          <a:p>
            <a:r>
              <a:rPr lang="en-US" sz="1300" dirty="0"/>
              <a:t>A scenario of increasing each by 1, 150, and 1 respectively recommends an increase of $1.99 in ticket price.  Therefore, focusing on enhancing the park will lead to higher ticket prices and ultimately higher profits.</a:t>
            </a:r>
          </a:p>
          <a:p>
            <a:endParaRPr lang="en-US" dirty="0"/>
          </a:p>
        </p:txBody>
      </p:sp>
    </p:spTree>
    <p:extLst>
      <p:ext uri="{BB962C8B-B14F-4D97-AF65-F5344CB8AC3E}">
        <p14:creationId xmlns:p14="http://schemas.microsoft.com/office/powerpoint/2010/main" val="2198125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000" dirty="0"/>
              <a:t>Modeling Results</a:t>
            </a:r>
            <a:endParaRPr lang="en-US" sz="40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14649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Big Mountain Data Analysis</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30" name="Picture 29">
            <a:extLst>
              <a:ext uri="{FF2B5EF4-FFF2-40B4-BE49-F238E27FC236}">
                <a16:creationId xmlns:a16="http://schemas.microsoft.com/office/drawing/2014/main" id="{E161E061-177B-CD89-2DB1-BE95E00F8B41}"/>
              </a:ext>
            </a:extLst>
          </p:cNvPr>
          <p:cNvPicPr>
            <a:picLocks noChangeAspect="1"/>
          </p:cNvPicPr>
          <p:nvPr/>
        </p:nvPicPr>
        <p:blipFill>
          <a:blip r:embed="rId2"/>
          <a:stretch>
            <a:fillRect/>
          </a:stretch>
        </p:blipFill>
        <p:spPr>
          <a:xfrm>
            <a:off x="2423914" y="1542140"/>
            <a:ext cx="7344172" cy="1712649"/>
          </a:xfrm>
          <a:prstGeom prst="rect">
            <a:avLst/>
          </a:prstGeom>
        </p:spPr>
      </p:pic>
      <p:pic>
        <p:nvPicPr>
          <p:cNvPr id="32" name="Picture 31">
            <a:extLst>
              <a:ext uri="{FF2B5EF4-FFF2-40B4-BE49-F238E27FC236}">
                <a16:creationId xmlns:a16="http://schemas.microsoft.com/office/drawing/2014/main" id="{DCC0B904-443D-F310-8BD1-517C5517AE49}"/>
              </a:ext>
            </a:extLst>
          </p:cNvPr>
          <p:cNvPicPr>
            <a:picLocks noChangeAspect="1"/>
          </p:cNvPicPr>
          <p:nvPr/>
        </p:nvPicPr>
        <p:blipFill>
          <a:blip r:embed="rId3"/>
          <a:stretch>
            <a:fillRect/>
          </a:stretch>
        </p:blipFill>
        <p:spPr>
          <a:xfrm>
            <a:off x="1869678" y="3823548"/>
            <a:ext cx="8452644" cy="1851400"/>
          </a:xfrm>
          <a:prstGeom prst="rect">
            <a:avLst/>
          </a:prstGeom>
        </p:spPr>
      </p:pic>
      <p:sp>
        <p:nvSpPr>
          <p:cNvPr id="37" name="Text Placeholder 5">
            <a:extLst>
              <a:ext uri="{FF2B5EF4-FFF2-40B4-BE49-F238E27FC236}">
                <a16:creationId xmlns:a16="http://schemas.microsoft.com/office/drawing/2014/main" id="{ABBB4ADC-F870-EB74-8510-85F80098C03E}"/>
              </a:ext>
            </a:extLst>
          </p:cNvPr>
          <p:cNvSpPr txBox="1">
            <a:spLocks/>
          </p:cNvSpPr>
          <p:nvPr/>
        </p:nvSpPr>
        <p:spPr>
          <a:xfrm>
            <a:off x="4758267" y="930946"/>
            <a:ext cx="2675466" cy="850054"/>
          </a:xfrm>
          <a:prstGeom prst="rect">
            <a:avLst/>
          </a:prstGeom>
          <a:noFill/>
        </p:spPr>
        <p:txBody>
          <a:bodyPr vert="horz" lIns="91440" tIns="45720" rIns="91440" bIns="45720" rtlCol="0" anchor="b">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300" dirty="0"/>
              <a:t>Linear Regression Model Testing</a:t>
            </a:r>
          </a:p>
          <a:p>
            <a:endParaRPr lang="en-US" dirty="0"/>
          </a:p>
        </p:txBody>
      </p:sp>
      <p:sp>
        <p:nvSpPr>
          <p:cNvPr id="38" name="Text Placeholder 5">
            <a:extLst>
              <a:ext uri="{FF2B5EF4-FFF2-40B4-BE49-F238E27FC236}">
                <a16:creationId xmlns:a16="http://schemas.microsoft.com/office/drawing/2014/main" id="{46FA753D-83E8-AD4F-E5AC-47F375235855}"/>
              </a:ext>
            </a:extLst>
          </p:cNvPr>
          <p:cNvSpPr txBox="1">
            <a:spLocks/>
          </p:cNvSpPr>
          <p:nvPr/>
        </p:nvSpPr>
        <p:spPr>
          <a:xfrm>
            <a:off x="4758267" y="3215355"/>
            <a:ext cx="2675466" cy="850054"/>
          </a:xfrm>
          <a:prstGeom prst="rect">
            <a:avLst/>
          </a:prstGeom>
          <a:noFill/>
        </p:spPr>
        <p:txBody>
          <a:bodyPr vert="horz" lIns="91440" tIns="45720" rIns="91440" bIns="45720" rtlCol="0" anchor="b">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300" dirty="0"/>
              <a:t>Random Forest Model Testing</a:t>
            </a:r>
          </a:p>
          <a:p>
            <a:endParaRPr lang="en-US" dirty="0"/>
          </a:p>
        </p:txBody>
      </p:sp>
      <p:sp>
        <p:nvSpPr>
          <p:cNvPr id="40" name="Text Placeholder 5">
            <a:extLst>
              <a:ext uri="{FF2B5EF4-FFF2-40B4-BE49-F238E27FC236}">
                <a16:creationId xmlns:a16="http://schemas.microsoft.com/office/drawing/2014/main" id="{2C6F3E86-E415-3D72-8E3D-3D479E7118B9}"/>
              </a:ext>
            </a:extLst>
          </p:cNvPr>
          <p:cNvSpPr txBox="1">
            <a:spLocks/>
          </p:cNvSpPr>
          <p:nvPr/>
        </p:nvSpPr>
        <p:spPr>
          <a:xfrm>
            <a:off x="1869678" y="5471748"/>
            <a:ext cx="8452644" cy="850054"/>
          </a:xfrm>
          <a:prstGeom prst="rect">
            <a:avLst/>
          </a:prstGeom>
          <a:noFill/>
        </p:spPr>
        <p:txBody>
          <a:bodyPr vert="horz" lIns="91440" tIns="45720" rIns="91440" bIns="45720" rtlCol="0" anchor="b">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300" dirty="0"/>
              <a:t>The random forest model produced testing results which showed a lower cross-validation mean absolute error by almost $1 and less variability, therefore it was the model chosen. </a:t>
            </a:r>
            <a:endParaRPr lang="en-US" dirty="0"/>
          </a:p>
        </p:txBody>
      </p:sp>
    </p:spTree>
    <p:extLst>
      <p:ext uri="{BB962C8B-B14F-4D97-AF65-F5344CB8AC3E}">
        <p14:creationId xmlns:p14="http://schemas.microsoft.com/office/powerpoint/2010/main" val="2727813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Big Mountain Data Analysis</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40" name="Text Placeholder 5">
            <a:extLst>
              <a:ext uri="{FF2B5EF4-FFF2-40B4-BE49-F238E27FC236}">
                <a16:creationId xmlns:a16="http://schemas.microsoft.com/office/drawing/2014/main" id="{2C6F3E86-E415-3D72-8E3D-3D479E7118B9}"/>
              </a:ext>
            </a:extLst>
          </p:cNvPr>
          <p:cNvSpPr txBox="1">
            <a:spLocks/>
          </p:cNvSpPr>
          <p:nvPr/>
        </p:nvSpPr>
        <p:spPr>
          <a:xfrm>
            <a:off x="642231" y="3003973"/>
            <a:ext cx="3159522" cy="850054"/>
          </a:xfrm>
          <a:prstGeom prst="rect">
            <a:avLst/>
          </a:prstGeom>
          <a:noFill/>
        </p:spPr>
        <p:txBody>
          <a:bodyPr vert="horz" lIns="91440" tIns="45720" rIns="91440" bIns="45720" rtlCol="0" anchor="b">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300" dirty="0"/>
              <a:t>After running the random forest model on our training data this graph was created which shows how much impact each feature has on the ticket price.</a:t>
            </a:r>
            <a:endParaRPr lang="en-US" dirty="0"/>
          </a:p>
        </p:txBody>
      </p:sp>
      <p:pic>
        <p:nvPicPr>
          <p:cNvPr id="1026" name="Picture 2">
            <a:extLst>
              <a:ext uri="{FF2B5EF4-FFF2-40B4-BE49-F238E27FC236}">
                <a16:creationId xmlns:a16="http://schemas.microsoft.com/office/drawing/2014/main" id="{11F317FE-5590-4386-29CF-55DCCEC1F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166" y="981409"/>
            <a:ext cx="6728978" cy="5111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454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Big Mountain Data Analysis</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40" name="Text Placeholder 5">
            <a:extLst>
              <a:ext uri="{FF2B5EF4-FFF2-40B4-BE49-F238E27FC236}">
                <a16:creationId xmlns:a16="http://schemas.microsoft.com/office/drawing/2014/main" id="{2C6F3E86-E415-3D72-8E3D-3D479E7118B9}"/>
              </a:ext>
            </a:extLst>
          </p:cNvPr>
          <p:cNvSpPr txBox="1">
            <a:spLocks/>
          </p:cNvSpPr>
          <p:nvPr/>
        </p:nvSpPr>
        <p:spPr>
          <a:xfrm>
            <a:off x="8517467" y="2467186"/>
            <a:ext cx="3159522" cy="1923627"/>
          </a:xfrm>
          <a:prstGeom prst="rect">
            <a:avLst/>
          </a:prstGeom>
          <a:noFill/>
        </p:spPr>
        <p:txBody>
          <a:bodyPr vert="horz" lIns="91440" tIns="45720" rIns="91440" bIns="45720" rtlCol="0" anchor="b">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300" dirty="0"/>
              <a:t>This graph was created to show the impact that closing runs would have on Big Mountain.  Key finding here were that closing a single run does not have an impact on the recommended price that Big Mountain can charge for tickets and that closing five runs does not have any additional impact beyond closing three runs would.</a:t>
            </a:r>
            <a:endParaRPr lang="en-US" dirty="0"/>
          </a:p>
        </p:txBody>
      </p:sp>
      <p:pic>
        <p:nvPicPr>
          <p:cNvPr id="2050" name="Picture 2">
            <a:extLst>
              <a:ext uri="{FF2B5EF4-FFF2-40B4-BE49-F238E27FC236}">
                <a16:creationId xmlns:a16="http://schemas.microsoft.com/office/drawing/2014/main" id="{0EC46107-10E4-4F9C-2D22-6288E6DD3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33" y="1551432"/>
            <a:ext cx="7823200" cy="3755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46233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{E08D01E6-ADB0-43FD-BA09-865C4C002D19}tf78438558_win32</Template>
  <TotalTime>51</TotalTime>
  <Words>743</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Sabon Next LT</vt:lpstr>
      <vt:lpstr>Office Theme</vt:lpstr>
      <vt:lpstr>Big Mountain Data Analysis </vt:lpstr>
      <vt:lpstr>AGENDA</vt:lpstr>
      <vt:lpstr>Problem Statement</vt:lpstr>
      <vt:lpstr>Findings and Recommendation </vt:lpstr>
      <vt:lpstr>PowerPoint Presentation</vt:lpstr>
      <vt:lpstr>Modeling Results</vt:lpstr>
      <vt:lpstr>PowerPoint Presentation</vt:lpstr>
      <vt:lpstr>PowerPoint Presentation</vt:lpstr>
      <vt:lpstr>PowerPoint Presentation</vt:lpstr>
      <vt:lpstr>PowerPoint Presentation</vt:lpstr>
      <vt:lpstr>PowerPoint Presentation</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Data Analysis </dc:title>
  <dc:subject/>
  <dc:creator>Andrew Bryan</dc:creator>
  <cp:lastModifiedBy>Andrew Bryan</cp:lastModifiedBy>
  <cp:revision>1</cp:revision>
  <dcterms:created xsi:type="dcterms:W3CDTF">2024-01-30T18:21:11Z</dcterms:created>
  <dcterms:modified xsi:type="dcterms:W3CDTF">2024-01-30T19:12:31Z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