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
      <p:font typeface="Roboto Thin"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3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858aeda7eea0cf1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858aeda7eea0cf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858aeda7eea0cf1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858aeda7eea0cf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858aeda7eea0cf1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858aeda7eea0cf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858aeda7eea0cf1_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858aeda7eea0cf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ef656df79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ef656df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ef656df79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ef656df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ef656df79_0_4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ef656df79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ef656df79_0_8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ef656df79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858aeda7eea0cf1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858aeda7eea0cf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858aeda7eea0cf1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858aeda7eea0cf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March Madness Predictor</a:t>
            </a:r>
            <a:endParaRPr/>
          </a:p>
        </p:txBody>
      </p:sp>
      <p:sp>
        <p:nvSpPr>
          <p:cNvPr id="86" name="Google Shape;86;p13"/>
          <p:cNvSpPr txBox="1">
            <a:spLocks noGrp="1"/>
          </p:cNvSpPr>
          <p:nvPr>
            <p:ph type="subTitle" idx="1"/>
          </p:nvPr>
        </p:nvSpPr>
        <p:spPr>
          <a:xfrm>
            <a:off x="598088" y="24873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Final Presentation</a:t>
            </a:r>
            <a:endParaRPr sz="2700"/>
          </a:p>
          <a:p>
            <a:pPr marL="0" lvl="0" indent="0" algn="l" rtl="0">
              <a:spcBef>
                <a:spcPts val="0"/>
              </a:spcBef>
              <a:spcAft>
                <a:spcPts val="0"/>
              </a:spcAft>
              <a:buNone/>
            </a:pPr>
            <a:endParaRPr/>
          </a:p>
          <a:p>
            <a:pPr marL="0" lvl="0" indent="0" algn="l" rtl="0">
              <a:spcBef>
                <a:spcPts val="0"/>
              </a:spcBef>
              <a:spcAft>
                <a:spcPts val="0"/>
              </a:spcAft>
              <a:buNone/>
            </a:pPr>
            <a:r>
              <a:rPr lang="en" sz="1600"/>
              <a:t>Andrew Bryan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a:t>
            </a:r>
            <a:endParaRPr/>
          </a:p>
        </p:txBody>
      </p:sp>
      <p:grpSp>
        <p:nvGrpSpPr>
          <p:cNvPr id="177" name="Google Shape;177;p23"/>
          <p:cNvGrpSpPr/>
          <p:nvPr/>
        </p:nvGrpSpPr>
        <p:grpSpPr>
          <a:xfrm>
            <a:off x="431933" y="1304875"/>
            <a:ext cx="5634049" cy="3416400"/>
            <a:chOff x="431925" y="1304875"/>
            <a:chExt cx="2628925" cy="3416400"/>
          </a:xfrm>
        </p:grpSpPr>
        <p:sp>
          <p:nvSpPr>
            <p:cNvPr id="178" name="Google Shape;178;p2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23"/>
          <p:cNvSpPr txBox="1">
            <a:spLocks noGrp="1"/>
          </p:cNvSpPr>
          <p:nvPr>
            <p:ph type="body" idx="4294967295"/>
          </p:nvPr>
        </p:nvSpPr>
        <p:spPr>
          <a:xfrm>
            <a:off x="591585" y="1304875"/>
            <a:ext cx="53460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Random Forest &amp; Nearest Neighbor</a:t>
            </a:r>
            <a:endParaRPr>
              <a:solidFill>
                <a:schemeClr val="lt1"/>
              </a:solidFill>
            </a:endParaRPr>
          </a:p>
        </p:txBody>
      </p:sp>
      <p:sp>
        <p:nvSpPr>
          <p:cNvPr id="181" name="Google Shape;181;p23"/>
          <p:cNvSpPr txBox="1">
            <a:spLocks noGrp="1"/>
          </p:cNvSpPr>
          <p:nvPr>
            <p:ph type="body" idx="4294967295"/>
          </p:nvPr>
        </p:nvSpPr>
        <p:spPr>
          <a:xfrm>
            <a:off x="508325" y="1850300"/>
            <a:ext cx="54624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Effort was dedicated to constructing an effective feature class for the categorical models, beginning with raw game statistics that were transformed into aggregated metrics like mean, median, maximum, and minimum for each team's performance in home and away games. A new table was created to organize this data based on game instances, ensuring comprehensive utilization of pertinent statistics to enhance predictive power. Dummy variables were generated for categorical features, and the target variable, representing point differentials with binary outcomes indicating home or away team wins, formed the basis for predicting game outcomes.</a:t>
            </a:r>
            <a:endParaRPr sz="1200"/>
          </a:p>
        </p:txBody>
      </p:sp>
      <p:grpSp>
        <p:nvGrpSpPr>
          <p:cNvPr id="182" name="Google Shape;182;p23"/>
          <p:cNvGrpSpPr/>
          <p:nvPr/>
        </p:nvGrpSpPr>
        <p:grpSpPr>
          <a:xfrm>
            <a:off x="6212550" y="1304875"/>
            <a:ext cx="2632500" cy="3416400"/>
            <a:chOff x="6212550" y="1304875"/>
            <a:chExt cx="2632500" cy="3416400"/>
          </a:xfrm>
        </p:grpSpPr>
        <p:sp>
          <p:nvSpPr>
            <p:cNvPr id="183" name="Google Shape;183;p23"/>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3"/>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Linear Regression</a:t>
            </a:r>
            <a:endParaRPr>
              <a:solidFill>
                <a:schemeClr val="lt1"/>
              </a:solidFill>
            </a:endParaRPr>
          </a:p>
        </p:txBody>
      </p:sp>
      <p:sp>
        <p:nvSpPr>
          <p:cNvPr id="186" name="Google Shape;186;p23"/>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linear regression model preparation involved careful selection of key features from the original dataset, creation of dummy variables for categorical features like location and team name, and definition of the target variable as statistical fields for each game</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Execution</a:t>
            </a:r>
            <a:endParaRPr/>
          </a:p>
        </p:txBody>
      </p:sp>
      <p:grpSp>
        <p:nvGrpSpPr>
          <p:cNvPr id="192" name="Google Shape;192;p24"/>
          <p:cNvGrpSpPr/>
          <p:nvPr/>
        </p:nvGrpSpPr>
        <p:grpSpPr>
          <a:xfrm>
            <a:off x="431925" y="3514679"/>
            <a:ext cx="2628925" cy="1347087"/>
            <a:chOff x="431925" y="1304875"/>
            <a:chExt cx="2628925" cy="3416400"/>
          </a:xfrm>
        </p:grpSpPr>
        <p:sp>
          <p:nvSpPr>
            <p:cNvPr id="193" name="Google Shape;193;p2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4"/>
          <p:cNvSpPr txBox="1">
            <a:spLocks noGrp="1"/>
          </p:cNvSpPr>
          <p:nvPr>
            <p:ph type="body" idx="4294967295"/>
          </p:nvPr>
        </p:nvSpPr>
        <p:spPr>
          <a:xfrm>
            <a:off x="431925" y="3449375"/>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Random Forest</a:t>
            </a:r>
            <a:endParaRPr sz="860">
              <a:solidFill>
                <a:schemeClr val="lt1"/>
              </a:solidFill>
            </a:endParaRPr>
          </a:p>
        </p:txBody>
      </p:sp>
      <p:sp>
        <p:nvSpPr>
          <p:cNvPr id="196" name="Google Shape;196;p24"/>
          <p:cNvSpPr txBox="1">
            <a:spLocks noGrp="1"/>
          </p:cNvSpPr>
          <p:nvPr>
            <p:ph type="body" idx="4294967295"/>
          </p:nvPr>
        </p:nvSpPr>
        <p:spPr>
          <a:xfrm>
            <a:off x="431925" y="3720575"/>
            <a:ext cx="1357800" cy="11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
              <a:t>Results from the best model:</a:t>
            </a:r>
            <a:endParaRPr sz="700"/>
          </a:p>
          <a:p>
            <a:pPr marL="0" lvl="0" indent="0" algn="l" rtl="0">
              <a:spcBef>
                <a:spcPts val="0"/>
              </a:spcBef>
              <a:spcAft>
                <a:spcPts val="0"/>
              </a:spcAft>
              <a:buNone/>
            </a:pPr>
            <a:r>
              <a:rPr lang="en" sz="600"/>
              <a:t>Estimator Number: 50</a:t>
            </a:r>
            <a:endParaRPr sz="600"/>
          </a:p>
          <a:p>
            <a:pPr marL="0" lvl="0" indent="0" algn="l" rtl="0">
              <a:spcBef>
                <a:spcPts val="0"/>
              </a:spcBef>
              <a:spcAft>
                <a:spcPts val="0"/>
              </a:spcAft>
              <a:buNone/>
            </a:pPr>
            <a:r>
              <a:rPr lang="en" sz="600"/>
              <a:t>Max Depth: 100</a:t>
            </a:r>
            <a:endParaRPr sz="600"/>
          </a:p>
          <a:p>
            <a:pPr marL="0" lvl="0" indent="0" algn="l" rtl="0">
              <a:spcBef>
                <a:spcPts val="0"/>
              </a:spcBef>
              <a:spcAft>
                <a:spcPts val="0"/>
              </a:spcAft>
              <a:buNone/>
            </a:pPr>
            <a:r>
              <a:rPr lang="en" sz="600"/>
              <a:t>Min Samples per Split: 10</a:t>
            </a:r>
            <a:endParaRPr sz="600"/>
          </a:p>
          <a:p>
            <a:pPr marL="0" lvl="0" indent="0" algn="l" rtl="0">
              <a:spcBef>
                <a:spcPts val="0"/>
              </a:spcBef>
              <a:spcAft>
                <a:spcPts val="0"/>
              </a:spcAft>
              <a:buNone/>
            </a:pPr>
            <a:r>
              <a:rPr lang="en" sz="600"/>
              <a:t>Accuracy: 0.6940298507462687</a:t>
            </a:r>
            <a:endParaRPr sz="600"/>
          </a:p>
          <a:p>
            <a:pPr marL="0" lvl="0" indent="0" algn="l" rtl="0">
              <a:spcBef>
                <a:spcPts val="0"/>
              </a:spcBef>
              <a:spcAft>
                <a:spcPts val="0"/>
              </a:spcAft>
              <a:buNone/>
            </a:pPr>
            <a:r>
              <a:rPr lang="en" sz="600"/>
              <a:t>Precision: 0.6893939393939394</a:t>
            </a:r>
            <a:endParaRPr sz="600"/>
          </a:p>
          <a:p>
            <a:pPr marL="0" lvl="0" indent="0" algn="l" rtl="0">
              <a:spcBef>
                <a:spcPts val="0"/>
              </a:spcBef>
              <a:spcAft>
                <a:spcPts val="0"/>
              </a:spcAft>
              <a:buNone/>
            </a:pPr>
            <a:r>
              <a:rPr lang="en" sz="600"/>
              <a:t>Recall: 1.0</a:t>
            </a:r>
            <a:endParaRPr sz="600"/>
          </a:p>
          <a:p>
            <a:pPr marL="0" lvl="0" indent="0" algn="l" rtl="0">
              <a:spcBef>
                <a:spcPts val="0"/>
              </a:spcBef>
              <a:spcAft>
                <a:spcPts val="0"/>
              </a:spcAft>
              <a:buNone/>
            </a:pPr>
            <a:r>
              <a:rPr lang="en" sz="600"/>
              <a:t>F1 Score: 0.8161434977578476</a:t>
            </a:r>
            <a:endParaRPr sz="600"/>
          </a:p>
          <a:p>
            <a:pPr marL="0" lvl="0" indent="0" algn="l" rtl="0">
              <a:spcBef>
                <a:spcPts val="0"/>
              </a:spcBef>
              <a:spcAft>
                <a:spcPts val="1600"/>
              </a:spcAft>
              <a:buNone/>
            </a:pPr>
            <a:endParaRPr sz="500"/>
          </a:p>
        </p:txBody>
      </p:sp>
      <p:grpSp>
        <p:nvGrpSpPr>
          <p:cNvPr id="197" name="Google Shape;197;p24"/>
          <p:cNvGrpSpPr/>
          <p:nvPr/>
        </p:nvGrpSpPr>
        <p:grpSpPr>
          <a:xfrm>
            <a:off x="3206388" y="3508479"/>
            <a:ext cx="2628925" cy="1347087"/>
            <a:chOff x="431925" y="1304875"/>
            <a:chExt cx="2628925" cy="3416400"/>
          </a:xfrm>
        </p:grpSpPr>
        <p:sp>
          <p:nvSpPr>
            <p:cNvPr id="198" name="Google Shape;198;p2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4"/>
          <p:cNvGrpSpPr/>
          <p:nvPr/>
        </p:nvGrpSpPr>
        <p:grpSpPr>
          <a:xfrm>
            <a:off x="4440600" y="1503654"/>
            <a:ext cx="2628925" cy="1347087"/>
            <a:chOff x="431925" y="1304875"/>
            <a:chExt cx="2628925" cy="3416400"/>
          </a:xfrm>
        </p:grpSpPr>
        <p:sp>
          <p:nvSpPr>
            <p:cNvPr id="201" name="Google Shape;201;p2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4"/>
          <p:cNvSpPr txBox="1">
            <a:spLocks noGrp="1"/>
          </p:cNvSpPr>
          <p:nvPr>
            <p:ph type="body" idx="4294967295"/>
          </p:nvPr>
        </p:nvSpPr>
        <p:spPr>
          <a:xfrm>
            <a:off x="4440588" y="1689500"/>
            <a:ext cx="2478600" cy="93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700"/>
              <a:t>To address the challenge of a 1600-dimensional feature set from dummy variables and aggregated data in the categorical models, Principal Component Analysis (PCA) was used to reduce dimensionality to 453 components, capturing 90% of the original variance, thus preserving essential data characteristics while enhancing model performance and interpretability.</a:t>
            </a:r>
            <a:endParaRPr sz="800"/>
          </a:p>
        </p:txBody>
      </p:sp>
      <p:grpSp>
        <p:nvGrpSpPr>
          <p:cNvPr id="204" name="Google Shape;204;p24"/>
          <p:cNvGrpSpPr/>
          <p:nvPr/>
        </p:nvGrpSpPr>
        <p:grpSpPr>
          <a:xfrm>
            <a:off x="6040800" y="3508479"/>
            <a:ext cx="2628925" cy="1347087"/>
            <a:chOff x="431925" y="1304875"/>
            <a:chExt cx="2628925" cy="3416400"/>
          </a:xfrm>
        </p:grpSpPr>
        <p:sp>
          <p:nvSpPr>
            <p:cNvPr id="205" name="Google Shape;205;p2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txBox="1">
            <a:spLocks noGrp="1"/>
          </p:cNvSpPr>
          <p:nvPr>
            <p:ph type="body" idx="4294967295"/>
          </p:nvPr>
        </p:nvSpPr>
        <p:spPr>
          <a:xfrm>
            <a:off x="5441075" y="10400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Problem Statement</a:t>
            </a:r>
            <a:endParaRPr sz="860">
              <a:solidFill>
                <a:schemeClr val="lt1"/>
              </a:solidFill>
            </a:endParaRPr>
          </a:p>
        </p:txBody>
      </p:sp>
      <p:sp>
        <p:nvSpPr>
          <p:cNvPr id="208" name="Google Shape;208;p24"/>
          <p:cNvSpPr txBox="1">
            <a:spLocks noGrp="1"/>
          </p:cNvSpPr>
          <p:nvPr>
            <p:ph type="body" idx="4294967295"/>
          </p:nvPr>
        </p:nvSpPr>
        <p:spPr>
          <a:xfrm>
            <a:off x="6040800" y="3720575"/>
            <a:ext cx="2478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Unfortunately, the linear regression model did not perform as well as the others. The resulting R-squared value was negative, indicating that this is actually a very poor model.</a:t>
            </a:r>
            <a:endParaRPr sz="800"/>
          </a:p>
          <a:p>
            <a:pPr marL="0" lvl="0" indent="0" algn="l" rtl="0">
              <a:spcBef>
                <a:spcPts val="1600"/>
              </a:spcBef>
              <a:spcAft>
                <a:spcPts val="1600"/>
              </a:spcAft>
              <a:buNone/>
            </a:pPr>
            <a:endParaRPr sz="800"/>
          </a:p>
        </p:txBody>
      </p:sp>
      <p:pic>
        <p:nvPicPr>
          <p:cNvPr id="209" name="Google Shape;209;p24"/>
          <p:cNvPicPr preferRelativeResize="0"/>
          <p:nvPr/>
        </p:nvPicPr>
        <p:blipFill>
          <a:blip r:embed="rId3">
            <a:alphaModFix/>
          </a:blip>
          <a:stretch>
            <a:fillRect/>
          </a:stretch>
        </p:blipFill>
        <p:spPr>
          <a:xfrm>
            <a:off x="111545" y="1144370"/>
            <a:ext cx="4189725" cy="2210175"/>
          </a:xfrm>
          <a:prstGeom prst="rect">
            <a:avLst/>
          </a:prstGeom>
          <a:noFill/>
          <a:ln>
            <a:noFill/>
          </a:ln>
        </p:spPr>
      </p:pic>
      <p:sp>
        <p:nvSpPr>
          <p:cNvPr id="210" name="Google Shape;210;p24"/>
          <p:cNvSpPr txBox="1">
            <a:spLocks noGrp="1"/>
          </p:cNvSpPr>
          <p:nvPr>
            <p:ph type="body" idx="4294967295"/>
          </p:nvPr>
        </p:nvSpPr>
        <p:spPr>
          <a:xfrm>
            <a:off x="3206375" y="3449375"/>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Nearest Neighbor</a:t>
            </a:r>
            <a:endParaRPr sz="860">
              <a:solidFill>
                <a:schemeClr val="lt1"/>
              </a:solidFill>
            </a:endParaRPr>
          </a:p>
        </p:txBody>
      </p:sp>
      <p:sp>
        <p:nvSpPr>
          <p:cNvPr id="211" name="Google Shape;211;p24"/>
          <p:cNvSpPr txBox="1">
            <a:spLocks noGrp="1"/>
          </p:cNvSpPr>
          <p:nvPr>
            <p:ph type="body" idx="4294967295"/>
          </p:nvPr>
        </p:nvSpPr>
        <p:spPr>
          <a:xfrm>
            <a:off x="6032850" y="3449375"/>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Linear Regression</a:t>
            </a:r>
            <a:endParaRPr sz="860">
              <a:solidFill>
                <a:schemeClr val="lt1"/>
              </a:solidFill>
            </a:endParaRPr>
          </a:p>
        </p:txBody>
      </p:sp>
      <p:sp>
        <p:nvSpPr>
          <p:cNvPr id="212" name="Google Shape;212;p24"/>
          <p:cNvSpPr txBox="1">
            <a:spLocks noGrp="1"/>
          </p:cNvSpPr>
          <p:nvPr>
            <p:ph type="body" idx="4294967295"/>
          </p:nvPr>
        </p:nvSpPr>
        <p:spPr>
          <a:xfrm>
            <a:off x="4432650" y="14393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PCA</a:t>
            </a:r>
            <a:endParaRPr sz="860">
              <a:solidFill>
                <a:schemeClr val="lt1"/>
              </a:solidFill>
            </a:endParaRPr>
          </a:p>
        </p:txBody>
      </p:sp>
      <p:sp>
        <p:nvSpPr>
          <p:cNvPr id="213" name="Google Shape;213;p24"/>
          <p:cNvSpPr txBox="1">
            <a:spLocks noGrp="1"/>
          </p:cNvSpPr>
          <p:nvPr>
            <p:ph type="body" idx="4294967295"/>
          </p:nvPr>
        </p:nvSpPr>
        <p:spPr>
          <a:xfrm>
            <a:off x="1703050" y="3720575"/>
            <a:ext cx="1357800" cy="11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
              <a:t>This model is overfitting to predict the expected winners and not upsets, but for this project, that outcome is not necessarily negative.</a:t>
            </a:r>
            <a:endParaRPr sz="600"/>
          </a:p>
          <a:p>
            <a:pPr marL="0" lvl="0" indent="0" algn="l" rtl="0">
              <a:spcBef>
                <a:spcPts val="0"/>
              </a:spcBef>
              <a:spcAft>
                <a:spcPts val="1600"/>
              </a:spcAft>
              <a:buNone/>
            </a:pPr>
            <a:endParaRPr sz="500"/>
          </a:p>
        </p:txBody>
      </p:sp>
      <p:sp>
        <p:nvSpPr>
          <p:cNvPr id="214" name="Google Shape;214;p24"/>
          <p:cNvSpPr txBox="1">
            <a:spLocks noGrp="1"/>
          </p:cNvSpPr>
          <p:nvPr>
            <p:ph type="body" idx="4294967295"/>
          </p:nvPr>
        </p:nvSpPr>
        <p:spPr>
          <a:xfrm>
            <a:off x="3206400" y="3697525"/>
            <a:ext cx="1357800" cy="11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
              <a:t>Results from the best model:</a:t>
            </a:r>
            <a:endParaRPr sz="700"/>
          </a:p>
          <a:p>
            <a:pPr marL="0" lvl="0" indent="0" algn="l" rtl="0">
              <a:spcBef>
                <a:spcPts val="0"/>
              </a:spcBef>
              <a:spcAft>
                <a:spcPts val="0"/>
              </a:spcAft>
              <a:buNone/>
            </a:pPr>
            <a:r>
              <a:rPr lang="en" sz="600"/>
              <a:t>Number of Neighbors: 13</a:t>
            </a:r>
            <a:endParaRPr sz="600"/>
          </a:p>
          <a:p>
            <a:pPr marL="0" lvl="0" indent="0" algn="l" rtl="0">
              <a:spcBef>
                <a:spcPts val="0"/>
              </a:spcBef>
              <a:spcAft>
                <a:spcPts val="0"/>
              </a:spcAft>
              <a:buNone/>
            </a:pPr>
            <a:r>
              <a:rPr lang="en" sz="600"/>
              <a:t>Accuracy: 0.6865671641791045</a:t>
            </a:r>
            <a:endParaRPr sz="600"/>
          </a:p>
          <a:p>
            <a:pPr marL="0" lvl="0" indent="0" algn="l" rtl="0">
              <a:spcBef>
                <a:spcPts val="0"/>
              </a:spcBef>
              <a:spcAft>
                <a:spcPts val="0"/>
              </a:spcAft>
              <a:buNone/>
            </a:pPr>
            <a:r>
              <a:rPr lang="en" sz="600"/>
              <a:t>Precision: 0.6991869918699187</a:t>
            </a:r>
            <a:endParaRPr sz="600"/>
          </a:p>
          <a:p>
            <a:pPr marL="0" lvl="0" indent="0" algn="l" rtl="0">
              <a:spcBef>
                <a:spcPts val="0"/>
              </a:spcBef>
              <a:spcAft>
                <a:spcPts val="0"/>
              </a:spcAft>
              <a:buNone/>
            </a:pPr>
            <a:r>
              <a:rPr lang="en" sz="600"/>
              <a:t>Recall: 0.945054945054945</a:t>
            </a:r>
            <a:endParaRPr sz="600"/>
          </a:p>
          <a:p>
            <a:pPr marL="0" lvl="0" indent="0" algn="l" rtl="0">
              <a:spcBef>
                <a:spcPts val="0"/>
              </a:spcBef>
              <a:spcAft>
                <a:spcPts val="0"/>
              </a:spcAft>
              <a:buNone/>
            </a:pPr>
            <a:r>
              <a:rPr lang="en" sz="600"/>
              <a:t>F1 Score: 0.8037383177570093</a:t>
            </a:r>
            <a:endParaRPr sz="600"/>
          </a:p>
          <a:p>
            <a:pPr marL="0" lvl="0" indent="0" algn="l" rtl="0">
              <a:spcBef>
                <a:spcPts val="0"/>
              </a:spcBef>
              <a:spcAft>
                <a:spcPts val="0"/>
              </a:spcAft>
              <a:buNone/>
            </a:pPr>
            <a:endParaRPr sz="600"/>
          </a:p>
          <a:p>
            <a:pPr marL="0" lvl="0" indent="0" algn="l" rtl="0">
              <a:spcBef>
                <a:spcPts val="0"/>
              </a:spcBef>
              <a:spcAft>
                <a:spcPts val="1600"/>
              </a:spcAft>
              <a:buNone/>
            </a:pPr>
            <a:endParaRPr sz="500"/>
          </a:p>
        </p:txBody>
      </p:sp>
      <p:sp>
        <p:nvSpPr>
          <p:cNvPr id="215" name="Google Shape;215;p24"/>
          <p:cNvSpPr txBox="1">
            <a:spLocks noGrp="1"/>
          </p:cNvSpPr>
          <p:nvPr>
            <p:ph type="body" idx="4294967295"/>
          </p:nvPr>
        </p:nvSpPr>
        <p:spPr>
          <a:xfrm>
            <a:off x="4477525" y="3697525"/>
            <a:ext cx="1357800" cy="11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
              <a:t>While this model demonstrates slightly improved prediction of upsets, it experiences a marginal decrease in overall accuracy and lower recall, ultimately resulting in a slightly inferior performance.</a:t>
            </a:r>
            <a:endParaRPr sz="600"/>
          </a:p>
          <a:p>
            <a:pPr marL="0" lvl="0" indent="0" algn="l" rtl="0">
              <a:spcBef>
                <a:spcPts val="0"/>
              </a:spcBef>
              <a:spcAft>
                <a:spcPts val="1600"/>
              </a:spcAft>
              <a:buNone/>
            </a:pPr>
            <a:endParaRPr sz="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280525" y="1789500"/>
            <a:ext cx="4045200" cy="15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a:t>
            </a:r>
            <a:endParaRPr/>
          </a:p>
        </p:txBody>
      </p:sp>
      <p:sp>
        <p:nvSpPr>
          <p:cNvPr id="221" name="Google Shape;221;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Random Forest was determined to be the best model for this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Research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Research </a:t>
            </a:r>
            <a:endParaRPr/>
          </a:p>
        </p:txBody>
      </p:sp>
      <p:grpSp>
        <p:nvGrpSpPr>
          <p:cNvPr id="232" name="Google Shape;232;p27"/>
          <p:cNvGrpSpPr/>
          <p:nvPr/>
        </p:nvGrpSpPr>
        <p:grpSpPr>
          <a:xfrm>
            <a:off x="779363" y="1097175"/>
            <a:ext cx="2486829" cy="3711155"/>
            <a:chOff x="1118224" y="283725"/>
            <a:chExt cx="2090826" cy="4076400"/>
          </a:xfrm>
        </p:grpSpPr>
        <p:sp>
          <p:nvSpPr>
            <p:cNvPr id="233" name="Google Shape;233;p27"/>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5"/>
                  </a:solidFill>
                  <a:latin typeface="Roboto Medium"/>
                  <a:ea typeface="Roboto Medium"/>
                  <a:cs typeface="Roboto Medium"/>
                  <a:sym typeface="Roboto Medium"/>
                </a:rPr>
                <a:t>Refinement of PCA Strategy</a:t>
              </a:r>
              <a:endParaRPr sz="1200">
                <a:solidFill>
                  <a:srgbClr val="1D7E75"/>
                </a:solidFill>
                <a:latin typeface="Roboto Medium"/>
                <a:ea typeface="Roboto Medium"/>
                <a:cs typeface="Roboto Medium"/>
                <a:sym typeface="Roboto Medium"/>
              </a:endParaRPr>
            </a:p>
          </p:txBody>
        </p:sp>
        <p:sp>
          <p:nvSpPr>
            <p:cNvPr id="236" name="Google Shape;236;p27"/>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5"/>
                  </a:solidFill>
                  <a:latin typeface="Roboto"/>
                  <a:ea typeface="Roboto"/>
                  <a:cs typeface="Roboto"/>
                  <a:sym typeface="Roboto"/>
                </a:rPr>
                <a:t>Different approaches to PCA could potentially lead to better modeling results</a:t>
              </a:r>
              <a:endParaRPr sz="800">
                <a:solidFill>
                  <a:srgbClr val="1D7E75"/>
                </a:solidFill>
                <a:latin typeface="Roboto"/>
                <a:ea typeface="Roboto"/>
                <a:cs typeface="Roboto"/>
                <a:sym typeface="Roboto"/>
              </a:endParaRPr>
            </a:p>
          </p:txBody>
        </p:sp>
        <p:sp>
          <p:nvSpPr>
            <p:cNvPr id="237" name="Google Shape;237;p27"/>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5"/>
                  </a:solidFill>
                  <a:latin typeface="Roboto"/>
                  <a:ea typeface="Roboto"/>
                  <a:cs typeface="Roboto"/>
                  <a:sym typeface="Roboto"/>
                </a:rPr>
                <a:t>1</a:t>
              </a:r>
              <a:endParaRPr sz="4000">
                <a:solidFill>
                  <a:srgbClr val="1D7E75"/>
                </a:solidFill>
                <a:latin typeface="Roboto Thin"/>
                <a:ea typeface="Roboto Thin"/>
                <a:cs typeface="Roboto Thin"/>
                <a:sym typeface="Roboto Thin"/>
              </a:endParaRPr>
            </a:p>
          </p:txBody>
        </p:sp>
        <p:sp>
          <p:nvSpPr>
            <p:cNvPr id="238" name="Google Shape;238;p2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Lowering the explained variance threshold</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Testing various explained variance limits for PCA</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Removing PCA entirely and using the features in the original format </a:t>
              </a:r>
              <a:endParaRPr sz="800">
                <a:solidFill>
                  <a:srgbClr val="FFFFFF"/>
                </a:solidFill>
                <a:latin typeface="Roboto"/>
                <a:ea typeface="Roboto"/>
                <a:cs typeface="Roboto"/>
                <a:sym typeface="Roboto"/>
              </a:endParaRPr>
            </a:p>
          </p:txBody>
        </p:sp>
      </p:grpSp>
      <p:grpSp>
        <p:nvGrpSpPr>
          <p:cNvPr id="240" name="Google Shape;240;p27"/>
          <p:cNvGrpSpPr/>
          <p:nvPr/>
        </p:nvGrpSpPr>
        <p:grpSpPr>
          <a:xfrm>
            <a:off x="3328581" y="1097175"/>
            <a:ext cx="2486829" cy="3711155"/>
            <a:chOff x="1118224" y="283725"/>
            <a:chExt cx="2090826" cy="4076400"/>
          </a:xfrm>
        </p:grpSpPr>
        <p:sp>
          <p:nvSpPr>
            <p:cNvPr id="241" name="Google Shape;241;p27"/>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5"/>
                  </a:solidFill>
                  <a:latin typeface="Roboto Medium"/>
                  <a:ea typeface="Roboto Medium"/>
                  <a:cs typeface="Roboto Medium"/>
                  <a:sym typeface="Roboto Medium"/>
                </a:rPr>
                <a:t>Feature Selection</a:t>
              </a:r>
              <a:endParaRPr sz="1200">
                <a:solidFill>
                  <a:srgbClr val="1D7E75"/>
                </a:solidFill>
                <a:latin typeface="Roboto Medium"/>
                <a:ea typeface="Roboto Medium"/>
                <a:cs typeface="Roboto Medium"/>
                <a:sym typeface="Roboto Medium"/>
              </a:endParaRPr>
            </a:p>
          </p:txBody>
        </p:sp>
        <p:sp>
          <p:nvSpPr>
            <p:cNvPr id="244" name="Google Shape;244;p27"/>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5"/>
                  </a:solidFill>
                  <a:latin typeface="Roboto"/>
                  <a:ea typeface="Roboto"/>
                  <a:cs typeface="Roboto"/>
                  <a:sym typeface="Roboto"/>
                </a:rPr>
                <a:t>Different approaches to feature selection could lead to better results</a:t>
              </a:r>
              <a:endParaRPr sz="700">
                <a:solidFill>
                  <a:srgbClr val="1D7E75"/>
                </a:solidFill>
                <a:latin typeface="Roboto"/>
                <a:ea typeface="Roboto"/>
                <a:cs typeface="Roboto"/>
                <a:sym typeface="Roboto"/>
              </a:endParaRPr>
            </a:p>
          </p:txBody>
        </p:sp>
        <p:sp>
          <p:nvSpPr>
            <p:cNvPr id="245" name="Google Shape;245;p27"/>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5"/>
                  </a:solidFill>
                  <a:latin typeface="Roboto"/>
                  <a:ea typeface="Roboto"/>
                  <a:cs typeface="Roboto"/>
                  <a:sym typeface="Roboto"/>
                </a:rPr>
                <a:t>2</a:t>
              </a:r>
              <a:endParaRPr sz="4000">
                <a:solidFill>
                  <a:srgbClr val="1D7E75"/>
                </a:solidFill>
                <a:latin typeface="Roboto Thin"/>
                <a:ea typeface="Roboto Thin"/>
                <a:cs typeface="Roboto Thin"/>
                <a:sym typeface="Roboto Thin"/>
              </a:endParaRPr>
            </a:p>
          </p:txBody>
        </p:sp>
        <p:sp>
          <p:nvSpPr>
            <p:cNvPr id="246" name="Google Shape;246;p2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Discarding less impactful features could focus more predictive elements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Implementing Correlation-Based Feature Selection</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Categorical Modeling with Recent Trends</a:t>
              </a:r>
              <a:endParaRPr sz="800">
                <a:solidFill>
                  <a:srgbClr val="FFFFFF"/>
                </a:solidFill>
                <a:latin typeface="Roboto"/>
                <a:ea typeface="Roboto"/>
                <a:cs typeface="Roboto"/>
                <a:sym typeface="Roboto"/>
              </a:endParaRPr>
            </a:p>
          </p:txBody>
        </p:sp>
      </p:grpSp>
      <p:grpSp>
        <p:nvGrpSpPr>
          <p:cNvPr id="248" name="Google Shape;248;p27"/>
          <p:cNvGrpSpPr/>
          <p:nvPr/>
        </p:nvGrpSpPr>
        <p:grpSpPr>
          <a:xfrm>
            <a:off x="5877800" y="1097175"/>
            <a:ext cx="2486829" cy="3711155"/>
            <a:chOff x="1118224" y="283725"/>
            <a:chExt cx="2090826" cy="4076400"/>
          </a:xfrm>
        </p:grpSpPr>
        <p:sp>
          <p:nvSpPr>
            <p:cNvPr id="249" name="Google Shape;249;p27"/>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5"/>
                  </a:solidFill>
                  <a:latin typeface="Roboto Medium"/>
                  <a:ea typeface="Roboto Medium"/>
                  <a:cs typeface="Roboto Medium"/>
                  <a:sym typeface="Roboto Medium"/>
                </a:rPr>
                <a:t>Refining Linear Regression Approach</a:t>
              </a:r>
              <a:endParaRPr sz="1200">
                <a:solidFill>
                  <a:srgbClr val="1D7E75"/>
                </a:solidFill>
                <a:latin typeface="Roboto Medium"/>
                <a:ea typeface="Roboto Medium"/>
                <a:cs typeface="Roboto Medium"/>
                <a:sym typeface="Roboto Medium"/>
              </a:endParaRPr>
            </a:p>
          </p:txBody>
        </p:sp>
        <p:sp>
          <p:nvSpPr>
            <p:cNvPr id="252" name="Google Shape;252;p27"/>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5"/>
                  </a:solidFill>
                  <a:latin typeface="Roboto"/>
                  <a:ea typeface="Roboto"/>
                  <a:cs typeface="Roboto"/>
                  <a:sym typeface="Roboto"/>
                </a:rPr>
                <a:t>The linear regression model proved to be the least successful model.  However, with some tweaks to the approach it could end up producing better results as well</a:t>
              </a:r>
              <a:endParaRPr sz="700">
                <a:solidFill>
                  <a:srgbClr val="1D7E75"/>
                </a:solidFill>
                <a:latin typeface="Roboto"/>
                <a:ea typeface="Roboto"/>
                <a:cs typeface="Roboto"/>
                <a:sym typeface="Roboto"/>
              </a:endParaRPr>
            </a:p>
          </p:txBody>
        </p:sp>
        <p:sp>
          <p:nvSpPr>
            <p:cNvPr id="253" name="Google Shape;253;p27"/>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5"/>
                  </a:solidFill>
                  <a:latin typeface="Roboto"/>
                  <a:ea typeface="Roboto"/>
                  <a:cs typeface="Roboto"/>
                  <a:sym typeface="Roboto"/>
                </a:rPr>
                <a:t>3</a:t>
              </a:r>
              <a:endParaRPr sz="4000">
                <a:solidFill>
                  <a:srgbClr val="1D7E75"/>
                </a:solidFill>
                <a:latin typeface="Roboto Thin"/>
                <a:ea typeface="Roboto Thin"/>
                <a:cs typeface="Roboto Thin"/>
                <a:sym typeface="Roboto Thin"/>
              </a:endParaRPr>
            </a:p>
          </p:txBody>
        </p:sp>
        <p:sp>
          <p:nvSpPr>
            <p:cNvPr id="254" name="Google Shape;254;p2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Reducing the number of target variables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Replacing all target variables with just the difference in score</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Attempting PCA on the linear data as well</a:t>
              </a:r>
              <a:endParaRPr sz="800">
                <a:solidFill>
                  <a:srgbClr val="FFFFFF"/>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The client aims to predict NCAA Basketball game winners using historical game data in order to enhance basketball strategy and recruitment.</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Scope</a:t>
            </a:r>
            <a:endParaRPr>
              <a:solidFill>
                <a:schemeClr val="lt1"/>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The scope includes analyzing historical NCAA Basketball data from the 2013/2014 to 2017/2018 seasons. </a:t>
            </a:r>
            <a:endParaRPr sz="1200"/>
          </a:p>
          <a:p>
            <a:pPr marL="0" lvl="0" indent="0" algn="l" rtl="0">
              <a:spcBef>
                <a:spcPts val="0"/>
              </a:spcBef>
              <a:spcAft>
                <a:spcPts val="0"/>
              </a:spcAft>
              <a:buNone/>
            </a:pPr>
            <a:r>
              <a:rPr lang="en" sz="1200"/>
              <a:t>- The analysis will focus primarily on regular season game data to enhance predictions for tournament matches. </a:t>
            </a:r>
            <a:endParaRPr sz="1200"/>
          </a:p>
          <a:p>
            <a:pPr marL="0" lvl="0" indent="0" algn="l" rtl="0">
              <a:spcBef>
                <a:spcPts val="0"/>
              </a:spcBef>
              <a:spcAft>
                <a:spcPts val="0"/>
              </a:spcAft>
              <a:buNone/>
            </a:pPr>
            <a:r>
              <a:rPr lang="en" sz="1200"/>
              <a:t>- Despite data availability limitations for seasons beyond 2017/2018, the model aims to provide actionable insights for strategic decisions.</a:t>
            </a:r>
            <a:endParaRPr sz="12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Client</a:t>
            </a:r>
            <a:endParaRPr>
              <a:solidFill>
                <a:schemeClr val="lt1"/>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Client: Baylor University</a:t>
            </a:r>
            <a:endParaRPr sz="1600"/>
          </a:p>
          <a:p>
            <a:pPr marL="0" lvl="0" indent="0" algn="l" rtl="0">
              <a:spcBef>
                <a:spcPts val="1600"/>
              </a:spcBef>
              <a:spcAft>
                <a:spcPts val="0"/>
              </a:spcAft>
              <a:buNone/>
            </a:pPr>
            <a:r>
              <a:rPr lang="en" sz="1600"/>
              <a:t>Key Stakeholders:</a:t>
            </a:r>
            <a:endParaRPr sz="1600"/>
          </a:p>
          <a:p>
            <a:pPr marL="0" lvl="0" indent="0" algn="l" rtl="0">
              <a:spcBef>
                <a:spcPts val="0"/>
              </a:spcBef>
              <a:spcAft>
                <a:spcPts val="0"/>
              </a:spcAft>
              <a:buNone/>
            </a:pPr>
            <a:r>
              <a:rPr lang="en" sz="1600"/>
              <a:t>Baylor's basketball head coach: Scott Drew</a:t>
            </a:r>
            <a:endParaRPr sz="1600"/>
          </a:p>
          <a:p>
            <a:pPr marL="0" lvl="0" indent="0" algn="l" rtl="0">
              <a:spcBef>
                <a:spcPts val="0"/>
              </a:spcBef>
              <a:spcAft>
                <a:spcPts val="0"/>
              </a:spcAft>
              <a:buNone/>
            </a:pPr>
            <a:r>
              <a:rPr lang="en" sz="1600"/>
              <a:t>Athletic Director: Mack Rhoades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Wrangling and Cleaning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Deep-dive</a:t>
            </a:r>
            <a:endParaRPr/>
          </a:p>
        </p:txBody>
      </p:sp>
      <p:sp>
        <p:nvSpPr>
          <p:cNvPr id="117" name="Google Shape;117;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Wrangling</a:t>
            </a:r>
            <a:endParaRPr>
              <a:solidFill>
                <a:schemeClr val="lt1"/>
              </a:solidFill>
            </a:endParaRPr>
          </a:p>
        </p:txBody>
      </p:sp>
      <p:sp>
        <p:nvSpPr>
          <p:cNvPr id="119" name="Google Shape;119;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a:t>The dataset being used was obtained from Google cloud and consisted of game data from the 2013/2014 to 2017/2018 seasons.</a:t>
            </a:r>
            <a:endParaRPr sz="1600"/>
          </a:p>
        </p:txBody>
      </p:sp>
      <p:sp>
        <p:nvSpPr>
          <p:cNvPr id="120" name="Google Shape;120;p16"/>
          <p:cNvSpPr/>
          <p:nvPr/>
        </p:nvSpPr>
        <p:spPr>
          <a:xfrm>
            <a:off x="3044773" y="1304875"/>
            <a:ext cx="58080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body" idx="4294967295"/>
          </p:nvPr>
        </p:nvSpPr>
        <p:spPr>
          <a:xfrm>
            <a:off x="3657777" y="1451576"/>
            <a:ext cx="47487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Exploring &amp; Learning</a:t>
            </a:r>
            <a:endParaRPr>
              <a:solidFill>
                <a:schemeClr val="lt1"/>
              </a:solidFill>
            </a:endParaRPr>
          </a:p>
        </p:txBody>
      </p:sp>
      <p:sp>
        <p:nvSpPr>
          <p:cNvPr id="122" name="Google Shape;122;p16"/>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dataset initially consisted of 29,805 instances</a:t>
            </a:r>
            <a:endParaRPr sz="1600"/>
          </a:p>
          <a:p>
            <a:pPr marL="457200" lvl="0" indent="-330200" algn="l" rtl="0">
              <a:spcBef>
                <a:spcPts val="800"/>
              </a:spcBef>
              <a:spcAft>
                <a:spcPts val="800"/>
              </a:spcAft>
              <a:buSzPts val="1600"/>
              <a:buChar char="●"/>
            </a:pPr>
            <a:r>
              <a:rPr lang="en" sz="1600"/>
              <a:t>Some games had full statistics and others had only the box score </a:t>
            </a:r>
            <a:endParaRPr sz="1600"/>
          </a:p>
        </p:txBody>
      </p:sp>
      <p:sp>
        <p:nvSpPr>
          <p:cNvPr id="123" name="Google Shape;123;p16"/>
          <p:cNvSpPr txBox="1">
            <a:spLocks noGrp="1"/>
          </p:cNvSpPr>
          <p:nvPr>
            <p:ph type="body" idx="4294967295"/>
          </p:nvPr>
        </p:nvSpPr>
        <p:spPr>
          <a:xfrm>
            <a:off x="6055271" y="2070575"/>
            <a:ext cx="2471700" cy="265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Data was present for games in multiple divisions, not just division 1</a:t>
            </a:r>
            <a:endParaRPr sz="1600"/>
          </a:p>
          <a:p>
            <a:pPr marL="457200" lvl="0" indent="-330200" algn="l" rtl="0">
              <a:spcBef>
                <a:spcPts val="800"/>
              </a:spcBef>
              <a:spcAft>
                <a:spcPts val="800"/>
              </a:spcAft>
              <a:buSzPts val="1600"/>
              <a:buChar char="●"/>
            </a:pPr>
            <a:r>
              <a:rPr lang="en" sz="1600"/>
              <a:t>Initial investigation revealed 757,543 null values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29" name="Google Shape;129;p17"/>
          <p:cNvSpPr txBox="1">
            <a:spLocks noGrp="1"/>
          </p:cNvSpPr>
          <p:nvPr>
            <p:ph type="body" idx="4294967295"/>
          </p:nvPr>
        </p:nvSpPr>
        <p:spPr>
          <a:xfrm>
            <a:off x="3657777" y="1603976"/>
            <a:ext cx="47487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Exploring &amp; Learning</a:t>
            </a:r>
            <a:endParaRPr>
              <a:solidFill>
                <a:schemeClr val="lt1"/>
              </a:solidFill>
            </a:endParaRPr>
          </a:p>
        </p:txBody>
      </p:sp>
      <p:grpSp>
        <p:nvGrpSpPr>
          <p:cNvPr id="130" name="Google Shape;130;p17"/>
          <p:cNvGrpSpPr/>
          <p:nvPr/>
        </p:nvGrpSpPr>
        <p:grpSpPr>
          <a:xfrm>
            <a:off x="4577188" y="1375290"/>
            <a:ext cx="4351043" cy="2677581"/>
            <a:chOff x="3071457" y="2013875"/>
            <a:chExt cx="1944600" cy="1569600"/>
          </a:xfrm>
        </p:grpSpPr>
        <p:sp>
          <p:nvSpPr>
            <p:cNvPr id="131" name="Google Shape;131;p17"/>
            <p:cNvSpPr/>
            <p:nvPr/>
          </p:nvSpPr>
          <p:spPr>
            <a:xfrm rot="10800000" flipH="1">
              <a:off x="3071457" y="2013875"/>
              <a:ext cx="1944600" cy="1569600"/>
            </a:xfrm>
            <a:prstGeom prst="round2DiagRect">
              <a:avLst>
                <a:gd name="adj1" fmla="val 0"/>
                <a:gd name="adj2" fmla="val 17764"/>
              </a:avLst>
            </a:prstGeom>
            <a:solidFill>
              <a:srgbClr val="0D5C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txBox="1"/>
            <p:nvPr/>
          </p:nvSpPr>
          <p:spPr>
            <a:xfrm>
              <a:off x="3524032" y="2045369"/>
              <a:ext cx="1451700" cy="45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a:solidFill>
                    <a:srgbClr val="FFFFFF"/>
                  </a:solidFill>
                  <a:latin typeface="Roboto"/>
                  <a:ea typeface="Roboto"/>
                  <a:cs typeface="Roboto"/>
                  <a:sym typeface="Roboto"/>
                </a:rPr>
                <a:t>Null Values</a:t>
              </a:r>
              <a:endParaRPr sz="1600">
                <a:solidFill>
                  <a:srgbClr val="FFFFFF"/>
                </a:solidFill>
                <a:latin typeface="Roboto"/>
                <a:ea typeface="Roboto"/>
                <a:cs typeface="Roboto"/>
                <a:sym typeface="Roboto"/>
              </a:endParaRPr>
            </a:p>
          </p:txBody>
        </p:sp>
      </p:grpSp>
      <p:grpSp>
        <p:nvGrpSpPr>
          <p:cNvPr id="133" name="Google Shape;133;p17"/>
          <p:cNvGrpSpPr/>
          <p:nvPr/>
        </p:nvGrpSpPr>
        <p:grpSpPr>
          <a:xfrm>
            <a:off x="231496" y="1375258"/>
            <a:ext cx="4351043" cy="2677581"/>
            <a:chOff x="1126863" y="2013875"/>
            <a:chExt cx="1944600" cy="1569600"/>
          </a:xfrm>
        </p:grpSpPr>
        <p:sp>
          <p:nvSpPr>
            <p:cNvPr id="134" name="Google Shape;134;p17"/>
            <p:cNvSpPr/>
            <p:nvPr/>
          </p:nvSpPr>
          <p:spPr>
            <a:xfrm>
              <a:off x="1126863" y="2013875"/>
              <a:ext cx="1944600" cy="1569600"/>
            </a:xfrm>
            <a:prstGeom prst="round2DiagRect">
              <a:avLst>
                <a:gd name="adj1" fmla="val 0"/>
                <a:gd name="adj2" fmla="val 17764"/>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txBox="1"/>
            <p:nvPr/>
          </p:nvSpPr>
          <p:spPr>
            <a:xfrm>
              <a:off x="1159688" y="2039597"/>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latin typeface="Roboto"/>
                  <a:ea typeface="Roboto"/>
                  <a:cs typeface="Roboto"/>
                  <a:sym typeface="Roboto"/>
                </a:rPr>
                <a:t>Removing Excess Data</a:t>
              </a:r>
              <a:endParaRPr sz="1600">
                <a:solidFill>
                  <a:srgbClr val="FFFFFF"/>
                </a:solidFill>
                <a:latin typeface="Roboto"/>
                <a:ea typeface="Roboto"/>
                <a:cs typeface="Roboto"/>
                <a:sym typeface="Roboto"/>
              </a:endParaRPr>
            </a:p>
          </p:txBody>
        </p:sp>
        <p:sp>
          <p:nvSpPr>
            <p:cNvPr id="136" name="Google Shape;136;p17"/>
            <p:cNvSpPr txBox="1"/>
            <p:nvPr/>
          </p:nvSpPr>
          <p:spPr>
            <a:xfrm>
              <a:off x="1223188" y="2332257"/>
              <a:ext cx="1737900" cy="12087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Instances from D2, D3, and other division’s games not pertinent to D1 men's basketball, the focus of this project were removed from the dataset.</a:t>
              </a:r>
              <a:endParaRPr sz="1000">
                <a:solidFill>
                  <a:srgbClr val="FFFFFF"/>
                </a:solidFill>
                <a:latin typeface="Roboto"/>
                <a:ea typeface="Roboto"/>
                <a:cs typeface="Roboto"/>
                <a:sym typeface="Roboto"/>
              </a:endParaRPr>
            </a:p>
            <a:p>
              <a:pPr marL="457200" lvl="0" indent="-292100" algn="l" rtl="0">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An extensive array of extraneous columns, such as team logos, possession arrows, and venue addresses, which were irrelevant for this project's goals were also removed from the dataset.</a:t>
              </a:r>
              <a:endParaRPr sz="1000">
                <a:solidFill>
                  <a:srgbClr val="FFFFFF"/>
                </a:solidFill>
                <a:latin typeface="Roboto"/>
                <a:ea typeface="Roboto"/>
                <a:cs typeface="Roboto"/>
                <a:sym typeface="Roboto"/>
              </a:endParaRPr>
            </a:p>
            <a:p>
              <a:pPr marL="457200" lvl="0" indent="-292100" algn="l" rtl="0">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As the project progressed, additional columns were removed from the dataset as the scope was refined and further exploratory analysis was conducted.</a:t>
              </a:r>
              <a:endParaRPr sz="1000">
                <a:solidFill>
                  <a:srgbClr val="FFFFFF"/>
                </a:solidFill>
                <a:latin typeface="Roboto"/>
                <a:ea typeface="Roboto"/>
                <a:cs typeface="Roboto"/>
                <a:sym typeface="Roboto"/>
              </a:endParaRPr>
            </a:p>
          </p:txBody>
        </p:sp>
      </p:grpSp>
      <p:sp>
        <p:nvSpPr>
          <p:cNvPr id="137" name="Google Shape;137;p17"/>
          <p:cNvSpPr txBox="1"/>
          <p:nvPr/>
        </p:nvSpPr>
        <p:spPr>
          <a:xfrm>
            <a:off x="4808425" y="1980175"/>
            <a:ext cx="3888600" cy="28293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For many of the null values, clear substitutes such as 0 or the median of the data were chosen and filled in accordingly. </a:t>
            </a:r>
            <a:endParaRPr sz="1000">
              <a:solidFill>
                <a:srgbClr val="FFFFFF"/>
              </a:solidFill>
              <a:latin typeface="Roboto"/>
              <a:ea typeface="Roboto"/>
              <a:cs typeface="Roboto"/>
              <a:sym typeface="Roboto"/>
            </a:endParaRPr>
          </a:p>
          <a:p>
            <a:pPr marL="457200" lvl="0" indent="-292100" algn="l" rtl="0">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Upon investigation, it was discovered that certain games contained only box score (final score only), which were deemed inadequate for the model's requirements and consequently removed. </a:t>
            </a:r>
            <a:endParaRPr sz="1000">
              <a:solidFill>
                <a:srgbClr val="FFFFFF"/>
              </a:solidFill>
              <a:latin typeface="Roboto"/>
              <a:ea typeface="Roboto"/>
              <a:cs typeface="Roboto"/>
              <a:sym typeface="Roboto"/>
            </a:endParaRPr>
          </a:p>
          <a:p>
            <a:pPr marL="457200" lvl="0" indent="-292100" algn="l" rtl="0">
              <a:lnSpc>
                <a:spcPct val="115000"/>
              </a:lnSpc>
              <a:spcBef>
                <a:spcPts val="0"/>
              </a:spcBef>
              <a:spcAft>
                <a:spcPts val="0"/>
              </a:spcAft>
              <a:buClr>
                <a:srgbClr val="FFFFFF"/>
              </a:buClr>
              <a:buSzPts val="1000"/>
              <a:buFont typeface="Roboto"/>
              <a:buChar char="●"/>
            </a:pPr>
            <a:r>
              <a:rPr lang="en" sz="1000">
                <a:solidFill>
                  <a:srgbClr val="FFFFFF"/>
                </a:solidFill>
                <a:latin typeface="Roboto"/>
                <a:ea typeface="Roboto"/>
                <a:cs typeface="Roboto"/>
                <a:sym typeface="Roboto"/>
              </a:rPr>
              <a:t>Additionally, irrelevant columns with a substantial number of null values were excluded from the project dataset.</a:t>
            </a:r>
            <a:endParaRPr sz="10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Analysis </a:t>
            </a:r>
            <a:endParaRPr/>
          </a:p>
        </p:txBody>
      </p:sp>
      <p:sp>
        <p:nvSpPr>
          <p:cNvPr id="148" name="Google Shape;148;p19"/>
          <p:cNvSpPr txBox="1">
            <a:spLocks noGrp="1"/>
          </p:cNvSpPr>
          <p:nvPr>
            <p:ph type="body" idx="4294967295"/>
          </p:nvPr>
        </p:nvSpPr>
        <p:spPr>
          <a:xfrm>
            <a:off x="311700" y="133695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relationships within the game data were as expected. Several key correlations were analyzed and confirmed through scatter plots, which clearly demonstrated that the data behaved as anticipated.</a:t>
            </a:r>
            <a:endParaRPr sz="1400"/>
          </a:p>
        </p:txBody>
      </p:sp>
      <p:pic>
        <p:nvPicPr>
          <p:cNvPr id="149" name="Google Shape;149;p19"/>
          <p:cNvPicPr preferRelativeResize="0"/>
          <p:nvPr/>
        </p:nvPicPr>
        <p:blipFill>
          <a:blip r:embed="rId3">
            <a:alphaModFix/>
          </a:blip>
          <a:stretch>
            <a:fillRect/>
          </a:stretch>
        </p:blipFill>
        <p:spPr>
          <a:xfrm>
            <a:off x="5614499" y="2742199"/>
            <a:ext cx="3410225" cy="2206050"/>
          </a:xfrm>
          <a:prstGeom prst="rect">
            <a:avLst/>
          </a:prstGeom>
          <a:noFill/>
          <a:ln>
            <a:noFill/>
          </a:ln>
        </p:spPr>
      </p:pic>
      <p:pic>
        <p:nvPicPr>
          <p:cNvPr id="150" name="Google Shape;150;p19"/>
          <p:cNvPicPr preferRelativeResize="0"/>
          <p:nvPr/>
        </p:nvPicPr>
        <p:blipFill>
          <a:blip r:embed="rId4">
            <a:alphaModFix/>
          </a:blip>
          <a:stretch>
            <a:fillRect/>
          </a:stretch>
        </p:blipFill>
        <p:spPr>
          <a:xfrm>
            <a:off x="2932700" y="1336950"/>
            <a:ext cx="3051101" cy="2034075"/>
          </a:xfrm>
          <a:prstGeom prst="rect">
            <a:avLst/>
          </a:prstGeom>
          <a:noFill/>
          <a:ln>
            <a:noFill/>
          </a:ln>
        </p:spPr>
      </p:pic>
      <p:pic>
        <p:nvPicPr>
          <p:cNvPr id="151" name="Google Shape;151;p19"/>
          <p:cNvPicPr preferRelativeResize="0"/>
          <p:nvPr/>
        </p:nvPicPr>
        <p:blipFill rotWithShape="1">
          <a:blip r:embed="rId4">
            <a:alphaModFix/>
          </a:blip>
          <a:srcRect t="28835" r="92211" b="39124"/>
          <a:stretch/>
        </p:blipFill>
        <p:spPr>
          <a:xfrm>
            <a:off x="5688925" y="3323725"/>
            <a:ext cx="237625" cy="65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Vs Away Data </a:t>
            </a:r>
            <a:endParaRPr/>
          </a:p>
        </p:txBody>
      </p:sp>
      <p:sp>
        <p:nvSpPr>
          <p:cNvPr id="157" name="Google Shape;157;p20"/>
          <p:cNvSpPr txBox="1">
            <a:spLocks noGrp="1"/>
          </p:cNvSpPr>
          <p:nvPr>
            <p:ph type="body" idx="4294967295"/>
          </p:nvPr>
        </p:nvSpPr>
        <p:spPr>
          <a:xfrm>
            <a:off x="311700" y="1336950"/>
            <a:ext cx="8752200" cy="11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A critical aspect of the categorical models was examining whether a team's home performance statistically differed from its away performance. This analysis would guide how features were structured in the model, determining whether to use aggregated statistics across all games or to separate them into home and away categories.</a:t>
            </a:r>
            <a:endParaRPr sz="1400"/>
          </a:p>
          <a:p>
            <a:pPr marL="0" lvl="0" indent="0" algn="l" rtl="0">
              <a:spcBef>
                <a:spcPts val="0"/>
              </a:spcBef>
              <a:spcAft>
                <a:spcPts val="0"/>
              </a:spcAft>
              <a:buNone/>
            </a:pPr>
            <a:endParaRPr sz="1400"/>
          </a:p>
        </p:txBody>
      </p:sp>
      <p:pic>
        <p:nvPicPr>
          <p:cNvPr id="158" name="Google Shape;158;p20"/>
          <p:cNvPicPr preferRelativeResize="0"/>
          <p:nvPr/>
        </p:nvPicPr>
        <p:blipFill>
          <a:blip r:embed="rId3">
            <a:alphaModFix/>
          </a:blip>
          <a:stretch>
            <a:fillRect/>
          </a:stretch>
        </p:blipFill>
        <p:spPr>
          <a:xfrm>
            <a:off x="658475" y="2396300"/>
            <a:ext cx="3567625" cy="2515175"/>
          </a:xfrm>
          <a:prstGeom prst="rect">
            <a:avLst/>
          </a:prstGeom>
          <a:noFill/>
          <a:ln>
            <a:noFill/>
          </a:ln>
        </p:spPr>
      </p:pic>
      <p:pic>
        <p:nvPicPr>
          <p:cNvPr id="159" name="Google Shape;159;p20"/>
          <p:cNvPicPr preferRelativeResize="0"/>
          <p:nvPr/>
        </p:nvPicPr>
        <p:blipFill rotWithShape="1">
          <a:blip r:embed="rId4">
            <a:alphaModFix/>
          </a:blip>
          <a:srcRect l="2872" r="5936"/>
          <a:stretch/>
        </p:blipFill>
        <p:spPr>
          <a:xfrm>
            <a:off x="4929382" y="2396300"/>
            <a:ext cx="3670894" cy="261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 Vs Away Data </a:t>
            </a:r>
            <a:endParaRPr/>
          </a:p>
        </p:txBody>
      </p:sp>
      <p:sp>
        <p:nvSpPr>
          <p:cNvPr id="165" name="Google Shape;165;p21"/>
          <p:cNvSpPr txBox="1">
            <a:spLocks noGrp="1"/>
          </p:cNvSpPr>
          <p:nvPr>
            <p:ph type="body" idx="4294967295"/>
          </p:nvPr>
        </p:nvSpPr>
        <p:spPr>
          <a:xfrm>
            <a:off x="5153500" y="1722936"/>
            <a:ext cx="3624600" cy="24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analysis revealed an average difference of about 4.99 points between home and away performances. However, a closer examination uncovered considerable variability among individual teams, with some teams scoring up to 20 points more at home than away, while others scored up to 10 points more when playing away. This variability underscores the significant impact of home and away performances on teams, suggesting the need to treat them as distinct features in the predictive model.</a:t>
            </a:r>
            <a:endParaRPr sz="1200"/>
          </a:p>
          <a:p>
            <a:pPr marL="0" lvl="0" indent="0" algn="l" rtl="0">
              <a:spcBef>
                <a:spcPts val="0"/>
              </a:spcBef>
              <a:spcAft>
                <a:spcPts val="0"/>
              </a:spcAft>
              <a:buNone/>
            </a:pPr>
            <a:endParaRPr sz="1400"/>
          </a:p>
        </p:txBody>
      </p:sp>
      <p:pic>
        <p:nvPicPr>
          <p:cNvPr id="166" name="Google Shape;166;p21"/>
          <p:cNvPicPr preferRelativeResize="0"/>
          <p:nvPr/>
        </p:nvPicPr>
        <p:blipFill>
          <a:blip r:embed="rId3">
            <a:alphaModFix/>
          </a:blip>
          <a:stretch>
            <a:fillRect/>
          </a:stretch>
        </p:blipFill>
        <p:spPr>
          <a:xfrm>
            <a:off x="286625" y="1484400"/>
            <a:ext cx="3924425" cy="295117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1034</Words>
  <Application>Microsoft Office PowerPoint</Application>
  <PresentationFormat>On-screen Show (16:9)</PresentationFormat>
  <Paragraphs>94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 Medium</vt:lpstr>
      <vt:lpstr>Roboto</vt:lpstr>
      <vt:lpstr>Roboto Thin</vt:lpstr>
      <vt:lpstr>Geometric</vt:lpstr>
      <vt:lpstr>March Madness Predictor</vt:lpstr>
      <vt:lpstr>Problem Statement</vt:lpstr>
      <vt:lpstr>Data Wrangling and Cleaning</vt:lpstr>
      <vt:lpstr>Data Deep-dive</vt:lpstr>
      <vt:lpstr>Data Cleaning</vt:lpstr>
      <vt:lpstr>Exploratory Data Analysis </vt:lpstr>
      <vt:lpstr>Initial Analysis </vt:lpstr>
      <vt:lpstr>Home Vs Away Data </vt:lpstr>
      <vt:lpstr>Home Vs Away Data </vt:lpstr>
      <vt:lpstr>Modeling</vt:lpstr>
      <vt:lpstr>Data Preparation</vt:lpstr>
      <vt:lpstr>Modeling Execution</vt:lpstr>
      <vt:lpstr>Result</vt:lpstr>
      <vt:lpstr>Future Research</vt:lpstr>
      <vt:lpstr>Future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 Predictor</dc:title>
  <dc:creator>Andrew Bryan</dc:creator>
  <cp:lastModifiedBy>Andrew Bryan</cp:lastModifiedBy>
  <cp:revision>1</cp:revision>
  <dcterms:modified xsi:type="dcterms:W3CDTF">2024-04-23T19:44:46Z</dcterms:modified>
</cp:coreProperties>
</file>