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3" d="100"/>
          <a:sy n="203" d="100"/>
        </p:scale>
        <p:origin x="594" y="1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858aeda7eea0cf1_3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6858aeda7eea0cf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858aeda7eea0cf1_4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858aeda7eea0cf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35b5c6a9a_0_3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735b5c6a9a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735b5c6a9a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735b5c6a9a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c6f9e470d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cef656df79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cef656df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cef656df79_0_4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cef656df79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cef656df79_0_85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ef656df79_0_8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858aeda7eea0cf1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858aeda7eea0cf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6858aeda7eea0cf1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6858aeda7eea0cf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858aeda7eea0cf1_2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858aeda7eea0cf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Movie Review NLP </a:t>
            </a:r>
            <a:endParaRPr/>
          </a:p>
        </p:txBody>
      </p:sp>
      <p:sp>
        <p:nvSpPr>
          <p:cNvPr id="86" name="Google Shape;86;p13"/>
          <p:cNvSpPr txBox="1">
            <a:spLocks noGrp="1"/>
          </p:cNvSpPr>
          <p:nvPr>
            <p:ph type="subTitle" idx="1"/>
          </p:nvPr>
        </p:nvSpPr>
        <p:spPr>
          <a:xfrm>
            <a:off x="598088" y="2487313"/>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Final Presentation</a:t>
            </a:r>
            <a:endParaRPr sz="2700"/>
          </a:p>
          <a:p>
            <a:pPr marL="0" lvl="0" indent="0" algn="l" rtl="0">
              <a:spcBef>
                <a:spcPts val="0"/>
              </a:spcBef>
              <a:spcAft>
                <a:spcPts val="0"/>
              </a:spcAft>
              <a:buNone/>
            </a:pPr>
            <a:endParaRPr/>
          </a:p>
          <a:p>
            <a:pPr marL="0" lvl="0" indent="0" algn="l" rtl="0">
              <a:spcBef>
                <a:spcPts val="0"/>
              </a:spcBef>
              <a:spcAft>
                <a:spcPts val="0"/>
              </a:spcAft>
              <a:buNone/>
            </a:pPr>
            <a:r>
              <a:rPr lang="en" sz="1600"/>
              <a:t>Andrew Bryan</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Modeling Approach</a:t>
            </a:r>
            <a:endParaRPr/>
          </a:p>
        </p:txBody>
      </p:sp>
      <p:grpSp>
        <p:nvGrpSpPr>
          <p:cNvPr id="158" name="Google Shape;158;p22"/>
          <p:cNvGrpSpPr/>
          <p:nvPr/>
        </p:nvGrpSpPr>
        <p:grpSpPr>
          <a:xfrm>
            <a:off x="6212550" y="1304875"/>
            <a:ext cx="2632500" cy="3416400"/>
            <a:chOff x="6212550" y="1304875"/>
            <a:chExt cx="2632500" cy="3416400"/>
          </a:xfrm>
        </p:grpSpPr>
        <p:sp>
          <p:nvSpPr>
            <p:cNvPr id="159" name="Google Shape;159;p22"/>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22"/>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AI API</a:t>
            </a:r>
            <a:endParaRPr>
              <a:solidFill>
                <a:schemeClr val="lt1"/>
              </a:solidFill>
            </a:endParaRPr>
          </a:p>
        </p:txBody>
      </p:sp>
      <p:sp>
        <p:nvSpPr>
          <p:cNvPr id="162" name="Google Shape;162;p22"/>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Finally, an approach was used that utilized an api with a chat bot (Open AI in this case) to feed the review and receive back a positive or negative sentiment.</a:t>
            </a:r>
            <a:endParaRPr sz="1200"/>
          </a:p>
        </p:txBody>
      </p:sp>
      <p:grpSp>
        <p:nvGrpSpPr>
          <p:cNvPr id="163" name="Google Shape;163;p22"/>
          <p:cNvGrpSpPr/>
          <p:nvPr/>
        </p:nvGrpSpPr>
        <p:grpSpPr>
          <a:xfrm>
            <a:off x="3255738" y="1304875"/>
            <a:ext cx="2632500" cy="3416400"/>
            <a:chOff x="6212550" y="1304875"/>
            <a:chExt cx="2632500" cy="3416400"/>
          </a:xfrm>
        </p:grpSpPr>
        <p:sp>
          <p:nvSpPr>
            <p:cNvPr id="164" name="Google Shape;164;p22"/>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22"/>
          <p:cNvSpPr txBox="1">
            <a:spLocks noGrp="1"/>
          </p:cNvSpPr>
          <p:nvPr>
            <p:ph type="body" idx="4294967295"/>
          </p:nvPr>
        </p:nvSpPr>
        <p:spPr>
          <a:xfrm>
            <a:off x="3315663"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Word Embeddings</a:t>
            </a:r>
            <a:endParaRPr>
              <a:solidFill>
                <a:schemeClr val="lt1"/>
              </a:solidFill>
            </a:endParaRPr>
          </a:p>
        </p:txBody>
      </p:sp>
      <p:sp>
        <p:nvSpPr>
          <p:cNvPr id="167" name="Google Shape;167;p22"/>
          <p:cNvSpPr txBox="1">
            <a:spLocks noGrp="1"/>
          </p:cNvSpPr>
          <p:nvPr>
            <p:ph type="body" idx="4294967295"/>
          </p:nvPr>
        </p:nvSpPr>
        <p:spPr>
          <a:xfrm>
            <a:off x="3329588"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 Word2Vec package was installed and used for a word embeddings approach.  This would better allow for capture of meaning instead of only word usage.</a:t>
            </a:r>
            <a:endParaRPr sz="1200"/>
          </a:p>
        </p:txBody>
      </p:sp>
      <p:grpSp>
        <p:nvGrpSpPr>
          <p:cNvPr id="168" name="Google Shape;168;p22"/>
          <p:cNvGrpSpPr/>
          <p:nvPr/>
        </p:nvGrpSpPr>
        <p:grpSpPr>
          <a:xfrm>
            <a:off x="311700" y="1304875"/>
            <a:ext cx="2632500" cy="3416400"/>
            <a:chOff x="6212550" y="1304875"/>
            <a:chExt cx="2632500" cy="3416400"/>
          </a:xfrm>
        </p:grpSpPr>
        <p:sp>
          <p:nvSpPr>
            <p:cNvPr id="169" name="Google Shape;169;p22"/>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 name="Google Shape;171;p22"/>
          <p:cNvSpPr txBox="1">
            <a:spLocks noGrp="1"/>
          </p:cNvSpPr>
          <p:nvPr>
            <p:ph type="body" idx="4294967295"/>
          </p:nvPr>
        </p:nvSpPr>
        <p:spPr>
          <a:xfrm>
            <a:off x="3716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TFIDF</a:t>
            </a:r>
            <a:endParaRPr>
              <a:solidFill>
                <a:schemeClr val="lt1"/>
              </a:solidFill>
            </a:endParaRPr>
          </a:p>
        </p:txBody>
      </p:sp>
      <p:sp>
        <p:nvSpPr>
          <p:cNvPr id="172" name="Google Shape;172;p22"/>
          <p:cNvSpPr txBox="1">
            <a:spLocks noGrp="1"/>
          </p:cNvSpPr>
          <p:nvPr>
            <p:ph type="body" idx="4294967295"/>
          </p:nvPr>
        </p:nvSpPr>
        <p:spPr>
          <a:xfrm>
            <a:off x="38555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Term Frequency-Inverse Document Frequency (TFIDF) was selected as an approach for modeling technique since this approach will value words based on frequency of use.  For example positive words and negative words would carry more weight and affect the outcome.</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TFIDF Execution</a:t>
            </a:r>
            <a:endParaRPr/>
          </a:p>
        </p:txBody>
      </p:sp>
      <p:grpSp>
        <p:nvGrpSpPr>
          <p:cNvPr id="178" name="Google Shape;178;p23"/>
          <p:cNvGrpSpPr/>
          <p:nvPr/>
        </p:nvGrpSpPr>
        <p:grpSpPr>
          <a:xfrm>
            <a:off x="874825" y="1721186"/>
            <a:ext cx="2628925" cy="3356613"/>
            <a:chOff x="431925" y="1304875"/>
            <a:chExt cx="2628925" cy="3416400"/>
          </a:xfrm>
        </p:grpSpPr>
        <p:sp>
          <p:nvSpPr>
            <p:cNvPr id="179" name="Google Shape;179;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23"/>
          <p:cNvSpPr txBox="1">
            <a:spLocks noGrp="1"/>
          </p:cNvSpPr>
          <p:nvPr>
            <p:ph type="body" idx="4294967295"/>
          </p:nvPr>
        </p:nvSpPr>
        <p:spPr>
          <a:xfrm>
            <a:off x="874825" y="1768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1160">
                <a:solidFill>
                  <a:schemeClr val="lt1"/>
                </a:solidFill>
              </a:rPr>
              <a:t>Random Forest</a:t>
            </a:r>
            <a:endParaRPr sz="1160">
              <a:solidFill>
                <a:schemeClr val="lt1"/>
              </a:solidFill>
            </a:endParaRPr>
          </a:p>
        </p:txBody>
      </p:sp>
      <p:sp>
        <p:nvSpPr>
          <p:cNvPr id="182" name="Google Shape;182;p23"/>
          <p:cNvSpPr txBox="1">
            <a:spLocks noGrp="1"/>
          </p:cNvSpPr>
          <p:nvPr>
            <p:ph type="body" idx="4294967295"/>
          </p:nvPr>
        </p:nvSpPr>
        <p:spPr>
          <a:xfrm>
            <a:off x="5441075" y="1040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Problem Statement</a:t>
            </a:r>
            <a:endParaRPr sz="860">
              <a:solidFill>
                <a:schemeClr val="lt1"/>
              </a:solidFill>
            </a:endParaRPr>
          </a:p>
        </p:txBody>
      </p:sp>
      <p:sp>
        <p:nvSpPr>
          <p:cNvPr id="183" name="Google Shape;183;p23"/>
          <p:cNvSpPr txBox="1">
            <a:spLocks noGrp="1"/>
          </p:cNvSpPr>
          <p:nvPr>
            <p:ph type="body" idx="4294967295"/>
          </p:nvPr>
        </p:nvSpPr>
        <p:spPr>
          <a:xfrm>
            <a:off x="874838" y="2259725"/>
            <a:ext cx="2628900" cy="15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Random Forest proved to be the best model for fitting the TFIDF approach - on the test set, this approach boasted an accuracy of 85%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Grid search cross validation was performed on the training set, but the original hyper parameters resulted in the best accuracy score.</a:t>
            </a:r>
            <a:endParaRPr sz="1000"/>
          </a:p>
          <a:p>
            <a:pPr marL="0" lvl="0" indent="0" algn="l" rtl="0">
              <a:spcBef>
                <a:spcPts val="0"/>
              </a:spcBef>
              <a:spcAft>
                <a:spcPts val="1600"/>
              </a:spcAft>
              <a:buNone/>
            </a:pPr>
            <a:endParaRPr sz="1000"/>
          </a:p>
        </p:txBody>
      </p:sp>
      <p:sp>
        <p:nvSpPr>
          <p:cNvPr id="184" name="Google Shape;184;p23"/>
          <p:cNvSpPr txBox="1"/>
          <p:nvPr/>
        </p:nvSpPr>
        <p:spPr>
          <a:xfrm>
            <a:off x="1109375" y="1040050"/>
            <a:ext cx="668850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Both random forest and nearest neighbor were used for a traditional machine learning approach with TFIDF</a:t>
            </a:r>
            <a:r>
              <a:rPr lang="en" sz="1800">
                <a:solidFill>
                  <a:schemeClr val="dk2"/>
                </a:solidFill>
                <a:latin typeface="Roboto"/>
                <a:ea typeface="Roboto"/>
                <a:cs typeface="Roboto"/>
                <a:sym typeface="Roboto"/>
              </a:rPr>
              <a:t> </a:t>
            </a:r>
            <a:endParaRPr sz="1800">
              <a:solidFill>
                <a:schemeClr val="dk2"/>
              </a:solidFill>
              <a:latin typeface="Roboto"/>
              <a:ea typeface="Roboto"/>
              <a:cs typeface="Roboto"/>
              <a:sym typeface="Roboto"/>
            </a:endParaRPr>
          </a:p>
        </p:txBody>
      </p:sp>
      <p:grpSp>
        <p:nvGrpSpPr>
          <p:cNvPr id="185" name="Google Shape;185;p23"/>
          <p:cNvGrpSpPr/>
          <p:nvPr/>
        </p:nvGrpSpPr>
        <p:grpSpPr>
          <a:xfrm>
            <a:off x="5583450" y="1721186"/>
            <a:ext cx="2628925" cy="3356613"/>
            <a:chOff x="431925" y="1304875"/>
            <a:chExt cx="2628925" cy="3416400"/>
          </a:xfrm>
        </p:grpSpPr>
        <p:sp>
          <p:nvSpPr>
            <p:cNvPr id="186" name="Google Shape;186;p23"/>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23"/>
          <p:cNvSpPr txBox="1">
            <a:spLocks noGrp="1"/>
          </p:cNvSpPr>
          <p:nvPr>
            <p:ph type="body" idx="4294967295"/>
          </p:nvPr>
        </p:nvSpPr>
        <p:spPr>
          <a:xfrm>
            <a:off x="5583450" y="1768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1160">
                <a:solidFill>
                  <a:schemeClr val="lt1"/>
                </a:solidFill>
              </a:rPr>
              <a:t>Nearest Neighbor</a:t>
            </a:r>
            <a:endParaRPr sz="1160">
              <a:solidFill>
                <a:schemeClr val="lt1"/>
              </a:solidFill>
            </a:endParaRPr>
          </a:p>
        </p:txBody>
      </p:sp>
      <p:sp>
        <p:nvSpPr>
          <p:cNvPr id="189" name="Google Shape;189;p23"/>
          <p:cNvSpPr txBox="1">
            <a:spLocks noGrp="1"/>
          </p:cNvSpPr>
          <p:nvPr>
            <p:ph type="body" idx="4294967295"/>
          </p:nvPr>
        </p:nvSpPr>
        <p:spPr>
          <a:xfrm>
            <a:off x="5583450" y="2259725"/>
            <a:ext cx="2628900" cy="15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Nearest Neighbor was not as successful as Random Forest, but not by much.  The best model after testing various values for k was 77% accuracy.</a:t>
            </a:r>
            <a:endParaRPr sz="1000"/>
          </a:p>
          <a:p>
            <a:pPr marL="0" lvl="0" indent="0" algn="l" rtl="0">
              <a:spcBef>
                <a:spcPts val="0"/>
              </a:spcBef>
              <a:spcAft>
                <a:spcPts val="1600"/>
              </a:spcAft>
              <a:buNone/>
            </a:pP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Word Embeddings Execution</a:t>
            </a:r>
            <a:endParaRPr/>
          </a:p>
        </p:txBody>
      </p:sp>
      <p:grpSp>
        <p:nvGrpSpPr>
          <p:cNvPr id="195" name="Google Shape;195;p24"/>
          <p:cNvGrpSpPr/>
          <p:nvPr/>
        </p:nvGrpSpPr>
        <p:grpSpPr>
          <a:xfrm>
            <a:off x="3257538" y="1696511"/>
            <a:ext cx="2628925" cy="3356613"/>
            <a:chOff x="431925" y="1304875"/>
            <a:chExt cx="2628925" cy="3416400"/>
          </a:xfrm>
        </p:grpSpPr>
        <p:sp>
          <p:nvSpPr>
            <p:cNvPr id="196" name="Google Shape;196;p2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24"/>
          <p:cNvSpPr txBox="1">
            <a:spLocks noGrp="1"/>
          </p:cNvSpPr>
          <p:nvPr>
            <p:ph type="body" idx="4294967295"/>
          </p:nvPr>
        </p:nvSpPr>
        <p:spPr>
          <a:xfrm>
            <a:off x="3257538" y="1743375"/>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1160">
                <a:solidFill>
                  <a:schemeClr val="lt1"/>
                </a:solidFill>
              </a:rPr>
              <a:t>Random Forest</a:t>
            </a:r>
            <a:endParaRPr sz="1160">
              <a:solidFill>
                <a:schemeClr val="lt1"/>
              </a:solidFill>
            </a:endParaRPr>
          </a:p>
        </p:txBody>
      </p:sp>
      <p:sp>
        <p:nvSpPr>
          <p:cNvPr id="199" name="Google Shape;199;p24"/>
          <p:cNvSpPr txBox="1">
            <a:spLocks noGrp="1"/>
          </p:cNvSpPr>
          <p:nvPr>
            <p:ph type="body" idx="4294967295"/>
          </p:nvPr>
        </p:nvSpPr>
        <p:spPr>
          <a:xfrm>
            <a:off x="5441075" y="1040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Problem Statement</a:t>
            </a:r>
            <a:endParaRPr sz="860">
              <a:solidFill>
                <a:schemeClr val="lt1"/>
              </a:solidFill>
            </a:endParaRPr>
          </a:p>
        </p:txBody>
      </p:sp>
      <p:sp>
        <p:nvSpPr>
          <p:cNvPr id="200" name="Google Shape;200;p24"/>
          <p:cNvSpPr txBox="1">
            <a:spLocks noGrp="1"/>
          </p:cNvSpPr>
          <p:nvPr>
            <p:ph type="body" idx="4294967295"/>
          </p:nvPr>
        </p:nvSpPr>
        <p:spPr>
          <a:xfrm>
            <a:off x="3257550" y="2235050"/>
            <a:ext cx="2628900" cy="154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Word2Vec was installed and utilized for this approach.</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An extra step was involved for the word embeddings approach, as this route requires the tokens and a vector created from them.  </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After a vector was created for each review, the random forest model was fit and the testing results showed an 84% accuracy, very similar to the TFIDF model.</a:t>
            </a:r>
            <a:endParaRPr sz="1000"/>
          </a:p>
        </p:txBody>
      </p:sp>
      <p:sp>
        <p:nvSpPr>
          <p:cNvPr id="201" name="Google Shape;201;p24"/>
          <p:cNvSpPr txBox="1"/>
          <p:nvPr/>
        </p:nvSpPr>
        <p:spPr>
          <a:xfrm>
            <a:off x="1109375" y="1040050"/>
            <a:ext cx="6688500" cy="63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For the word embeddings approach, random forest was selected since it was the model that had the best results with TFIDF</a:t>
            </a: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 API</a:t>
            </a:r>
            <a:endParaRPr/>
          </a:p>
        </p:txBody>
      </p:sp>
      <p:sp>
        <p:nvSpPr>
          <p:cNvPr id="207" name="Google Shape;207;p25"/>
          <p:cNvSpPr txBox="1">
            <a:spLocks noGrp="1"/>
          </p:cNvSpPr>
          <p:nvPr>
            <p:ph type="body" idx="4294967295"/>
          </p:nvPr>
        </p:nvSpPr>
        <p:spPr>
          <a:xfrm>
            <a:off x="5441075" y="1040050"/>
            <a:ext cx="2494500" cy="271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
              <a:buNone/>
            </a:pPr>
            <a:r>
              <a:rPr lang="en" sz="860">
                <a:solidFill>
                  <a:schemeClr val="lt1"/>
                </a:solidFill>
              </a:rPr>
              <a:t>Problem Statement</a:t>
            </a:r>
            <a:endParaRPr sz="860">
              <a:solidFill>
                <a:schemeClr val="lt1"/>
              </a:solidFill>
            </a:endParaRPr>
          </a:p>
        </p:txBody>
      </p:sp>
      <p:sp>
        <p:nvSpPr>
          <p:cNvPr id="208" name="Google Shape;208;p25"/>
          <p:cNvSpPr txBox="1"/>
          <p:nvPr/>
        </p:nvSpPr>
        <p:spPr>
          <a:xfrm>
            <a:off x="311700" y="1333500"/>
            <a:ext cx="6100200" cy="204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latin typeface="Roboto"/>
                <a:ea typeface="Roboto"/>
                <a:cs typeface="Roboto"/>
                <a:sym typeface="Roboto"/>
              </a:rPr>
              <a:t>For the AI API approach, an API key was obtained with Open AI, which would be utilized to analyze the movie review and return positive or negative, indicating the sentiment of the review.</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This model resulted in 94% accuracy.  Clearly the Chatbot is better at analyzing movie reviews for their overall sentiment than traditional machine learning and NLP.</a:t>
            </a:r>
            <a:endParaRPr>
              <a:solidFill>
                <a:schemeClr val="dk2"/>
              </a:solidFill>
              <a:latin typeface="Roboto"/>
              <a:ea typeface="Roboto"/>
              <a:cs typeface="Roboto"/>
              <a:sym typeface="Roboto"/>
            </a:endParaRPr>
          </a:p>
          <a:p>
            <a:pPr marL="0" lvl="0" indent="0" algn="l" rtl="0">
              <a:spcBef>
                <a:spcPts val="0"/>
              </a:spcBef>
              <a:spcAft>
                <a:spcPts val="0"/>
              </a:spcAft>
              <a:buNone/>
            </a:pPr>
            <a:endParaRPr>
              <a:solidFill>
                <a:schemeClr val="dk2"/>
              </a:solidFill>
              <a:latin typeface="Roboto"/>
              <a:ea typeface="Roboto"/>
              <a:cs typeface="Roboto"/>
              <a:sym typeface="Roboto"/>
            </a:endParaRPr>
          </a:p>
          <a:p>
            <a:pPr marL="0" lvl="0" indent="0" algn="l" rtl="0">
              <a:spcBef>
                <a:spcPts val="0"/>
              </a:spcBef>
              <a:spcAft>
                <a:spcPts val="0"/>
              </a:spcAft>
              <a:buNone/>
            </a:pPr>
            <a:r>
              <a:rPr lang="en">
                <a:solidFill>
                  <a:schemeClr val="dk2"/>
                </a:solidFill>
                <a:latin typeface="Roboto"/>
                <a:ea typeface="Roboto"/>
                <a:cs typeface="Roboto"/>
                <a:sym typeface="Roboto"/>
              </a:rPr>
              <a:t>The snippet on the right, just shows a small sample of the results, but even in this subset of 10 instances, it is correct 9 out of 10 times.</a:t>
            </a:r>
            <a:endParaRPr>
              <a:solidFill>
                <a:schemeClr val="dk2"/>
              </a:solidFill>
              <a:latin typeface="Roboto"/>
              <a:ea typeface="Roboto"/>
              <a:cs typeface="Roboto"/>
              <a:sym typeface="Roboto"/>
            </a:endParaRPr>
          </a:p>
        </p:txBody>
      </p:sp>
      <p:pic>
        <p:nvPicPr>
          <p:cNvPr id="209" name="Google Shape;209;p25"/>
          <p:cNvPicPr preferRelativeResize="0"/>
          <p:nvPr/>
        </p:nvPicPr>
        <p:blipFill>
          <a:blip r:embed="rId3">
            <a:alphaModFix/>
          </a:blip>
          <a:stretch>
            <a:fillRect/>
          </a:stretch>
        </p:blipFill>
        <p:spPr>
          <a:xfrm>
            <a:off x="6689600" y="1463650"/>
            <a:ext cx="1839000" cy="29237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280525" y="1789500"/>
            <a:ext cx="4045200" cy="156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Result</a:t>
            </a:r>
            <a:endParaRPr/>
          </a:p>
        </p:txBody>
      </p:sp>
      <p:sp>
        <p:nvSpPr>
          <p:cNvPr id="215" name="Google Shape;215;p2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a:t>The AI API with Open AI was selected for the final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Statement</a:t>
            </a:r>
            <a:endParaRPr/>
          </a:p>
        </p:txBody>
      </p:sp>
      <p:grpSp>
        <p:nvGrpSpPr>
          <p:cNvPr id="92" name="Google Shape;92;p14"/>
          <p:cNvGrpSpPr/>
          <p:nvPr/>
        </p:nvGrpSpPr>
        <p:grpSpPr>
          <a:xfrm>
            <a:off x="431925" y="1304875"/>
            <a:ext cx="2628925" cy="3416400"/>
            <a:chOff x="431925" y="1304875"/>
            <a:chExt cx="2628925" cy="3416400"/>
          </a:xfrm>
        </p:grpSpPr>
        <p:sp>
          <p:nvSpPr>
            <p:cNvPr id="93" name="Google Shape;93;p14"/>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14"/>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Problem Statement</a:t>
            </a:r>
            <a:endParaRPr>
              <a:solidFill>
                <a:schemeClr val="lt1"/>
              </a:solidFill>
            </a:endParaRPr>
          </a:p>
        </p:txBody>
      </p:sp>
      <p:sp>
        <p:nvSpPr>
          <p:cNvPr id="96" name="Google Shape;96;p14"/>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500"/>
              <a:t>How can a natural language processing (NLP) method be developed to determine the sentiment of movie reviews based solely on the text within the review, in order to improve the accuracy of movie scores on Rotten Tomatoes?</a:t>
            </a:r>
            <a:endParaRPr sz="1500"/>
          </a:p>
        </p:txBody>
      </p:sp>
      <p:grpSp>
        <p:nvGrpSpPr>
          <p:cNvPr id="97" name="Google Shape;97;p14"/>
          <p:cNvGrpSpPr/>
          <p:nvPr/>
        </p:nvGrpSpPr>
        <p:grpSpPr>
          <a:xfrm>
            <a:off x="3320450" y="1304875"/>
            <a:ext cx="2632500" cy="3416400"/>
            <a:chOff x="3320450" y="1304875"/>
            <a:chExt cx="2632500" cy="3416400"/>
          </a:xfrm>
        </p:grpSpPr>
        <p:sp>
          <p:nvSpPr>
            <p:cNvPr id="98" name="Google Shape;98;p14"/>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 name="Google Shape;100;p14"/>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Scope</a:t>
            </a:r>
            <a:endParaRPr>
              <a:solidFill>
                <a:schemeClr val="lt1"/>
              </a:solidFill>
            </a:endParaRPr>
          </a:p>
        </p:txBody>
      </p:sp>
      <p:sp>
        <p:nvSpPr>
          <p:cNvPr id="101" name="Google Shape;101;p14"/>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 The scope includes creating a model that would be able to accurately</a:t>
            </a:r>
            <a:endParaRPr sz="1200"/>
          </a:p>
          <a:p>
            <a:pPr marL="0" lvl="0" indent="0" algn="l" rtl="0">
              <a:spcBef>
                <a:spcPts val="0"/>
              </a:spcBef>
              <a:spcAft>
                <a:spcPts val="0"/>
              </a:spcAft>
              <a:buNone/>
            </a:pPr>
            <a:r>
              <a:rPr lang="en" sz="1200"/>
              <a:t>assess any movie review written and determine whether the user liked the movie or not.</a:t>
            </a:r>
            <a:endParaRPr sz="1200"/>
          </a:p>
        </p:txBody>
      </p:sp>
      <p:grpSp>
        <p:nvGrpSpPr>
          <p:cNvPr id="102" name="Google Shape;102;p14"/>
          <p:cNvGrpSpPr/>
          <p:nvPr/>
        </p:nvGrpSpPr>
        <p:grpSpPr>
          <a:xfrm>
            <a:off x="6212550" y="1304875"/>
            <a:ext cx="2632500" cy="3416400"/>
            <a:chOff x="6212550" y="1304875"/>
            <a:chExt cx="2632500" cy="3416400"/>
          </a:xfrm>
        </p:grpSpPr>
        <p:sp>
          <p:nvSpPr>
            <p:cNvPr id="103" name="Google Shape;103;p14"/>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14"/>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Client</a:t>
            </a:r>
            <a:endParaRPr>
              <a:solidFill>
                <a:schemeClr val="lt1"/>
              </a:solidFill>
            </a:endParaRPr>
          </a:p>
        </p:txBody>
      </p:sp>
      <p:sp>
        <p:nvSpPr>
          <p:cNvPr id="106" name="Google Shape;106;p14"/>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Client: Rotten Tomatoes</a:t>
            </a:r>
            <a:endParaRPr sz="1600"/>
          </a:p>
          <a:p>
            <a:pPr marL="0" lvl="0" indent="0" algn="l" rtl="0">
              <a:spcBef>
                <a:spcPts val="1600"/>
              </a:spcBef>
              <a:spcAft>
                <a:spcPts val="0"/>
              </a:spcAft>
              <a:buNone/>
            </a:pPr>
            <a:r>
              <a:rPr lang="en" sz="1600"/>
              <a:t>Key Stakeholders:</a:t>
            </a:r>
            <a:endParaRPr sz="1600"/>
          </a:p>
          <a:p>
            <a:pPr marL="0" lvl="0" indent="0" algn="l" rtl="0">
              <a:spcBef>
                <a:spcPts val="0"/>
              </a:spcBef>
              <a:spcAft>
                <a:spcPts val="0"/>
              </a:spcAft>
              <a:buNone/>
            </a:pPr>
            <a:r>
              <a:rPr lang="en" sz="1600"/>
              <a:t>CEO Patrick Lee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Wrangling and Cleaning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Deep-dive</a:t>
            </a:r>
            <a:endParaRPr/>
          </a:p>
        </p:txBody>
      </p:sp>
      <p:sp>
        <p:nvSpPr>
          <p:cNvPr id="117" name="Google Shape;117;p16"/>
          <p:cNvSpPr/>
          <p:nvPr/>
        </p:nvSpPr>
        <p:spPr>
          <a:xfrm>
            <a:off x="432350" y="1304875"/>
            <a:ext cx="24693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18" name="Google Shape;118;p16"/>
          <p:cNvSpPr txBox="1">
            <a:spLocks noGrp="1"/>
          </p:cNvSpPr>
          <p:nvPr>
            <p:ph type="body" idx="4294967295"/>
          </p:nvPr>
        </p:nvSpPr>
        <p:spPr>
          <a:xfrm>
            <a:off x="432350" y="1451576"/>
            <a:ext cx="22572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Wrangling</a:t>
            </a:r>
            <a:endParaRPr>
              <a:solidFill>
                <a:schemeClr val="lt1"/>
              </a:solidFill>
            </a:endParaRPr>
          </a:p>
        </p:txBody>
      </p:sp>
      <p:sp>
        <p:nvSpPr>
          <p:cNvPr id="119" name="Google Shape;119;p16"/>
          <p:cNvSpPr txBox="1">
            <a:spLocks noGrp="1"/>
          </p:cNvSpPr>
          <p:nvPr>
            <p:ph type="body" idx="4294967295"/>
          </p:nvPr>
        </p:nvSpPr>
        <p:spPr>
          <a:xfrm>
            <a:off x="432350" y="2070575"/>
            <a:ext cx="2471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sz="1600"/>
              <a:t>The dataset being used was obtained from Kaggle and consisted of 50,000 movie reviews and the overall sentiment for each.</a:t>
            </a:r>
            <a:endParaRPr sz="1600"/>
          </a:p>
        </p:txBody>
      </p:sp>
      <p:sp>
        <p:nvSpPr>
          <p:cNvPr id="120" name="Google Shape;120;p16"/>
          <p:cNvSpPr/>
          <p:nvPr/>
        </p:nvSpPr>
        <p:spPr>
          <a:xfrm>
            <a:off x="3044773" y="1304875"/>
            <a:ext cx="58080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body" idx="4294967295"/>
          </p:nvPr>
        </p:nvSpPr>
        <p:spPr>
          <a:xfrm>
            <a:off x="3657777" y="1451576"/>
            <a:ext cx="4748700" cy="31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rPr>
              <a:t>Exploring &amp; Learning</a:t>
            </a:r>
            <a:endParaRPr>
              <a:solidFill>
                <a:schemeClr val="lt1"/>
              </a:solidFill>
            </a:endParaRPr>
          </a:p>
        </p:txBody>
      </p:sp>
      <p:sp>
        <p:nvSpPr>
          <p:cNvPr id="122" name="Google Shape;122;p16"/>
          <p:cNvSpPr txBox="1">
            <a:spLocks noGrp="1"/>
          </p:cNvSpPr>
          <p:nvPr>
            <p:ph type="body" idx="4294967295"/>
          </p:nvPr>
        </p:nvSpPr>
        <p:spPr>
          <a:xfrm>
            <a:off x="3336146" y="2070575"/>
            <a:ext cx="2471700" cy="265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dataset consisted of 50,000 instances</a:t>
            </a:r>
            <a:endParaRPr sz="1600"/>
          </a:p>
          <a:p>
            <a:pPr marL="457200" lvl="0" indent="-330200" algn="l" rtl="0">
              <a:spcBef>
                <a:spcPts val="800"/>
              </a:spcBef>
              <a:spcAft>
                <a:spcPts val="800"/>
              </a:spcAft>
              <a:buSzPts val="1600"/>
              <a:buChar char="●"/>
            </a:pPr>
            <a:r>
              <a:rPr lang="en" sz="1600"/>
              <a:t>It only contained two columns - one to be treated as the feature set, the second as the output</a:t>
            </a:r>
            <a:endParaRPr sz="1600"/>
          </a:p>
        </p:txBody>
      </p:sp>
      <p:sp>
        <p:nvSpPr>
          <p:cNvPr id="123" name="Google Shape;123;p16"/>
          <p:cNvSpPr txBox="1">
            <a:spLocks noGrp="1"/>
          </p:cNvSpPr>
          <p:nvPr>
            <p:ph type="body" idx="4294967295"/>
          </p:nvPr>
        </p:nvSpPr>
        <p:spPr>
          <a:xfrm>
            <a:off x="6055271" y="2070575"/>
            <a:ext cx="2471700" cy="2650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dataset is perfectly distributed with 25,000 positive reviews and 25,000 negative reviews</a:t>
            </a:r>
            <a:endParaRPr sz="1600"/>
          </a:p>
          <a:p>
            <a:pPr marL="457200" lvl="0" indent="-330200" algn="l" rtl="0">
              <a:spcBef>
                <a:spcPts val="800"/>
              </a:spcBef>
              <a:spcAft>
                <a:spcPts val="800"/>
              </a:spcAft>
              <a:buSzPts val="1600"/>
              <a:buChar char="●"/>
            </a:pPr>
            <a:r>
              <a:rPr lang="en" sz="1600"/>
              <a:t>Investigation revealed 0 null values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Exploratory Data Analysis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Analysis </a:t>
            </a:r>
            <a:endParaRPr/>
          </a:p>
        </p:txBody>
      </p:sp>
      <p:sp>
        <p:nvSpPr>
          <p:cNvPr id="134" name="Google Shape;134;p18"/>
          <p:cNvSpPr txBox="1">
            <a:spLocks noGrp="1"/>
          </p:cNvSpPr>
          <p:nvPr>
            <p:ph type="body" idx="4294967295"/>
          </p:nvPr>
        </p:nvSpPr>
        <p:spPr>
          <a:xfrm>
            <a:off x="636150" y="1231275"/>
            <a:ext cx="78717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Tokens were created from the movies reviews, which allowed for some initial visualization. Below is a table of the top 5 used tokens (words) and on the next slide is a histogram of the top 75 used tokens (words).</a:t>
            </a:r>
            <a:endParaRPr sz="1400"/>
          </a:p>
        </p:txBody>
      </p:sp>
      <p:pic>
        <p:nvPicPr>
          <p:cNvPr id="135" name="Google Shape;135;p18"/>
          <p:cNvPicPr preferRelativeResize="0"/>
          <p:nvPr/>
        </p:nvPicPr>
        <p:blipFill>
          <a:blip r:embed="rId3">
            <a:alphaModFix/>
          </a:blip>
          <a:stretch>
            <a:fillRect/>
          </a:stretch>
        </p:blipFill>
        <p:spPr>
          <a:xfrm>
            <a:off x="3763350" y="2425767"/>
            <a:ext cx="1617300" cy="180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9"/>
          <p:cNvPicPr preferRelativeResize="0"/>
          <p:nvPr/>
        </p:nvPicPr>
        <p:blipFill>
          <a:blip r:embed="rId3">
            <a:alphaModFix/>
          </a:blip>
          <a:stretch>
            <a:fillRect/>
          </a:stretch>
        </p:blipFill>
        <p:spPr>
          <a:xfrm>
            <a:off x="176089" y="152400"/>
            <a:ext cx="909662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Cleaning </a:t>
            </a:r>
            <a:endParaRPr/>
          </a:p>
        </p:txBody>
      </p:sp>
      <p:sp>
        <p:nvSpPr>
          <p:cNvPr id="146" name="Google Shape;146;p20"/>
          <p:cNvSpPr txBox="1">
            <a:spLocks noGrp="1"/>
          </p:cNvSpPr>
          <p:nvPr>
            <p:ph type="body" idx="4294967295"/>
          </p:nvPr>
        </p:nvSpPr>
        <p:spPr>
          <a:xfrm>
            <a:off x="5153500" y="1722936"/>
            <a:ext cx="3624600" cy="24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There was some slight cleaning needed, as investigation revealed a large number of tokens that only had a count of 1 to 3 uses across 50,000 movie reviews.  Once those were looked at, it was clear that they were typos.  Therefore, the decision was made to only include tokens with more than 3 uses, which is the point when the tokens were mostly real words.</a:t>
            </a:r>
            <a:endParaRPr sz="1200"/>
          </a:p>
          <a:p>
            <a:pPr marL="0" lvl="0" indent="0" algn="l" rtl="0">
              <a:spcBef>
                <a:spcPts val="0"/>
              </a:spcBef>
              <a:spcAft>
                <a:spcPts val="0"/>
              </a:spcAft>
              <a:buNone/>
            </a:pPr>
            <a:endParaRPr sz="1400"/>
          </a:p>
        </p:txBody>
      </p:sp>
      <p:pic>
        <p:nvPicPr>
          <p:cNvPr id="147" name="Google Shape;147;p20"/>
          <p:cNvPicPr preferRelativeResize="0"/>
          <p:nvPr/>
        </p:nvPicPr>
        <p:blipFill>
          <a:blip r:embed="rId3">
            <a:alphaModFix/>
          </a:blip>
          <a:stretch>
            <a:fillRect/>
          </a:stretch>
        </p:blipFill>
        <p:spPr>
          <a:xfrm>
            <a:off x="1450850" y="1049525"/>
            <a:ext cx="2266251" cy="382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Modeling</a:t>
            </a:r>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716</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Roboto</vt:lpstr>
      <vt:lpstr>Geometric</vt:lpstr>
      <vt:lpstr>Movie Review NLP </vt:lpstr>
      <vt:lpstr>Problem Statement</vt:lpstr>
      <vt:lpstr>Data Wrangling and Cleaning</vt:lpstr>
      <vt:lpstr>Data Deep-dive</vt:lpstr>
      <vt:lpstr>Exploratory Data Analysis </vt:lpstr>
      <vt:lpstr>Initial Analysis </vt:lpstr>
      <vt:lpstr>PowerPoint Presentation</vt:lpstr>
      <vt:lpstr>Cleaning </vt:lpstr>
      <vt:lpstr>Modeling</vt:lpstr>
      <vt:lpstr>Modeling Approach</vt:lpstr>
      <vt:lpstr>TFIDF Execution</vt:lpstr>
      <vt:lpstr>Word Embeddings Execution</vt:lpstr>
      <vt:lpstr>AI API</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Bryan</dc:creator>
  <cp:lastModifiedBy>Andrew Bryan</cp:lastModifiedBy>
  <cp:revision>1</cp:revision>
  <dcterms:modified xsi:type="dcterms:W3CDTF">2024-06-10T22:06:46Z</dcterms:modified>
</cp:coreProperties>
</file>