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12"/>
  </p:notesMasterIdLst>
  <p:sldIdLst>
    <p:sldId id="256" r:id="rId2"/>
    <p:sldId id="288" r:id="rId3"/>
    <p:sldId id="291" r:id="rId4"/>
    <p:sldId id="290" r:id="rId5"/>
    <p:sldId id="292" r:id="rId6"/>
    <p:sldId id="310" r:id="rId7"/>
    <p:sldId id="293" r:id="rId8"/>
    <p:sldId id="308" r:id="rId9"/>
    <p:sldId id="30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2" autoAdjust="0"/>
    <p:restoredTop sz="95658" autoAdjust="0"/>
  </p:normalViewPr>
  <p:slideViewPr>
    <p:cSldViewPr snapToGrid="0" snapToObjects="1">
      <p:cViewPr>
        <p:scale>
          <a:sx n="100" d="100"/>
          <a:sy n="100" d="100"/>
        </p:scale>
        <p:origin x="-130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197A9-7822-2349-A377-BB9BA9DAB945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43298-ACFA-3347-B4D3-56D7C6E5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43298-ACFA-3347-B4D3-56D7C6E528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4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43298-ACFA-3347-B4D3-56D7C6E528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76800-55CC-DC4A-9EFE-288B1D3A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6F9217-E0A6-AA48-89DA-EDA9C4E4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9411CF-2266-D84D-A2F6-73EA21AC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DCD841-6242-3448-8F7E-FFAC84BA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8FF145-2528-A549-B719-07A2BDBB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20557-C05C-C14F-BB75-21635A7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D41F12-E2AB-F04A-AB4B-4A6467D0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7DBD92-595C-E54F-B5E4-198C371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EB336C-B3ED-6642-8CD2-E51ED525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6A23C9-F859-D54F-9DA1-0A230672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99E1CF-E0D9-4D44-92B6-A1F70DB2B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0D27FF-EAF2-B045-96A4-3B4120FAD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3AB4A0-CE4A-424A-8BA1-88AE699A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01E098-79AE-6C48-ABD8-5891B4B7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46C751-DD6A-0B4E-868F-8039441F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26B81-4CC0-514D-B89F-E51C98D8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4E81E3-A7A3-D346-886A-647C8053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19880-8480-E343-95A8-9EE6706E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58203B-549E-C64B-9D7D-AEF4A0F3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1F2FF5-D15A-0441-86C6-3DB2A24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A195C-E7A8-2C45-87AB-65AC6A78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DB8E35-308C-9348-BC09-3D5E6937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12EBD0-05A3-864E-A233-EF86C83E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87FF6-1FB0-D84F-8F4C-6E4E4ADB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3F4861-CC56-FA42-9AED-F498F14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6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4F538-8647-AA4C-B96B-8D1DD0C9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3E302-C2DF-294F-8D77-E24DD8A88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7CDC60-0E3F-AF49-A72E-54E32076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0AE939-5A20-3647-9F37-09C802B7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13724B-C307-0443-B5E0-76E4ECF3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E853EB-D022-C84E-9FF5-7B49E794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1DD9B2-0A56-2A44-B2E4-8E1C0CFD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E3481-7472-F348-BF08-21301E5A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EFAFA9-F032-244F-9329-7C13606F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BDE543-4B68-EF4A-BAA7-EA170A68F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C6EF28-D637-3D46-989B-3270C1F1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769D8F0-1A3D-7B42-B477-CB7937C3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C07E862-7BEC-1445-BF2C-4BEEAFC5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7E2823-972A-764B-A648-204BAE82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0917B-D7F8-FB4D-BB0E-F8345694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C292E-67DB-4143-B1C9-8F31E1CD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D12F4F-ABE0-E443-96B5-00854787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7018C2-73CF-5648-A4EF-B0277DCF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0F4F7B-C522-1643-BEA3-0E3DDFD6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16768DA-0395-F64E-BC68-23C7E7FD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DFE033-5232-454F-BA47-E909DBB9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E07C3-6A8C-4741-8EF1-EB471EFF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D5A90-9A7B-1047-B243-96241945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1B0FF8-C10A-714D-9D08-B9D359A8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47D346-2563-F34F-8E85-4BABAB3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552997-10C5-6A44-9A6A-ADE7C549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9EA17F-08E4-2145-8EA4-D26C254E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FF1D8-77F5-9244-9573-529A8090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B4BDCD-F7D4-DC4E-8F9A-31E09F0F8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781920-0DF7-3C49-8680-0B520533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79C6B2-BAFA-8B49-80A8-273B7184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7D9E70-EBC8-704E-AB81-179AD86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416B55-2274-D749-8217-87BCD349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2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CBC06A-7E60-5A46-9237-E0839CFF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DF4F85-EF0A-324B-B5F3-5564A464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40681F-D70B-504E-9BB1-963725C60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25-Aug-22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2EC51E-5190-7E4D-A0D5-646F07C4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327F01-CC9A-404D-A73C-D025BC697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5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8446B12-7391-4711-8B31-112A0B896C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4271E-4D54-9D4D-B38F-485128DB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94227"/>
            <a:ext cx="10518776" cy="1596308"/>
          </a:xfrm>
        </p:spPr>
        <p:txBody>
          <a:bodyPr wrap="square" anchor="b">
            <a:normAutofit/>
          </a:bodyPr>
          <a:lstStyle/>
          <a:p>
            <a:pPr algn="l"/>
            <a:endParaRPr lang="en-US" sz="4000" b="1" dirty="0">
              <a:solidFill>
                <a:schemeClr val="bg1"/>
              </a:solidFill>
              <a:latin typeface="Franklin Gothic Demi Cond" panose="020B06030201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4252769E-B9F0-4068-A645-5BBEF16E9C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E12D6AD-7096-45BB-9C02-468B2704C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9953252-97DE-4766-B2F6-E4FDA2FDA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grass, wine, sky, table&#10;&#10;Description automatically generated">
            <a:extLst>
              <a:ext uri="{FF2B5EF4-FFF2-40B4-BE49-F238E27FC236}">
                <a16:creationId xmlns:a16="http://schemas.microsoft.com/office/drawing/2014/main" xmlns="" id="{3CE1BC8C-8427-4771-A185-CBBA9DE8A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9200"/>
            <a:ext cx="12191455" cy="8112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A7A9AD-B8AA-4C42-A3C6-7C61272C5788}"/>
              </a:ext>
            </a:extLst>
          </p:cNvPr>
          <p:cNvSpPr txBox="1"/>
          <p:nvPr/>
        </p:nvSpPr>
        <p:spPr>
          <a:xfrm>
            <a:off x="1142453" y="857609"/>
            <a:ext cx="957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Franklin Gothic Demi Cond" panose="020B0603020102020204" pitchFamily="34" charset="0"/>
              </a:rPr>
              <a:t>White Wine Quality Prediction using Machine Learning</a:t>
            </a:r>
            <a:br>
              <a:rPr lang="en-US" sz="1800" b="1" dirty="0">
                <a:latin typeface="Franklin Gothic Demi Cond" panose="020B0603020102020204" pitchFamily="34" charset="0"/>
              </a:rPr>
            </a:br>
            <a:r>
              <a:rPr lang="en-US" sz="1800" b="1" dirty="0">
                <a:latin typeface="Franklin Gothic Demi Cond" panose="020B0603020102020204" pitchFamily="34" charset="0"/>
              </a:rPr>
              <a:t>Project members : Karin </a:t>
            </a:r>
            <a:r>
              <a:rPr lang="en-US" sz="1800" b="1" dirty="0" err="1">
                <a:latin typeface="Franklin Gothic Demi Cond" panose="020B0603020102020204" pitchFamily="34" charset="0"/>
              </a:rPr>
              <a:t>Ferrada</a:t>
            </a:r>
            <a:r>
              <a:rPr lang="en-US" b="1" dirty="0">
                <a:latin typeface="Franklin Gothic Demi Cond" panose="020B0603020102020204" pitchFamily="34" charset="0"/>
              </a:rPr>
              <a:t> and </a:t>
            </a:r>
            <a:r>
              <a:rPr lang="en-US" sz="1800" b="1" dirty="0">
                <a:latin typeface="Franklin Gothic Demi Cond" panose="020B0603020102020204" pitchFamily="34" charset="0"/>
              </a:rPr>
              <a:t>Andy de Wind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59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46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921"/>
            <a:ext cx="12192000" cy="1705704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174782"/>
          </a:xfrm>
          <a:solidFill>
            <a:schemeClr val="accent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AU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This project will  use a Machine Learning technique to predict the quality of white wine.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latin typeface="Congenial" panose="020B0604020202020204" pitchFamily="2" charset="0"/>
              </a:rPr>
              <a:t>This will be done in the following steps:</a:t>
            </a:r>
          </a:p>
          <a:p>
            <a:r>
              <a:rPr lang="en-AU" b="0" dirty="0">
                <a:solidFill>
                  <a:srgbClr val="D4D4D4"/>
                </a:solidFill>
                <a:latin typeface="Congenial" panose="020B0604020202020204" pitchFamily="2" charset="0"/>
              </a:rPr>
              <a:t>Collect data</a:t>
            </a:r>
          </a:p>
          <a:p>
            <a:r>
              <a:rPr lang="en-AU" dirty="0">
                <a:solidFill>
                  <a:srgbClr val="D4D4D4"/>
                </a:solidFill>
                <a:latin typeface="Congenial" panose="020B0604020202020204" pitchFamily="2" charset="0"/>
              </a:rPr>
              <a:t>Load the data</a:t>
            </a:r>
            <a:endParaRPr lang="en-AU" b="0" dirty="0">
              <a:solidFill>
                <a:srgbClr val="D4D4D4"/>
              </a:solidFill>
              <a:latin typeface="Congenial" panose="020B0604020202020204" pitchFamily="2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genial" panose="020B0604020202020204" pitchFamily="2" charset="0"/>
              </a:rPr>
              <a:t>Clean and Transform  the data</a:t>
            </a:r>
          </a:p>
          <a:p>
            <a:r>
              <a:rPr lang="en-AU" dirty="0">
                <a:solidFill>
                  <a:srgbClr val="D4D4D4"/>
                </a:solidFill>
                <a:latin typeface="Congenial" panose="020B0604020202020204" pitchFamily="2" charset="0"/>
              </a:rPr>
              <a:t>Select wine characteristics to train the data on</a:t>
            </a:r>
          </a:p>
          <a:p>
            <a:r>
              <a:rPr lang="en-AU" dirty="0">
                <a:solidFill>
                  <a:srgbClr val="D4D4D4"/>
                </a:solidFill>
                <a:latin typeface="Congenial" panose="020B0604020202020204" pitchFamily="2" charset="0"/>
              </a:rPr>
              <a:t>Scale and Normalise the data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Choose a machine learning model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Fit the Model to the scaled training data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Quantify the model and compare the fit of trained to test data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Save the model to enable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predictions using the scaled test data</a:t>
            </a:r>
            <a:endParaRPr lang="en-AU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12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12192000" cy="5333999"/>
          </a:xfrm>
          <a:solidFill>
            <a:schemeClr val="accent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Data was sourced from :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https://archive.ics.uci.edu/ml/datasets/wine+quality </a:t>
            </a:r>
          </a:p>
          <a:p>
            <a:pPr marL="0" indent="0">
              <a:buNone/>
            </a:pPr>
            <a:r>
              <a:rPr lang="en-AU" sz="3500" dirty="0">
                <a:solidFill>
                  <a:srgbClr val="D4D4D4"/>
                </a:solidFill>
                <a:latin typeface="Congenial" panose="02000503040000020004" pitchFamily="2" charset="0"/>
              </a:rPr>
              <a:t>The white wine dataset was downloaded in  CSV format. The dataset contained 4898 samples. There were 11 characteristics in each sample.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These </a:t>
            </a:r>
            <a:r>
              <a:rPr lang="en-AU" sz="3500" dirty="0">
                <a:solidFill>
                  <a:srgbClr val="D4D4D4"/>
                </a:solidFill>
                <a:latin typeface="Congenial" panose="02000503040000020004" pitchFamily="2" charset="0"/>
              </a:rPr>
              <a:t>are: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bg1"/>
                </a:solidFill>
                <a:latin typeface="Congenial"/>
              </a:rPr>
              <a:t>Input variables (based on physicochemical tests):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1 - fixed acidity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2 - volatile acidity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3 - citric acid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4 - residual sugar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5 - chlorides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6 - free </a:t>
            </a:r>
            <a:r>
              <a:rPr lang="en-AU" sz="2400" dirty="0" err="1">
                <a:solidFill>
                  <a:schemeClr val="bg1"/>
                </a:solidFill>
                <a:latin typeface="Congenial"/>
              </a:rPr>
              <a:t>sulfur</a:t>
            </a:r>
            <a:r>
              <a:rPr lang="en-AU" sz="2400" dirty="0">
                <a:solidFill>
                  <a:schemeClr val="bg1"/>
                </a:solidFill>
                <a:latin typeface="Congenial"/>
              </a:rPr>
              <a:t> dioxide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7 - total </a:t>
            </a:r>
            <a:r>
              <a:rPr lang="en-AU" sz="2400" dirty="0" err="1">
                <a:solidFill>
                  <a:schemeClr val="bg1"/>
                </a:solidFill>
                <a:latin typeface="Congenial"/>
              </a:rPr>
              <a:t>sulfur</a:t>
            </a:r>
            <a:r>
              <a:rPr lang="en-AU" sz="2400" dirty="0">
                <a:solidFill>
                  <a:schemeClr val="bg1"/>
                </a:solidFill>
                <a:latin typeface="Congenial"/>
              </a:rPr>
              <a:t> dioxide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8 - density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9 - pH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10 - sulphates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11 - alcohol </a:t>
            </a:r>
            <a:br>
              <a:rPr lang="en-AU" sz="2400" dirty="0">
                <a:solidFill>
                  <a:schemeClr val="bg1"/>
                </a:solidFill>
                <a:latin typeface="Congenial"/>
              </a:rPr>
            </a:br>
            <a:r>
              <a:rPr lang="en-AU" sz="2400" dirty="0">
                <a:solidFill>
                  <a:schemeClr val="bg1"/>
                </a:solidFill>
                <a:latin typeface="Congenial"/>
              </a:rPr>
              <a:t>12 - quality (score between 3 and 9)</a:t>
            </a:r>
            <a:r>
              <a:rPr lang="en-AU" sz="3500" b="0" dirty="0">
                <a:solidFill>
                  <a:schemeClr val="bg1"/>
                </a:solidFill>
                <a:effectLst/>
                <a:latin typeface="Congenial"/>
              </a:rPr>
              <a:t>  </a:t>
            </a:r>
            <a:r>
              <a:rPr lang="en-AU" sz="3500" b="0" dirty="0">
                <a:solidFill>
                  <a:schemeClr val="bg1"/>
                </a:solidFill>
                <a:effectLst/>
                <a:latin typeface="Congenial" panose="02000503040000020004" pitchFamily="2" charset="0"/>
              </a:rPr>
              <a:t>                                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6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DATA PREPARATION 1 : Clean and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The csv file was read into a Pandas data frame and the following done to the data frame :</a:t>
            </a:r>
          </a:p>
          <a:p>
            <a:r>
              <a:rPr lang="en-AU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Drop the null columns where all values are null</a:t>
            </a:r>
            <a:endParaRPr lang="en-AU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AU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4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4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AU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AU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'columns'</a:t>
            </a:r>
            <a:r>
              <a:rPr lang="en-AU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en-AU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'all'</a:t>
            </a:r>
            <a:r>
              <a:rPr lang="en-AU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Drop the null rows</a:t>
            </a:r>
            <a:endParaRPr lang="en-AU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AU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4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4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AU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AU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Columns were renamed to remove spaces in the column names</a:t>
            </a:r>
          </a:p>
          <a:p>
            <a:r>
              <a:rPr lang="en-AU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'fixed acidity'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fixed_acidity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'volatile acidity'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volatile_acidity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'citric acid'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citric_acid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AU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'residual sugar'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residual_sugar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AU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'free </a:t>
            </a:r>
            <a:r>
              <a:rPr lang="en-A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sulfur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dioxide'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free_sulfur_dioxide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AU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'total </a:t>
            </a:r>
            <a:r>
              <a:rPr lang="en-A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sulfur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dioxide'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total_sulfur_dioxide</a:t>
            </a:r>
            <a:r>
              <a:rPr lang="en-A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AU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AU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Min and Max values for each characteristic were extracted using the describe() function and written to a file. This was to be used later in the prediction web page.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52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/>
              <a:t>DATA PREPARATION 2 : Explore the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342900" indent="-342900">
              <a:buAutoNum type="arabicPlain"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Using Matplotlib and Tableau a Frequency histogram was drawn to see the range of quality: Most of the wine samples were in the 5-7 quality range</a:t>
            </a:r>
          </a:p>
          <a:p>
            <a:pPr marL="342900" indent="-342900">
              <a:buAutoNum type="arabicPlain"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342900" indent="-342900">
              <a:buAutoNum type="arabicPlain"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/>
            </a:r>
            <a:b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</a:b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6BB859F-17FD-42C5-8DB0-F49C3A7D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390" y="2329079"/>
            <a:ext cx="5264191" cy="45289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329079"/>
            <a:ext cx="5852417" cy="452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96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Explore the data : Tableau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Using Tableau  bar charts were created by plotting quality against each of the 11 characteristics  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Below are a sample of the bar charts of quality plotted against the various characteristics</a:t>
            </a:r>
          </a:p>
          <a:p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   What was uncovered was that  :   Alcohol, Citric Acid , Sulphates, Density and Residual Sugar were highest in the most </a:t>
            </a:r>
          </a:p>
          <a:p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common quality wines   i.e. the 5-7 bracket</a:t>
            </a:r>
          </a:p>
          <a:p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   The lowest rating characteristics in this quality bracket are : Fixed Acidity,  Volatile Acidity, Chlorides, Free </a:t>
            </a:r>
            <a:r>
              <a:rPr lang="en-AU" sz="14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Su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lfur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Dioxide,  </a:t>
            </a:r>
          </a:p>
          <a:p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 Total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Sulfur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Dioxide and pH</a:t>
            </a:r>
          </a:p>
          <a:p>
            <a:pPr marL="0" indent="0">
              <a:buNone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342900" indent="-342900">
              <a:buAutoNum type="arabicPlain"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/>
            </a:r>
            <a:b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</a:b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7BFE8B-D966-4486-8AA8-451E7DAC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06" y="3705315"/>
            <a:ext cx="2453201" cy="3476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71ABAB-97E8-436D-A200-6B71B015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99" y="3676740"/>
            <a:ext cx="242695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Data Preparation: Scale and Normalise the Data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631767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1.   It was decided that all 11 characteristics would be used to train the model (</a:t>
            </a:r>
            <a:r>
              <a:rPr lang="en-AU" sz="14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X_train</a:t>
            </a: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and </a:t>
            </a:r>
            <a:r>
              <a:rPr lang="en-AU" sz="14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X_test</a:t>
            </a: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) and quality would be the y value</a:t>
            </a: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2.  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sklearn’s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train_test_split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was used on the X and y data to train the data. A random percentage of the dataset would be used for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 training and the rest for testing.</a:t>
            </a: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3.   Next a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StandardScaler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was used to normalise and transform the data so that all X characteristics values would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be scaled to have similar means and standard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deviations.</a:t>
            </a: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/>
            </a:r>
            <a:b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</a:b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Here is an example of the Alcohol values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before and after Scaling and Normalisation</a:t>
            </a: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Here is an example of the Sulphates values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before and after Scaling and Normalisation</a:t>
            </a: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2ACA62-D578-4154-BCF3-C6065D55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152" y="2528769"/>
            <a:ext cx="4553610" cy="2386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63E2B61-C5BA-4475-823B-A297CE33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52" y="4934791"/>
            <a:ext cx="4552375" cy="23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9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Train and Fit the model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631767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4. Next step was to fit the Model to 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the scaled training data 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and 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make predictions using the 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scaled test data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5. The model chosen was  the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LinearRegression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supervised  model. It was chosen because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the data had independent values (characteristics) which led to a single discrete value (quality)</a:t>
            </a:r>
          </a:p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 Each of the characteristics were independent but together they resulted in a single value. Below is a plot of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the model comparing the fit between the training and test data. Pretty good fit !</a:t>
            </a: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6. The model and the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X_scaler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were then saved for future use using the python library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joblib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.</a:t>
            </a:r>
            <a:endParaRPr lang="en-AU" sz="1400" dirty="0">
              <a:latin typeface="Congenial" panose="0200050304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C135B2-4C16-416B-8F29-45677876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83" y="3270250"/>
            <a:ext cx="3300917" cy="24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Deploy the model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631767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Once the model and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X_scaler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were saved they were reused in flask app to allow a wine maker to predict the quality of their wine using values for the 11 (X value) characteristics.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The flask app consisted of a web page deployed using Heroku. </a:t>
            </a:r>
            <a:endParaRPr lang="en-AU" sz="1400" dirty="0"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sz="1400" dirty="0"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7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Words>313</Words>
  <Application>Microsoft Office PowerPoint</Application>
  <PresentationFormat>Custom</PresentationFormat>
  <Paragraphs>107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OBJECTIVE</vt:lpstr>
      <vt:lpstr>DATA SOURCE</vt:lpstr>
      <vt:lpstr>DATA PREPARATION 1 : Clean and Transform</vt:lpstr>
      <vt:lpstr>DATA PREPARATION 2 : Explore the data</vt:lpstr>
      <vt:lpstr>Explore the data : Tableau Visualisations</vt:lpstr>
      <vt:lpstr>Data Preparation: Scale and Normalise the Data </vt:lpstr>
      <vt:lpstr>Train and Fit the model </vt:lpstr>
      <vt:lpstr>Deploy the model </vt:lpstr>
      <vt:lpstr>CONCLUSION: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AFL DATA</dc:title>
  <dc:creator>Josh Thomas</dc:creator>
  <cp:lastModifiedBy>andy</cp:lastModifiedBy>
  <cp:revision>101</cp:revision>
  <dcterms:created xsi:type="dcterms:W3CDTF">2022-05-02T11:51:42Z</dcterms:created>
  <dcterms:modified xsi:type="dcterms:W3CDTF">2022-08-25T05:11:21Z</dcterms:modified>
</cp:coreProperties>
</file>