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21"/>
  </p:notesMasterIdLst>
  <p:sldIdLst>
    <p:sldId id="256" r:id="rId2"/>
    <p:sldId id="288" r:id="rId3"/>
    <p:sldId id="291" r:id="rId4"/>
    <p:sldId id="290" r:id="rId5"/>
    <p:sldId id="292" r:id="rId6"/>
    <p:sldId id="293" r:id="rId7"/>
    <p:sldId id="295" r:id="rId8"/>
    <p:sldId id="305" r:id="rId9"/>
    <p:sldId id="294" r:id="rId10"/>
    <p:sldId id="307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2" autoAdjust="0"/>
  </p:normalViewPr>
  <p:slideViewPr>
    <p:cSldViewPr snapToGrid="0" snapToObjects="1">
      <p:cViewPr varScale="1">
        <p:scale>
          <a:sx n="89" d="100"/>
          <a:sy n="89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197A9-7822-2349-A377-BB9BA9DAB94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43298-ACFA-3347-B4D3-56D7C6E5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298-ACFA-3347-B4D3-56D7C6E52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6800-55CC-DC4A-9EFE-288B1D3A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9217-E0A6-AA48-89DA-EDA9C4E4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411CF-2266-D84D-A2F6-73EA21AC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D841-6242-3448-8F7E-FFAC84BA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F145-2528-A549-B719-07A2BDBB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0557-C05C-C14F-BB75-21635A7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41F12-E2AB-F04A-AB4B-4A6467D0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BD92-595C-E54F-B5E4-198C371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336C-B3ED-6642-8CD2-E51ED52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23C9-F859-D54F-9DA1-0A23067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9E1CF-E0D9-4D44-92B6-A1F70DB2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27FF-EAF2-B045-96A4-3B4120FA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B4A0-CE4A-424A-8BA1-88AE699A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E098-79AE-6C48-ABD8-5891B4B7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C751-DD6A-0B4E-868F-8039441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6B81-4CC0-514D-B89F-E51C98D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81E3-A7A3-D346-886A-647C8053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880-8480-E343-95A8-9EE6706E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203B-549E-C64B-9D7D-AEF4A0F3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2FF5-D15A-0441-86C6-3DB2A24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195C-E7A8-2C45-87AB-65AC6A78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8E35-308C-9348-BC09-3D5E6937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EBD0-05A3-864E-A233-EF86C83E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7FF6-1FB0-D84F-8F4C-6E4E4AD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4861-CC56-FA42-9AED-F498F14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F538-8647-AA4C-B96B-8D1DD0C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E302-C2DF-294F-8D77-E24DD8A8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CDC60-0E3F-AF49-A72E-54E3207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E939-5A20-3647-9F37-09C802B7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724B-C307-0443-B5E0-76E4ECF3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53EB-D022-C84E-9FF5-7B49E794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9B2-0A56-2A44-B2E4-8E1C0CFD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3481-7472-F348-BF08-21301E5A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AFA9-F032-244F-9329-7C13606F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DE543-4B68-EF4A-BAA7-EA170A68F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6EF28-D637-3D46-989B-3270C1F1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9D8F0-1A3D-7B42-B477-CB7937C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7E862-7BEC-1445-BF2C-4BEEAFC5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E2823-972A-764B-A648-204BAE82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17B-D7F8-FB4D-BB0E-F8345694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C292E-67DB-4143-B1C9-8F31E1C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12F4F-ABE0-E443-96B5-00854787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18C2-73CF-5648-A4EF-B0277DCF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F4F7B-C522-1643-BEA3-0E3DDFD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768DA-0395-F64E-BC68-23C7E7FD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E033-5232-454F-BA47-E909DBB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07C3-6A8C-4741-8EF1-EB471EF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5A90-9A7B-1047-B243-96241945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0FF8-C10A-714D-9D08-B9D359A8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D346-2563-F34F-8E85-4BABAB3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997-10C5-6A44-9A6A-ADE7C549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A17F-08E4-2145-8EA4-D26C254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F1D8-77F5-9244-9573-529A809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4BDCD-F7D4-DC4E-8F9A-31E09F0F8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81920-0DF7-3C49-8680-0B520533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C6B2-BAFA-8B49-80A8-273B7184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9E70-EBC8-704E-AB81-179AD86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6B55-2274-D749-8217-87BCD349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2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BC06A-7E60-5A46-9237-E0839CFF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4F85-EF0A-324B-B5F3-5564A464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681F-D70B-504E-9BB1-963725C6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C51E-5190-7E4D-A0D5-646F07C4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F01-CC9A-404D-A73C-D025BC69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unkeinteraktiv.github.io/geo-data-merg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4271E-4D54-9D4D-B38F-485128DB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4000" b="1">
                <a:solidFill>
                  <a:schemeClr val="bg1"/>
                </a:solidFill>
                <a:latin typeface="Franklin Gothic Demi Cond" panose="020B0603020102020204" pitchFamily="34" charset="0"/>
              </a:rPr>
              <a:t>The Great Digital Divide</a:t>
            </a:r>
            <a:br>
              <a:rPr lang="en-US" sz="4000" b="1">
                <a:solidFill>
                  <a:schemeClr val="bg1"/>
                </a:solidFill>
                <a:latin typeface="Franklin Gothic Demi Cond" panose="020B0603020102020204" pitchFamily="34" charset="0"/>
              </a:rPr>
            </a:br>
            <a:r>
              <a:rPr lang="en-US" sz="4000" b="1">
                <a:solidFill>
                  <a:schemeClr val="bg1"/>
                </a:solidFill>
                <a:latin typeface="Franklin Gothic Demi Cond" panose="020B0603020102020204" pitchFamily="34" charset="0"/>
              </a:rPr>
              <a:t>Project member: Andy de Wind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4FFD863-DB7D-4C05-B8DB-6F492DD65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6" b="22608"/>
          <a:stretch/>
        </p:blipFill>
        <p:spPr>
          <a:xfrm>
            <a:off x="20" y="-161365"/>
            <a:ext cx="12191980" cy="3818965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9071"/>
            <a:ext cx="12181241" cy="606993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World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5918"/>
            <a:ext cx="12192000" cy="5739282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EAEEF3B-A991-4578-B023-C788E7AF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" y="1454604"/>
            <a:ext cx="12181241" cy="59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19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Speed Rank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BC5B2627-66E9-4A3D-A30D-712020F0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729"/>
            <a:ext cx="12192000" cy="685987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1D81F3-8183-457C-AE84-C4746859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319"/>
            <a:ext cx="12192000" cy="6953152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281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Upload Speed MBPS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0955302-3A28-4A81-AC96-8B785BA0B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68412"/>
            <a:ext cx="12191999" cy="6494998"/>
          </a:xfrm>
        </p:spPr>
      </p:pic>
    </p:spTree>
    <p:extLst>
      <p:ext uri="{BB962C8B-B14F-4D97-AF65-F5344CB8AC3E}">
        <p14:creationId xmlns:p14="http://schemas.microsoft.com/office/powerpoint/2010/main" val="274740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061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Internet Usage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1DF820A2-4E59-4DA4-99F9-71673A3D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9548"/>
            <a:ext cx="12192000" cy="6648226"/>
          </a:xfrm>
        </p:spPr>
      </p:pic>
    </p:spTree>
    <p:extLst>
      <p:ext uri="{BB962C8B-B14F-4D97-AF65-F5344CB8AC3E}">
        <p14:creationId xmlns:p14="http://schemas.microsoft.com/office/powerpoint/2010/main" val="6816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415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Urban Rate</a:t>
            </a:r>
          </a:p>
        </p:txBody>
      </p:sp>
      <p:pic>
        <p:nvPicPr>
          <p:cNvPr id="9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E12B876-7F0A-4DF5-9BA3-31DA6156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8" y="589826"/>
            <a:ext cx="12035405" cy="57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95"/>
            <a:ext cx="12192002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Income per person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8E33879-28C3-42FF-9911-DDE50801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74506"/>
            <a:ext cx="12192001" cy="6520357"/>
          </a:xfrm>
        </p:spPr>
      </p:pic>
    </p:spTree>
    <p:extLst>
      <p:ext uri="{BB962C8B-B14F-4D97-AF65-F5344CB8AC3E}">
        <p14:creationId xmlns:p14="http://schemas.microsoft.com/office/powerpoint/2010/main" val="7008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Scatter Plots : Rank vs Income per Person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E977558-6121-4156-B1F1-5FB2C8A7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68411"/>
            <a:ext cx="12223230" cy="6289589"/>
          </a:xfrm>
        </p:spPr>
      </p:pic>
    </p:spTree>
    <p:extLst>
      <p:ext uri="{BB962C8B-B14F-4D97-AF65-F5344CB8AC3E}">
        <p14:creationId xmlns:p14="http://schemas.microsoft.com/office/powerpoint/2010/main" val="130926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701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Scatter Plots : Rank vs Urban Rate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1276F51-9040-466D-A699-5F291E8D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5" y="552710"/>
            <a:ext cx="10550484" cy="6305290"/>
          </a:xfrm>
        </p:spPr>
      </p:pic>
    </p:spTree>
    <p:extLst>
      <p:ext uri="{BB962C8B-B14F-4D97-AF65-F5344CB8AC3E}">
        <p14:creationId xmlns:p14="http://schemas.microsoft.com/office/powerpoint/2010/main" val="15672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6"/>
            <a:ext cx="12192000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Scatter Plots : Rank vs Internet Usage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BCBC952-18AF-41E5-B795-AF9EDF41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2" y="571777"/>
            <a:ext cx="10276382" cy="6287478"/>
          </a:xfrm>
        </p:spPr>
      </p:pic>
    </p:spTree>
    <p:extLst>
      <p:ext uri="{BB962C8B-B14F-4D97-AF65-F5344CB8AC3E}">
        <p14:creationId xmlns:p14="http://schemas.microsoft.com/office/powerpoint/2010/main" val="374682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4000" dirty="0">
                <a:latin typeface="Congenial" panose="02000503040000020004" pitchFamily="2" charset="0"/>
              </a:rPr>
              <a:t>The great digital divide between countries can be attributed based on the data in this study:</a:t>
            </a:r>
          </a:p>
          <a:p>
            <a:pPr lvl="2"/>
            <a:r>
              <a:rPr lang="en-AU" sz="3200" dirty="0">
                <a:latin typeface="Congenial" panose="02000503040000020004" pitchFamily="2" charset="0"/>
              </a:rPr>
              <a:t>Income per person</a:t>
            </a:r>
          </a:p>
          <a:p>
            <a:pPr lvl="2"/>
            <a:r>
              <a:rPr lang="en-AU" sz="3200" dirty="0">
                <a:latin typeface="Congenial" panose="02000503040000020004" pitchFamily="2" charset="0"/>
              </a:rPr>
              <a:t>Urban Density/ Rate</a:t>
            </a:r>
          </a:p>
          <a:p>
            <a:pPr lvl="2"/>
            <a:r>
              <a:rPr lang="en-AU" sz="3200" dirty="0">
                <a:latin typeface="Congenial" panose="02000503040000020004" pitchFamily="2" charset="0"/>
              </a:rPr>
              <a:t>Internet Usage rate  i.e. Access to Internet infrastructure </a:t>
            </a:r>
          </a:p>
          <a:p>
            <a:pPr marL="0" indent="0">
              <a:buNone/>
            </a:pPr>
            <a:r>
              <a:rPr lang="en-AU" sz="4000" dirty="0">
                <a:latin typeface="Congenial" panose="02000503040000020004" pitchFamily="2" charset="0"/>
              </a:rPr>
              <a:t>There a lot of other factors such as geography, politics, religious and cultural issues and education which </a:t>
            </a:r>
            <a:r>
              <a:rPr lang="en-AU" sz="4000">
                <a:latin typeface="Congenial" panose="02000503040000020004" pitchFamily="2" charset="0"/>
              </a:rPr>
              <a:t>can also account </a:t>
            </a:r>
            <a:r>
              <a:rPr lang="en-AU" sz="4000" dirty="0">
                <a:latin typeface="Congenial" panose="02000503040000020004" pitchFamily="2" charset="0"/>
              </a:rPr>
              <a:t>for this divide.</a:t>
            </a:r>
          </a:p>
        </p:txBody>
      </p:sp>
    </p:spTree>
    <p:extLst>
      <p:ext uri="{BB962C8B-B14F-4D97-AF65-F5344CB8AC3E}">
        <p14:creationId xmlns:p14="http://schemas.microsoft.com/office/powerpoint/2010/main" val="4546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  <a:solidFill>
            <a:schemeClr val="accent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This project will examine the digital divide which refers to the gap between the demographics of countries that have access to the internet.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latin typeface="Congenial" panose="020B0604020202020204" pitchFamily="2" charset="0"/>
              </a:rPr>
              <a:t>This will be done by</a:t>
            </a: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 Extracting, Transforming/Cleaning, Loading (ETL) and Visualising data in order to answer the following questions: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1. List of countries ranked by internet speed. Who are the leaders?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2. Use scatter plots to explore the demographics listed below with a country's internet speed rank </a:t>
            </a:r>
          </a:p>
          <a:p>
            <a:pPr marL="0" indent="0">
              <a:buNone/>
            </a:pPr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    </a:t>
            </a: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and pick if there are any correlations between :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         -Income per person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-Internet user rate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-Urban rate of population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3. Use bar charts to compare a demographic </a:t>
            </a:r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data between </a:t>
            </a: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countries 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Speed Rank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Upload Speed MBPS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Download Speed MBPS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Income per person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Internet Usage rate</a:t>
            </a: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12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5333999"/>
          </a:xfrm>
          <a:solidFill>
            <a:schemeClr val="accent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Collect datasets that will help in answering the above questions by web scraping and downloading csv files from various sites such as: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 -Boot Camp Repository :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countries.geoJson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</a:t>
            </a:r>
            <a:r>
              <a:rPr lang="en-AU" sz="3500" b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file.</a:t>
            </a:r>
          </a:p>
          <a:p>
            <a:pPr marL="0" indent="0">
              <a:buNone/>
            </a:pPr>
            <a:r>
              <a:rPr lang="en-AU" sz="3500" b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-https://www.fastmetrics.com/internet-connection-speed-by-country.php#median-internet-speeds-2020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-https://www.worldometers.info/world-population/population-by-country/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-https://www.kaggle.com/datasets/sansuthi/gapminder-internet?resource=download?gap_minder.csv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country        : Full name of country  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incomeperperson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: Gross Domestic Product per capita in constant 2000 US$.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  	             The inflation but not the differences in the cost of living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  between countries has been taken into account.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internetuserate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:      Internet users (per 100 people).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 Internet users are people with access to the worldwide network.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      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urbanrate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:                 Urban population (% of total) Urban population refers to people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 living in urban areas as defined by national statistical offices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                       (calculated using World Bank population estimates and urban ratios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from the United Nations World Urbanization Prospects)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65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PREPARATION :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1.        Scrape  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country, download, upload speed, rank, country data from </a:t>
            </a:r>
          </a:p>
          <a:p>
            <a:pPr marL="0" indent="0">
              <a:buNone/>
            </a:pPr>
            <a:r>
              <a:rPr lang="en-AU" sz="5600" b="0" dirty="0">
                <a:effectLst/>
                <a:latin typeface="Congenial" panose="02000503040000020004" pitchFamily="2" charset="0"/>
              </a:rPr>
              <a:t>                 https://www.fastmetrics.com/internet-connection-speed-by-country.php#median-internet-speeds-2020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         using Flask API, Python and Beautiful Soup and store it in MongoDB and also write to file in html and csv formats.</a:t>
            </a:r>
          </a:p>
          <a:p>
            <a:pPr marL="0" indent="0">
              <a:buNone/>
            </a:pPr>
            <a:endParaRPr lang="en-AU" sz="56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2.      Download world population data in csv format from  </a:t>
            </a: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                   </a:t>
            </a:r>
            <a:r>
              <a:rPr lang="en-AU" sz="5600" b="0" dirty="0">
                <a:effectLst/>
                <a:latin typeface="Congenial" panose="02000503040000020004" pitchFamily="2" charset="0"/>
              </a:rPr>
              <a:t>https://www.worldometers.info/world-population/population-by-count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</a:t>
            </a:r>
            <a:b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</a:br>
            <a:endParaRPr lang="en-AU" sz="56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3        Download data in csv format from </a:t>
            </a:r>
          </a:p>
          <a:p>
            <a:pPr marL="0" indent="0">
              <a:buNone/>
            </a:pPr>
            <a:r>
              <a:rPr lang="en-AU" sz="5600" dirty="0">
                <a:latin typeface="Congenial" panose="02000503040000020004" pitchFamily="2" charset="0"/>
              </a:rPr>
              <a:t>                   h</a:t>
            </a:r>
            <a:r>
              <a:rPr lang="en-AU" sz="5600" b="0" dirty="0">
                <a:effectLst/>
                <a:latin typeface="Congenial" panose="02000503040000020004" pitchFamily="2" charset="0"/>
              </a:rPr>
              <a:t>ttps://www.kaggle.com/datasets/sansuthi/gapminder-internet?resource=download?gap_minder.csv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	 country                       : Full name of country  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	 </a:t>
            </a:r>
            <a:r>
              <a:rPr lang="en-AU" sz="56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incomeperperson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: Gross Domestic Product per capita in constant 2000 US$.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  	                    The inflation but not the differences in the cost of living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</a:t>
            </a: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                                    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between countries has been taken into account.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	 </a:t>
            </a:r>
            <a:r>
              <a:rPr lang="en-AU" sz="56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internetuserate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 : Internet users (per 100 people).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                Internet users are people with access to the worldwide network.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      	 </a:t>
            </a:r>
            <a:r>
              <a:rPr lang="en-AU" sz="56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urbanrate</a:t>
            </a: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              : Urban population (% of total) Urban population refers to people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                living in urban areas as defined by national statistical offices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                                        (calculated using World Bank population estimates and urban ratios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                 from the United Nations World Urbanization Prospects)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2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PREPARATION : Transform/Clean &amp;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1         Use Excel to remove erroneous data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i.e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foreign words and non-UTF-8 symbols</a:t>
            </a:r>
          </a:p>
          <a:p>
            <a:pPr marL="914400" indent="-914400">
              <a:buAutoNum type="arabicPeriod"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2.       Create ERD diagram and resultant SQL scripts using   https://www.quickdatabasediagrams.com/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            </a:t>
            </a: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3        Run SQL scripts into a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PostGres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database, create a new table with data combined from other tables </a:t>
            </a: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4.       Export new table into csv format for use in bar charts and scatter plots     </a:t>
            </a:r>
          </a:p>
          <a:p>
            <a:pPr marL="0" indent="0">
              <a:buNone/>
            </a:pPr>
            <a:r>
              <a:rPr lang="en-AU" sz="1400" dirty="0">
                <a:latin typeface="Congenial" panose="02000503040000020004" pitchFamily="2" charset="0"/>
              </a:rPr>
              <a:t>  </a:t>
            </a:r>
          </a:p>
          <a:p>
            <a:pPr marL="342900" indent="-342900">
              <a:buAutoNum type="arabicPeriod" startAt="5"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Merge new csv file and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countries.geojson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file into a new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geojson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file   using a tool at this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  website </a:t>
            </a:r>
            <a:r>
              <a:rPr lang="en-AU" sz="1400" dirty="0">
                <a:latin typeface="Congenial" panose="02000503040000020004" pitchFamily="2" charset="0"/>
              </a:rPr>
              <a:t>tool </a:t>
            </a:r>
            <a:r>
              <a:rPr lang="en-AU" sz="1400" dirty="0">
                <a:latin typeface="Congenial" panose="0200050304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https://funkeinteraktiv.github.io/geo-data-merger/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Geo Data Merger 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  Link using ISO 3 letter county code.</a:t>
            </a:r>
          </a:p>
          <a:p>
            <a:pPr marL="0" indent="0">
              <a:buNone/>
            </a:pPr>
            <a:r>
              <a:rPr lang="en-AU" sz="1400" dirty="0">
                <a:latin typeface="Congenial" panose="02000503040000020004" pitchFamily="2" charset="0"/>
              </a:rPr>
              <a:t>                 </a:t>
            </a:r>
          </a:p>
          <a:p>
            <a:pPr marL="0" indent="0"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8696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Solution Design Architecture : ERD Diagram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63176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A8E9A6A4-E507-496B-8B15-4362FC11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6" y="970012"/>
            <a:ext cx="6668052" cy="58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43"/>
            <a:ext cx="12192000" cy="708828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AU" dirty="0"/>
              <a:t>Solution Design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2473"/>
            <a:ext cx="12192000" cy="69272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E2C24A-C1E0-4564-AE54-C60E2230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164" y="616269"/>
            <a:ext cx="12255163" cy="60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3163"/>
            <a:ext cx="12192000" cy="594297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Main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2473"/>
            <a:ext cx="12192000" cy="69272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8EB01E5-1471-429A-AC43-F848AC49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866"/>
            <a:ext cx="12127302" cy="76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9071"/>
            <a:ext cx="12181241" cy="606993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World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5918"/>
            <a:ext cx="12192000" cy="5739282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E01289F-6659-4768-A59A-8F1542A7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" y="1441524"/>
            <a:ext cx="12173598" cy="55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882</Words>
  <Application>Microsoft Office PowerPoint</Application>
  <PresentationFormat>Widescreen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Congenial</vt:lpstr>
      <vt:lpstr>Consolas</vt:lpstr>
      <vt:lpstr>Franklin Gothic Demi Cond</vt:lpstr>
      <vt:lpstr>Office Theme</vt:lpstr>
      <vt:lpstr>The Great Digital Divide Project member: Andy de Wind</vt:lpstr>
      <vt:lpstr>PROJECT OBJECTIVE</vt:lpstr>
      <vt:lpstr>DATA SOURCES</vt:lpstr>
      <vt:lpstr>DATA PREPARATION : Extract</vt:lpstr>
      <vt:lpstr>DATA PREPARATION : Transform/Clean &amp; Load</vt:lpstr>
      <vt:lpstr>Solution Design Architecture : ERD Diagram </vt:lpstr>
      <vt:lpstr>Solution Design Architecture</vt:lpstr>
      <vt:lpstr>Main Web Page</vt:lpstr>
      <vt:lpstr>Output : World Map </vt:lpstr>
      <vt:lpstr>Output : World Map </vt:lpstr>
      <vt:lpstr>Output : Bar Chart : Country vs Speed Rank</vt:lpstr>
      <vt:lpstr>Output : Bar Chart : Country vs Upload Speed MBPS</vt:lpstr>
      <vt:lpstr>Output : Bar Chart : Country vs Internet Usage</vt:lpstr>
      <vt:lpstr>Output : Bar Chart : Country vs Urban Rate</vt:lpstr>
      <vt:lpstr>Output : Bar Chart : Country vs Income per person</vt:lpstr>
      <vt:lpstr>Output : Scatter Plots : Rank vs Income per Person</vt:lpstr>
      <vt:lpstr>Output : Scatter Plots : Rank vs Urban Rate</vt:lpstr>
      <vt:lpstr>Output : Scatter Plots : Rank vs Internet Usage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AFL DATA</dc:title>
  <dc:creator>Josh Thomas</dc:creator>
  <cp:lastModifiedBy>Andy De Wind</cp:lastModifiedBy>
  <cp:revision>86</cp:revision>
  <dcterms:created xsi:type="dcterms:W3CDTF">2022-05-02T11:51:42Z</dcterms:created>
  <dcterms:modified xsi:type="dcterms:W3CDTF">2022-07-25T06:40:17Z</dcterms:modified>
</cp:coreProperties>
</file>