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6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8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-122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5E1E89-3210-4318-A9FD-2CF316A0116A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</dgm:pt>
    <dgm:pt modelId="{3C77BF24-7FBF-4240-8513-59800E13E40D}">
      <dgm:prSet phldrT="[Text]"/>
      <dgm:spPr/>
      <dgm:t>
        <a:bodyPr/>
        <a:lstStyle/>
        <a:p>
          <a:r>
            <a:rPr lang="en-US" b="0" i="0" dirty="0" smtClean="0"/>
            <a:t>Classes</a:t>
          </a:r>
          <a:endParaRPr lang="en-US" dirty="0"/>
        </a:p>
      </dgm:t>
    </dgm:pt>
    <dgm:pt modelId="{35CA27C0-52AF-4AEB-9F28-31181BDEA134}" type="parTrans" cxnId="{48178B02-35F0-49BF-9745-5D9B4124FE91}">
      <dgm:prSet/>
      <dgm:spPr/>
      <dgm:t>
        <a:bodyPr/>
        <a:lstStyle/>
        <a:p>
          <a:endParaRPr lang="en-US"/>
        </a:p>
      </dgm:t>
    </dgm:pt>
    <dgm:pt modelId="{FF6468CA-9C99-4A76-BCDC-65CACCF312BE}" type="sibTrans" cxnId="{48178B02-35F0-49BF-9745-5D9B4124FE91}">
      <dgm:prSet/>
      <dgm:spPr/>
      <dgm:t>
        <a:bodyPr/>
        <a:lstStyle/>
        <a:p>
          <a:endParaRPr lang="en-US"/>
        </a:p>
      </dgm:t>
    </dgm:pt>
    <dgm:pt modelId="{BA32ACEA-60D3-4D07-9F32-0D0D1B11DBB2}">
      <dgm:prSet phldrT="[Text]"/>
      <dgm:spPr/>
      <dgm:t>
        <a:bodyPr/>
        <a:lstStyle/>
        <a:p>
          <a:r>
            <a:rPr lang="en-US" dirty="0" smtClean="0"/>
            <a:t>Objects</a:t>
          </a:r>
          <a:endParaRPr lang="en-US" dirty="0"/>
        </a:p>
      </dgm:t>
    </dgm:pt>
    <dgm:pt modelId="{3331C520-7183-4D8B-B0F2-50EDE1A764E9}" type="parTrans" cxnId="{B35A8789-8A83-4F52-9EEA-42157273B95F}">
      <dgm:prSet/>
      <dgm:spPr/>
      <dgm:t>
        <a:bodyPr/>
        <a:lstStyle/>
        <a:p>
          <a:endParaRPr lang="en-US"/>
        </a:p>
      </dgm:t>
    </dgm:pt>
    <dgm:pt modelId="{121C3452-3A84-4B06-A3DE-A0E4D9613959}" type="sibTrans" cxnId="{B35A8789-8A83-4F52-9EEA-42157273B95F}">
      <dgm:prSet/>
      <dgm:spPr/>
      <dgm:t>
        <a:bodyPr/>
        <a:lstStyle/>
        <a:p>
          <a:endParaRPr lang="en-US"/>
        </a:p>
      </dgm:t>
    </dgm:pt>
    <dgm:pt modelId="{86DFF088-DE92-4964-B675-30275EDEC402}">
      <dgm:prSet phldrT="[Text]"/>
      <dgm:spPr/>
      <dgm:t>
        <a:bodyPr/>
        <a:lstStyle/>
        <a:p>
          <a:r>
            <a:rPr lang="en-US" dirty="0" smtClean="0"/>
            <a:t>Templates of objects</a:t>
          </a:r>
          <a:endParaRPr lang="en-US" dirty="0"/>
        </a:p>
      </dgm:t>
    </dgm:pt>
    <dgm:pt modelId="{774AB4CE-A6BA-4B8F-8BAA-336EBDF4065B}" type="parTrans" cxnId="{3AA2AD81-E749-4EF7-BE2E-F883EC20AD41}">
      <dgm:prSet/>
      <dgm:spPr/>
      <dgm:t>
        <a:bodyPr/>
        <a:lstStyle/>
        <a:p>
          <a:endParaRPr lang="en-US"/>
        </a:p>
      </dgm:t>
    </dgm:pt>
    <dgm:pt modelId="{08641E91-1756-4177-95AC-CA4408F04313}" type="sibTrans" cxnId="{3AA2AD81-E749-4EF7-BE2E-F883EC20AD41}">
      <dgm:prSet/>
      <dgm:spPr/>
      <dgm:t>
        <a:bodyPr/>
        <a:lstStyle/>
        <a:p>
          <a:endParaRPr lang="en-US"/>
        </a:p>
      </dgm:t>
    </dgm:pt>
    <dgm:pt modelId="{2787BC5A-5C88-4691-AC17-E23DD755204A}">
      <dgm:prSet phldrT="[Text]"/>
      <dgm:spPr/>
      <dgm:t>
        <a:bodyPr/>
        <a:lstStyle/>
        <a:p>
          <a:r>
            <a:rPr lang="en-US" dirty="0" smtClean="0"/>
            <a:t>Instances of classes</a:t>
          </a:r>
          <a:endParaRPr lang="en-US" dirty="0"/>
        </a:p>
      </dgm:t>
    </dgm:pt>
    <dgm:pt modelId="{1F57AEDC-9E26-420C-B1DD-E65AEF741ADB}" type="parTrans" cxnId="{CF90EF89-E5E9-4282-ADAA-A4875EE46C39}">
      <dgm:prSet/>
      <dgm:spPr/>
      <dgm:t>
        <a:bodyPr/>
        <a:lstStyle/>
        <a:p>
          <a:endParaRPr lang="en-US"/>
        </a:p>
      </dgm:t>
    </dgm:pt>
    <dgm:pt modelId="{F4C66C3F-9A4E-46CA-ABE9-F4633A68D16A}" type="sibTrans" cxnId="{CF90EF89-E5E9-4282-ADAA-A4875EE46C39}">
      <dgm:prSet/>
      <dgm:spPr/>
      <dgm:t>
        <a:bodyPr/>
        <a:lstStyle/>
        <a:p>
          <a:endParaRPr lang="en-US"/>
        </a:p>
      </dgm:t>
    </dgm:pt>
    <dgm:pt modelId="{AFA3582F-F638-4695-A3AC-EF97F8E41955}" type="pres">
      <dgm:prSet presAssocID="{C45E1E89-3210-4318-A9FD-2CF316A0116A}" presName="linearFlow" presStyleCnt="0">
        <dgm:presLayoutVars>
          <dgm:dir/>
          <dgm:resizeHandles val="exact"/>
        </dgm:presLayoutVars>
      </dgm:prSet>
      <dgm:spPr/>
    </dgm:pt>
    <dgm:pt modelId="{F4BDFF38-FEB3-4992-A6DF-0C0906DCA368}" type="pres">
      <dgm:prSet presAssocID="{3C77BF24-7FBF-4240-8513-59800E13E40D}" presName="composite" presStyleCnt="0"/>
      <dgm:spPr/>
    </dgm:pt>
    <dgm:pt modelId="{7269BC6C-A83F-4AE4-B262-2B9D1C0FFEEF}" type="pres">
      <dgm:prSet presAssocID="{3C77BF24-7FBF-4240-8513-59800E13E40D}" presName="imgShp" presStyleLbl="fgImgPlace1" presStyleIdx="0" presStyleCnt="2"/>
      <dgm:spPr/>
    </dgm:pt>
    <dgm:pt modelId="{8CC3E0C0-2ACA-4D45-8881-76C8CE0339DA}" type="pres">
      <dgm:prSet presAssocID="{3C77BF24-7FBF-4240-8513-59800E13E40D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9788C5-54A7-4E59-8D8B-60C84D265158}" type="pres">
      <dgm:prSet presAssocID="{FF6468CA-9C99-4A76-BCDC-65CACCF312BE}" presName="spacing" presStyleCnt="0"/>
      <dgm:spPr/>
    </dgm:pt>
    <dgm:pt modelId="{524CF4C9-4B2F-40C4-8D29-67A8D35872A5}" type="pres">
      <dgm:prSet presAssocID="{BA32ACEA-60D3-4D07-9F32-0D0D1B11DBB2}" presName="composite" presStyleCnt="0"/>
      <dgm:spPr/>
    </dgm:pt>
    <dgm:pt modelId="{76162402-B729-4FB0-A6C0-5CD44ADF8D7D}" type="pres">
      <dgm:prSet presAssocID="{BA32ACEA-60D3-4D07-9F32-0D0D1B11DBB2}" presName="imgShp" presStyleLbl="fgImgPlace1" presStyleIdx="1" presStyleCnt="2"/>
      <dgm:spPr/>
    </dgm:pt>
    <dgm:pt modelId="{571D8582-D308-4D1E-9AA1-31CCD751CFB1}" type="pres">
      <dgm:prSet presAssocID="{BA32ACEA-60D3-4D07-9F32-0D0D1B11DBB2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3C27A9-C7FC-4A7E-A1CD-49E7FEA006D7}" type="presOf" srcId="{C45E1E89-3210-4318-A9FD-2CF316A0116A}" destId="{AFA3582F-F638-4695-A3AC-EF97F8E41955}" srcOrd="0" destOrd="0" presId="urn:microsoft.com/office/officeart/2005/8/layout/vList3"/>
    <dgm:cxn modelId="{606B08AE-AE58-4E18-878A-72879D79D102}" type="presOf" srcId="{2787BC5A-5C88-4691-AC17-E23DD755204A}" destId="{571D8582-D308-4D1E-9AA1-31CCD751CFB1}" srcOrd="0" destOrd="1" presId="urn:microsoft.com/office/officeart/2005/8/layout/vList3"/>
    <dgm:cxn modelId="{C9D76DCD-3B61-41E7-B545-303199A95B71}" type="presOf" srcId="{BA32ACEA-60D3-4D07-9F32-0D0D1B11DBB2}" destId="{571D8582-D308-4D1E-9AA1-31CCD751CFB1}" srcOrd="0" destOrd="0" presId="urn:microsoft.com/office/officeart/2005/8/layout/vList3"/>
    <dgm:cxn modelId="{3AA2AD81-E749-4EF7-BE2E-F883EC20AD41}" srcId="{3C77BF24-7FBF-4240-8513-59800E13E40D}" destId="{86DFF088-DE92-4964-B675-30275EDEC402}" srcOrd="0" destOrd="0" parTransId="{774AB4CE-A6BA-4B8F-8BAA-336EBDF4065B}" sibTransId="{08641E91-1756-4177-95AC-CA4408F04313}"/>
    <dgm:cxn modelId="{C0DC5725-0E04-4D8E-827D-F7A8A0789D78}" type="presOf" srcId="{3C77BF24-7FBF-4240-8513-59800E13E40D}" destId="{8CC3E0C0-2ACA-4D45-8881-76C8CE0339DA}" srcOrd="0" destOrd="0" presId="urn:microsoft.com/office/officeart/2005/8/layout/vList3"/>
    <dgm:cxn modelId="{4483C688-68E2-4A25-9341-343D7A904584}" type="presOf" srcId="{86DFF088-DE92-4964-B675-30275EDEC402}" destId="{8CC3E0C0-2ACA-4D45-8881-76C8CE0339DA}" srcOrd="0" destOrd="1" presId="urn:microsoft.com/office/officeart/2005/8/layout/vList3"/>
    <dgm:cxn modelId="{CF90EF89-E5E9-4282-ADAA-A4875EE46C39}" srcId="{BA32ACEA-60D3-4D07-9F32-0D0D1B11DBB2}" destId="{2787BC5A-5C88-4691-AC17-E23DD755204A}" srcOrd="0" destOrd="0" parTransId="{1F57AEDC-9E26-420C-B1DD-E65AEF741ADB}" sibTransId="{F4C66C3F-9A4E-46CA-ABE9-F4633A68D16A}"/>
    <dgm:cxn modelId="{B35A8789-8A83-4F52-9EEA-42157273B95F}" srcId="{C45E1E89-3210-4318-A9FD-2CF316A0116A}" destId="{BA32ACEA-60D3-4D07-9F32-0D0D1B11DBB2}" srcOrd="1" destOrd="0" parTransId="{3331C520-7183-4D8B-B0F2-50EDE1A764E9}" sibTransId="{121C3452-3A84-4B06-A3DE-A0E4D9613959}"/>
    <dgm:cxn modelId="{48178B02-35F0-49BF-9745-5D9B4124FE91}" srcId="{C45E1E89-3210-4318-A9FD-2CF316A0116A}" destId="{3C77BF24-7FBF-4240-8513-59800E13E40D}" srcOrd="0" destOrd="0" parTransId="{35CA27C0-52AF-4AEB-9F28-31181BDEA134}" sibTransId="{FF6468CA-9C99-4A76-BCDC-65CACCF312BE}"/>
    <dgm:cxn modelId="{53235DB6-0690-4085-A9E6-EE867ED7BEB2}" type="presParOf" srcId="{AFA3582F-F638-4695-A3AC-EF97F8E41955}" destId="{F4BDFF38-FEB3-4992-A6DF-0C0906DCA368}" srcOrd="0" destOrd="0" presId="urn:microsoft.com/office/officeart/2005/8/layout/vList3"/>
    <dgm:cxn modelId="{A0030BEB-BD38-422C-88BC-6F396E738944}" type="presParOf" srcId="{F4BDFF38-FEB3-4992-A6DF-0C0906DCA368}" destId="{7269BC6C-A83F-4AE4-B262-2B9D1C0FFEEF}" srcOrd="0" destOrd="0" presId="urn:microsoft.com/office/officeart/2005/8/layout/vList3"/>
    <dgm:cxn modelId="{4211B0A1-FC8D-4ECF-A8BF-41739E6EE54E}" type="presParOf" srcId="{F4BDFF38-FEB3-4992-A6DF-0C0906DCA368}" destId="{8CC3E0C0-2ACA-4D45-8881-76C8CE0339DA}" srcOrd="1" destOrd="0" presId="urn:microsoft.com/office/officeart/2005/8/layout/vList3"/>
    <dgm:cxn modelId="{A32E9151-45CE-4E12-930C-9C09AFD61EC6}" type="presParOf" srcId="{AFA3582F-F638-4695-A3AC-EF97F8E41955}" destId="{909788C5-54A7-4E59-8D8B-60C84D265158}" srcOrd="1" destOrd="0" presId="urn:microsoft.com/office/officeart/2005/8/layout/vList3"/>
    <dgm:cxn modelId="{146E0CC4-2BAB-4A2D-B3DF-0D31433F5073}" type="presParOf" srcId="{AFA3582F-F638-4695-A3AC-EF97F8E41955}" destId="{524CF4C9-4B2F-40C4-8D29-67A8D35872A5}" srcOrd="2" destOrd="0" presId="urn:microsoft.com/office/officeart/2005/8/layout/vList3"/>
    <dgm:cxn modelId="{33A13E0E-7369-403F-8780-7C9256E8EE42}" type="presParOf" srcId="{524CF4C9-4B2F-40C4-8D29-67A8D35872A5}" destId="{76162402-B729-4FB0-A6C0-5CD44ADF8D7D}" srcOrd="0" destOrd="0" presId="urn:microsoft.com/office/officeart/2005/8/layout/vList3"/>
    <dgm:cxn modelId="{E4DA86A4-433B-4080-9477-F0E5AF7C33D9}" type="presParOf" srcId="{524CF4C9-4B2F-40C4-8D29-67A8D35872A5}" destId="{571D8582-D308-4D1E-9AA1-31CCD751CFB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5E1E89-3210-4318-A9FD-2CF316A0116A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</dgm:pt>
    <dgm:pt modelId="{3C77BF24-7FBF-4240-8513-59800E13E40D}">
      <dgm:prSet phldrT="[Text]"/>
      <dgm:spPr/>
      <dgm:t>
        <a:bodyPr/>
        <a:lstStyle/>
        <a:p>
          <a:r>
            <a:rPr lang="en-US" b="0" i="0" dirty="0" smtClean="0"/>
            <a:t>Classes</a:t>
          </a:r>
          <a:endParaRPr lang="en-US" dirty="0"/>
        </a:p>
      </dgm:t>
    </dgm:pt>
    <dgm:pt modelId="{35CA27C0-52AF-4AEB-9F28-31181BDEA134}" type="parTrans" cxnId="{48178B02-35F0-49BF-9745-5D9B4124FE91}">
      <dgm:prSet/>
      <dgm:spPr/>
      <dgm:t>
        <a:bodyPr/>
        <a:lstStyle/>
        <a:p>
          <a:endParaRPr lang="en-US"/>
        </a:p>
      </dgm:t>
    </dgm:pt>
    <dgm:pt modelId="{FF6468CA-9C99-4A76-BCDC-65CACCF312BE}" type="sibTrans" cxnId="{48178B02-35F0-49BF-9745-5D9B4124FE91}">
      <dgm:prSet/>
      <dgm:spPr/>
      <dgm:t>
        <a:bodyPr/>
        <a:lstStyle/>
        <a:p>
          <a:endParaRPr lang="en-US"/>
        </a:p>
      </dgm:t>
    </dgm:pt>
    <dgm:pt modelId="{BA32ACEA-60D3-4D07-9F32-0D0D1B11DBB2}">
      <dgm:prSet phldrT="[Text]"/>
      <dgm:spPr/>
      <dgm:t>
        <a:bodyPr/>
        <a:lstStyle/>
        <a:p>
          <a:r>
            <a:rPr lang="en-US" dirty="0" smtClean="0"/>
            <a:t>Objects</a:t>
          </a:r>
          <a:endParaRPr lang="en-US" dirty="0"/>
        </a:p>
      </dgm:t>
    </dgm:pt>
    <dgm:pt modelId="{3331C520-7183-4D8B-B0F2-50EDE1A764E9}" type="parTrans" cxnId="{B35A8789-8A83-4F52-9EEA-42157273B95F}">
      <dgm:prSet/>
      <dgm:spPr/>
      <dgm:t>
        <a:bodyPr/>
        <a:lstStyle/>
        <a:p>
          <a:endParaRPr lang="en-US"/>
        </a:p>
      </dgm:t>
    </dgm:pt>
    <dgm:pt modelId="{121C3452-3A84-4B06-A3DE-A0E4D9613959}" type="sibTrans" cxnId="{B35A8789-8A83-4F52-9EEA-42157273B95F}">
      <dgm:prSet/>
      <dgm:spPr/>
      <dgm:t>
        <a:bodyPr/>
        <a:lstStyle/>
        <a:p>
          <a:endParaRPr lang="en-US"/>
        </a:p>
      </dgm:t>
    </dgm:pt>
    <dgm:pt modelId="{86DFF088-DE92-4964-B675-30275EDEC402}">
      <dgm:prSet phldrT="[Text]"/>
      <dgm:spPr/>
      <dgm:t>
        <a:bodyPr/>
        <a:lstStyle/>
        <a:p>
          <a:r>
            <a:rPr lang="en-US" dirty="0" smtClean="0"/>
            <a:t>Templates of objects</a:t>
          </a:r>
          <a:endParaRPr lang="en-US" dirty="0"/>
        </a:p>
      </dgm:t>
    </dgm:pt>
    <dgm:pt modelId="{774AB4CE-A6BA-4B8F-8BAA-336EBDF4065B}" type="parTrans" cxnId="{3AA2AD81-E749-4EF7-BE2E-F883EC20AD41}">
      <dgm:prSet/>
      <dgm:spPr/>
      <dgm:t>
        <a:bodyPr/>
        <a:lstStyle/>
        <a:p>
          <a:endParaRPr lang="en-US"/>
        </a:p>
      </dgm:t>
    </dgm:pt>
    <dgm:pt modelId="{08641E91-1756-4177-95AC-CA4408F04313}" type="sibTrans" cxnId="{3AA2AD81-E749-4EF7-BE2E-F883EC20AD41}">
      <dgm:prSet/>
      <dgm:spPr/>
      <dgm:t>
        <a:bodyPr/>
        <a:lstStyle/>
        <a:p>
          <a:endParaRPr lang="en-US"/>
        </a:p>
      </dgm:t>
    </dgm:pt>
    <dgm:pt modelId="{2787BC5A-5C88-4691-AC17-E23DD755204A}">
      <dgm:prSet phldrT="[Text]"/>
      <dgm:spPr/>
      <dgm:t>
        <a:bodyPr/>
        <a:lstStyle/>
        <a:p>
          <a:r>
            <a:rPr lang="en-US" dirty="0" smtClean="0"/>
            <a:t>Instances of classes</a:t>
          </a:r>
          <a:endParaRPr lang="en-US" dirty="0"/>
        </a:p>
      </dgm:t>
    </dgm:pt>
    <dgm:pt modelId="{1F57AEDC-9E26-420C-B1DD-E65AEF741ADB}" type="parTrans" cxnId="{CF90EF89-E5E9-4282-ADAA-A4875EE46C39}">
      <dgm:prSet/>
      <dgm:spPr/>
      <dgm:t>
        <a:bodyPr/>
        <a:lstStyle/>
        <a:p>
          <a:endParaRPr lang="en-US"/>
        </a:p>
      </dgm:t>
    </dgm:pt>
    <dgm:pt modelId="{F4C66C3F-9A4E-46CA-ABE9-F4633A68D16A}" type="sibTrans" cxnId="{CF90EF89-E5E9-4282-ADAA-A4875EE46C39}">
      <dgm:prSet/>
      <dgm:spPr/>
      <dgm:t>
        <a:bodyPr/>
        <a:lstStyle/>
        <a:p>
          <a:endParaRPr lang="en-US"/>
        </a:p>
      </dgm:t>
    </dgm:pt>
    <dgm:pt modelId="{4E1832C5-C304-4C89-98CD-638B4BA4E916}">
      <dgm:prSet phldrT="[Text]"/>
      <dgm:spPr/>
      <dgm:t>
        <a:bodyPr/>
        <a:lstStyle/>
        <a:p>
          <a:r>
            <a:rPr lang="en-US" dirty="0" smtClean="0">
              <a:latin typeface="Consolas" panose="020B0609020204030204" pitchFamily="49" charset="0"/>
              <a:cs typeface="Consolas" panose="020B0609020204030204" pitchFamily="49" charset="0"/>
            </a:rPr>
            <a:t>Student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11F79499-CB3E-4D5C-B5BC-11DA82069FBE}" type="parTrans" cxnId="{586F62C5-7993-4ABF-B521-A5813AB65406}">
      <dgm:prSet/>
      <dgm:spPr/>
      <dgm:t>
        <a:bodyPr/>
        <a:lstStyle/>
        <a:p>
          <a:endParaRPr lang="en-US"/>
        </a:p>
      </dgm:t>
    </dgm:pt>
    <dgm:pt modelId="{ED9E9997-FFC7-44BA-9150-DFA01FD0B3F2}" type="sibTrans" cxnId="{586F62C5-7993-4ABF-B521-A5813AB65406}">
      <dgm:prSet/>
      <dgm:spPr/>
      <dgm:t>
        <a:bodyPr/>
        <a:lstStyle/>
        <a:p>
          <a:endParaRPr lang="en-US"/>
        </a:p>
      </dgm:t>
    </dgm:pt>
    <dgm:pt modelId="{3784317A-B214-4BFF-B311-48631BFA0BF4}">
      <dgm:prSet phldrT="[Text]"/>
      <dgm:spPr/>
      <dgm:t>
        <a:bodyPr/>
        <a:lstStyle/>
        <a:p>
          <a:r>
            <a:rPr lang="en-US" dirty="0" smtClean="0">
              <a:latin typeface="Consolas" panose="020B0609020204030204" pitchFamily="49" charset="0"/>
              <a:cs typeface="Consolas" panose="020B0609020204030204" pitchFamily="49" charset="0"/>
            </a:rPr>
            <a:t>Student </a:t>
          </a:r>
          <a:r>
            <a:rPr lang="en-US" dirty="0" err="1" smtClean="0">
              <a:latin typeface="Consolas" panose="020B0609020204030204" pitchFamily="49" charset="0"/>
              <a:cs typeface="Consolas" panose="020B0609020204030204" pitchFamily="49" charset="0"/>
            </a:rPr>
            <a:t>stu</a:t>
          </a:r>
          <a:r>
            <a:rPr lang="en-US" dirty="0" smtClean="0">
              <a:latin typeface="Consolas" panose="020B0609020204030204" pitchFamily="49" charset="0"/>
              <a:cs typeface="Consolas" panose="020B0609020204030204" pitchFamily="49" charset="0"/>
            </a:rPr>
            <a:t> = new Student()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C4E01C9-EBCB-4D79-992C-A7988D261BED}" type="parTrans" cxnId="{497C70FE-ADA9-4861-9E20-343C90CFC2F8}">
      <dgm:prSet/>
      <dgm:spPr/>
      <dgm:t>
        <a:bodyPr/>
        <a:lstStyle/>
        <a:p>
          <a:endParaRPr lang="en-US"/>
        </a:p>
      </dgm:t>
    </dgm:pt>
    <dgm:pt modelId="{1EAD68DB-163C-492A-8291-1FF08BE48676}" type="sibTrans" cxnId="{497C70FE-ADA9-4861-9E20-343C90CFC2F8}">
      <dgm:prSet/>
      <dgm:spPr/>
      <dgm:t>
        <a:bodyPr/>
        <a:lstStyle/>
        <a:p>
          <a:endParaRPr lang="en-US"/>
        </a:p>
      </dgm:t>
    </dgm:pt>
    <dgm:pt modelId="{AFA3582F-F638-4695-A3AC-EF97F8E41955}" type="pres">
      <dgm:prSet presAssocID="{C45E1E89-3210-4318-A9FD-2CF316A0116A}" presName="linearFlow" presStyleCnt="0">
        <dgm:presLayoutVars>
          <dgm:dir/>
          <dgm:resizeHandles val="exact"/>
        </dgm:presLayoutVars>
      </dgm:prSet>
      <dgm:spPr/>
    </dgm:pt>
    <dgm:pt modelId="{F4BDFF38-FEB3-4992-A6DF-0C0906DCA368}" type="pres">
      <dgm:prSet presAssocID="{3C77BF24-7FBF-4240-8513-59800E13E40D}" presName="composite" presStyleCnt="0"/>
      <dgm:spPr/>
    </dgm:pt>
    <dgm:pt modelId="{7269BC6C-A83F-4AE4-B262-2B9D1C0FFEEF}" type="pres">
      <dgm:prSet presAssocID="{3C77BF24-7FBF-4240-8513-59800E13E40D}" presName="imgShp" presStyleLbl="fgImgPlace1" presStyleIdx="0" presStyleCnt="2"/>
      <dgm:spPr/>
    </dgm:pt>
    <dgm:pt modelId="{8CC3E0C0-2ACA-4D45-8881-76C8CE0339DA}" type="pres">
      <dgm:prSet presAssocID="{3C77BF24-7FBF-4240-8513-59800E13E40D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9788C5-54A7-4E59-8D8B-60C84D265158}" type="pres">
      <dgm:prSet presAssocID="{FF6468CA-9C99-4A76-BCDC-65CACCF312BE}" presName="spacing" presStyleCnt="0"/>
      <dgm:spPr/>
    </dgm:pt>
    <dgm:pt modelId="{524CF4C9-4B2F-40C4-8D29-67A8D35872A5}" type="pres">
      <dgm:prSet presAssocID="{BA32ACEA-60D3-4D07-9F32-0D0D1B11DBB2}" presName="composite" presStyleCnt="0"/>
      <dgm:spPr/>
    </dgm:pt>
    <dgm:pt modelId="{76162402-B729-4FB0-A6C0-5CD44ADF8D7D}" type="pres">
      <dgm:prSet presAssocID="{BA32ACEA-60D3-4D07-9F32-0D0D1B11DBB2}" presName="imgShp" presStyleLbl="fgImgPlace1" presStyleIdx="1" presStyleCnt="2"/>
      <dgm:spPr/>
    </dgm:pt>
    <dgm:pt modelId="{571D8582-D308-4D1E-9AA1-31CCD751CFB1}" type="pres">
      <dgm:prSet presAssocID="{BA32ACEA-60D3-4D07-9F32-0D0D1B11DBB2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D3B0D5-4630-46A9-A8E9-13B710A0A19E}" type="presOf" srcId="{4E1832C5-C304-4C89-98CD-638B4BA4E916}" destId="{8CC3E0C0-2ACA-4D45-8881-76C8CE0339DA}" srcOrd="0" destOrd="2" presId="urn:microsoft.com/office/officeart/2005/8/layout/vList3"/>
    <dgm:cxn modelId="{3AA2AD81-E749-4EF7-BE2E-F883EC20AD41}" srcId="{3C77BF24-7FBF-4240-8513-59800E13E40D}" destId="{86DFF088-DE92-4964-B675-30275EDEC402}" srcOrd="0" destOrd="0" parTransId="{774AB4CE-A6BA-4B8F-8BAA-336EBDF4065B}" sibTransId="{08641E91-1756-4177-95AC-CA4408F04313}"/>
    <dgm:cxn modelId="{305801B0-F1D9-4452-8869-19911B2E4186}" type="presOf" srcId="{2787BC5A-5C88-4691-AC17-E23DD755204A}" destId="{571D8582-D308-4D1E-9AA1-31CCD751CFB1}" srcOrd="0" destOrd="1" presId="urn:microsoft.com/office/officeart/2005/8/layout/vList3"/>
    <dgm:cxn modelId="{48178B02-35F0-49BF-9745-5D9B4124FE91}" srcId="{C45E1E89-3210-4318-A9FD-2CF316A0116A}" destId="{3C77BF24-7FBF-4240-8513-59800E13E40D}" srcOrd="0" destOrd="0" parTransId="{35CA27C0-52AF-4AEB-9F28-31181BDEA134}" sibTransId="{FF6468CA-9C99-4A76-BCDC-65CACCF312BE}"/>
    <dgm:cxn modelId="{829DDA36-5111-4E05-BDE4-BC067033297D}" type="presOf" srcId="{C45E1E89-3210-4318-A9FD-2CF316A0116A}" destId="{AFA3582F-F638-4695-A3AC-EF97F8E41955}" srcOrd="0" destOrd="0" presId="urn:microsoft.com/office/officeart/2005/8/layout/vList3"/>
    <dgm:cxn modelId="{D90391EC-19E8-4743-A8F5-FCECC505EE48}" type="presOf" srcId="{86DFF088-DE92-4964-B675-30275EDEC402}" destId="{8CC3E0C0-2ACA-4D45-8881-76C8CE0339DA}" srcOrd="0" destOrd="1" presId="urn:microsoft.com/office/officeart/2005/8/layout/vList3"/>
    <dgm:cxn modelId="{497C70FE-ADA9-4861-9E20-343C90CFC2F8}" srcId="{BA32ACEA-60D3-4D07-9F32-0D0D1B11DBB2}" destId="{3784317A-B214-4BFF-B311-48631BFA0BF4}" srcOrd="1" destOrd="0" parTransId="{FC4E01C9-EBCB-4D79-992C-A7988D261BED}" sibTransId="{1EAD68DB-163C-492A-8291-1FF08BE48676}"/>
    <dgm:cxn modelId="{FEE2B335-12D5-4758-A842-502A4350C82F}" type="presOf" srcId="{3784317A-B214-4BFF-B311-48631BFA0BF4}" destId="{571D8582-D308-4D1E-9AA1-31CCD751CFB1}" srcOrd="0" destOrd="2" presId="urn:microsoft.com/office/officeart/2005/8/layout/vList3"/>
    <dgm:cxn modelId="{C78F0146-00D7-4DCB-BF0F-B139D6E39901}" type="presOf" srcId="{BA32ACEA-60D3-4D07-9F32-0D0D1B11DBB2}" destId="{571D8582-D308-4D1E-9AA1-31CCD751CFB1}" srcOrd="0" destOrd="0" presId="urn:microsoft.com/office/officeart/2005/8/layout/vList3"/>
    <dgm:cxn modelId="{B927506A-BE8D-469D-9BF9-16B5CC8A4F3A}" type="presOf" srcId="{3C77BF24-7FBF-4240-8513-59800E13E40D}" destId="{8CC3E0C0-2ACA-4D45-8881-76C8CE0339DA}" srcOrd="0" destOrd="0" presId="urn:microsoft.com/office/officeart/2005/8/layout/vList3"/>
    <dgm:cxn modelId="{CF90EF89-E5E9-4282-ADAA-A4875EE46C39}" srcId="{BA32ACEA-60D3-4D07-9F32-0D0D1B11DBB2}" destId="{2787BC5A-5C88-4691-AC17-E23DD755204A}" srcOrd="0" destOrd="0" parTransId="{1F57AEDC-9E26-420C-B1DD-E65AEF741ADB}" sibTransId="{F4C66C3F-9A4E-46CA-ABE9-F4633A68D16A}"/>
    <dgm:cxn modelId="{586F62C5-7993-4ABF-B521-A5813AB65406}" srcId="{3C77BF24-7FBF-4240-8513-59800E13E40D}" destId="{4E1832C5-C304-4C89-98CD-638B4BA4E916}" srcOrd="1" destOrd="0" parTransId="{11F79499-CB3E-4D5C-B5BC-11DA82069FBE}" sibTransId="{ED9E9997-FFC7-44BA-9150-DFA01FD0B3F2}"/>
    <dgm:cxn modelId="{B35A8789-8A83-4F52-9EEA-42157273B95F}" srcId="{C45E1E89-3210-4318-A9FD-2CF316A0116A}" destId="{BA32ACEA-60D3-4D07-9F32-0D0D1B11DBB2}" srcOrd="1" destOrd="0" parTransId="{3331C520-7183-4D8B-B0F2-50EDE1A764E9}" sibTransId="{121C3452-3A84-4B06-A3DE-A0E4D9613959}"/>
    <dgm:cxn modelId="{34A1CB88-F28F-4C3B-80F5-466CD76D980B}" type="presParOf" srcId="{AFA3582F-F638-4695-A3AC-EF97F8E41955}" destId="{F4BDFF38-FEB3-4992-A6DF-0C0906DCA368}" srcOrd="0" destOrd="0" presId="urn:microsoft.com/office/officeart/2005/8/layout/vList3"/>
    <dgm:cxn modelId="{894FBC9F-D9D0-4D46-8802-A2AA56B563B0}" type="presParOf" srcId="{F4BDFF38-FEB3-4992-A6DF-0C0906DCA368}" destId="{7269BC6C-A83F-4AE4-B262-2B9D1C0FFEEF}" srcOrd="0" destOrd="0" presId="urn:microsoft.com/office/officeart/2005/8/layout/vList3"/>
    <dgm:cxn modelId="{1E8EFE15-BD7A-4A60-A41E-95B6B9EE9F24}" type="presParOf" srcId="{F4BDFF38-FEB3-4992-A6DF-0C0906DCA368}" destId="{8CC3E0C0-2ACA-4D45-8881-76C8CE0339DA}" srcOrd="1" destOrd="0" presId="urn:microsoft.com/office/officeart/2005/8/layout/vList3"/>
    <dgm:cxn modelId="{CFBDAF2F-7956-4606-95B8-2752468A42CF}" type="presParOf" srcId="{AFA3582F-F638-4695-A3AC-EF97F8E41955}" destId="{909788C5-54A7-4E59-8D8B-60C84D265158}" srcOrd="1" destOrd="0" presId="urn:microsoft.com/office/officeart/2005/8/layout/vList3"/>
    <dgm:cxn modelId="{0F3958ED-28FB-4981-A6F2-51F2D54D566E}" type="presParOf" srcId="{AFA3582F-F638-4695-A3AC-EF97F8E41955}" destId="{524CF4C9-4B2F-40C4-8D29-67A8D35872A5}" srcOrd="2" destOrd="0" presId="urn:microsoft.com/office/officeart/2005/8/layout/vList3"/>
    <dgm:cxn modelId="{A98998B5-B4EC-4D4A-8FEA-286DE9B15A25}" type="presParOf" srcId="{524CF4C9-4B2F-40C4-8D29-67A8D35872A5}" destId="{76162402-B729-4FB0-A6C0-5CD44ADF8D7D}" srcOrd="0" destOrd="0" presId="urn:microsoft.com/office/officeart/2005/8/layout/vList3"/>
    <dgm:cxn modelId="{D3072956-F345-4E9B-B399-7D9E94F1CA86}" type="presParOf" srcId="{524CF4C9-4B2F-40C4-8D29-67A8D35872A5}" destId="{571D8582-D308-4D1E-9AA1-31CCD751CFB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3E0C0-2ACA-4D45-8881-76C8CE0339DA}">
      <dsp:nvSpPr>
        <dsp:cNvPr id="0" name=""/>
        <dsp:cNvSpPr/>
      </dsp:nvSpPr>
      <dsp:spPr>
        <a:xfrm rot="10800000">
          <a:off x="1425661" y="754"/>
          <a:ext cx="4532497" cy="1136069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0975" tIns="118110" rIns="220472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i="0" kern="1200" dirty="0" smtClean="0"/>
            <a:t>Classes</a:t>
          </a:r>
          <a:endParaRPr lang="en-US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Templates of objects</a:t>
          </a:r>
          <a:endParaRPr lang="en-US" sz="2400" kern="1200" dirty="0"/>
        </a:p>
      </dsp:txBody>
      <dsp:txXfrm rot="10800000">
        <a:off x="1709678" y="754"/>
        <a:ext cx="4248480" cy="1136069"/>
      </dsp:txXfrm>
    </dsp:sp>
    <dsp:sp modelId="{7269BC6C-A83F-4AE4-B262-2B9D1C0FFEEF}">
      <dsp:nvSpPr>
        <dsp:cNvPr id="0" name=""/>
        <dsp:cNvSpPr/>
      </dsp:nvSpPr>
      <dsp:spPr>
        <a:xfrm>
          <a:off x="857626" y="754"/>
          <a:ext cx="1136069" cy="1136069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D8582-D308-4D1E-9AA1-31CCD751CFB1}">
      <dsp:nvSpPr>
        <dsp:cNvPr id="0" name=""/>
        <dsp:cNvSpPr/>
      </dsp:nvSpPr>
      <dsp:spPr>
        <a:xfrm rot="10800000">
          <a:off x="1425661" y="1459819"/>
          <a:ext cx="4532497" cy="1136069"/>
        </a:xfrm>
        <a:prstGeom prst="homePlate">
          <a:avLst/>
        </a:prstGeom>
        <a:solidFill>
          <a:schemeClr val="accent4">
            <a:hueOff val="1585367"/>
            <a:satOff val="-3846"/>
            <a:lumOff val="-509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0975" tIns="118110" rIns="220472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Objects</a:t>
          </a:r>
          <a:endParaRPr lang="en-US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Instances of classes</a:t>
          </a:r>
          <a:endParaRPr lang="en-US" sz="2400" kern="1200" dirty="0"/>
        </a:p>
      </dsp:txBody>
      <dsp:txXfrm rot="10800000">
        <a:off x="1709678" y="1459819"/>
        <a:ext cx="4248480" cy="1136069"/>
      </dsp:txXfrm>
    </dsp:sp>
    <dsp:sp modelId="{76162402-B729-4FB0-A6C0-5CD44ADF8D7D}">
      <dsp:nvSpPr>
        <dsp:cNvPr id="0" name=""/>
        <dsp:cNvSpPr/>
      </dsp:nvSpPr>
      <dsp:spPr>
        <a:xfrm>
          <a:off x="857626" y="1459819"/>
          <a:ext cx="1136069" cy="1136069"/>
        </a:xfrm>
        <a:prstGeom prst="ellipse">
          <a:avLst/>
        </a:prstGeom>
        <a:solidFill>
          <a:schemeClr val="accent4">
            <a:tint val="50000"/>
            <a:hueOff val="1809328"/>
            <a:satOff val="-4558"/>
            <a:lumOff val="-148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3E0C0-2ACA-4D45-8881-76C8CE0339DA}">
      <dsp:nvSpPr>
        <dsp:cNvPr id="0" name=""/>
        <dsp:cNvSpPr/>
      </dsp:nvSpPr>
      <dsp:spPr>
        <a:xfrm rot="10800000">
          <a:off x="1425661" y="754"/>
          <a:ext cx="4532497" cy="1136069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0975" tIns="87630" rIns="163576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 dirty="0" smtClean="0"/>
            <a:t>Classes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Templates of objects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Consolas" panose="020B0609020204030204" pitchFamily="49" charset="0"/>
              <a:cs typeface="Consolas" panose="020B0609020204030204" pitchFamily="49" charset="0"/>
            </a:rPr>
            <a:t>Student</a:t>
          </a:r>
          <a:endParaRPr lang="en-US" sz="18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10800000">
        <a:off x="1709678" y="754"/>
        <a:ext cx="4248480" cy="1136069"/>
      </dsp:txXfrm>
    </dsp:sp>
    <dsp:sp modelId="{7269BC6C-A83F-4AE4-B262-2B9D1C0FFEEF}">
      <dsp:nvSpPr>
        <dsp:cNvPr id="0" name=""/>
        <dsp:cNvSpPr/>
      </dsp:nvSpPr>
      <dsp:spPr>
        <a:xfrm>
          <a:off x="857626" y="754"/>
          <a:ext cx="1136069" cy="1136069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D8582-D308-4D1E-9AA1-31CCD751CFB1}">
      <dsp:nvSpPr>
        <dsp:cNvPr id="0" name=""/>
        <dsp:cNvSpPr/>
      </dsp:nvSpPr>
      <dsp:spPr>
        <a:xfrm rot="10800000">
          <a:off x="1425661" y="1459819"/>
          <a:ext cx="4532497" cy="1136069"/>
        </a:xfrm>
        <a:prstGeom prst="homePlate">
          <a:avLst/>
        </a:prstGeom>
        <a:solidFill>
          <a:schemeClr val="accent4">
            <a:hueOff val="1585367"/>
            <a:satOff val="-3846"/>
            <a:lumOff val="-509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0975" tIns="87630" rIns="163576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Objects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Instances of classes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Consolas" panose="020B0609020204030204" pitchFamily="49" charset="0"/>
              <a:cs typeface="Consolas" panose="020B0609020204030204" pitchFamily="49" charset="0"/>
            </a:rPr>
            <a:t>Student </a:t>
          </a:r>
          <a:r>
            <a:rPr lang="en-US" sz="1800" kern="1200" dirty="0" err="1" smtClean="0">
              <a:latin typeface="Consolas" panose="020B0609020204030204" pitchFamily="49" charset="0"/>
              <a:cs typeface="Consolas" panose="020B0609020204030204" pitchFamily="49" charset="0"/>
            </a:rPr>
            <a:t>stu</a:t>
          </a:r>
          <a:r>
            <a:rPr lang="en-US" sz="1800" kern="1200" dirty="0" smtClean="0">
              <a:latin typeface="Consolas" panose="020B0609020204030204" pitchFamily="49" charset="0"/>
              <a:cs typeface="Consolas" panose="020B0609020204030204" pitchFamily="49" charset="0"/>
            </a:rPr>
            <a:t> = new Student()</a:t>
          </a:r>
          <a:endParaRPr lang="en-US" sz="18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10800000">
        <a:off x="1709678" y="1459819"/>
        <a:ext cx="4248480" cy="1136069"/>
      </dsp:txXfrm>
    </dsp:sp>
    <dsp:sp modelId="{76162402-B729-4FB0-A6C0-5CD44ADF8D7D}">
      <dsp:nvSpPr>
        <dsp:cNvPr id="0" name=""/>
        <dsp:cNvSpPr/>
      </dsp:nvSpPr>
      <dsp:spPr>
        <a:xfrm>
          <a:off x="857626" y="1459819"/>
          <a:ext cx="1136069" cy="1136069"/>
        </a:xfrm>
        <a:prstGeom prst="ellipse">
          <a:avLst/>
        </a:prstGeom>
        <a:solidFill>
          <a:schemeClr val="accent4">
            <a:tint val="50000"/>
            <a:hueOff val="1809328"/>
            <a:satOff val="-4558"/>
            <a:lumOff val="-148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0C35E-A472-4A89-9F39-F52DDCB8FBA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93C92-997E-4538-B663-651AAC953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06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BA401-3A56-4E69-B276-070A27F7103A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8E056-B725-4179-B824-C986ACAD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67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8E056-B725-4179-B824-C986ACAD47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48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8E056-B725-4179-B824-C986ACAD47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83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6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416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48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22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2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625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7350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24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8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F383E8-4C36-40C1-9C49-7B8BD94CC4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23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97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5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11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3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9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47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8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4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Object-Oriented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 that actually makes sense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42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Access Control (data hiding)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Say there are certain things that you’d like to hide from others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dirty="0" smtClean="0"/>
              <a:t>attributes/methods</a:t>
            </a:r>
          </a:p>
          <a:p>
            <a:r>
              <a:rPr lang="en-US" i="1" u="sng" dirty="0" smtClean="0">
                <a:latin typeface="+mj-lt"/>
                <a:cs typeface="Consolas" panose="020B0609020204030204" pitchFamily="49" charset="0"/>
              </a:rPr>
              <a:t>Only accessible within the same class</a:t>
            </a: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Exercise: add the following attribute/methods to the class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and try accessing them outside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private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age;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private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(age)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this.age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age;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en-US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08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Headers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0085" y="3651645"/>
            <a:ext cx="99724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someParameter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anotherParameter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 </a:t>
            </a:r>
            <a:r>
              <a:rPr lang="en-US" dirty="0" err="1">
                <a:solidFill>
                  <a:srgbClr val="8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0084" y="2986163"/>
            <a:ext cx="1163261" cy="57339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Access Control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2467" y="4944064"/>
            <a:ext cx="970079" cy="57339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</a:p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0174" y="2986163"/>
            <a:ext cx="970079" cy="57339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Type</a:t>
            </a:r>
          </a:p>
        </p:txBody>
      </p:sp>
      <p:sp>
        <p:nvSpPr>
          <p:cNvPr id="8" name="Rectangle 7"/>
          <p:cNvSpPr/>
          <p:nvPr/>
        </p:nvSpPr>
        <p:spPr>
          <a:xfrm>
            <a:off x="3235937" y="4944064"/>
            <a:ext cx="970079" cy="57339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Method Name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06016" y="2986163"/>
            <a:ext cx="1319021" cy="57339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Parameter Type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01373" y="2986163"/>
            <a:ext cx="1319021" cy="57339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Parameter Type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46779" y="4944064"/>
            <a:ext cx="1319021" cy="57339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Parameter </a:t>
            </a:r>
          </a:p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20394" y="4944064"/>
            <a:ext cx="1319021" cy="57339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Parameter </a:t>
            </a:r>
          </a:p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305124" y="3559555"/>
            <a:ext cx="0" cy="22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08788" y="3572781"/>
            <a:ext cx="0" cy="22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54858" y="3559555"/>
            <a:ext cx="0" cy="22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57262" y="3559555"/>
            <a:ext cx="0" cy="22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108017" y="3953814"/>
            <a:ext cx="0" cy="976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720976" y="3967357"/>
            <a:ext cx="0" cy="976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748509" y="4027896"/>
            <a:ext cx="0" cy="976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679904" y="3953813"/>
            <a:ext cx="0" cy="976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98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4578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Same name as class name</a:t>
            </a:r>
          </a:p>
          <a:p>
            <a:r>
              <a:rPr lang="en-US" dirty="0" smtClean="0"/>
              <a:t>“Initializes” the object</a:t>
            </a:r>
          </a:p>
          <a:p>
            <a:r>
              <a:rPr lang="en-US" dirty="0" smtClean="0"/>
              <a:t>No return type</a:t>
            </a:r>
          </a:p>
          <a:p>
            <a:r>
              <a:rPr lang="en-US" dirty="0" smtClean="0"/>
              <a:t>E.g.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Student()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score = 60;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name = "John Doe";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CN" dirty="0" smtClean="0">
                <a:latin typeface="+mj-lt"/>
                <a:cs typeface="Consolas" panose="020B0609020204030204" pitchFamily="49" charset="0"/>
              </a:rPr>
              <a:t>Add the above constructor to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altLang="zh-CN" dirty="0" smtClean="0">
                <a:latin typeface="+mj-lt"/>
                <a:cs typeface="Consolas" panose="020B0609020204030204" pitchFamily="49" charset="0"/>
              </a:rPr>
              <a:t> and try printing his record immediately after creation (i.e. no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altLang="zh-CN" dirty="0" smtClean="0">
                <a:latin typeface="+mj-lt"/>
                <a:cs typeface="Consolas" panose="020B0609020204030204" pitchFamily="49" charset="0"/>
              </a:rPr>
              <a:t> and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setScore</a:t>
            </a:r>
            <a:r>
              <a:rPr lang="en-US" altLang="zh-CN" dirty="0" smtClean="0">
                <a:latin typeface="+mj-lt"/>
                <a:cs typeface="Consolas" panose="020B0609020204030204" pitchFamily="49" charset="0"/>
              </a:rPr>
              <a:t>) </a:t>
            </a:r>
            <a:endParaRPr lang="en-US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97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can have multiple constructors with </a:t>
            </a:r>
            <a:r>
              <a:rPr lang="en-US" i="1" u="sng" dirty="0" smtClean="0"/>
              <a:t>different lists of parameters</a:t>
            </a:r>
          </a:p>
          <a:p>
            <a:r>
              <a:rPr lang="en-US" dirty="0" smtClean="0"/>
              <a:t>E.g. another constructor for students that takes score and name as parameters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Student(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score, String name)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this.score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score;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this.name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name;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Add the constructor to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and try it out</a:t>
            </a:r>
            <a:endParaRPr lang="en-US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Accessors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 smtClean="0"/>
              <a:t>Accessors</a:t>
            </a:r>
            <a:r>
              <a:rPr lang="en-US" dirty="0" smtClean="0"/>
              <a:t> returns the value of an attribute without altering the object</a:t>
            </a:r>
          </a:p>
          <a:p>
            <a:r>
              <a:rPr lang="en-US" dirty="0" smtClean="0"/>
              <a:t>E.g.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getScore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score;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Add the above accessor to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and try writing the accessor for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82442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Methods: Mutators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 smtClean="0"/>
              <a:t>Mutators</a:t>
            </a:r>
            <a:r>
              <a:rPr lang="en-US" dirty="0" smtClean="0"/>
              <a:t> alter certain attributes of an object</a:t>
            </a:r>
          </a:p>
          <a:p>
            <a:r>
              <a:rPr lang="en-US" dirty="0" smtClean="0"/>
              <a:t>E.g.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 name)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this.name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name;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smtClean="0"/>
              <a:t>Try to write the mutator for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score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23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Static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methods can be invoked with classes only</a:t>
            </a:r>
          </a:p>
          <a:p>
            <a:r>
              <a:rPr lang="en-US" dirty="0" smtClean="0"/>
              <a:t>E.g.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getPassScore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60;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smtClean="0"/>
              <a:t>They do not have access to a specific object (because there’s no such context)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7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methods can have the </a:t>
            </a:r>
            <a:r>
              <a:rPr lang="en-US" i="1" u="sng" dirty="0" smtClean="0"/>
              <a:t>same name </a:t>
            </a:r>
            <a:r>
              <a:rPr lang="en-US" dirty="0" smtClean="0"/>
              <a:t>if they have </a:t>
            </a:r>
            <a:r>
              <a:rPr lang="en-US" i="1" u="sng" dirty="0" smtClean="0"/>
              <a:t>different parameter lists</a:t>
            </a:r>
          </a:p>
          <a:p>
            <a:r>
              <a:rPr lang="en-US" dirty="0" smtClean="0"/>
              <a:t>E.g.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product(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n) { return n * n;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double product(double x) { return x * x; }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double product(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y) { return x * y;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Which method will be invoked with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product(5.0)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?</a:t>
            </a:r>
            <a:endParaRPr lang="en-US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43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vs </a:t>
            </a:r>
            <a:r>
              <a:rPr lang="en-US" dirty="0"/>
              <a:t>Primitive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the reason we cannot compare two strings with “==“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Student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Student();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stu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is merely a “reference” to 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object we’ve just created</a:t>
            </a:r>
          </a:p>
          <a:p>
            <a:pPr lvl="1"/>
            <a:r>
              <a:rPr lang="en-US" dirty="0" smtClean="0">
                <a:latin typeface="+mj-lt"/>
                <a:cs typeface="Consolas" panose="020B0609020204030204" pitchFamily="49" charset="0"/>
              </a:rPr>
              <a:t>Or, so-called “pointer” in other languages</a:t>
            </a: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Things are a little different with Primitive Data Types(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double,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number = 5;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represents the value 5</a:t>
            </a:r>
            <a:endParaRPr lang="en-US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71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mean to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474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behaviors of parameters after invoking a function</a:t>
            </a:r>
          </a:p>
          <a:p>
            <a:pPr lvl="1"/>
            <a:r>
              <a:rPr lang="en-US" dirty="0" smtClean="0"/>
              <a:t>Primitive Data Types: the value of parameters remains </a:t>
            </a:r>
            <a:r>
              <a:rPr lang="en-US" i="1" u="sng" dirty="0" smtClean="0"/>
              <a:t>unchanged</a:t>
            </a:r>
            <a:r>
              <a:rPr lang="en-US" dirty="0" smtClean="0"/>
              <a:t> regardless the operations in the function</a:t>
            </a:r>
          </a:p>
          <a:p>
            <a:pPr lvl="1"/>
            <a:r>
              <a:rPr lang="en-US" dirty="0" smtClean="0"/>
              <a:t>E.g.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fun(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a = 3;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b = 2;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 = 2, b = 3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fun(a, b);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" " + b);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7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we’re hired to program for a university...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to generate school reports for students</a:t>
            </a:r>
          </a:p>
          <a:p>
            <a:r>
              <a:rPr lang="en-US" dirty="0" smtClean="0"/>
              <a:t>Based on a giant pile of data</a:t>
            </a:r>
          </a:p>
          <a:p>
            <a:r>
              <a:rPr lang="en-US" dirty="0" smtClean="0"/>
              <a:t>The data:</a:t>
            </a:r>
          </a:p>
          <a:p>
            <a:pPr lvl="1"/>
            <a:r>
              <a:rPr lang="en-US" dirty="0" smtClean="0"/>
              <a:t>Each student has personal information, test scores, courses, credits, violations of school policies, …</a:t>
            </a:r>
          </a:p>
          <a:p>
            <a:r>
              <a:rPr lang="en-US" dirty="0" smtClean="0"/>
              <a:t>Desired outcome:</a:t>
            </a:r>
          </a:p>
          <a:p>
            <a:pPr lvl="1"/>
            <a:r>
              <a:rPr lang="en-US" dirty="0" smtClean="0"/>
              <a:t>A single page report stating the student’s information, GPAs, and degree.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1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mean to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47425"/>
          </a:xfrm>
        </p:spPr>
        <p:txBody>
          <a:bodyPr>
            <a:normAutofit/>
          </a:bodyPr>
          <a:lstStyle/>
          <a:p>
            <a:r>
              <a:rPr lang="en-US" dirty="0" smtClean="0"/>
              <a:t>The behaviors of parameters after invoking a function</a:t>
            </a:r>
          </a:p>
          <a:p>
            <a:pPr lvl="1"/>
            <a:r>
              <a:rPr lang="en-US" dirty="0" smtClean="0"/>
              <a:t>References: any action taken against an reference is </a:t>
            </a:r>
            <a:r>
              <a:rPr lang="en-US" i="1" u="sng" dirty="0" smtClean="0"/>
              <a:t>reflected in the original object</a:t>
            </a:r>
          </a:p>
          <a:p>
            <a:pPr lvl="1"/>
            <a:r>
              <a:rPr lang="en-US" dirty="0" smtClean="0"/>
              <a:t>E.g.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fun(Student a)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a.setName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("John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Doe");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Student a = new Student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(“Jane Doe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fun(a);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a.getName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60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Null, a billion dollar mistake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954739"/>
            <a:ext cx="9315083" cy="273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1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“null” stands for “nothing”</a:t>
            </a:r>
          </a:p>
          <a:p>
            <a:r>
              <a:rPr lang="en-US" dirty="0" smtClean="0"/>
              <a:t>E.g.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Student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dirty="0" smtClean="0">
                <a:latin typeface="+mj-lt"/>
                <a:cs typeface="Consolas" panose="020B0609020204030204" pitchFamily="49" charset="0"/>
              </a:rPr>
              <a:t>Without calling a constructor, no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object is created</a:t>
            </a:r>
          </a:p>
          <a:p>
            <a:pPr lvl="1"/>
            <a:r>
              <a:rPr lang="en-US" dirty="0" smtClean="0">
                <a:latin typeface="+mj-lt"/>
                <a:cs typeface="Consolas" panose="020B0609020204030204" pitchFamily="49" charset="0"/>
              </a:rPr>
              <a:t>Therefore,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stu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points to an omnipresent evil object “null”</a:t>
            </a: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Calling methods with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WILL crash your program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tu.setName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("John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Doe")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NullPointerException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5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review on objects and classes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69895825"/>
              </p:ext>
            </p:extLst>
          </p:nvPr>
        </p:nvGraphicFramePr>
        <p:xfrm>
          <a:off x="2083516" y="3065170"/>
          <a:ext cx="6815785" cy="2596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542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51891"/>
          </a:xfrm>
        </p:spPr>
        <p:txBody>
          <a:bodyPr/>
          <a:lstStyle/>
          <a:p>
            <a:r>
              <a:rPr lang="en-US" dirty="0" smtClean="0"/>
              <a:t>We have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 smtClean="0"/>
              <a:t> class that</a:t>
            </a:r>
          </a:p>
          <a:p>
            <a:pPr lvl="1"/>
            <a:r>
              <a:rPr lang="en-US" dirty="0" smtClean="0"/>
              <a:t>Bundles student information with the methods to process it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printReport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Hides information from outside world (age) with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keyword</a:t>
            </a: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Encapsulation:</a:t>
            </a:r>
          </a:p>
          <a:p>
            <a:pPr lvl="1"/>
            <a:r>
              <a:rPr lang="en-US" dirty="0" smtClean="0">
                <a:latin typeface="+mj-lt"/>
                <a:cs typeface="Consolas" panose="020B0609020204030204" pitchFamily="49" charset="0"/>
              </a:rPr>
              <a:t>We don’t care how the data are calculated under the hood. Instead, we call </a:t>
            </a:r>
            <a:r>
              <a:rPr lang="en-US" dirty="0" err="1" smtClean="0">
                <a:latin typeface="+mj-lt"/>
                <a:cs typeface="Consolas" panose="020B0609020204030204" pitchFamily="49" charset="0"/>
              </a:rPr>
              <a:t>printRecord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() to generate the School Report of a student, </a:t>
            </a:r>
            <a:r>
              <a:rPr lang="en-US" i="1" u="sng" dirty="0" smtClean="0">
                <a:latin typeface="+mj-lt"/>
                <a:cs typeface="Consolas" panose="020B0609020204030204" pitchFamily="49" charset="0"/>
              </a:rPr>
              <a:t>without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knowing how to calculate GPAs and the format of such report.</a:t>
            </a:r>
          </a:p>
          <a:p>
            <a:pPr lvl="1"/>
            <a:r>
              <a:rPr lang="en-US" i="1" dirty="0" smtClean="0"/>
              <a:t>“All </a:t>
            </a:r>
            <a:r>
              <a:rPr lang="en-US" i="1" dirty="0"/>
              <a:t>that complexity was hidden inside of me, and we were able to interact at a very high level of abstraction. That’s what objects are. They encapsulate complexity, and the interfaces to that complexity are high level</a:t>
            </a:r>
            <a:r>
              <a:rPr lang="en-US" i="1" dirty="0" smtClean="0"/>
              <a:t>.”</a:t>
            </a:r>
          </a:p>
          <a:p>
            <a:pPr lvl="2"/>
            <a:r>
              <a:rPr lang="en-US" i="1" dirty="0" smtClean="0">
                <a:latin typeface="+mj-lt"/>
                <a:cs typeface="Consolas" panose="020B0609020204030204" pitchFamily="49" charset="0"/>
              </a:rPr>
              <a:t>-- Steve Jobs</a:t>
            </a:r>
          </a:p>
          <a:p>
            <a:pPr lvl="1"/>
            <a:endParaRPr lang="en-US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53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 How do we build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array of names</a:t>
            </a:r>
          </a:p>
          <a:p>
            <a:r>
              <a:rPr lang="en-US" dirty="0" smtClean="0"/>
              <a:t>An array of test scores</a:t>
            </a:r>
          </a:p>
          <a:p>
            <a:r>
              <a:rPr lang="en-US" dirty="0" smtClean="0"/>
              <a:t>An array of course histories</a:t>
            </a:r>
          </a:p>
          <a:p>
            <a:r>
              <a:rPr lang="en-US" dirty="0" smtClean="0"/>
              <a:t>An array </a:t>
            </a:r>
            <a:r>
              <a:rPr lang="en-US" dirty="0"/>
              <a:t>of </a:t>
            </a:r>
            <a:r>
              <a:rPr lang="en-US" dirty="0" smtClean="0"/>
              <a:t>disciplinary</a:t>
            </a:r>
          </a:p>
          <a:p>
            <a:r>
              <a:rPr lang="en-US" dirty="0" smtClean="0"/>
              <a:t>A function(method) to generate GPAs</a:t>
            </a:r>
          </a:p>
          <a:p>
            <a:r>
              <a:rPr lang="en-US" dirty="0" smtClean="0"/>
              <a:t>A function(method) to generate degrees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0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Holy crap</a:t>
            </a:r>
            <a:r>
              <a:rPr lang="en-US" dirty="0"/>
              <a:t>,</a:t>
            </a:r>
            <a:r>
              <a:rPr lang="en-US" dirty="0" smtClean="0"/>
              <a:t> that’s a mess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data in a huge number of arrays</a:t>
            </a:r>
          </a:p>
          <a:p>
            <a:r>
              <a:rPr lang="en-US" dirty="0" smtClean="0"/>
              <a:t>Handling concurrency, i.e. the same index of different arrays should represent the same student</a:t>
            </a:r>
          </a:p>
          <a:p>
            <a:r>
              <a:rPr lang="en-US" dirty="0" smtClean="0"/>
              <a:t>Sorting students based on their GPAs?</a:t>
            </a:r>
          </a:p>
          <a:p>
            <a:pPr lvl="1"/>
            <a:r>
              <a:rPr lang="en-US" dirty="0" smtClean="0"/>
              <a:t>Exchanging data in every single array</a:t>
            </a:r>
          </a:p>
          <a:p>
            <a:pPr lvl="1"/>
            <a:r>
              <a:rPr lang="en-US" dirty="0" smtClean="0"/>
              <a:t>Easily lose track of students in case of an accident, e.g. a power out break in the middle of an operation</a:t>
            </a:r>
          </a:p>
          <a:p>
            <a:r>
              <a:rPr lang="en-US" sz="2400" dirty="0" smtClean="0"/>
              <a:t>NOT the solution we want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3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It Simple and Stupid*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Kelly Johnson, Aircraft Engineer, U.S. Navy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*We’re just too lazy to compose sophisticated </a:t>
            </a:r>
            <a:r>
              <a:rPr lang="en-US" dirty="0"/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412838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0468"/>
            <a:ext cx="8825659" cy="4357532"/>
          </a:xfrm>
        </p:spPr>
        <p:txBody>
          <a:bodyPr>
            <a:normAutofit/>
          </a:bodyPr>
          <a:lstStyle/>
          <a:p>
            <a:r>
              <a:rPr lang="en-US" dirty="0" smtClean="0"/>
              <a:t>Stop seeing “students” as an indices to arrays only</a:t>
            </a:r>
          </a:p>
          <a:p>
            <a:r>
              <a:rPr lang="en-US" dirty="0" smtClean="0"/>
              <a:t>Instead, consider students as “</a:t>
            </a:r>
            <a:r>
              <a:rPr lang="en-US" i="1" u="sng" dirty="0"/>
              <a:t>living, breathing things </a:t>
            </a:r>
            <a:r>
              <a:rPr lang="en-US" dirty="0"/>
              <a:t>that have knowledge inside them about </a:t>
            </a:r>
            <a:r>
              <a:rPr lang="en-US" i="1" u="sng" dirty="0"/>
              <a:t>how to do things </a:t>
            </a:r>
            <a:r>
              <a:rPr lang="en-US" dirty="0"/>
              <a:t>and </a:t>
            </a:r>
            <a:r>
              <a:rPr lang="en-US" i="1" u="sng" dirty="0"/>
              <a:t>have memory inside </a:t>
            </a:r>
            <a:r>
              <a:rPr lang="en-US" dirty="0" smtClean="0"/>
              <a:t>them” </a:t>
            </a:r>
          </a:p>
          <a:p>
            <a:pPr lvl="1"/>
            <a:r>
              <a:rPr lang="en-US" dirty="0" smtClean="0"/>
              <a:t>-- Steve Jobs</a:t>
            </a:r>
          </a:p>
          <a:p>
            <a:r>
              <a:rPr lang="en-US" dirty="0" smtClean="0"/>
              <a:t>That is, bundling “data” and “methods” with the object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studentA.degree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“master”;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studentA.GPA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3.5;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studentA.getReportCard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Generate the report card for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studentA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latin typeface="+mj-lt"/>
                <a:cs typeface="Consolas" panose="020B0609020204030204" pitchFamily="49" charset="0"/>
              </a:rPr>
              <a:t>Remember Strings? </a:t>
            </a:r>
            <a:endParaRPr lang="en-US" dirty="0">
              <a:latin typeface="+mj-lt"/>
              <a:cs typeface="Consolas" panose="020B0609020204030204" pitchFamily="49" charset="0"/>
            </a:endParaRPr>
          </a:p>
          <a:p>
            <a:pPr lvl="2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str.length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Calculate the length of the string</a:t>
            </a:r>
          </a:p>
          <a:p>
            <a:pPr lvl="2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str.substring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()  Generate substrings of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74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Object-Oriented Programming(OOP)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34429010"/>
              </p:ext>
            </p:extLst>
          </p:nvPr>
        </p:nvGraphicFramePr>
        <p:xfrm>
          <a:off x="2083516" y="3065170"/>
          <a:ext cx="6815785" cy="2596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655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25450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definition, “template” of objects // [codeblock-1]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class Student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score;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String name;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name)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this.name = name;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setScore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score)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this.score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score;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printRecord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("GPA for " + name + ": "  + (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double)score/100) * 4);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0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public class Test {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	public static void main(String[]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		Student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stu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Student();</a:t>
            </a: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stu.setName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("John");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stu.setScore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(80);</a:t>
            </a: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stu.printRecord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 smtClean="0">
                <a:latin typeface="+mj-lt"/>
                <a:cs typeface="Consolas" panose="020B0609020204030204" pitchFamily="49" charset="0"/>
              </a:rPr>
              <a:t>What is the output of above code? //[codeblock-2]</a:t>
            </a:r>
            <a:endParaRPr lang="en-US" sz="1600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44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717</TotalTime>
  <Words>917</Words>
  <Application>Microsoft Office PowerPoint</Application>
  <PresentationFormat>Widescreen</PresentationFormat>
  <Paragraphs>196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方正姚体</vt:lpstr>
      <vt:lpstr>华文新魏</vt:lpstr>
      <vt:lpstr>Arial</vt:lpstr>
      <vt:lpstr>Calibri</vt:lpstr>
      <vt:lpstr>Consolas</vt:lpstr>
      <vt:lpstr>Trebuchet MS</vt:lpstr>
      <vt:lpstr>Wingdings</vt:lpstr>
      <vt:lpstr>Wingdings 3</vt:lpstr>
      <vt:lpstr>Ion Boardroom</vt:lpstr>
      <vt:lpstr>Introduction to Object-Oriented Programming</vt:lpstr>
      <vt:lpstr>Say we’re hired to program for a university...</vt:lpstr>
      <vt:lpstr>So… How do we build it</vt:lpstr>
      <vt:lpstr>Holy crap, that’s a mess</vt:lpstr>
      <vt:lpstr>Keep It Simple and Stupid*</vt:lpstr>
      <vt:lpstr>Solution</vt:lpstr>
      <vt:lpstr>Introducing Object-Oriented Programming(OOP)</vt:lpstr>
      <vt:lpstr>Classes</vt:lpstr>
      <vt:lpstr>Example</vt:lpstr>
      <vt:lpstr>Access Control (data hiding)</vt:lpstr>
      <vt:lpstr>Methods: Headers</vt:lpstr>
      <vt:lpstr>Methods: Constructors</vt:lpstr>
      <vt:lpstr>Methods: Constructors</vt:lpstr>
      <vt:lpstr>Methods: Accessors</vt:lpstr>
      <vt:lpstr>Methods: Mutators</vt:lpstr>
      <vt:lpstr>Methods: Static methods</vt:lpstr>
      <vt:lpstr>Methods: Overloading</vt:lpstr>
      <vt:lpstr>References vs Primitive Data Types</vt:lpstr>
      <vt:lpstr>What does it mean to us</vt:lpstr>
      <vt:lpstr>What does it mean to us</vt:lpstr>
      <vt:lpstr>Null, a billion dollar mistake</vt:lpstr>
      <vt:lpstr>Null reference</vt:lpstr>
      <vt:lpstr>A review on objects and classes</vt:lpstr>
      <vt:lpstr>Philosophy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Object-Oriented Programming</dc:title>
  <dc:creator>Andy Fang</dc:creator>
  <cp:lastModifiedBy>Andy Fang</cp:lastModifiedBy>
  <cp:revision>36</cp:revision>
  <dcterms:created xsi:type="dcterms:W3CDTF">2015-02-26T15:02:52Z</dcterms:created>
  <dcterms:modified xsi:type="dcterms:W3CDTF">2015-03-02T09:20:53Z</dcterms:modified>
</cp:coreProperties>
</file>