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dirty="0" smtClean="0"/>
              <a:t>Introduction to </a:t>
            </a:r>
            <a:r>
              <a:rPr lang="en-US" altLang="zh-Han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Hans" dirty="0" smtClean="0"/>
              <a:t>s and Magpie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Returns </a:t>
            </a:r>
            <a:r>
              <a:rPr lang="en-US" dirty="0"/>
              <a:t>the index of the first occurrence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/>
              <a:t>; </a:t>
            </a:r>
          </a:p>
          <a:p>
            <a:r>
              <a:rPr lang="en-US" dirty="0" smtClean="0"/>
              <a:t>Returns </a:t>
            </a:r>
            <a:r>
              <a:rPr lang="en-US" dirty="0"/>
              <a:t>-1 if not found </a:t>
            </a:r>
          </a:p>
          <a:p>
            <a:r>
              <a:rPr lang="en-US" dirty="0" smtClean="0"/>
              <a:t>E.g.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substring".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"substring".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-1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Bonus: how to find the second occurrence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Hint: 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substring()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46001"/>
              </p:ext>
            </p:extLst>
          </p:nvPr>
        </p:nvGraphicFramePr>
        <p:xfrm>
          <a:off x="1233498" y="3462867"/>
          <a:ext cx="7936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626"/>
                <a:gridCol w="793626"/>
                <a:gridCol w="793626"/>
                <a:gridCol w="793626"/>
                <a:gridCol w="793626"/>
                <a:gridCol w="793626"/>
                <a:gridCol w="793626"/>
                <a:gridCol w="793626"/>
                <a:gridCol w="793626"/>
                <a:gridCol w="7936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4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to Bonus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70463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“concord”, “co”</a:t>
            </a:r>
          </a:p>
          <a:p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someString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someString.indexOf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(pattern) + 1)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(pattern) + 						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someString.indexOf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3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someString.indexOf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(pattern,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someString.indexOf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(pattern) + 1)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73984"/>
              </p:ext>
            </p:extLst>
          </p:nvPr>
        </p:nvGraphicFramePr>
        <p:xfrm>
          <a:off x="1286226" y="3308321"/>
          <a:ext cx="6229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37"/>
                <a:gridCol w="778737"/>
                <a:gridCol w="778737"/>
                <a:gridCol w="778737"/>
                <a:gridCol w="778737"/>
                <a:gridCol w="778737"/>
                <a:gridCol w="778737"/>
                <a:gridCol w="7787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Elbow Connector 5"/>
          <p:cNvCxnSpPr>
            <a:endCxn id="4" idx="1"/>
          </p:cNvCxnSpPr>
          <p:nvPr/>
        </p:nvCxnSpPr>
        <p:spPr>
          <a:xfrm rot="5400000">
            <a:off x="1141049" y="3055803"/>
            <a:ext cx="768536" cy="478181"/>
          </a:xfrm>
          <a:prstGeom prst="bentConnector4">
            <a:avLst>
              <a:gd name="adj1" fmla="val 25874"/>
              <a:gd name="adj2" fmla="val 14780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5400000">
            <a:off x="5289231" y="-1934186"/>
            <a:ext cx="425003" cy="880424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endCxn id="15" idx="3"/>
          </p:cNvCxnSpPr>
          <p:nvPr/>
        </p:nvCxnSpPr>
        <p:spPr>
          <a:xfrm rot="5400000">
            <a:off x="6176215" y="3469172"/>
            <a:ext cx="2083899" cy="9668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53047"/>
              </p:ext>
            </p:extLst>
          </p:nvPr>
        </p:nvGraphicFramePr>
        <p:xfrm>
          <a:off x="1283601" y="4623685"/>
          <a:ext cx="54511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37"/>
                <a:gridCol w="778737"/>
                <a:gridCol w="778737"/>
                <a:gridCol w="778737"/>
                <a:gridCol w="778737"/>
                <a:gridCol w="778737"/>
                <a:gridCol w="7787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346080" y="18560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magpie-lab-student-guide.pdf</a:t>
            </a:r>
            <a:r>
              <a:rPr lang="en-US" dirty="0" smtClean="0"/>
              <a:t> for the rest of the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7941"/>
          </a:xfrm>
        </p:spPr>
        <p:txBody>
          <a:bodyPr>
            <a:normAutofit/>
          </a:bodyPr>
          <a:lstStyle/>
          <a:p>
            <a:r>
              <a:rPr lang="en-US" dirty="0" smtClean="0"/>
              <a:t>Recall the lists in Python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[1, 2, 3, 4, 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[4]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An array in Java can only contain </a:t>
            </a:r>
            <a:r>
              <a:rPr lang="en-US" i="1" u="sng" dirty="0" smtClean="0">
                <a:latin typeface="+mj-lt"/>
                <a:cs typeface="Consolas" panose="020B0609020204030204" pitchFamily="49" charset="0"/>
              </a:rPr>
              <a:t>a specific type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of variables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listOfInts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{0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, 1, 2, 3,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4};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listOfReals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{0.1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0.2, 0.3, 0.4,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0.5};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listOfStrings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{"Hmm", "Hi", "Hello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Indices of an array start at 0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listOfInts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0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listOfStrings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[2]  “Hello”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listOfReals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[5] 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Array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IndexOutOfBoundsException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s in 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Object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Concatenation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Comparison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length()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substring(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substring(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from)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other)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7332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Consider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cs typeface="Consolas" panose="020B0609020204030204" pitchFamily="49" charset="0"/>
              </a:rPr>
              <a:t> as a type identifier similar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cs typeface="Consolas" panose="020B0609020204030204" pitchFamily="49" charset="0"/>
              </a:rPr>
              <a:t>. </a:t>
            </a:r>
            <a:endParaRPr lang="en-US" dirty="0" smtClean="0"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A </a:t>
            </a:r>
            <a:r>
              <a:rPr lang="en-US" dirty="0">
                <a:cs typeface="Consolas" panose="020B0609020204030204" pitchFamily="49" charset="0"/>
              </a:rPr>
              <a:t>representation of a series of characters </a:t>
            </a:r>
            <a:r>
              <a:rPr lang="en-US" i="1" u="sng" dirty="0">
                <a:cs typeface="Consolas" panose="020B0609020204030204" pitchFamily="49" charset="0"/>
              </a:rPr>
              <a:t>or a single </a:t>
            </a:r>
            <a:r>
              <a:rPr lang="en-US" i="1" u="sng" dirty="0" smtClean="0">
                <a:cs typeface="Consolas" panose="020B0609020204030204" pitchFamily="49" charset="0"/>
              </a:rPr>
              <a:t>character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"test";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object is </a:t>
            </a:r>
            <a:r>
              <a:rPr lang="en-US" i="1" u="sng" dirty="0" smtClean="0"/>
              <a:t>like</a:t>
            </a:r>
            <a:r>
              <a:rPr lang="en-US" dirty="0" smtClean="0"/>
              <a:t> an array of characters</a:t>
            </a:r>
          </a:p>
          <a:p>
            <a:pPr lvl="1"/>
            <a:r>
              <a:rPr lang="en-US" dirty="0" smtClean="0"/>
              <a:t>Technically, it </a:t>
            </a:r>
            <a:r>
              <a:rPr lang="en-US" i="1" u="sng" dirty="0" smtClean="0"/>
              <a:t>isn’t</a:t>
            </a:r>
          </a:p>
          <a:p>
            <a:pPr lvl="1"/>
            <a:r>
              <a:rPr lang="en-US" dirty="0" smtClean="0"/>
              <a:t>Can</a:t>
            </a:r>
            <a:r>
              <a:rPr lang="en-US" altLang="zh-CN" dirty="0" smtClean="0"/>
              <a:t>not</a:t>
            </a:r>
            <a:r>
              <a:rPr lang="en-US" dirty="0" smtClean="0"/>
              <a:t> be accessed by index: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Error</a:t>
            </a:r>
          </a:p>
          <a:p>
            <a:pPr lvl="2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str.charAt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(2)  “s”</a:t>
            </a:r>
          </a:p>
          <a:p>
            <a:pPr lvl="2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74699"/>
              </p:ext>
            </p:extLst>
          </p:nvPr>
        </p:nvGraphicFramePr>
        <p:xfrm>
          <a:off x="1169115" y="3694686"/>
          <a:ext cx="48066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336"/>
                <a:gridCol w="961336"/>
                <a:gridCol w="961336"/>
                <a:gridCol w="961336"/>
                <a:gridCol w="9613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99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x);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World " + 123 + "!");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"Hello World " + 123 + "!"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"Hello World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Integer.toString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(123) + "!"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World 123!");</a:t>
            </a:r>
          </a:p>
          <a:p>
            <a:r>
              <a:rPr lang="en-US" dirty="0" smtClean="0"/>
              <a:t>Java automatically uses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method to </a:t>
            </a:r>
            <a:r>
              <a:rPr lang="en-US" i="1" u="sng" dirty="0" smtClean="0"/>
              <a:t>cast</a:t>
            </a:r>
            <a:r>
              <a:rPr lang="en-US" dirty="0" smtClean="0"/>
              <a:t> other objects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s</a:t>
            </a:r>
          </a:p>
          <a:p>
            <a:r>
              <a:rPr lang="en-US" dirty="0" smtClean="0"/>
              <a:t>Operator </a:t>
            </a:r>
            <a:r>
              <a:rPr lang="en-US" i="1" u="sng" dirty="0" smtClean="0"/>
              <a:t>Overloading</a:t>
            </a:r>
          </a:p>
          <a:p>
            <a:pPr lvl="1"/>
            <a:r>
              <a:rPr lang="en-US" dirty="0" smtClean="0"/>
              <a:t>1 + 2 </a:t>
            </a:r>
            <a:r>
              <a:rPr lang="en-US" dirty="0" smtClean="0">
                <a:sym typeface="Wingdings" panose="05000000000000000000" pitchFamily="2" charset="2"/>
              </a:rPr>
              <a:t> 3</a:t>
            </a:r>
          </a:p>
          <a:p>
            <a:pPr lvl="1"/>
            <a:r>
              <a:rPr lang="en-US" dirty="0"/>
              <a:t>"1" + "</a:t>
            </a:r>
            <a:r>
              <a:rPr lang="en-US" dirty="0" smtClean="0"/>
              <a:t>2" </a:t>
            </a:r>
            <a:r>
              <a:rPr lang="en-US" dirty="0">
                <a:sym typeface="Wingdings" panose="05000000000000000000" pitchFamily="2" charset="2"/>
              </a:rPr>
              <a:t> "12</a:t>
            </a:r>
            <a:r>
              <a:rPr lang="en-US" dirty="0" smtClean="0">
                <a:sym typeface="Wingdings" panose="05000000000000000000" pitchFamily="2" charset="2"/>
              </a:rPr>
              <a:t>"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Comparison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test",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anotherStr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specialStr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anotherStr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specialStr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test";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“==” compares </a:t>
            </a:r>
            <a:r>
              <a:rPr lang="en-US" i="1" u="sng" dirty="0" smtClean="0">
                <a:latin typeface="+mj-lt"/>
                <a:cs typeface="Consolas" panose="020B0609020204030204" pitchFamily="49" charset="0"/>
              </a:rPr>
              <a:t>references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, not </a:t>
            </a:r>
            <a:r>
              <a:rPr lang="en-US" i="1" u="sng" dirty="0" smtClean="0">
                <a:latin typeface="+mj-lt"/>
                <a:cs typeface="Consolas" panose="020B0609020204030204" pitchFamily="49" charset="0"/>
              </a:rPr>
              <a:t>values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anotherStr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specialStr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9748" y="2160589"/>
            <a:ext cx="2086378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Object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99748" y="2714381"/>
            <a:ext cx="2086378" cy="4538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75668" y="1653504"/>
            <a:ext cx="1566800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99748" y="3824079"/>
            <a:ext cx="2086378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Object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99748" y="4377871"/>
            <a:ext cx="2086378" cy="4538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75668" y="3168203"/>
            <a:ext cx="1566800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anotherStr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75668" y="4554797"/>
            <a:ext cx="1566800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specialStr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6542468" y="1930400"/>
            <a:ext cx="1057280" cy="50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 flipV="1">
            <a:off x="6542468" y="2437485"/>
            <a:ext cx="1057280" cy="100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7" idx="1"/>
          </p:cNvCxnSpPr>
          <p:nvPr/>
        </p:nvCxnSpPr>
        <p:spPr>
          <a:xfrm flipV="1">
            <a:off x="6542468" y="4100975"/>
            <a:ext cx="1057280" cy="73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24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Solution: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equals(String other) </a:t>
            </a:r>
            <a:r>
              <a:rPr lang="en-US" dirty="0" smtClean="0"/>
              <a:t>method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tests value equality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test".equals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↔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str.equals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("test")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other)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method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tests dictionary sequence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i.e. the sequence you would see two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s in a dictionary</a:t>
            </a:r>
          </a:p>
          <a:p>
            <a:pPr lvl="2"/>
            <a:r>
              <a:rPr lang="en-US" dirty="0"/>
              <a:t>returns a value &lt; 0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/>
              <a:t> is less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other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returns </a:t>
            </a:r>
            <a:r>
              <a:rPr lang="en-US" dirty="0"/>
              <a:t>a value = 0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/>
              <a:t> is equal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other </a:t>
            </a:r>
          </a:p>
          <a:p>
            <a:pPr lvl="2"/>
            <a:r>
              <a:rPr lang="en-US" dirty="0" smtClean="0"/>
              <a:t>returns </a:t>
            </a:r>
            <a:r>
              <a:rPr lang="en-US" dirty="0"/>
              <a:t>a value &gt; 0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greater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other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"abandon".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("basic") 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aba".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("abandon")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"abandon".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("abandon") ==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2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Methods: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length()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length of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test".length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4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!".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length()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"".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length()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substring(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to)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59907"/>
          </a:xfrm>
        </p:spPr>
        <p:txBody>
          <a:bodyPr>
            <a:normAutofit lnSpcReduction="10000"/>
          </a:bodyPr>
          <a:lstStyle/>
          <a:p>
            <a:r>
              <a:rPr lang="en-US" altLang="zh-Hans" dirty="0" smtClean="0"/>
              <a:t>Returns the substring </a:t>
            </a:r>
            <a:r>
              <a:rPr lang="en-US" dirty="0"/>
              <a:t>beginning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and</a:t>
            </a:r>
            <a:r>
              <a:rPr lang="en-US" dirty="0"/>
              <a:t> ending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to-1 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Recall how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indices work: “substring”</a:t>
            </a: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E.g.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substring".substring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sub"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substring".substring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s"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substring".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(4, 7)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"tri"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substring".substring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substring".substring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StringIndexOutOfBoundsException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substring".substring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(-1, 2)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StringIndexOutOfBoundsException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67578"/>
              </p:ext>
            </p:extLst>
          </p:nvPr>
        </p:nvGraphicFramePr>
        <p:xfrm>
          <a:off x="1452438" y="2947712"/>
          <a:ext cx="7936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626"/>
                <a:gridCol w="793626"/>
                <a:gridCol w="793626"/>
                <a:gridCol w="793626"/>
                <a:gridCol w="793626"/>
                <a:gridCol w="793626"/>
                <a:gridCol w="793626"/>
                <a:gridCol w="793626"/>
                <a:gridCol w="793626"/>
                <a:gridCol w="7936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1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substring(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 smtClean="0"/>
              <a:t>R</a:t>
            </a:r>
            <a:r>
              <a:rPr lang="en-US" dirty="0" smtClean="0"/>
              <a:t>eturns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substring(from, length())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E.g.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substring".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substring".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(0)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subtring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substring".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(11)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StringIndexOutOfBoundsException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substring".substring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StringIndexOutOfBoundsException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96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3396.0">
  <ink scale="0.8283002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EAAAABwMAAAAAAQAAAAQAAAAECUlua0F0b21WMQIAAAAJBAAAAAkFAAAADQIFBAAAAAtQZW5TdHJva2VWMQQAAAAKQXR0cmlidXRlcwVUcmFjZQlTdGFydFRpbWUEVHlwZQQEAAQPUGVuQXR0cmlidXRlc1YxAgAAAApJbmtUcmFjZVYxAgAAABAMQWN0aW9uVHlwZVYxAgAAAAIAAAAJBgAAAAkHAAAAFAkAAAAAAAAF+P///wxBY3Rpb25UeXBlVjEBAAAAB3ZhbHVlX18ACAIAAAAAAAAABQUAAAANQ2xlYXJDYW52YXNWMQIAAAAJU3RhcnRUaW1lBFR5cGUABBAMQWN0aW9uVHlwZVYxAgAAAAIAAAAxEwAAAAAAAAH3////+P///wAAAAAFBgAAAA9QZW5BdHRyaWJ1dGVzVjEKAAAAB19jb2xvckEHX2NvbG9yUgdfY29sb3JHB19jb2xvckIKRml0VG9DdXJ2ZQZIZWlnaHQOSWdub3JlUHJlc3N1cmUNSXNIaWdobGlnaHRlcgVTaGFwZQVXaWR0aAAAAAAAAAAABAACAgICAQYBAQxCcnVzaFNoYXBlVjECAAAABgIAAAD/ALDwAAAAAAAAAPA/AAAF9v///wxCcnVzaFNoYXBlVjEBAAAAB3ZhbHVlX18ACAIAAAABAAAAAAAAAAAA8D8FBwAAAApJbmtUcmFjZVYxAwAAAA1MaXN0YDErX2l0ZW1zDExpc3RgMStfc2l6ZQ9MaXN0YDErX3ZlcnNpb24EAAAYU2hhcmVkLklua2luZy5JbmtQb2ludFtdAgAAAAgIAgAAAAkLAAAAxwAAAMcAAAAHCwAAAAABAAAAAAEAAAQKSW5rUG9pbnRWMQIAAAAJDAAAAAkNAAAACQ4AAAAJDwAAAAkQAAAACREAAAAJEgAAAAkTAAAACRQAAAAJFQAAAAkWAAAACRcAAAAJGAAAAAkZAAAACRoAAAAJGwAAAAkcAAAACR0AAAAJHgAAAAkfAAAACSAAAAAJIQAAAAkiAAAACSMAAAAJJAAAAAklAAAACSYAAAAJJwAAAAkoAAAACSkAAAAJKgAAAAkrAAAACSwAAAAJLQAAAAkuAAAACS8AAAAJMAAAAAkxAAAACTIAAAAJMwAAAAk0AAAACTUAAAAJNgAAAAk3AAAACTgAAAAJOQAAAAk6AAAACTsAAAAJPAAAAAk9AAAACT4AAAAJPw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JqAAAAAmpAAAACaoAAAAJqwAAAAmsAAAACa0AAAAJrgAAAAmvAAAACbAAAAAJsQAAAAmyAAAACbMAAAAJtAAAAAm1AAAACbYAAAAJtwAAAAm4AAAACbkAAAAJugAAAAm7AAAACbwAAAAJvQAAAAm+AAAACb8AAAAJwAAAAAnBAAAACcIAAAAJwwAAAAnEAAAACcUAAAAJxgAAAAnHAAAACcgAAAAJyQAAAAnKAAAACcsAAAAJzAAAAAnNAAAACc4AAAAJzwAAAAnQAAAACdEAAAAJ0gAAAA05BQwAAAAKSW5rUG9pbnRWMQQAAAABWAFZDlByZXNzdXJlRmFjdG9yCVRpbWVTdGFtcAAAAAAGBgsQAgAAADjMYQ5zmNs/KGvKmrKm1D8AAAA/AAAAAAAAAAABDQAAAAwAAAA4nvGMZzzbPyhrypqyptQ/AAAAPx8AAAAAAAAAAQ4AAAAMAAAALEIRilCE2j8oa8qasqbUPwAAAD8vAAAAAAAAAAEPAAAADAAAABjPeMYzntk/KGvKmrKm1D8AAAA/LwAAAAAAAAABEAAAAAwAAAAAF7jABS7YPyhrypqyptQ/AAAAPz4AAAAAAAAAAREAAAAMAAAAoPGMZzzj0T8s6Av6gr7YPwAAAD9OAAAAAAAAAAESAAAADAAAAIg5zGEOc9A/LOgL+oK+2D8AAAA/TgAAAAAAAAABEwAAAAwAAADwXve6173OP2DQF/QFfdk/AAAAP10AAAAAAAAAARQAAAAMAAAAuMAFLnCByz+krClrypraPwAAAD9dAAAAAAAAAAEVAAAADAAAAKDa1KY2tck/vKAv6Av62j8AAAA/bQAAAAAAAAABFgAAAAwAAACAxjOe8YzHPwR9QV/QF9w/AAAAP20AAAAAAAAAARcAAAAMAAAAaDzjGc94xj8ccUfcEXfcPwAAAD99AAAAAAAAAAEYAAAADAAAAGDgAhe4wMU/HHFH3BF33D8AAAA/fQAAAAAAAAABGQAAAAwAAABQhCIUoQjFPzRlTVlT1tw/AAAAP4wAAAAAAAAAARoAAAAMAAAAOMxhDnOYwz9kTVlT1pTdPwAAAD+MAAAAAAAAAAEbAAAADAAAADCe8YxnPMM/ZE1ZU9aU3T8AAAA/nAAAAAAAAAABHAAAAAwAAAAgFKEIRSjCP6wpa8qast4/AAAAP6wAAAAAAAAAAR0AAAAMAAAAEIpQhCIUwT/AHXFH3BHfPwAAAD+sAAAAAAAAAAEeAAAADAAAABBc4AIXuMA/9AV9QV/Q3z8AAAA/uwAAAAAAAAABHwAAAAwAAAAAAAAAAADAPwZ9QV/QF+A/AAAAP8sAAAAAAAAAASAAAAAMAAAA8KMf/ehHvz8Sd8QdcUfgPwAAAD/aAAAAAAAAAAEhAAAADAAAAPCjH/3oR78/HHFH3BF34D8AAAA/6gAAAAAAAAABIgAAAAwAAADwox/96Ee/PzRlTVlT1uA/AAAAP/oAAAAAAAAAASMAAAAMAAAA8KMf/ehHvz9OWVPWlDXhPwAAAD8JAQAAAAAAAAEkAAAADAAAAPCjH/3oR78/ZE1ZU9aU4T8AAAA/CQEAAAAAAAABJQAAAAwAAAAAAAAAAADAP6Av6Av6guI/AAAAPxkBAAAAAAAAASYAAAAMAAAAGLjABS5wwT/OF/QFfUHjPwAAAD8ZAQAAAAAAAAEnAAAADAAAAED60Y9+9MM/JO6IO+KO5D8AAAA/KQEAAAAAAAABKAAAAAwAAABoPOMZz3jGP17QF/QFfeU/AAAAPykBAAAAAAAAASkAAAAMAAAAoNrUpja1yT/KmrKmrCnnPwAAAD84AQAAAAAAAAEqAAAADAAAAOACF7jABc4/KGvKmrKm6D8AAAA/OAEAAAAAAAABKwAAAAwAAACg8YxnPOPRP5Q1ZU1ZU+o/AAAAP0gBAAAAAAAAASwAAAAMAAAA2KY2talN1T8Y9AV9QV/sPwAAAD9IAQAAAAAAAAEtAAAADAAAAPS6173uddc/UNaUNWVN7T8AAAA/VwEAAAAAAAABLgAAAAwAAAAg/ehHP/rZP5yypqwpa+4/AAAAP1cBAAAAAAAAAS8AAAAMAAAAOMxhDnOY2z/UlDVlTVnvPwAAAD9nAQAAAAAAAAEwAAAADAAAAFCEIhShCN0/4I64I+6I7z8AAAA/ZwEAAAAAAAABMQAAAAwAAABwgQtc4ALfP/iCvqAv6O8/AAAAP3cBAAAAAAAAATIAAAAMAAAAxBzmMIc54D/4gr6gL+jvPwAAAD93AQAAAAAAAAEzAAAADAAAAEpWspKVrOA/+IK+oC/o7z8AAAA/hgEAAAAAAAABNAAAAAwAAABObWpTm9rgP/iCvqAv6O8/AAAAP4YBAAAAAAAAATUAAAAMAAAA0HjGM57x4D/4gr6gL+jvPwAAAD/FAQAAAAAAAAE2AAAADAAAANSPfvSjH+E/+IK+oC/o7z8AAAA/1AEAAAAAAAABNwAAAAwAAABUm9rUpjbhP/iCvqAv6O8/AAAAP9QBAAAAAAAAATgAAAAMAAAAVrKSlaxk4T/gjrgj7ojvPwAAAD/kAQAAAAAAAAE5AAAADAAAAFzgAhe4wOE/yJqypqwp7z8AAAA/5AEAAAAAAAABOgAAAAwAAABg97rXve7hP6isKWvKmu4/AAAAP/QBAAAAAAAAATsAAAAMAAAAYA5zmMMc4j90xB1xR9ztPwAAAD8DAgAAAAAAAAE8AAAADAAAAGYlK1nJSuI/JO6IO+KO7D8AAAA/AwIAAAAAAAABPQAAAAwAAADmMIc5zGHiP8IdcUfcEes/AAAAPwMCAAAAAAAAAT4AAAAMAAAA5jCHOcxh4j80ZU1ZU9boPwAAAD8TAgAAAAAAAAE/AAAADAAAAOYwhznMYeI/1pQ1ZU1Z5z8AAAA/IwIAAAAAAAABQAAAAAwAAABmJStZyUriP1LWlDVlTeU/AAAAPyMCAAAAAAAAAUEAAAAMAAAA4AIXuMAF4j/+///////jPwAAAD8yAgAAAAAAAAFCAAAADAAAAFSb2tSmNuE/TllT1pQ14T8AAAA/MgIAAAAAAAABQwAAAAwAAADQeMYznvHgP5Q1ZU1ZU94/AAAAP0ICAAAAAAAAAUQAAAAMAAAARChCEYpQ4D+MuCPuiDvaPwAAAD9CAgAAAAAAAAFFAAAADAAAAHzd6173ut8/hDvijrgj1j8AAAA/UQIAAAAAAAABRgAAAAwAAABkJStZyUreP8iasqasKdM/AAAAP1ECAAAAAAAAAUcAAAAMAAAAXOACF7jA3T8M+oK+oC/QPwAAAD9hAgAAAAAAAAFIAAAADAAAAEQ/+tGPftw/yJqypqwpyz8AAAA/YQIAAAAAAAABSQAAAAwAAAA4nvGMZzzbP9gRd8Qdccc/AAAAP3ECAAAAAAAAAUoAAAAMAAAAIP3oRz/62T+QuCPuiDvCPwAAAD9xAgAAAAAAAAFLAAAADAAAAAxc4AIXuNg/QF/QF/QFvT8AAAA/gAIAAAAAAAABTAAAAAwAAAD0da973evWP6CsKWvKmrI/AAAAP4ACAAAAAAAAAU0AAAAMAAAAzEpWspKV1D/AlDVlTVmjPwAAAD+QAgAAAAAAAAFOAAAADAAAAKQf/ehHP9I/AGVNWVPWlD8AAAA/kAIAAAAAAAABTwAAAAwAAACEIhShCEXQP4DEHXFH3IE/AAAAP6ACAAAAAAAAAVAAAAAMAAAAwBzmMIc5zD8ABn1BX9BnPwAAAD+gAgAAAAAAAAFRAAAADAAAAJB+9KMf/cg/AAZ9QV/QZz8AAAA/rwIAAAAAAAABUgAAAAwAAABwalOb2tTGPwAGfUFf0Gc/AAAAP68CAAAAAAAAAVMAAAAMAAAAKEIRilCEwj8ABn1BX9BnPwAAAD+/AgAAAAAAAAFUAAAADAAAABBc4AIXuMA/AAZ9QV/QZz8AAAA/vwIAAAAAAAABVQAAAAwAAADQj370ox+9PwBH3BF3xI0/AAAAP84CAAAAAAAAAVYAAAAMAAAAgAtc4AIXuD9A1pQ1ZU2pPwAAAD/OAgAAAAAAAAFXAAAADAAAAEDjGc94xrM/oKwpa8qasj8AAAA/3gIAAAAAAAABWAAAAAwAAABgJStZyUqmP6Av6Av6gr4/AAAAP+4CAAAAAAAAAVkAAAAMAAAAABrPeMYznj/oiDvijrjDPwAAAD/uAgAAAAAAAAFaAAAADAAAAEBZyUpWspI/CPqCvqAvyD8AAAA/7gIAAAAAAAABWwAAAAwAAAAAYQ5zmMN8Pyhrypqypsw/AAAAP/0CAAAAAAAAAVwAAAAMAAAAAKEIRShCcT9Q1pQ1ZU3RPwAAAD/9AgAAAAAAAAFdAAAADAAAAACAC1zgAlc/hL6gL+gL0j8AAAA/DQMAAAAAAAABXgAAAAwAAAAAgAtc4AJXP+COuCPuiNM/AAAAPw0DAAAAAAAAAV8AAAAMAAAAAIALXOACVz/QF/QFfUHXPwAAAD8dAwAAAAAAAAFgAAAADAAAAABhDnOYw3w/FPQFfUFf2D8AAAA/HQMAAAAAAAABYQAAAAwAAAAA0o9+9KOPP4y4I+6IO9o/AAAAPy8DAAAAAAAAAWIAAAAMAAAAgN3rXve6pz+sKWvKmrLePwAAAD8vAwAAAAAAAAFjAAAADAAAAFA/+tGPfrQ/fEFf0Bf04T8AAAA/PwMAAAAAAAABZAAAAAwAAAAQilCEIhTBPyTuiDvijuQ/AAAAP04DAAAAAAAAAWUAAAAMAAAAuJKVrGQlyz+mrClryprmPwAAAD9OAwAAAAAAAAFmAAAADAAAAKAIRShCEdI/HHFH3BF36D8AAAA/XgMAAAAAAAABZwAAAAwAAAAAAAAAAADYP5Q1ZU1ZU+o/AAAAP14DAAAAAAAAAWgAAAAMAAAAeK973ete3z8Y9AV9QV/sPwAAAD9uAwAAAAAAAAFpAAAADAAAAGYlK1nJSuI/gL6gL+gL7j8AAAA/bgMAAAAAAAABagAAAAwAAACYrGQlK1nlP4y4I+6IO+4/AAAAP30DAAAAAAAAAWsAAAAMAAAAxBzmMIc56D+MuCPuiDvuPwAAAD99AwAAAAAAAAFsAAAADAAAAGD3ute97uk/jLgj7og77j8AAAA/jQMAAAAAAAABbQAAAAwAAAB83ete97rrP4y4I+6IO+4/AAAAP40DAAAAAAAAAW4AAAAMAAAAFKEIRShC7T+MuCPuiDvuPwAAAD+dAwAAAAAAAAFvAAAADAAAAKQf/ehHP+4/dMQdcUfc7T8AAAA/nQMAAAAAAAABcAAAAAwAAAC4qU1talPvP0jcEXfEHe0/AAAAP6wDAAAAAAAAAXEAAAAMAAAAPMxhDnOY7z8w6Av6gr7sPwAAAD+sAwAAAAAAAAFyAAAADAAAALzXve51r+8/JO6IO+KO7D8AAAA/vAMAAAAAAAABcwAAAAwAAAC87nWve93vPwz6gr6gL+w/AAAAP7wDAAAAAAAAAXQAAAAMAAAAQPrRj3707z/8///////rPwAAAD/LAwAAAAAAAAF1AAAADAAAAED60Y9+9O8/8gV9QV/Q6z8AAAA/ywMAAAAAAAABdgAAAAwAAABA+tGPfvTvP84X9AV9Qes/AAAAP9sDAAAAAAAAAXcAAAAMAAAAQPrRj3707z+UNWVNWVPqPwAAAD/bAwAAAAAAAAF4AAAADAAAAED60Y9+9O8/Yk1ZU9aU6T8AAAA/6wMAAAAAAAABeQAAAAwAAAC8173uda/vPxJ3xB1xR+g/AAAAP+sDAAAAAAAAAXoAAAAMAAAAMHCBC1zg7j+mrClryprmPwAAAD/6AwAAAAAAAAF7AAAADAAAACQrWclKVu4/MOgL+oK+5D8AAAA/+gMAAAAAAAABfAAAAAwAAAAUilCEIhTtP4g74o64I+I/AAAAPwoEAAAAAAAAAX0AAAAMAAAA/OhHP/rR6z8ccUfcEXfgPwAAAD8KBAAAAAAAAAF+AAAADAAAANzUpja1qek/lDVlTVlT3j8AAAA/GgQAAAAAAAABfwAAAAwAAACwe93rXvfmP7ygL+gL+to/AAAAPxoEAAAAAAAAAYAAAAAMAAAAggtc4AIX5D9I3BF3xB3ZPwAAAD8pBAAAAAAAAAGBAAAADAAAAFaykpWsZOE/LOgL+oK+2D8AAAA/KQQAAAAAAAABggAAAAwAAABwalOb2tTePyzoC/qCvtg/AAAAPzkEAAAAAAAAAYMAAAAMAAAAIP3oRz/62T8s6Av6gr7YPwAAAD85BAAAAAAAAAGEAAAADAAAAADpRz/60dc/LOgL+oK+2D8AAAA/SAQAAAAAAAABhQAAAAwAAADkAhe4wAXWPyzoC/qCvtg/AAAAP0gEAAAAAAAAAYYAAAAMAAAA2KY2talN1T9I3BF3xB3ZPwAAAD9YBAAAAAAAAAGHAAAADAAAAMxKVrKSldQ/YNAX9AV92T8AAAA/WAQAAAAAAAABiAAAAAwAAADA7nWve93TP3TEHXFH3Nk/AAAAP2gEAAAAAAAAAYkAAAAMAAAAvMAFLnCB0z+MuCPuiDvaPwAAAD9oBAAAAAAAAAGKAAAADAAAALSpTW1qU9M/pKwpa8qa2j8AAAA/dwQAAAAAAAABiwAAAAwAAACwkpWsZCXTP9SUNWVNWds/AAAAP4cEAAAAAAAAAYwAAAAMAAAAsHvd61730j/siDvijrjbPwAAAD+HBAAAAAAAAAGNAAAADAAAAKxkJStZydI/BH1BX9AX3D8AAAA/hwQAAAAAAAABjgAAAAwAAACsZCUrWcnSPxxxR9wRd9w/AAAAP6YEAAAAAAAAAY8AAAAMAAAAsJKVrGQl0z+UNWVNWVPePwAAAD+2BAAAAAAAAAGQAAAADAAAALSpTW1qU9M/wB1xR9wR3z8AAAA/tgQAAAAAAAABkQAAAAwAAADIM57xjGfUPxxxR9wRd+A/AAAAP8UEAAAAAAAAAZIAAAAMAAAA6Ec/+tGP1j9OWVPWlDXhPwAAAD/FBAAAAAAAAAGTAAAADAAAAAgucIELXNg/fEFf0Bf04T8AAAA/1QQAAAAAAAABlAAAAAwAAAAg5jCHOczZP7gj7og74uI/AAAAP9UEAAAAAAAAAZUAAAAMAAAARChCEYpQ3D/oC/qCvqDjPwAAAD/lBAAAAAAAAAGWAAAADAAAAMIFLnCBC+A/FvQFfUFf5D8AAAA/5QQAAAAAAAABlwAAAAwAAABmJStZyUriPxb0BX1BX+Q/AAAAP/QEAAAAAAAAAZgAAAAMAAAAAgAAAAAA5D8W9AV9QV/kPwAAAD/0BAAAAAAAAAGZAAAADAAAAKg2talNbeY/FvQFfUFf5D8AAAA/BAUAAAAAAAABmgAAAAwAAADIM57xjGfoPxb0BX1BX+Q/AAAAPwQFAAAAAAAAAZsAAAAMAAAA6DCHOcxh6j8W9AV9QV/kPwAAAD8UBQAAAAAAAAGcAAAADAAAAHive93rXus/FvQFfUFf5D8AAAA/FAUAAAAAAAABnQAAAAwAAAAEF7jABS7sPxb0BX1BX+Q/AAAAPyMFAAAAAAAAAZ4AAAAMAAAAEHOYwxzm7D8K+oK+oC/kPwAAAD8jBQAAAAAAAAGfAAAADAAAABi4wAUucO0/3BF3xB1x4z8AAAA/MwUAAAAAAAABoAAAAAwAAAAcz3jGM57tP9wRd8QdceM/AAAAPzMFAAAAAAAAAaEAAAAMAAAAnNrUpja17T/cEXfEHXHjPwAAAD9IBQAAAAAAAAGiAAAADAAAAJza1KY2te0/uCPuiDvi4j8AAAA/WAUAAAAAAAABowAAAAwAAACc2tSmNrXtP6Av6Av6guI/AAAAP1gFAAAAAAAAAaQAAAAMAAAAnNrUpja17T9AX9AX9AXhPwAAAD9nBQAAAAAAAAGlAAAADAAAAJSVrGQlK+0/rClrypqy3j8AAAA/ZwUAAAAAAAABpgAAAAwAAACEIhShCEXsP4y4I+6IO9o/AAAAP3cFAAAAAAAAAacAAAAMAAAAeMYznvGM6z+EO+KOuCPWPwAAAD93BQAAAAAAAAGoAAAADAAAAOxe97rXveo/sKasKWvK0j8AAAA/hwUAAAAAAAABqQAAAAwAAABQbWpTm9roP1hT1pQ1Zc0/AAAAP4cFAAAAAAAAAaoAAAAMAAAArmQlK1nJ5j8YcUfcEXfEPwAAAD+WBQAAAAAAAAGrAAAADAAAAAYucIELXOQ/oC/oC/qCvj8AAAA/lgUAAAAAAAABrAAAAAwAAADgAhe4wAXiP4C+oC/oC7o/AAAAP6YFAAAAAAAAAa0AAAAMAAAAykpWspKV4D9gTVlT1pS1PwAAAD+mBQAAAAAAAAGuAAAADAAAAFBtalOb2tw/AHfEHXFHrD8AAAA/tQUAAAAAAAABrwAAAAwAAAAkK1nJSlbaP0DWlDVlTak/AAAAP7UFAAAAAAAAAbAAAAAMAAAA9LrXve511z9A1pQ1ZU2pPwAAAD/FBQAAAAAAAAGxAAAADAAAAMgznvGMZ9Q/QNaUNWVNqT8AAAA/xQUAAAAAAAABsgAAAAwAAACwe93rXvfSP+AX9AV9Qa8/AAAAP9UFAAAAAAAAAbMAAAAMAAAAnNrUpja10T9A3BF3xB2xPwAAAD/kBQAAAAAAAAG0AAAADAAAAIg5zGEOc9A/wB1xR9wRtz8AAAA/5AUAAAAAAAABtQAAAAwAAAAA6Uc/+tHPPxDuiDvijrg/AAAAP/QFAAAAAAAAAbYAAAAMAAAA8F73ute9zj/gjrgj7oi7PwAAAD/0BQAAAAAAAAG3AAAADAAAAOgwhznMYc4/4I64I+6Iuz8AAAA/BAYAAAAAAAABuAAAAAwAAADgAhe4wAXOP6Av6Av6gr4/AAAAPwQGAAAAAAAAAbkAAAAMAAAA2NSmNrWpzT+gL+gL+oK+PwAAAD8TBgAAAAAAAAG6AAAADAAAANimNrWpTc0/KOgL+oK+wD8AAAA/IwYAAAAAAAABuwAAAAwAAADYpja1qU3NP5C4I+6IO8I/AAAAPyMGAAAAAAAAAbwAAAAMAAAA2KY2talNzT8YcUfcEXfEPwAAAD8yBgAAAAAAAAG9AAAADAAAAPBe97rXvc4/OOKOuCPuyD8AAAA/MgYAAAAAAAABvgAAAAwAAACIOcxhDnPQP+gL+oK+oM8/AAAAP0IGAAAAAAAAAb8AAAAMAAAAoPGMZzzj0T9oypqypqzRPwAAAD9CBgAAAAAAAAHAAAAADAAAAMDuda973dM/KGvKmrKm1D8AAAA/UgYAAAAAAAABwQAAAAwAAADc1KY2tanVP7gj7og74tY/AAAAP1IGAAAAAAAAAcIAAAAMAAAA/NGPfvSj1z/QF/QFfUHXPwAAAD9hBgAAAAAAAAHDAAAADAAAACDmMIc5zNk/FPQFfUFf2D8AAAA/YQYAAAAAAAABxAAAAAwAAABQhCIUoQjdPxT0BX1BX9g/AAAAP3EGAAAAAAAAAcUAAAAMAAAAxBzmMIc54D8U9AV9QV/YPwAAAD9xBgAAAAAAAAHGAAAADAAAAPB1r3vd6+I/FPQFfUFf2D8AAAA/gQYAAAAAAAABxwAAAAwAAACMUIQiFKHkPxT0BX1BX9g/AAAAP4EGAAAAAAAAAcgAAAAMAAAAJBShCEUo5j8U9AV9QV/YPwAAAD+QBgAAAAAAAAHJAAAADAAAAK5kJStZyeY/FPQFfUFf2D8AAAA/kAYAAAAAAAABygAAAAwAAACuZCUrWcnmP/z//////9c/AAAAP88GAAAAAAAAAcsAAAAMAAAAKlnJSlay5j/QF/QFfUHXPwAAAD/PBgAAAAAAAAHMAAAADAAAACQrWclKVuY/oC/oC/qC1j8AAAA/3gYAAAAAAAABzQAAAAwAAACYwxzmMIflP0Bf0Bf0BdU/AAAAP94GAAAAAAAAAc4AAAAMAAAAjmc84xnP5D8oa8qasqbUPwAAAD/uBgAAAAAAAAHPAAAADAAAAPzoRz/60eM/EHfEHXFH1D8AAAA/7gYAAAAAAAAB0AAAAAwAAABsalOb2tTiP+COuCPuiNM/AAAAP/4GAAAAAAAAAdEAAAAMAAAA3ute97rX4T+EvqAv6AvSPwAAAD/+BgAAAAAAAAHSAAAADAAAAMpKVrKSleA/hL6gL+gL0j8AAAA/DQcAAAAAAAAL</ink>
</athena>
</file>

<file path=customXml/item2.xml><?xml version="1.0" encoding="utf-8"?>
<athena xmlns="http://schemas.microsoft.com/edu/athena" version="0.1.3396.0">
  <media streamable="true" recordStart="0" recordEnd="4913" recordLength="4994" audioOnly="true"/>
</athena>
</file>

<file path=customXml/itemProps1.xml><?xml version="1.0" encoding="utf-8"?>
<ds:datastoreItem xmlns:ds="http://schemas.openxmlformats.org/officeDocument/2006/customXml" ds:itemID="{35D9B901-98CB-4287-B9C0-CDF696644A8D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9A5E594E-D096-4AEC-8EA8-A358B002810F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869</TotalTime>
  <Words>763</Words>
  <Application>Microsoft Office PowerPoint</Application>
  <PresentationFormat>Widescreen</PresentationFormat>
  <Paragraphs>213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华文新魏</vt:lpstr>
      <vt:lpstr>Arial</vt:lpstr>
      <vt:lpstr>Consolas</vt:lpstr>
      <vt:lpstr>Trebuchet MS</vt:lpstr>
      <vt:lpstr>Wingdings</vt:lpstr>
      <vt:lpstr>Wingdings 3</vt:lpstr>
      <vt:lpstr>Facet</vt:lpstr>
      <vt:lpstr>Introduction to Strings and Magpie Lab</vt:lpstr>
      <vt:lpstr>Strings in AP</vt:lpstr>
      <vt:lpstr>String Object</vt:lpstr>
      <vt:lpstr>String Concatenation</vt:lpstr>
      <vt:lpstr>String Comparison </vt:lpstr>
      <vt:lpstr>String Comparison</vt:lpstr>
      <vt:lpstr>String Methods: int length()  </vt:lpstr>
      <vt:lpstr>String Methods: String substring(int from, int to)   </vt:lpstr>
      <vt:lpstr>String Methods: String substring(int from)  </vt:lpstr>
      <vt:lpstr>String Methods: int indexOf(String str)   </vt:lpstr>
      <vt:lpstr>Answer to Bonus Question</vt:lpstr>
      <vt:lpstr>Refer to magpie-lab-student-guide.pdf for the rest of the session</vt:lpstr>
      <vt:lpstr>Introduction to arrays in 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Strings and Magpie Lab</dc:title>
  <dc:creator>Andy Fang</dc:creator>
  <cp:lastModifiedBy>Andy Fang</cp:lastModifiedBy>
  <cp:revision>35</cp:revision>
  <dcterms:created xsi:type="dcterms:W3CDTF">2015-02-16T05:36:08Z</dcterms:created>
  <dcterms:modified xsi:type="dcterms:W3CDTF">2015-02-26T05:39:28Z</dcterms:modified>
</cp:coreProperties>
</file>