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92" r:id="rId24"/>
    <p:sldId id="293" r:id="rId25"/>
    <p:sldId id="294" r:id="rId26"/>
    <p:sldId id="295" r:id="rId27"/>
    <p:sldId id="291" r:id="rId28"/>
    <p:sldId id="296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declaring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declaration: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0525" y="2623647"/>
            <a:ext cx="840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//count initialized to 1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2.3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4.1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 and q initialized to 2.3 and 4.1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declaring </a:t>
            </a:r>
            <a:r>
              <a:rPr lang="en-US" dirty="0" smtClean="0"/>
              <a:t>variables &amp;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value of different type is assigned to a variable?</a:t>
            </a:r>
          </a:p>
          <a:p>
            <a:r>
              <a:rPr lang="en-US" dirty="0" smtClean="0"/>
              <a:t>Casting</a:t>
            </a:r>
          </a:p>
          <a:p>
            <a:r>
              <a:rPr lang="en-US" dirty="0" smtClean="0"/>
              <a:t>E.g.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Java always uses the more precise data type in computation against variables of </a:t>
            </a:r>
            <a:r>
              <a:rPr lang="en-US" dirty="0"/>
              <a:t>different</a:t>
            </a:r>
            <a:r>
              <a:rPr lang="en-US" dirty="0" smtClean="0"/>
              <a:t> data types.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8002" y="32238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fr-F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/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fr-F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fr-FR" dirty="0" smtClean="0"/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fr-F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/ 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fr-FR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  <a:p>
            <a:endParaRPr lang="fr-FR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declaring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to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automatically casts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. (Because there is no information loss)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Assigning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to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without a cast, however, causes a compile-time error.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7668" y="27574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cast to double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667" y="4399427"/>
            <a:ext cx="711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6.79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//Error. Need an explicit cast 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declaring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simply truncates the number.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Rounding a number larger than 0: </a:t>
            </a:r>
          </a:p>
          <a:p>
            <a:endParaRPr lang="en-US" dirty="0"/>
          </a:p>
          <a:p>
            <a:r>
              <a:rPr lang="en-US" dirty="0" smtClean="0"/>
              <a:t>Rounding a number lesser than 0: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583321"/>
            <a:ext cx="7346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cost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10.95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cost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//sets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numDollars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10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668" y="3731643"/>
            <a:ext cx="8362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numDollars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has value 11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7667" y="4748003"/>
            <a:ext cx="836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4.8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roundNeg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roundNeg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has value -5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13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how integers are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in Java are 32-bit, with the first bit storing the sign of the integer. 1 for negative, 0 for positive. (127)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Therefore, the range of numbers 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can represent is -2</a:t>
            </a:r>
            <a:r>
              <a:rPr lang="en-US" baseline="30000" dirty="0" smtClean="0"/>
              <a:t>31 </a:t>
            </a:r>
            <a:r>
              <a:rPr lang="en-US" dirty="0" smtClean="0"/>
              <a:t>~ 2</a:t>
            </a:r>
            <a:r>
              <a:rPr lang="en-US" baseline="30000" dirty="0" smtClean="0"/>
              <a:t>31</a:t>
            </a:r>
            <a:r>
              <a:rPr lang="en-US" dirty="0" smtClean="0"/>
              <a:t> – 1 (-2147483648 ~ 2147483647)</a:t>
            </a:r>
            <a:endParaRPr lang="en-US" baseline="30000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05" y="2928030"/>
            <a:ext cx="6410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how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s are </a:t>
            </a:r>
            <a:r>
              <a:rPr lang="en-US" dirty="0"/>
              <a:t>stored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Mantissa &amp; exponent</a:t>
            </a:r>
          </a:p>
          <a:p>
            <a:endParaRPr lang="en-US" dirty="0"/>
          </a:p>
          <a:p>
            <a:r>
              <a:rPr lang="en-US" dirty="0" smtClean="0"/>
              <a:t>Round-off errors:</a:t>
            </a:r>
          </a:p>
          <a:p>
            <a:r>
              <a:rPr lang="en-US" dirty="0" smtClean="0"/>
              <a:t>0.1*26 != </a:t>
            </a:r>
            <a:r>
              <a:rPr lang="en-US" dirty="0"/>
              <a:t>0.1</a:t>
            </a:r>
            <a:r>
              <a:rPr lang="en-US" dirty="0" smtClean="0"/>
              <a:t>+ 0.1+ … + 0.1 </a:t>
            </a:r>
            <a:r>
              <a:rPr lang="en-US" dirty="0"/>
              <a:t>(26 terms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Comparison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s:</a:t>
            </a:r>
          </a:p>
          <a:p>
            <a:endParaRPr lang="en-US" dirty="0"/>
          </a:p>
          <a:p>
            <a:r>
              <a:rPr lang="en-US" dirty="0"/>
              <a:t>Do not routinely </a:t>
            </a:r>
            <a:r>
              <a:rPr lang="en-US" dirty="0" smtClean="0"/>
              <a:t>use == </a:t>
            </a:r>
            <a:r>
              <a:rPr lang="en-US" dirty="0"/>
              <a:t>to test for </a:t>
            </a:r>
            <a:r>
              <a:rPr lang="en-US" dirty="0" smtClean="0"/>
              <a:t>equality of floating-point numbers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2431" y="2639560"/>
                <a:ext cx="280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𝑚𝑎𝑛𝑡𝑖𝑠𝑠𝑎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𝑒𝑥𝑝𝑜𝑛𝑒𝑛𝑡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1" y="2639560"/>
                <a:ext cx="28064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2431" y="4340461"/>
                <a:ext cx="1213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1" y="4340461"/>
                <a:ext cx="1213153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15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 smtClean="0"/>
              <a:t>Python’s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 smtClean="0"/>
              <a:t> has an equivalent in Java: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/>
              <a:t>If there’s no need for a new line.</a:t>
            </a:r>
          </a:p>
          <a:p>
            <a:r>
              <a:rPr lang="en-US" dirty="0" smtClean="0"/>
              <a:t>E.g.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 automatically uses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method to cast variables to strings before printing.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7668" y="3454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"Hot"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"dog"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344421"/>
            <a:ext cx="2438400" cy="866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27668" y="43214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"Hot"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"dog"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23" y="4211196"/>
            <a:ext cx="1819275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27668" y="52984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27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"Value of x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087" y="5456037"/>
            <a:ext cx="3933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Control Structures – if / if … else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7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Control Structures –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2440"/>
          </a:xfrm>
        </p:spPr>
        <p:txBody>
          <a:bodyPr/>
          <a:lstStyle/>
          <a:p>
            <a:r>
              <a:rPr lang="en-US" dirty="0" smtClean="0"/>
              <a:t>Similar to the for loop in Python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collection should be a collection of </a:t>
            </a:r>
            <a:r>
              <a:rPr lang="en-US" dirty="0" err="1" smtClean="0"/>
              <a:t>SomeType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Problem: the element is read-only inside the loop (cannot be changed/deleted).</a:t>
            </a:r>
          </a:p>
          <a:p>
            <a:r>
              <a:rPr lang="en-US" dirty="0" smtClean="0"/>
              <a:t>Problem: the index of the element is hidden.</a:t>
            </a:r>
          </a:p>
          <a:p>
            <a:r>
              <a:rPr lang="en-US" dirty="0" smtClean="0"/>
              <a:t>Those are also problems of the for loops in python.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6268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668" y="3777809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4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Control Structures </a:t>
            </a:r>
            <a:r>
              <a:rPr lang="en-US" dirty="0" smtClean="0"/>
              <a:t>–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Identical to that of python</a:t>
            </a:r>
          </a:p>
          <a:p>
            <a:r>
              <a:rPr lang="en-US" dirty="0" smtClean="0"/>
              <a:t>E.g.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33623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power2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power2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power2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power2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*=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6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So you’ve learned about Python…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Static Typing</a:t>
            </a:r>
          </a:p>
          <a:p>
            <a:r>
              <a:rPr lang="en-US" dirty="0" smtClean="0"/>
              <a:t>Compile</a:t>
            </a:r>
            <a:r>
              <a:rPr lang="en-US" altLang="zh-CN" dirty="0" smtClean="0"/>
              <a:t>d Language</a:t>
            </a:r>
          </a:p>
          <a:p>
            <a:r>
              <a:rPr lang="en-US" altLang="zh-CN" dirty="0" smtClean="0"/>
              <a:t>… Other language-specific details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Dynamic Typing</a:t>
            </a:r>
          </a:p>
          <a:p>
            <a:r>
              <a:rPr lang="en-US" dirty="0" smtClean="0"/>
              <a:t>Interpreted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Control Structures – </a:t>
            </a:r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Differs greatly from the for loop in Python.</a:t>
            </a:r>
          </a:p>
          <a:p>
            <a:r>
              <a:rPr lang="en-US" dirty="0" smtClean="0"/>
              <a:t>Basic structure: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alternative while loop that has identical functions as the for loop: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3018749"/>
            <a:ext cx="8783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initialization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termination condition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update statement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//body of loop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668" y="47942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initialization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termination condition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//body of loop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4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more on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that outputs 1..10: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write this loop with while?</a:t>
            </a:r>
          </a:p>
          <a:p>
            <a:r>
              <a:rPr lang="en-US" dirty="0" smtClean="0"/>
              <a:t>How to output 1..100?</a:t>
            </a:r>
          </a:p>
          <a:p>
            <a:r>
              <a:rPr lang="en-US" dirty="0" smtClean="0"/>
              <a:t>How to output odd numbers only? (two solutions)</a:t>
            </a:r>
          </a:p>
          <a:p>
            <a:r>
              <a:rPr lang="en-US" dirty="0" smtClean="0"/>
              <a:t>How to output the list in reversed direction?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6558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10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" "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nn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90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</a:t>
            </a:r>
            <a:r>
              <a:rPr lang="en-US" dirty="0" smtClean="0"/>
              <a:t>loops –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can live within loops.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out put the following characters?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6335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99" y="4860749"/>
            <a:ext cx="1106488" cy="18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more on loops 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” breaks the iteration of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What’s the value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in the end?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9505" y="27323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nn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34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more on loops 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” ignores the rest of the block and continues the iteration of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What’s the value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in the end?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958" y="28096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continue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" </a:t>
            </a:r>
            <a:r>
              <a:rPr lang="nn-NO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nn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64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</a:t>
            </a:r>
            <a:r>
              <a:rPr lang="en-US" dirty="0" smtClean="0"/>
              <a:t>loops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381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Prime number test</a:t>
            </a:r>
          </a:p>
          <a:p>
            <a:pPr lvl="1"/>
            <a:r>
              <a:rPr lang="en-US" dirty="0" smtClean="0"/>
              <a:t>Test if the number is dividable by any number that is smaller than it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n</a:t>
            </a:r>
            <a:r>
              <a:rPr lang="en-US" dirty="0" smtClean="0"/>
              <a:t> equals 1</a:t>
            </a:r>
          </a:p>
          <a:p>
            <a:pPr lvl="3"/>
            <a:r>
              <a:rPr lang="en-US" dirty="0" smtClean="0"/>
              <a:t>n is not a prime number</a:t>
            </a:r>
          </a:p>
          <a:p>
            <a:pPr lvl="2"/>
            <a:r>
              <a:rPr lang="en-US" dirty="0" smtClean="0"/>
              <a:t>if n equals 2</a:t>
            </a:r>
          </a:p>
          <a:p>
            <a:pPr lvl="3"/>
            <a:r>
              <a:rPr lang="en-US" dirty="0" smtClean="0"/>
              <a:t>n is a prime number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2..(n-1)</a:t>
            </a:r>
          </a:p>
          <a:p>
            <a:pPr lvl="3"/>
            <a:r>
              <a:rPr lang="en-US" dirty="0" smtClean="0"/>
              <a:t>if n is dividable by </a:t>
            </a:r>
            <a:r>
              <a:rPr lang="en-US" dirty="0" err="1" smtClean="0"/>
              <a:t>i</a:t>
            </a:r>
            <a:endParaRPr lang="en-US" dirty="0" smtClean="0"/>
          </a:p>
          <a:p>
            <a:pPr lvl="4"/>
            <a:r>
              <a:rPr lang="en-US" dirty="0" smtClean="0"/>
              <a:t>Break the loop; n is not a prime number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equals n (why not n-1?)</a:t>
            </a:r>
          </a:p>
          <a:p>
            <a:pPr lvl="3"/>
            <a:r>
              <a:rPr lang="en-US" dirty="0"/>
              <a:t>n</a:t>
            </a:r>
            <a:r>
              <a:rPr lang="en-US" dirty="0" smtClean="0"/>
              <a:t> is a prime number</a:t>
            </a:r>
          </a:p>
          <a:p>
            <a:r>
              <a:rPr lang="en-US" dirty="0" smtClean="0"/>
              <a:t>How to express the logic above in Java?</a:t>
            </a:r>
          </a:p>
          <a:p>
            <a:r>
              <a:rPr lang="en-US" dirty="0" smtClean="0"/>
              <a:t>Is there any possible improvement in efficiency of the above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more on </a:t>
            </a:r>
            <a:r>
              <a:rPr lang="en-US" dirty="0" smtClean="0"/>
              <a:t>loops - 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7668" y="143742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number to be tested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"N"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"Y"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+ 1) 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"Y"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"N"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33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Name that function as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Functions(methods) in Java, like variables, need to be declared</a:t>
            </a:r>
            <a:endParaRPr lang="en-US" dirty="0"/>
          </a:p>
          <a:p>
            <a:r>
              <a:rPr lang="en-US" dirty="0" smtClean="0"/>
              <a:t>E.g.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085" y="3651645"/>
            <a:ext cx="997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someParameter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anotherParameter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085" y="2986163"/>
            <a:ext cx="970079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2467" y="4944064"/>
            <a:ext cx="970079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</a:p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0174" y="2986163"/>
            <a:ext cx="970079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937" y="4944064"/>
            <a:ext cx="970079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06016" y="2986163"/>
            <a:ext cx="1319021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1373" y="2986163"/>
            <a:ext cx="1319021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6779" y="4944064"/>
            <a:ext cx="1319021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</a:t>
            </a:r>
          </a:p>
          <a:p>
            <a:pPr algn="ctr"/>
            <a:r>
              <a:rPr lang="en-US" dirty="0" smtClean="0"/>
              <a:t>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0394" y="4944064"/>
            <a:ext cx="1319021" cy="5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</a:t>
            </a:r>
          </a:p>
          <a:p>
            <a:pPr algn="ctr"/>
            <a:r>
              <a:rPr lang="en-US" dirty="0" smtClean="0"/>
              <a:t>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05124" y="3559555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08788" y="3572781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4858" y="3559555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57262" y="3559555"/>
            <a:ext cx="0" cy="2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08017" y="3953814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20976" y="3967357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48509" y="4027896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679904" y="3953813"/>
            <a:ext cx="0" cy="9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more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/>
          <a:lstStyle/>
          <a:p>
            <a:r>
              <a:rPr lang="en-US" dirty="0" smtClean="0"/>
              <a:t>Why methods?</a:t>
            </a:r>
          </a:p>
          <a:p>
            <a:pPr lvl="1"/>
            <a:r>
              <a:rPr lang="en-US" dirty="0" smtClean="0"/>
              <a:t>Simplicity, Readability, Reusability</a:t>
            </a:r>
          </a:p>
          <a:p>
            <a:r>
              <a:rPr lang="en-US" dirty="0" smtClean="0"/>
              <a:t>E.g. </a:t>
            </a:r>
            <a:endParaRPr lang="en-US" dirty="0"/>
          </a:p>
          <a:p>
            <a:pPr lvl="1"/>
            <a:r>
              <a:rPr lang="en-US" dirty="0" smtClean="0"/>
              <a:t>Fancy output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7668" y="362574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static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printStars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++) 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printStars</a:t>
            </a:r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endParaRPr lang="nn-NO" dirty="0"/>
          </a:p>
          <a:p>
            <a:r>
              <a:rPr lang="nn-NO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10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Wrap it all together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Java lives in classes.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[]) </a:t>
            </a:r>
            <a:r>
              <a:rPr lang="en-US" dirty="0" smtClean="0"/>
              <a:t>method is the entry point of a Java program.</a:t>
            </a:r>
            <a:endParaRPr lang="en-US" dirty="0"/>
          </a:p>
          <a:p>
            <a:r>
              <a:rPr lang="en-US" dirty="0" smtClean="0"/>
              <a:t>E.g. Main.java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37511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"Hello World!"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7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 -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variable can be of </a:t>
            </a:r>
            <a:r>
              <a:rPr lang="en-US" i="1" u="sng" dirty="0" smtClean="0"/>
              <a:t>any</a:t>
            </a:r>
            <a:r>
              <a:rPr lang="en-US" dirty="0" smtClean="0"/>
              <a:t> data type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can be either an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or a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which is not determinable by solely inspecting the source code.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7668" y="29662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19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the following Python code into Java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3946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81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19304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8000"/>
                </a:solidFill>
                <a:latin typeface="Consolas" panose="020B0609020204030204" pitchFamily="49" charset="0"/>
              </a:rPr>
              <a:t>100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+=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sv-SE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sv-SE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sv-SE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sv-SE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sv-S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91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the following Python code into Java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6698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"zero"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"three"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55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7668" y="253131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"zero"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"one"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"two"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"three"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40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Fizz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number n. Print number from 1 to n. But</a:t>
            </a:r>
            <a:r>
              <a:rPr lang="en-US" dirty="0" smtClean="0"/>
              <a:t>:</a:t>
            </a:r>
          </a:p>
          <a:p>
            <a:r>
              <a:rPr lang="en-US" dirty="0"/>
              <a:t>when number is divided by 3, print </a:t>
            </a:r>
            <a:r>
              <a:rPr lang="en-US" b="1" dirty="0"/>
              <a:t>fizz</a:t>
            </a:r>
            <a:r>
              <a:rPr lang="en-US" dirty="0" smtClean="0"/>
              <a:t>;</a:t>
            </a:r>
          </a:p>
          <a:p>
            <a:r>
              <a:rPr lang="en-US" dirty="0"/>
              <a:t>when number is divided by 5, print </a:t>
            </a:r>
            <a:r>
              <a:rPr lang="en-US" b="1" dirty="0"/>
              <a:t>buzz</a:t>
            </a:r>
            <a:r>
              <a:rPr lang="en-US" dirty="0" smtClean="0"/>
              <a:t>;</a:t>
            </a:r>
          </a:p>
          <a:p>
            <a:r>
              <a:rPr lang="en-US" dirty="0"/>
              <a:t>when number is divided by both 3 and 5, print </a:t>
            </a:r>
            <a:r>
              <a:rPr lang="en-US" b="1" dirty="0"/>
              <a:t>fizz buzz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E.g. for n=15:</a:t>
            </a:r>
            <a:endParaRPr lang="en-US" dirty="0"/>
          </a:p>
          <a:p>
            <a:r>
              <a:rPr lang="en-US" dirty="0"/>
              <a:t>1 2 fizz 4 buzz fizz 7 8 fizz buzz 11 fizz 13 14 fizz buzz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Fizz Buzz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7668" y="21605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FizzBuzz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your code here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1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</a:t>
            </a:r>
            <a:r>
              <a:rPr lang="en-US" dirty="0"/>
              <a:t>Fizz </a:t>
            </a:r>
            <a:r>
              <a:rPr lang="en-US" dirty="0" smtClean="0"/>
              <a:t>Buzz)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19304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FizzBuzz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"fizz buzz 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		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"buzz 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"fizz 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		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84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Climbing Stairs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climbing a stair case. It takes </a:t>
            </a:r>
            <a:r>
              <a:rPr lang="en-US" b="1" i="1" dirty="0"/>
              <a:t>n</a:t>
            </a:r>
            <a:r>
              <a:rPr lang="en-US" dirty="0"/>
              <a:t> steps to reach to the top</a:t>
            </a:r>
            <a:r>
              <a:rPr lang="en-US" dirty="0" smtClean="0"/>
              <a:t>. (n&gt;=3)</a:t>
            </a:r>
          </a:p>
          <a:p>
            <a:endParaRPr lang="en-US" dirty="0"/>
          </a:p>
          <a:p>
            <a:r>
              <a:rPr lang="en-US" dirty="0"/>
              <a:t>Each time you can either climb 1 or 2 steps. In how many distinct ways can you climb to the top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example: n=3</a:t>
            </a:r>
          </a:p>
          <a:p>
            <a:r>
              <a:rPr lang="en-US" dirty="0" smtClean="0"/>
              <a:t>1+1+1=2+1=1+2=3</a:t>
            </a:r>
          </a:p>
          <a:p>
            <a:endParaRPr lang="en-US" dirty="0" smtClean="0"/>
          </a:p>
          <a:p>
            <a:r>
              <a:rPr lang="en-US" dirty="0" smtClean="0"/>
              <a:t>Therefore, you should print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Climbing Stairs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21605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Stairs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your code here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73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 -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</a:t>
            </a:r>
            <a:r>
              <a:rPr lang="en-US" i="1" u="sng" dirty="0" smtClean="0"/>
              <a:t>only</a:t>
            </a:r>
            <a:r>
              <a:rPr lang="en-US" dirty="0" smtClean="0"/>
              <a:t> be of </a:t>
            </a:r>
            <a:r>
              <a:rPr lang="en-US" i="1" u="sng" dirty="0" smtClean="0"/>
              <a:t>one</a:t>
            </a:r>
            <a:r>
              <a:rPr lang="en-US" dirty="0" smtClean="0"/>
              <a:t> particular data type that has been previously declared </a:t>
            </a:r>
            <a:r>
              <a:rPr lang="en-US" i="1" u="sng" dirty="0" smtClean="0"/>
              <a:t>explicitly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 smtClean="0"/>
              <a:t> can only be an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dirty="0" smtClean="0"/>
              <a:t>, which was declared in line 2.</a:t>
            </a:r>
          </a:p>
          <a:p>
            <a:r>
              <a:rPr lang="en-US" dirty="0" smtClean="0"/>
              <a:t>Throughout the entire scope,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 smtClean="0"/>
              <a:t> can never be of other data types.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0410" y="3085312"/>
            <a:ext cx="9740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"String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cannot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“cast”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string to an integer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49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(Climbing Stairs)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68" y="19304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Stairs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last2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last1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answer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answer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last2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++;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60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vs Interpreted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REPL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ym typeface="Wingdings" panose="05000000000000000000" pitchFamily="2" charset="2"/>
              </a:rPr>
              <a:t>read–</a:t>
            </a:r>
            <a:r>
              <a:rPr lang="en-US" altLang="zh-CN" dirty="0" err="1" smtClean="0">
                <a:sym typeface="Wingdings" panose="05000000000000000000" pitchFamily="2" charset="2"/>
              </a:rPr>
              <a:t>eval</a:t>
            </a:r>
            <a:r>
              <a:rPr lang="en-US" altLang="zh-CN" dirty="0" smtClean="0">
                <a:sym typeface="Wingdings" panose="05000000000000000000" pitchFamily="2" charset="2"/>
              </a:rPr>
              <a:t>–print loop)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the code interpreter on </a:t>
            </a:r>
            <a:r>
              <a:rPr lang="en-US" dirty="0" err="1" smtClean="0">
                <a:sym typeface="Wingdings" panose="05000000000000000000" pitchFamily="2" charset="2"/>
              </a:rPr>
              <a:t>Codeacademy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Much of the program is changeable in runtime.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Java: Compiled Language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Code  Byte Code  Execution in Java Virtual Machine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code needs to be “pre-processed” before execution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Altering the program in runtime is hard (can be achieved through reflection).</a:t>
            </a:r>
          </a:p>
          <a:p>
            <a:pPr marL="5715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7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steps to translate a Python program into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requires </a:t>
            </a:r>
            <a:r>
              <a:rPr lang="en-US" i="1" u="sng" dirty="0" smtClean="0"/>
              <a:t>each command</a:t>
            </a:r>
            <a:r>
              <a:rPr lang="en-US" dirty="0" smtClean="0"/>
              <a:t> to end with a comma (“;”), whereas such requirement is </a:t>
            </a:r>
            <a:r>
              <a:rPr lang="en-US" i="1" u="sng" dirty="0" smtClean="0"/>
              <a:t>not mandatory</a:t>
            </a:r>
            <a:r>
              <a:rPr lang="en-US" dirty="0" smtClean="0"/>
              <a:t> in Python.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Python: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j-lt"/>
              </a:rPr>
              <a:t>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Java: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separated environments called “blocks”</a:t>
            </a:r>
          </a:p>
          <a:p>
            <a:r>
              <a:rPr lang="en-US" dirty="0" smtClean="0"/>
              <a:t>Blocks in python are represented by </a:t>
            </a:r>
            <a:r>
              <a:rPr lang="en-US" b="1" i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indention</a:t>
            </a:r>
            <a:r>
              <a:rPr lang="en-US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whereas they are represented by </a:t>
            </a:r>
            <a:r>
              <a:rPr lang="en-US" b="1" i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brackets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Java.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E.g.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Python: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Java: </a:t>
            </a: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2135" y="3948402"/>
            <a:ext cx="6727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"Hello, I am a while and count is"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2135" y="5309585"/>
            <a:ext cx="10732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"Hello, I am a while and count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++;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7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Declare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before, </a:t>
            </a:r>
            <a:r>
              <a:rPr lang="en-US" i="1" u="sng" dirty="0" smtClean="0"/>
              <a:t>the data type of a variable must be declared explicitly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AP we deal with three built-in data types: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variable can be initialized in its declaration, i.e., assign a value to it while declaring.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249"/>
              </p:ext>
            </p:extLst>
          </p:nvPr>
        </p:nvGraphicFramePr>
        <p:xfrm>
          <a:off x="1146002" y="3024984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201"/>
                <a:gridCol w="6105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integer. For example,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-26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3000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Just two values,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double precision floating-point number.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2.718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-367189.41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1.6e4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1591</Words>
  <Application>Microsoft Office PowerPoint</Application>
  <PresentationFormat>Widescreen</PresentationFormat>
  <Paragraphs>475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方正姚体</vt:lpstr>
      <vt:lpstr>华文新魏</vt:lpstr>
      <vt:lpstr>Arial</vt:lpstr>
      <vt:lpstr>Cambria Math</vt:lpstr>
      <vt:lpstr>Consolas</vt:lpstr>
      <vt:lpstr>Trebuchet MS</vt:lpstr>
      <vt:lpstr>Wingdings</vt:lpstr>
      <vt:lpstr>Wingdings 3</vt:lpstr>
      <vt:lpstr>Facet</vt:lpstr>
      <vt:lpstr>Java 101</vt:lpstr>
      <vt:lpstr>So you’ve learned about Python…</vt:lpstr>
      <vt:lpstr>Dynamic Typing - Python</vt:lpstr>
      <vt:lpstr>Static Typing - Java</vt:lpstr>
      <vt:lpstr>Compiled vs Interpreted Language</vt:lpstr>
      <vt:lpstr>7 steps to translate a Python program into Java</vt:lpstr>
      <vt:lpstr>Step 1: Commas</vt:lpstr>
      <vt:lpstr>Step 2: Brackets</vt:lpstr>
      <vt:lpstr>Step 3: Declare the variables</vt:lpstr>
      <vt:lpstr>… more on declaring variables &amp; data types</vt:lpstr>
      <vt:lpstr>… more on declaring variables &amp; data types</vt:lpstr>
      <vt:lpstr>… more on declaring variables &amp; data types</vt:lpstr>
      <vt:lpstr>… more on declaring variables &amp; data types</vt:lpstr>
      <vt:lpstr>… how integers are stored</vt:lpstr>
      <vt:lpstr>… how doubles are stored</vt:lpstr>
      <vt:lpstr>Step 4: Output</vt:lpstr>
      <vt:lpstr>Step 5: Control Structures – if / if … else …</vt:lpstr>
      <vt:lpstr>Step 5: Control Structures – foreach loops</vt:lpstr>
      <vt:lpstr>Step 5: Control Structures – while loops</vt:lpstr>
      <vt:lpstr>Step 5: Control Structures – for loops</vt:lpstr>
      <vt:lpstr>… more on loops</vt:lpstr>
      <vt:lpstr>… more on loops – nested loops</vt:lpstr>
      <vt:lpstr>… more on loops - break</vt:lpstr>
      <vt:lpstr>… more on loops - continue</vt:lpstr>
      <vt:lpstr>… more on loops - exercise</vt:lpstr>
      <vt:lpstr>… more on loops - exercise</vt:lpstr>
      <vt:lpstr>Step 6: Name that function as a method</vt:lpstr>
      <vt:lpstr>… more on methods</vt:lpstr>
      <vt:lpstr>Step 7: Wrap it all together in a class</vt:lpstr>
      <vt:lpstr>Practice Time</vt:lpstr>
      <vt:lpstr>Translate the following Python code into Java (1)</vt:lpstr>
      <vt:lpstr>Answer (1)</vt:lpstr>
      <vt:lpstr>Translate the following Python code into Java (2)</vt:lpstr>
      <vt:lpstr>Answer (2)</vt:lpstr>
      <vt:lpstr>Fizz Buzz</vt:lpstr>
      <vt:lpstr>Fizz Buzz</vt:lpstr>
      <vt:lpstr>Answer (Fizz Buzz)</vt:lpstr>
      <vt:lpstr>Climbing Stairs </vt:lpstr>
      <vt:lpstr>Climbing Stairs </vt:lpstr>
      <vt:lpstr>Answer (Climbing Stairs)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101</dc:title>
  <dc:creator>Andy Fang</dc:creator>
  <cp:lastModifiedBy>Andy Fang</cp:lastModifiedBy>
  <cp:revision>50</cp:revision>
  <dcterms:created xsi:type="dcterms:W3CDTF">2015-02-14T11:28:35Z</dcterms:created>
  <dcterms:modified xsi:type="dcterms:W3CDTF">2015-02-26T06:55:40Z</dcterms:modified>
</cp:coreProperties>
</file>