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66"/>
  </p:notesMasterIdLst>
  <p:sldIdLst>
    <p:sldId id="257" r:id="rId3"/>
    <p:sldId id="256" r:id="rId4"/>
    <p:sldId id="326" r:id="rId5"/>
    <p:sldId id="279" r:id="rId6"/>
    <p:sldId id="281" r:id="rId7"/>
    <p:sldId id="282" r:id="rId8"/>
    <p:sldId id="324" r:id="rId9"/>
    <p:sldId id="258" r:id="rId10"/>
    <p:sldId id="261" r:id="rId11"/>
    <p:sldId id="334" r:id="rId12"/>
    <p:sldId id="325" r:id="rId13"/>
    <p:sldId id="327" r:id="rId14"/>
    <p:sldId id="263" r:id="rId15"/>
    <p:sldId id="265" r:id="rId16"/>
    <p:sldId id="262" r:id="rId17"/>
    <p:sldId id="277" r:id="rId18"/>
    <p:sldId id="275" r:id="rId19"/>
    <p:sldId id="274" r:id="rId20"/>
    <p:sldId id="337" r:id="rId21"/>
    <p:sldId id="328" r:id="rId22"/>
    <p:sldId id="338" r:id="rId23"/>
    <p:sldId id="259" r:id="rId24"/>
    <p:sldId id="260" r:id="rId25"/>
    <p:sldId id="283" r:id="rId26"/>
    <p:sldId id="285" r:id="rId27"/>
    <p:sldId id="284" r:id="rId28"/>
    <p:sldId id="286" r:id="rId29"/>
    <p:sldId id="287" r:id="rId30"/>
    <p:sldId id="288" r:id="rId31"/>
    <p:sldId id="329" r:id="rId32"/>
    <p:sldId id="290" r:id="rId33"/>
    <p:sldId id="289" r:id="rId34"/>
    <p:sldId id="291" r:id="rId35"/>
    <p:sldId id="330" r:id="rId36"/>
    <p:sldId id="292" r:id="rId37"/>
    <p:sldId id="293" r:id="rId38"/>
    <p:sldId id="299" r:id="rId39"/>
    <p:sldId id="331" r:id="rId40"/>
    <p:sldId id="300" r:id="rId41"/>
    <p:sldId id="301" r:id="rId42"/>
    <p:sldId id="309" r:id="rId43"/>
    <p:sldId id="332" r:id="rId44"/>
    <p:sldId id="302" r:id="rId45"/>
    <p:sldId id="303" r:id="rId46"/>
    <p:sldId id="304" r:id="rId47"/>
    <p:sldId id="305" r:id="rId48"/>
    <p:sldId id="306" r:id="rId49"/>
    <p:sldId id="307" r:id="rId50"/>
    <p:sldId id="310" r:id="rId51"/>
    <p:sldId id="311" r:id="rId52"/>
    <p:sldId id="323" r:id="rId53"/>
    <p:sldId id="312" r:id="rId54"/>
    <p:sldId id="298" r:id="rId55"/>
    <p:sldId id="278" r:id="rId56"/>
    <p:sldId id="335" r:id="rId57"/>
    <p:sldId id="276"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2088A54-C164-4FB3-94C9-C1954F529594}">
          <p14:sldIdLst>
            <p14:sldId id="257"/>
            <p14:sldId id="256"/>
            <p14:sldId id="326"/>
            <p14:sldId id="279"/>
            <p14:sldId id="281"/>
            <p14:sldId id="282"/>
            <p14:sldId id="324"/>
            <p14:sldId id="258"/>
            <p14:sldId id="261"/>
            <p14:sldId id="334"/>
            <p14:sldId id="325"/>
            <p14:sldId id="327"/>
            <p14:sldId id="263"/>
            <p14:sldId id="265"/>
            <p14:sldId id="262"/>
            <p14:sldId id="277"/>
            <p14:sldId id="275"/>
            <p14:sldId id="274"/>
            <p14:sldId id="337"/>
            <p14:sldId id="328"/>
            <p14:sldId id="338"/>
            <p14:sldId id="259"/>
            <p14:sldId id="260"/>
            <p14:sldId id="283"/>
            <p14:sldId id="285"/>
            <p14:sldId id="284"/>
            <p14:sldId id="286"/>
            <p14:sldId id="287"/>
            <p14:sldId id="288"/>
            <p14:sldId id="329"/>
            <p14:sldId id="290"/>
            <p14:sldId id="289"/>
            <p14:sldId id="291"/>
            <p14:sldId id="330"/>
            <p14:sldId id="292"/>
            <p14:sldId id="293"/>
            <p14:sldId id="299"/>
            <p14:sldId id="331"/>
            <p14:sldId id="300"/>
            <p14:sldId id="301"/>
            <p14:sldId id="309"/>
            <p14:sldId id="332"/>
            <p14:sldId id="302"/>
            <p14:sldId id="303"/>
            <p14:sldId id="304"/>
            <p14:sldId id="305"/>
            <p14:sldId id="306"/>
            <p14:sldId id="307"/>
            <p14:sldId id="310"/>
            <p14:sldId id="311"/>
            <p14:sldId id="323"/>
            <p14:sldId id="312"/>
          </p14:sldIdLst>
        </p14:section>
        <p14:section name="Back-Up Slides" id="{491AF73B-99E0-49A6-8792-CB5BF7858841}">
          <p14:sldIdLst>
            <p14:sldId id="298"/>
            <p14:sldId id="278"/>
            <p14:sldId id="335"/>
            <p14:sldId id="276"/>
            <p14:sldId id="313"/>
            <p14:sldId id="314"/>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5548A-9276-4690-BFF0-A3CA83772A30}"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9CB92-120F-49F1-BD4D-4895A453E6FE}" type="slidenum">
              <a:rPr lang="zh-CN" altLang="en-US" smtClean="0"/>
              <a:t>‹#›</a:t>
            </a:fld>
            <a:endParaRPr lang="zh-CN" altLang="en-US"/>
          </a:p>
        </p:txBody>
      </p:sp>
    </p:spTree>
    <p:extLst>
      <p:ext uri="{BB962C8B-B14F-4D97-AF65-F5344CB8AC3E}">
        <p14:creationId xmlns:p14="http://schemas.microsoft.com/office/powerpoint/2010/main" val="88535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9CB92-120F-49F1-BD4D-4895A453E6FE}" type="slidenum">
              <a:rPr lang="zh-CN" altLang="en-US" smtClean="0"/>
              <a:t>7</a:t>
            </a:fld>
            <a:endParaRPr lang="zh-CN" altLang="en-US"/>
          </a:p>
        </p:txBody>
      </p:sp>
    </p:spTree>
    <p:extLst>
      <p:ext uri="{BB962C8B-B14F-4D97-AF65-F5344CB8AC3E}">
        <p14:creationId xmlns:p14="http://schemas.microsoft.com/office/powerpoint/2010/main" val="173026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9CB92-120F-49F1-BD4D-4895A453E6FE}" type="slidenum">
              <a:rPr lang="zh-CN" altLang="en-US" smtClean="0"/>
              <a:t>10</a:t>
            </a:fld>
            <a:endParaRPr lang="zh-CN" altLang="en-US"/>
          </a:p>
        </p:txBody>
      </p:sp>
    </p:spTree>
    <p:extLst>
      <p:ext uri="{BB962C8B-B14F-4D97-AF65-F5344CB8AC3E}">
        <p14:creationId xmlns:p14="http://schemas.microsoft.com/office/powerpoint/2010/main" val="1724431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9CB92-120F-49F1-BD4D-4895A453E6FE}" type="slidenum">
              <a:rPr lang="zh-CN" altLang="en-US" smtClean="0"/>
              <a:t>22</a:t>
            </a:fld>
            <a:endParaRPr lang="zh-CN" altLang="en-US"/>
          </a:p>
        </p:txBody>
      </p:sp>
    </p:spTree>
    <p:extLst>
      <p:ext uri="{BB962C8B-B14F-4D97-AF65-F5344CB8AC3E}">
        <p14:creationId xmlns:p14="http://schemas.microsoft.com/office/powerpoint/2010/main" val="304293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9CB92-120F-49F1-BD4D-4895A453E6FE}" type="slidenum">
              <a:rPr lang="zh-CN" altLang="en-US" smtClean="0"/>
              <a:t>36</a:t>
            </a:fld>
            <a:endParaRPr lang="zh-CN" altLang="en-US"/>
          </a:p>
        </p:txBody>
      </p:sp>
    </p:spTree>
    <p:extLst>
      <p:ext uri="{BB962C8B-B14F-4D97-AF65-F5344CB8AC3E}">
        <p14:creationId xmlns:p14="http://schemas.microsoft.com/office/powerpoint/2010/main" val="221080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99CB92-120F-49F1-BD4D-4895A453E6FE}" type="slidenum">
              <a:rPr lang="zh-CN" altLang="en-US" smtClean="0"/>
              <a:t>38</a:t>
            </a:fld>
            <a:endParaRPr lang="zh-CN" altLang="en-US"/>
          </a:p>
        </p:txBody>
      </p:sp>
    </p:spTree>
    <p:extLst>
      <p:ext uri="{BB962C8B-B14F-4D97-AF65-F5344CB8AC3E}">
        <p14:creationId xmlns:p14="http://schemas.microsoft.com/office/powerpoint/2010/main" val="1377673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greyWatermark-20.png"/>
          <p:cNvPicPr>
            <a:picLocks noChangeAspect="1"/>
          </p:cNvPicPr>
          <p:nvPr/>
        </p:nvPicPr>
        <p:blipFill>
          <a:blip r:embed="rId2" cstate="print"/>
          <a:stretch>
            <a:fillRect/>
          </a:stretch>
        </p:blipFill>
        <p:spPr>
          <a:xfrm>
            <a:off x="5185590" y="2981887"/>
            <a:ext cx="3958410" cy="3876115"/>
          </a:xfrm>
          <a:prstGeom prst="rect">
            <a:avLst/>
          </a:prstGeom>
        </p:spPr>
      </p:pic>
      <p:sp>
        <p:nvSpPr>
          <p:cNvPr id="2" name="Title 1"/>
          <p:cNvSpPr>
            <a:spLocks noGrp="1"/>
          </p:cNvSpPr>
          <p:nvPr>
            <p:ph type="ctrTitle"/>
          </p:nvPr>
        </p:nvSpPr>
        <p:spPr>
          <a:xfrm>
            <a:off x="457200" y="2286000"/>
            <a:ext cx="6858000" cy="1524000"/>
          </a:xfrm>
        </p:spPr>
        <p:txBody>
          <a:bodyPr>
            <a:noAutofit/>
          </a:bodyPr>
          <a:lstStyle>
            <a:lvl1pPr>
              <a:defRPr sz="3000" b="1"/>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10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990602"/>
            <a:ext cx="2743200" cy="88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9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Slide Number Placeholder 2"/>
          <p:cNvSpPr>
            <a:spLocks noGrp="1"/>
          </p:cNvSpPr>
          <p:nvPr>
            <p:ph type="sldNum" sz="quarter" idx="10"/>
          </p:nvPr>
        </p:nvSpPr>
        <p:spPr/>
        <p:txBody>
          <a:bodyPr/>
          <a:lstStyle/>
          <a:p>
            <a:fld id="{00ACEBF0-24B4-47E3-A38F-7AFE37C6BF9D}" type="slidenum">
              <a:rPr lang="zh-CN" altLang="en-US" smtClean="0"/>
              <a:t>‹#›</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6" name="Picture Placeholder 5"/>
          <p:cNvSpPr>
            <a:spLocks noGrp="1"/>
          </p:cNvSpPr>
          <p:nvPr>
            <p:ph type="pic" sz="quarter" idx="12"/>
          </p:nvPr>
        </p:nvSpPr>
        <p:spPr>
          <a:xfrm>
            <a:off x="457200" y="1524000"/>
            <a:ext cx="5867400" cy="4648200"/>
          </a:xfrm>
        </p:spPr>
        <p:txBody>
          <a:bodyPr/>
          <a:lstStyle/>
          <a:p>
            <a:r>
              <a:rPr lang="zh-CN" altLang="en-US"/>
              <a:t>单击图标添加图片</a:t>
            </a:r>
            <a:endParaRPr lang="en-US"/>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1500"/>
            </a:lvl1pPr>
            <a:lvl2pPr>
              <a:defRPr sz="1350"/>
            </a:lvl2pPr>
            <a:lvl3pPr>
              <a:defRPr sz="1200"/>
            </a:lvl3pPr>
            <a:lvl4pPr>
              <a:defRPr sz="1050"/>
            </a:lvl4pPr>
            <a:lvl5pP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76795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Re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225" y="1433515"/>
            <a:ext cx="4019550" cy="3990975"/>
          </a:xfrm>
          <a:prstGeom prst="rect">
            <a:avLst/>
          </a:prstGeom>
        </p:spPr>
      </p:pic>
    </p:spTree>
    <p:extLst>
      <p:ext uri="{BB962C8B-B14F-4D97-AF65-F5344CB8AC3E}">
        <p14:creationId xmlns:p14="http://schemas.microsoft.com/office/powerpoint/2010/main" val="161195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5590" y="2981885"/>
            <a:ext cx="3958410" cy="3876114"/>
          </a:xfrm>
          <a:prstGeom prst="rect">
            <a:avLst/>
          </a:prstGeom>
        </p:spPr>
      </p:pic>
      <p:sp>
        <p:nvSpPr>
          <p:cNvPr id="2" name="Title 1"/>
          <p:cNvSpPr>
            <a:spLocks noGrp="1"/>
          </p:cNvSpPr>
          <p:nvPr>
            <p:ph type="ctrTitle"/>
          </p:nvPr>
        </p:nvSpPr>
        <p:spPr>
          <a:xfrm>
            <a:off x="457200" y="2286000"/>
            <a:ext cx="6858000" cy="1524000"/>
          </a:xfrm>
        </p:spPr>
        <p:txBody>
          <a:bodyPr>
            <a:noAutofit/>
          </a:bodyPr>
          <a:lstStyle>
            <a:lvl1pPr>
              <a:defRPr sz="300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041648"/>
            <a:ext cx="6858000" cy="990600"/>
          </a:xfrm>
        </p:spPr>
        <p:txBody>
          <a:bodyPr anchor="t" anchorCtr="0">
            <a:normAutofit/>
          </a:bodyPr>
          <a:lstStyle>
            <a:lvl1pPr marL="0" indent="0" algn="l">
              <a:buNone/>
              <a:defRPr sz="21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958595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chemeClr val="accent1"/>
        </a:solidFill>
        <a:effectLst/>
      </p:bgPr>
    </p:bg>
    <p:spTree>
      <p:nvGrpSpPr>
        <p:cNvPr id="1" name=""/>
        <p:cNvGrpSpPr/>
        <p:nvPr/>
      </p:nvGrpSpPr>
      <p:grpSpPr>
        <a:xfrm>
          <a:off x="0" y="0"/>
          <a:ext cx="0" cy="0"/>
          <a:chOff x="0" y="0"/>
          <a:chExt cx="0" cy="0"/>
        </a:xfrm>
      </p:grpSpPr>
      <p:pic>
        <p:nvPicPr>
          <p:cNvPr id="8" name="Picture 4"/>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2286000"/>
            <a:ext cx="6858000" cy="1524000"/>
          </a:xfrm>
        </p:spPr>
        <p:txBody>
          <a:bodyPr>
            <a:noAutofit/>
          </a:bodyPr>
          <a:lstStyle>
            <a:lvl1pPr>
              <a:defRPr sz="3000">
                <a:solidFill>
                  <a:schemeClr val="bg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038600"/>
            <a:ext cx="6858000" cy="990600"/>
          </a:xfrm>
        </p:spPr>
        <p:txBody>
          <a:bodyPr anchor="t" anchorCtr="0">
            <a:normAutofit/>
          </a:bodyPr>
          <a:lstStyle>
            <a:lvl1pPr marL="0" indent="0" algn="l">
              <a:buNone/>
              <a:defRPr sz="2100">
                <a:solidFill>
                  <a:schemeClr val="bg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84649" y="2980946"/>
            <a:ext cx="3959371" cy="3877055"/>
          </a:xfrm>
          <a:prstGeom prst="rect">
            <a:avLst/>
          </a:prstGeom>
        </p:spPr>
      </p:pic>
    </p:spTree>
    <p:extLst>
      <p:ext uri="{BB962C8B-B14F-4D97-AF65-F5344CB8AC3E}">
        <p14:creationId xmlns:p14="http://schemas.microsoft.com/office/powerpoint/2010/main" val="2579500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5590" y="2981885"/>
            <a:ext cx="3958410" cy="3876114"/>
          </a:xfrm>
          <a:prstGeom prst="rect">
            <a:avLst/>
          </a:prstGeom>
        </p:spPr>
      </p:pic>
      <p:sp>
        <p:nvSpPr>
          <p:cNvPr id="2" name="Title 1"/>
          <p:cNvSpPr>
            <a:spLocks noGrp="1"/>
          </p:cNvSpPr>
          <p:nvPr>
            <p:ph type="title"/>
          </p:nvPr>
        </p:nvSpPr>
        <p:spPr>
          <a:xfrm>
            <a:off x="762000" y="685800"/>
            <a:ext cx="6858000" cy="1676400"/>
          </a:xfrm>
        </p:spPr>
        <p:txBody>
          <a:bodyPr anchor="b" anchorCtr="0"/>
          <a:lstStyle>
            <a:lvl1pPr algn="l">
              <a:defRPr lang="en-US" sz="3000" kern="1200" dirty="0">
                <a:solidFill>
                  <a:schemeClr val="tx1">
                    <a:lumMod val="85000"/>
                    <a:lumOff val="15000"/>
                  </a:schemeClr>
                </a:solidFill>
                <a:latin typeface="Verdana" pitchFamily="34" charset="0"/>
                <a:ea typeface="Verdana" pitchFamily="34" charset="0"/>
                <a:cs typeface="Verdana"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0" y="2362200"/>
            <a:ext cx="6858000" cy="914400"/>
          </a:xfrm>
        </p:spPr>
        <p:txBody>
          <a:bodyPr anchor="t" anchorCtr="0">
            <a:normAutofit/>
          </a:bodyPr>
          <a:lstStyle>
            <a:lvl1pPr marL="0" indent="0">
              <a:buNone/>
              <a:defRPr sz="2100">
                <a:solidFill>
                  <a:schemeClr val="bg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Footer Placeholder 2"/>
          <p:cNvSpPr>
            <a:spLocks noGrp="1"/>
          </p:cNvSpPr>
          <p:nvPr>
            <p:ph type="ftr" sz="quarter" idx="3"/>
          </p:nvPr>
        </p:nvSpPr>
        <p:spPr>
          <a:xfrm>
            <a:off x="457200" y="6400800"/>
            <a:ext cx="5105400" cy="304800"/>
          </a:xfrm>
          <a:prstGeom prst="rect">
            <a:avLst/>
          </a:prstGeom>
        </p:spPr>
        <p:txBody>
          <a:bodyPr/>
          <a:lstStyle>
            <a:lvl1pPr>
              <a:defRPr sz="1200" b="0">
                <a:solidFill>
                  <a:schemeClr val="tx1"/>
                </a:solidFill>
              </a:defRPr>
            </a:lvl1pPr>
          </a:lstStyle>
          <a:p>
            <a:endParaRPr lang="en-US" dirty="0"/>
          </a:p>
        </p:txBody>
      </p:sp>
    </p:spTree>
    <p:extLst>
      <p:ext uri="{BB962C8B-B14F-4D97-AF65-F5344CB8AC3E}">
        <p14:creationId xmlns:p14="http://schemas.microsoft.com/office/powerpoint/2010/main" val="31931823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zh-CN" altLang="en-US" noProof="1"/>
              <a:t>单击此处编辑母版标题样式</a:t>
            </a:r>
            <a:endParaRPr lang="en-US" dirty="0"/>
          </a:p>
        </p:txBody>
      </p:sp>
      <p:sp>
        <p:nvSpPr>
          <p:cNvPr id="14" name="Rectangle 6"/>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323228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2000" y="1676400"/>
            <a:ext cx="3657600" cy="44958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6400"/>
            <a:ext cx="3657600" cy="44958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167557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0" y="1496736"/>
            <a:ext cx="3657600" cy="639762"/>
          </a:xfrm>
        </p:spPr>
        <p:txBody>
          <a:bodyPr anchor="b">
            <a:noAutofit/>
          </a:bodyPr>
          <a:lstStyle>
            <a:lvl1pPr marL="0" indent="0">
              <a:buNone/>
              <a:defRPr sz="1500" b="1">
                <a:solidFill>
                  <a:schemeClr val="bg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1496736"/>
            <a:ext cx="3657600" cy="639762"/>
          </a:xfrm>
        </p:spPr>
        <p:txBody>
          <a:bodyPr anchor="b">
            <a:noAutofit/>
          </a:bodyPr>
          <a:lstStyle>
            <a:lvl1pPr marL="0" indent="0">
              <a:buNone/>
              <a:defRPr sz="1500" b="1">
                <a:solidFill>
                  <a:schemeClr val="bg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434272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3869326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096" y="6391658"/>
            <a:ext cx="459297" cy="365125"/>
          </a:xfrm>
        </p:spPr>
        <p:txBody>
          <a:bodyPr/>
          <a:lstStyle>
            <a:lvl1pPr>
              <a:defRPr>
                <a:solidFill>
                  <a:schemeClr val="tx1"/>
                </a:solidFill>
              </a:defRPr>
            </a:lvl1p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457200" y="6400800"/>
            <a:ext cx="5105400" cy="304800"/>
          </a:xfrm>
        </p:spPr>
        <p:txBody>
          <a:bodyPr/>
          <a:lstStyle>
            <a:lvl1pPr>
              <a:defRPr>
                <a:solidFill>
                  <a:schemeClr val="tx1"/>
                </a:solidFill>
              </a:defRPr>
            </a:lvl1pPr>
            <a:extLst/>
          </a:lstStyle>
          <a:p>
            <a:endParaRPr lang="en-US" dirty="0"/>
          </a:p>
        </p:txBody>
      </p:sp>
    </p:spTree>
    <p:extLst>
      <p:ext uri="{BB962C8B-B14F-4D97-AF65-F5344CB8AC3E}">
        <p14:creationId xmlns:p14="http://schemas.microsoft.com/office/powerpoint/2010/main" val="389658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 y="986500"/>
            <a:ext cx="2743200" cy="88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2286000"/>
            <a:ext cx="6858000" cy="1524000"/>
          </a:xfrm>
        </p:spPr>
        <p:txBody>
          <a:bodyPr>
            <a:noAutofit/>
          </a:bodyPr>
          <a:lstStyle>
            <a:lvl1pPr>
              <a:defRPr sz="3000" b="1">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038600"/>
            <a:ext cx="6858000" cy="990600"/>
          </a:xfrm>
        </p:spPr>
        <p:txBody>
          <a:bodyPr anchor="t" anchorCtr="0">
            <a:normAutofit/>
          </a:bodyPr>
          <a:lstStyle>
            <a:lvl1pPr marL="0" indent="0" algn="l">
              <a:buNone/>
              <a:defRPr sz="21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9" y="2980946"/>
            <a:ext cx="3959371" cy="3877055"/>
          </a:xfrm>
          <a:prstGeom prst="rect">
            <a:avLst/>
          </a:prstGeom>
        </p:spPr>
      </p:pic>
    </p:spTree>
    <p:extLst>
      <p:ext uri="{BB962C8B-B14F-4D97-AF65-F5344CB8AC3E}">
        <p14:creationId xmlns:p14="http://schemas.microsoft.com/office/powerpoint/2010/main" val="372304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2400" b="1"/>
            </a:lvl1pPr>
          </a:lstStyle>
          <a:p>
            <a:r>
              <a:rPr lang="zh-CN" altLang="en-US"/>
              <a:t>单击此处编辑母版标题样式</a:t>
            </a:r>
            <a:endParaRPr lang="en-US" dirty="0"/>
          </a:p>
        </p:txBody>
      </p:sp>
      <p:sp>
        <p:nvSpPr>
          <p:cNvPr id="3" name="Content Placeholder 2"/>
          <p:cNvSpPr>
            <a:spLocks noGrp="1"/>
          </p:cNvSpPr>
          <p:nvPr>
            <p:ph idx="1"/>
          </p:nvPr>
        </p:nvSpPr>
        <p:spPr>
          <a:xfrm>
            <a:off x="3392782" y="1524002"/>
            <a:ext cx="5294018" cy="4648199"/>
          </a:xfrm>
        </p:spPr>
        <p:txBody>
          <a:bodyPr/>
          <a:lstStyle>
            <a:lvl1pPr>
              <a:defRPr sz="1800"/>
            </a:lvl1pPr>
            <a:lvl2pPr>
              <a:defRPr sz="1650"/>
            </a:lvl2pPr>
            <a:lvl3pPr>
              <a:defRPr sz="1500"/>
            </a:lvl3pPr>
            <a:lvl4pPr>
              <a:defRPr sz="1350"/>
            </a:lvl4pPr>
            <a:lvl5pPr>
              <a:defRPr sz="13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43918" y="1524000"/>
            <a:ext cx="2673657" cy="4648200"/>
          </a:xfrm>
        </p:spPr>
        <p:txBody>
          <a:bodyPr>
            <a:normAutofit/>
          </a:bodyPr>
          <a:lstStyle>
            <a:lvl1pPr marL="0" indent="0">
              <a:buNone/>
              <a:defRPr sz="1500">
                <a:solidFill>
                  <a:schemeClr val="bg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359110" y="35814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endParaRPr lang="en-US" dirty="0"/>
          </a:p>
        </p:txBody>
      </p:sp>
    </p:spTree>
    <p:extLst>
      <p:ext uri="{BB962C8B-B14F-4D97-AF65-F5344CB8AC3E}">
        <p14:creationId xmlns:p14="http://schemas.microsoft.com/office/powerpoint/2010/main" val="2123279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457200" y="1524000"/>
            <a:ext cx="5867400" cy="4648200"/>
          </a:xfrm>
        </p:spPr>
        <p:txBody>
          <a:bodyPr/>
          <a:lstStyle/>
          <a:p>
            <a:r>
              <a:rPr lang="zh-CN" altLang="en-US"/>
              <a:t>单击图标添加图片</a:t>
            </a:r>
            <a:endParaRPr lang="en-US"/>
          </a:p>
        </p:txBody>
      </p:sp>
      <p:sp>
        <p:nvSpPr>
          <p:cNvPr id="8" name="Text Placeholder 7"/>
          <p:cNvSpPr>
            <a:spLocks noGrp="1"/>
          </p:cNvSpPr>
          <p:nvPr>
            <p:ph type="body" sz="quarter" idx="13"/>
          </p:nvPr>
        </p:nvSpPr>
        <p:spPr>
          <a:xfrm>
            <a:off x="6553200" y="1524000"/>
            <a:ext cx="2133600" cy="4648200"/>
          </a:xfrm>
        </p:spPr>
        <p:txBody>
          <a:bodyPr>
            <a:normAutofit/>
          </a:bodyPr>
          <a:lstStyle>
            <a:lvl1pPr marL="0" indent="0">
              <a:buFontTx/>
              <a:buNone/>
              <a:defRPr sz="1500"/>
            </a:lvl1pPr>
            <a:lvl2pPr>
              <a:defRPr sz="1350"/>
            </a:lvl2pPr>
            <a:lvl3pPr>
              <a:defRPr sz="1200"/>
            </a:lvl3pPr>
            <a:lvl4pPr>
              <a:defRPr sz="1050"/>
            </a:lvl4pPr>
            <a:lvl5pP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3747422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Re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62225" y="1433515"/>
            <a:ext cx="4019550" cy="3990975"/>
          </a:xfrm>
          <a:prstGeom prst="rect">
            <a:avLst/>
          </a:prstGeom>
        </p:spPr>
      </p:pic>
    </p:spTree>
    <p:extLst>
      <p:ext uri="{BB962C8B-B14F-4D97-AF65-F5344CB8AC3E}">
        <p14:creationId xmlns:p14="http://schemas.microsoft.com/office/powerpoint/2010/main" val="243726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10" name="Picture 9" descr="greyWatermark-20.png"/>
          <p:cNvPicPr>
            <a:picLocks noChangeAspect="1"/>
          </p:cNvPicPr>
          <p:nvPr/>
        </p:nvPicPr>
        <p:blipFill>
          <a:blip r:embed="rId2" cstate="print"/>
          <a:stretch>
            <a:fillRect/>
          </a:stretch>
        </p:blipFill>
        <p:spPr>
          <a:xfrm>
            <a:off x="5185590" y="2981887"/>
            <a:ext cx="3958410" cy="3876115"/>
          </a:xfrm>
          <a:prstGeom prst="rect">
            <a:avLst/>
          </a:prstGeom>
        </p:spPr>
      </p:pic>
      <p:sp>
        <p:nvSpPr>
          <p:cNvPr id="7" name="Rectangle 6"/>
          <p:cNvSpPr/>
          <p:nvPr/>
        </p:nvSpPr>
        <p:spPr>
          <a:xfrm>
            <a:off x="0" y="0"/>
            <a:ext cx="9144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762000" y="1447800"/>
            <a:ext cx="6858000" cy="1676400"/>
          </a:xfrm>
        </p:spPr>
        <p:txBody>
          <a:bodyPr anchor="b" anchorCtr="0"/>
          <a:lstStyle>
            <a:lvl1pPr algn="l">
              <a:defRPr lang="en-US" sz="3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0" y="3124200"/>
            <a:ext cx="6858000" cy="914400"/>
          </a:xfrm>
        </p:spPr>
        <p:txBody>
          <a:bodyPr anchor="t" anchorCtr="0">
            <a:normAutofit/>
          </a:bodyPr>
          <a:lstStyle>
            <a:lvl1pPr marL="0" indent="0">
              <a:buNone/>
              <a:defRPr sz="21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6" name="Slide Number Placeholder 5"/>
          <p:cNvSpPr>
            <a:spLocks noGrp="1"/>
          </p:cNvSpPr>
          <p:nvPr>
            <p:ph type="sldNum" sz="quarter" idx="12"/>
          </p:nvPr>
        </p:nvSpPr>
        <p:spPr/>
        <p:txBody>
          <a:bodyPr/>
          <a:lstStyle/>
          <a:p>
            <a:fld id="{00ACEBF0-24B4-47E3-A38F-7AFE37C6BF9D}" type="slidenum">
              <a:rPr lang="zh-CN" altLang="en-US" smtClean="0"/>
              <a:t>‹#›</a:t>
            </a:fld>
            <a:endParaRPr lang="zh-CN" altLang="en-US"/>
          </a:p>
        </p:txBody>
      </p:sp>
      <p:sp>
        <p:nvSpPr>
          <p:cNvPr id="9" name="Footer Placeholder 2"/>
          <p:cNvSpPr>
            <a:spLocks noGrp="1"/>
          </p:cNvSpPr>
          <p:nvPr>
            <p:ph type="ftr" sz="quarter" idx="3"/>
          </p:nvPr>
        </p:nvSpPr>
        <p:spPr>
          <a:xfrm>
            <a:off x="457200" y="6400800"/>
            <a:ext cx="5105400" cy="304800"/>
          </a:xfrm>
          <a:prstGeom prst="rect">
            <a:avLst/>
          </a:prstGeom>
        </p:spPr>
        <p:txBody>
          <a:bodyPr/>
          <a:lstStyle>
            <a:lvl1pPr>
              <a:defRPr sz="1200" b="0">
                <a:solidFill>
                  <a:schemeClr val="tx2"/>
                </a:solidFill>
              </a:defRPr>
            </a:lvl1pPr>
          </a:lstStyle>
          <a:p>
            <a:endParaRPr lang="zh-CN" altLang="en-US"/>
          </a:p>
        </p:txBody>
      </p:sp>
    </p:spTree>
    <p:extLst>
      <p:ext uri="{BB962C8B-B14F-4D97-AF65-F5344CB8AC3E}">
        <p14:creationId xmlns:p14="http://schemas.microsoft.com/office/powerpoint/2010/main" val="427119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zh-CN" altLang="en-US" noProof="1"/>
              <a:t>单击此处编辑母版标题样式</a:t>
            </a:r>
            <a:endParaRPr lang="en-US" dirty="0"/>
          </a:p>
        </p:txBody>
      </p:sp>
      <p:sp>
        <p:nvSpPr>
          <p:cNvPr id="14" name="Rectangle 6"/>
          <p:cNvSpPr>
            <a:spLocks noGrp="1"/>
          </p:cNvSpPr>
          <p:nvPr>
            <p:ph idx="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a:p>
        </p:txBody>
      </p:sp>
      <p:sp>
        <p:nvSpPr>
          <p:cNvPr id="27" name="Rectangle 19"/>
          <p:cNvSpPr>
            <a:spLocks noGrp="1"/>
          </p:cNvSpPr>
          <p:nvPr>
            <p:ph type="ftr" sz="quarter" idx="11"/>
          </p:nvPr>
        </p:nvSpPr>
        <p:spPr/>
        <p:txBody>
          <a:bodyPr/>
          <a:lstStyle/>
          <a:p>
            <a:endParaRPr lang="zh-CN" altLang="en-US"/>
          </a:p>
        </p:txBody>
      </p:sp>
      <p:sp>
        <p:nvSpPr>
          <p:cNvPr id="24" name="Rectangle 26"/>
          <p:cNvSpPr>
            <a:spLocks noGrp="1"/>
          </p:cNvSpPr>
          <p:nvPr>
            <p:ph type="sldNum" sz="quarter" idx="12"/>
          </p:nvPr>
        </p:nvSpPr>
        <p:spPr/>
        <p:txBody>
          <a:bodyPr/>
          <a:lstStyle/>
          <a:p>
            <a:fld id="{00ACEBF0-24B4-47E3-A38F-7AFE37C6BF9D}" type="slidenum">
              <a:rPr lang="zh-CN" altLang="en-US" smtClean="0"/>
              <a:t>‹#›</a:t>
            </a:fld>
            <a:endParaRPr lang="zh-CN" altLang="en-US"/>
          </a:p>
        </p:txBody>
      </p:sp>
    </p:spTree>
    <p:extLst>
      <p:ext uri="{BB962C8B-B14F-4D97-AF65-F5344CB8AC3E}">
        <p14:creationId xmlns:p14="http://schemas.microsoft.com/office/powerpoint/2010/main" val="24724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2000" y="1676400"/>
            <a:ext cx="3657600" cy="44958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76400"/>
            <a:ext cx="3657600" cy="44958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Slide Number Placeholder 6"/>
          <p:cNvSpPr>
            <a:spLocks noGrp="1"/>
          </p:cNvSpPr>
          <p:nvPr>
            <p:ph type="sldNum" sz="quarter" idx="12"/>
          </p:nvPr>
        </p:nvSpPr>
        <p:spPr/>
        <p:txBody>
          <a:bodyPr/>
          <a:lstStyle/>
          <a:p>
            <a:fld id="{00ACEBF0-24B4-47E3-A38F-7AFE37C6BF9D}" type="slidenum">
              <a:rPr lang="zh-CN" altLang="en-US" smtClean="0"/>
              <a:t>‹#›</a:t>
            </a:fld>
            <a:endParaRPr lang="zh-CN" altLang="en-US"/>
          </a:p>
        </p:txBody>
      </p:sp>
      <p:sp>
        <p:nvSpPr>
          <p:cNvPr id="6" name="Rectangle 19"/>
          <p:cNvSpPr>
            <a:spLocks noGrp="1"/>
          </p:cNvSpPr>
          <p:nvPr>
            <p:ph type="ftr" sz="quarter" idx="11"/>
          </p:nvPr>
        </p:nvSpPr>
        <p:spPr>
          <a:xfrm>
            <a:off x="457200" y="6400800"/>
            <a:ext cx="5105400" cy="304800"/>
          </a:xfrm>
        </p:spPr>
        <p:txBody>
          <a:bodyPr/>
          <a:lstStyle/>
          <a:p>
            <a:endParaRPr lang="zh-CN" altLang="en-US"/>
          </a:p>
        </p:txBody>
      </p:sp>
    </p:spTree>
    <p:extLst>
      <p:ext uri="{BB962C8B-B14F-4D97-AF65-F5344CB8AC3E}">
        <p14:creationId xmlns:p14="http://schemas.microsoft.com/office/powerpoint/2010/main" val="284532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2000" y="1496736"/>
            <a:ext cx="3657600" cy="639762"/>
          </a:xfrm>
        </p:spPr>
        <p:txBody>
          <a:bodyPr anchor="b">
            <a:noAutofit/>
          </a:bodyPr>
          <a:lstStyle>
            <a:lvl1pPr marL="0" indent="0">
              <a:buNone/>
              <a:defRPr sz="1500" b="1">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762000" y="2216400"/>
            <a:ext cx="3657600" cy="3955800"/>
          </a:xfrm>
        </p:spPr>
        <p:txBody>
          <a:bodyPr anchor="t" anchorCtr="0">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1496736"/>
            <a:ext cx="3657600" cy="639762"/>
          </a:xfrm>
        </p:spPr>
        <p:txBody>
          <a:bodyPr anchor="b">
            <a:noAutofit/>
          </a:bodyPr>
          <a:lstStyle>
            <a:lvl1pPr marL="0" indent="0">
              <a:buNone/>
              <a:defRPr sz="1500" b="1">
                <a:solidFill>
                  <a:schemeClr val="tx2"/>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48200" y="2216400"/>
            <a:ext cx="3657600" cy="3955800"/>
          </a:xfrm>
        </p:spPr>
        <p:txBody>
          <a:bodyPr anchor="t" anchorCtr="0">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Slide Number Placeholder 8"/>
          <p:cNvSpPr>
            <a:spLocks noGrp="1"/>
          </p:cNvSpPr>
          <p:nvPr>
            <p:ph type="sldNum" sz="quarter" idx="12"/>
          </p:nvPr>
        </p:nvSpPr>
        <p:spPr/>
        <p:txBody>
          <a:bodyPr/>
          <a:lstStyle/>
          <a:p>
            <a:fld id="{00ACEBF0-24B4-47E3-A38F-7AFE37C6BF9D}" type="slidenum">
              <a:rPr lang="zh-CN" altLang="en-US" smtClean="0"/>
              <a:t>‹#›</a:t>
            </a:fld>
            <a:endParaRPr lang="zh-CN" altLang="en-US"/>
          </a:p>
        </p:txBody>
      </p:sp>
      <p:sp>
        <p:nvSpPr>
          <p:cNvPr id="8" name="Rectangle 19"/>
          <p:cNvSpPr>
            <a:spLocks noGrp="1"/>
          </p:cNvSpPr>
          <p:nvPr>
            <p:ph type="ftr" sz="quarter" idx="11"/>
          </p:nvPr>
        </p:nvSpPr>
        <p:spPr>
          <a:xfrm>
            <a:off x="457200" y="6400800"/>
            <a:ext cx="5105400" cy="304800"/>
          </a:xfrm>
        </p:spPr>
        <p:txBody>
          <a:bodyPr/>
          <a:lstStyle/>
          <a:p>
            <a:endParaRPr lang="zh-CN" altLang="en-US"/>
          </a:p>
        </p:txBody>
      </p:sp>
    </p:spTree>
    <p:extLst>
      <p:ext uri="{BB962C8B-B14F-4D97-AF65-F5344CB8AC3E}">
        <p14:creationId xmlns:p14="http://schemas.microsoft.com/office/powerpoint/2010/main" val="3140875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5" name="Slide Number Placeholder 4"/>
          <p:cNvSpPr>
            <a:spLocks noGrp="1"/>
          </p:cNvSpPr>
          <p:nvPr>
            <p:ph type="sldNum" sz="quarter" idx="12"/>
          </p:nvPr>
        </p:nvSpPr>
        <p:spPr/>
        <p:txBody>
          <a:bodyPr/>
          <a:lstStyle/>
          <a:p>
            <a:fld id="{00ACEBF0-24B4-47E3-A38F-7AFE37C6BF9D}" type="slidenum">
              <a:rPr lang="zh-CN" altLang="en-US" smtClean="0"/>
              <a:t>‹#›</a:t>
            </a:fld>
            <a:endParaRPr lang="zh-CN" altLang="en-US"/>
          </a:p>
        </p:txBody>
      </p:sp>
      <p:sp>
        <p:nvSpPr>
          <p:cNvPr id="4" name="Rectangle 19"/>
          <p:cNvSpPr>
            <a:spLocks noGrp="1"/>
          </p:cNvSpPr>
          <p:nvPr>
            <p:ph type="ftr" sz="quarter" idx="11"/>
          </p:nvPr>
        </p:nvSpPr>
        <p:spPr>
          <a:xfrm>
            <a:off x="457200" y="6400800"/>
            <a:ext cx="5105400" cy="304800"/>
          </a:xfrm>
        </p:spPr>
        <p:txBody>
          <a:bodyPr/>
          <a:lstStyle/>
          <a:p>
            <a:endParaRPr lang="zh-CN" altLang="en-US"/>
          </a:p>
        </p:txBody>
      </p:sp>
    </p:spTree>
    <p:extLst>
      <p:ext uri="{BB962C8B-B14F-4D97-AF65-F5344CB8AC3E}">
        <p14:creationId xmlns:p14="http://schemas.microsoft.com/office/powerpoint/2010/main" val="370239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8"/>
            <a:ext cx="459297" cy="365125"/>
          </a:xfrm>
        </p:spPr>
        <p:txBody>
          <a:bodyPr/>
          <a:lstStyle/>
          <a:p>
            <a:fld id="{00ACEBF0-24B4-47E3-A38F-7AFE37C6BF9D}" type="slidenum">
              <a:rPr lang="zh-CN" altLang="en-US" smtClean="0"/>
              <a:t>‹#›</a:t>
            </a:fld>
            <a:endParaRPr lang="zh-CN" altLang="en-US"/>
          </a:p>
        </p:txBody>
      </p:sp>
      <p:sp>
        <p:nvSpPr>
          <p:cNvPr id="3" name="Rectangle 19"/>
          <p:cNvSpPr>
            <a:spLocks noGrp="1"/>
          </p:cNvSpPr>
          <p:nvPr>
            <p:ph type="ftr" sz="quarter" idx="11"/>
          </p:nvPr>
        </p:nvSpPr>
        <p:spPr>
          <a:xfrm>
            <a:off x="457200" y="6400800"/>
            <a:ext cx="5105400" cy="304800"/>
          </a:xfrm>
        </p:spPr>
        <p:txBody>
          <a:bodyPr/>
          <a:lstStyle/>
          <a:p>
            <a:endParaRPr lang="zh-CN" altLang="en-US"/>
          </a:p>
        </p:txBody>
      </p:sp>
    </p:spTree>
    <p:extLst>
      <p:ext uri="{BB962C8B-B14F-4D97-AF65-F5344CB8AC3E}">
        <p14:creationId xmlns:p14="http://schemas.microsoft.com/office/powerpoint/2010/main" val="285470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1066800"/>
          </a:xfrm>
        </p:spPr>
        <p:txBody>
          <a:bodyPr anchor="b">
            <a:normAutofit/>
          </a:bodyPr>
          <a:lstStyle>
            <a:lvl1pPr algn="l">
              <a:defRPr sz="2400" b="1"/>
            </a:lvl1pPr>
          </a:lstStyle>
          <a:p>
            <a:r>
              <a:rPr lang="zh-CN" altLang="en-US"/>
              <a:t>单击此处编辑母版标题样式</a:t>
            </a:r>
            <a:endParaRPr lang="en-US" dirty="0"/>
          </a:p>
        </p:txBody>
      </p:sp>
      <p:sp>
        <p:nvSpPr>
          <p:cNvPr id="3" name="Content Placeholder 2"/>
          <p:cNvSpPr>
            <a:spLocks noGrp="1"/>
          </p:cNvSpPr>
          <p:nvPr>
            <p:ph idx="1"/>
          </p:nvPr>
        </p:nvSpPr>
        <p:spPr>
          <a:xfrm>
            <a:off x="3392782" y="1524002"/>
            <a:ext cx="5294018" cy="4648199"/>
          </a:xfrm>
        </p:spPr>
        <p:txBody>
          <a:bodyPr/>
          <a:lstStyle>
            <a:lvl1pPr>
              <a:defRPr sz="1800"/>
            </a:lvl1pPr>
            <a:lvl2pPr>
              <a:defRPr sz="1650"/>
            </a:lvl2pPr>
            <a:lvl3pPr>
              <a:defRPr sz="1500"/>
            </a:lvl3pPr>
            <a:lvl4pPr>
              <a:defRPr sz="1350"/>
            </a:lvl4pPr>
            <a:lvl5pPr>
              <a:defRPr sz="135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43918" y="1524000"/>
            <a:ext cx="2673657" cy="4648200"/>
          </a:xfrm>
        </p:spPr>
        <p:txBody>
          <a:bodyPr>
            <a:normAutofit/>
          </a:bodyPr>
          <a:lstStyle>
            <a:lvl1pPr marL="0" indent="0">
              <a:buNone/>
              <a:defRPr sz="1500">
                <a:solidFill>
                  <a:schemeClr val="tx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7" name="Slide Number Placeholder 6"/>
          <p:cNvSpPr>
            <a:spLocks noGrp="1"/>
          </p:cNvSpPr>
          <p:nvPr>
            <p:ph type="sldNum" sz="quarter" idx="12"/>
          </p:nvPr>
        </p:nvSpPr>
        <p:spPr/>
        <p:txBody>
          <a:bodyPr/>
          <a:lstStyle/>
          <a:p>
            <a:fld id="{00ACEBF0-24B4-47E3-A38F-7AFE37C6BF9D}" type="slidenum">
              <a:rPr lang="zh-CN" altLang="en-US" smtClean="0"/>
              <a:t>‹#›</a:t>
            </a:fld>
            <a:endParaRPr lang="zh-CN" altLang="en-US"/>
          </a:p>
        </p:txBody>
      </p:sp>
      <p:cxnSp>
        <p:nvCxnSpPr>
          <p:cNvPr id="10" name="Straight Connector 9"/>
          <p:cNvCxnSpPr/>
          <p:nvPr/>
        </p:nvCxnSpPr>
        <p:spPr>
          <a:xfrm rot="5400000">
            <a:off x="1359110" y="35814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457200" y="6400800"/>
            <a:ext cx="5105400" cy="304800"/>
          </a:xfrm>
        </p:spPr>
        <p:txBody>
          <a:bodyPr/>
          <a:lstStyle/>
          <a:p>
            <a:endParaRPr lang="zh-CN" altLang="en-US"/>
          </a:p>
        </p:txBody>
      </p:sp>
    </p:spTree>
    <p:extLst>
      <p:ext uri="{BB962C8B-B14F-4D97-AF65-F5344CB8AC3E}">
        <p14:creationId xmlns:p14="http://schemas.microsoft.com/office/powerpoint/2010/main" val="408020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00100"/>
          </a:xfrm>
          <a:prstGeom prst="rect">
            <a:avLst/>
          </a:prstGeom>
        </p:spPr>
        <p:txBody>
          <a:bodyPr vert="horz" lIns="91440" tIns="45720" rIns="91440" bIns="45720" rtlCol="0" anchor="b" anchorCtr="0">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4"/>
          </p:nvPr>
        </p:nvSpPr>
        <p:spPr>
          <a:xfrm>
            <a:off x="1" y="6387664"/>
            <a:ext cx="457200" cy="394136"/>
          </a:xfrm>
          <a:prstGeom prst="rect">
            <a:avLst/>
          </a:prstGeom>
        </p:spPr>
        <p:txBody>
          <a:bodyPr vert="horz" lIns="91440" tIns="45720" rIns="91440" bIns="45720" rtlCol="0" anchor="ctr"/>
          <a:lstStyle>
            <a:lvl1pPr algn="l">
              <a:defRPr sz="900">
                <a:solidFill>
                  <a:schemeClr val="tx1">
                    <a:lumMod val="85000"/>
                    <a:lumOff val="15000"/>
                  </a:schemeClr>
                </a:solidFill>
                <a:latin typeface="+mj-lt"/>
              </a:defRPr>
            </a:lvl1pPr>
          </a:lstStyle>
          <a:p>
            <a:fld id="{00ACEBF0-24B4-47E3-A38F-7AFE37C6BF9D}" type="slidenum">
              <a:rPr lang="zh-CN" altLang="en-US" smtClean="0"/>
              <a:t>‹#›</a:t>
            </a:fld>
            <a:endParaRPr lang="zh-CN" altLang="en-US"/>
          </a:p>
        </p:txBody>
      </p:sp>
      <p:sp>
        <p:nvSpPr>
          <p:cNvPr id="9" name="Rectangle 8"/>
          <p:cNvSpPr/>
          <p:nvPr/>
        </p:nvSpPr>
        <p:spPr>
          <a:xfrm>
            <a:off x="457200" y="1234968"/>
            <a:ext cx="86868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5486400" y="6400800"/>
            <a:ext cx="3352800" cy="300082"/>
          </a:xfrm>
          <a:prstGeom prst="rect">
            <a:avLst/>
          </a:prstGeom>
          <a:noFill/>
          <a:ln>
            <a:noFill/>
          </a:ln>
        </p:spPr>
        <p:txBody>
          <a:bodyPr wrap="square" rtlCol="0">
            <a:spAutoFit/>
          </a:bodyPr>
          <a:lstStyle/>
          <a:p>
            <a:pPr algn="r"/>
            <a:r>
              <a:rPr lang="en-US" sz="1350" dirty="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200" b="0">
                <a:solidFill>
                  <a:schemeClr val="tx2"/>
                </a:solidFill>
              </a:defRPr>
            </a:lvl1pPr>
          </a:lstStyle>
          <a:p>
            <a:endParaRPr lang="zh-CN" altLang="en-US"/>
          </a:p>
        </p:txBody>
      </p:sp>
    </p:spTree>
    <p:extLst>
      <p:ext uri="{BB962C8B-B14F-4D97-AF65-F5344CB8AC3E}">
        <p14:creationId xmlns:p14="http://schemas.microsoft.com/office/powerpoint/2010/main" val="15646489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spcBef>
          <a:spcPct val="0"/>
        </a:spcBef>
        <a:buNone/>
        <a:defRPr sz="24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05740" indent="-205740" algn="l" defTabSz="685800" rtl="0" eaLnBrk="1" latinLnBrk="0" hangingPunct="1">
        <a:lnSpc>
          <a:spcPct val="95000"/>
        </a:lnSpc>
        <a:spcBef>
          <a:spcPts val="900"/>
        </a:spcBef>
        <a:buClr>
          <a:schemeClr val="bg2"/>
        </a:buClr>
        <a:buFont typeface="Arial" pitchFamily="34" charset="0"/>
        <a:buChar char="•"/>
        <a:defRPr sz="1800" kern="1200">
          <a:solidFill>
            <a:schemeClr val="tx1"/>
          </a:solidFill>
          <a:latin typeface="Verdana" pitchFamily="34" charset="0"/>
          <a:ea typeface="Verdana" pitchFamily="34" charset="0"/>
          <a:cs typeface="Verdana" pitchFamily="34" charset="0"/>
        </a:defRPr>
      </a:lvl1pPr>
      <a:lvl2pPr marL="445770" indent="-205740" algn="l" defTabSz="685800" rtl="0" eaLnBrk="1" latinLnBrk="0" hangingPunct="1">
        <a:lnSpc>
          <a:spcPct val="95000"/>
        </a:lnSpc>
        <a:spcBef>
          <a:spcPts val="450"/>
        </a:spcBef>
        <a:buClr>
          <a:schemeClr val="bg2"/>
        </a:buClr>
        <a:buFont typeface="Verdana" pitchFamily="34" charset="0"/>
        <a:buChar char="─"/>
        <a:defRPr sz="1500" kern="1200">
          <a:solidFill>
            <a:schemeClr val="tx1"/>
          </a:solidFill>
          <a:latin typeface="Verdana" pitchFamily="34" charset="0"/>
          <a:ea typeface="Verdana" pitchFamily="34" charset="0"/>
          <a:cs typeface="Verdana" pitchFamily="34" charset="0"/>
        </a:defRPr>
      </a:lvl2pPr>
      <a:lvl3pPr marL="651510" indent="-171450" algn="l" defTabSz="685800" rtl="0" eaLnBrk="1" latinLnBrk="0" hangingPunct="1">
        <a:lnSpc>
          <a:spcPct val="95000"/>
        </a:lnSpc>
        <a:spcBef>
          <a:spcPts val="450"/>
        </a:spcBef>
        <a:buClr>
          <a:schemeClr val="bg2"/>
        </a:buClr>
        <a:buFont typeface="Wingdings" pitchFamily="2" charset="2"/>
        <a:buChar char="§"/>
        <a:defRPr sz="1350" kern="1200">
          <a:solidFill>
            <a:schemeClr val="tx1"/>
          </a:solidFill>
          <a:latin typeface="Verdana" pitchFamily="34" charset="0"/>
          <a:ea typeface="Verdana" pitchFamily="34" charset="0"/>
          <a:cs typeface="Verdana" pitchFamily="34" charset="0"/>
        </a:defRPr>
      </a:lvl3pPr>
      <a:lvl4pPr marL="857250" indent="-171450" algn="l" defTabSz="685800" rtl="0" eaLnBrk="1" latinLnBrk="0" hangingPunct="1">
        <a:lnSpc>
          <a:spcPct val="95000"/>
        </a:lnSpc>
        <a:spcBef>
          <a:spcPts val="450"/>
        </a:spcBef>
        <a:buClr>
          <a:schemeClr val="bg2"/>
        </a:buClr>
        <a:buFont typeface="Courier New" pitchFamily="49" charset="0"/>
        <a:buChar char="o"/>
        <a:defRPr sz="1200" kern="1200">
          <a:solidFill>
            <a:schemeClr val="tx1"/>
          </a:solidFill>
          <a:latin typeface="Verdana" pitchFamily="34" charset="0"/>
          <a:ea typeface="Verdana" pitchFamily="34" charset="0"/>
          <a:cs typeface="Verdana" pitchFamily="34" charset="0"/>
        </a:defRPr>
      </a:lvl4pPr>
      <a:lvl5pPr marL="1028700" indent="-171450" algn="l" defTabSz="685800" rtl="0" eaLnBrk="1" latinLnBrk="0" hangingPunct="1">
        <a:lnSpc>
          <a:spcPct val="95000"/>
        </a:lnSpc>
        <a:spcBef>
          <a:spcPts val="450"/>
        </a:spcBef>
        <a:buClr>
          <a:schemeClr val="bg2"/>
        </a:buClr>
        <a:buFont typeface="Arial" pitchFamily="34" charset="0"/>
        <a:buChar char="•"/>
        <a:defRPr sz="1200" kern="1200" baseline="0">
          <a:solidFill>
            <a:schemeClr val="tx1"/>
          </a:solidFill>
          <a:latin typeface="Verdana" pitchFamily="34" charset="0"/>
          <a:ea typeface="Verdana" pitchFamily="34" charset="0"/>
          <a:cs typeface="Verdana" pitchFamily="34" charset="0"/>
        </a:defRPr>
      </a:lvl5pPr>
      <a:lvl6pPr marL="123444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6pPr>
      <a:lvl7pPr marL="1426464"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7pPr>
      <a:lvl8pPr marL="164592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8pPr>
      <a:lvl9pPr marL="185166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2900"/>
            <a:ext cx="8229600" cy="800100"/>
          </a:xfrm>
          <a:prstGeom prst="rect">
            <a:avLst/>
          </a:prstGeom>
        </p:spPr>
        <p:txBody>
          <a:bodyPr vert="horz" lIns="91440" tIns="45720" rIns="91440" bIns="45720" rtlCol="0" anchor="b" anchorCtr="0">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524000"/>
            <a:ext cx="8229600" cy="4648200"/>
          </a:xfrm>
          <a:prstGeom prst="rect">
            <a:avLst/>
          </a:prstGeom>
        </p:spPr>
        <p:txBody>
          <a:bodyPr vert="horz" lIns="91440" tIns="45720" rIns="91440" bIns="45720" rtlCol="0" anchor="t" anchorCtr="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4"/>
          </p:nvPr>
        </p:nvSpPr>
        <p:spPr>
          <a:xfrm>
            <a:off x="1" y="6391657"/>
            <a:ext cx="457200" cy="313944"/>
          </a:xfrm>
          <a:prstGeom prst="rect">
            <a:avLst/>
          </a:prstGeom>
        </p:spPr>
        <p:txBody>
          <a:bodyPr vert="horz" lIns="91440" tIns="45720" rIns="91440" bIns="45720" rtlCol="0" anchor="ctr"/>
          <a:lstStyle>
            <a:lvl1pPr algn="l">
              <a:defRPr sz="900">
                <a:solidFill>
                  <a:schemeClr val="tx1"/>
                </a:solidFill>
                <a:latin typeface="+mj-lt"/>
              </a:defRPr>
            </a:lvl1pPr>
          </a:lstStyle>
          <a:p>
            <a:fld id="{BFEBEB0A-9E3D-4B14-9782-E2AE3DA60D96}" type="slidenum">
              <a:rPr lang="en-US" smtClean="0"/>
              <a:pPr/>
              <a:t>‹#›</a:t>
            </a:fld>
            <a:endParaRPr lang="en-US" dirty="0"/>
          </a:p>
        </p:txBody>
      </p:sp>
      <p:sp>
        <p:nvSpPr>
          <p:cNvPr id="9" name="Rectangle 8"/>
          <p:cNvSpPr/>
          <p:nvPr/>
        </p:nvSpPr>
        <p:spPr>
          <a:xfrm>
            <a:off x="457200" y="1234968"/>
            <a:ext cx="86868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5486400" y="6400800"/>
            <a:ext cx="3352800" cy="300082"/>
          </a:xfrm>
          <a:prstGeom prst="rect">
            <a:avLst/>
          </a:prstGeom>
          <a:noFill/>
          <a:ln>
            <a:noFill/>
          </a:ln>
        </p:spPr>
        <p:txBody>
          <a:bodyPr wrap="square" rtlCol="0">
            <a:spAutoFit/>
          </a:bodyPr>
          <a:lstStyle/>
          <a:p>
            <a:pPr algn="r"/>
            <a:r>
              <a:rPr lang="en-US" sz="1350" dirty="0">
                <a:solidFill>
                  <a:schemeClr val="tx1"/>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457200" y="6400800"/>
            <a:ext cx="5105400" cy="304800"/>
          </a:xfrm>
          <a:prstGeom prst="rect">
            <a:avLst/>
          </a:prstGeom>
        </p:spPr>
        <p:txBody>
          <a:bodyPr/>
          <a:lstStyle>
            <a:lvl1pPr>
              <a:defRPr sz="1200" b="0">
                <a:solidFill>
                  <a:schemeClr val="tx1"/>
                </a:solidFill>
              </a:defRPr>
            </a:lvl1pPr>
          </a:lstStyle>
          <a:p>
            <a:endParaRPr lang="en-US" dirty="0"/>
          </a:p>
        </p:txBody>
      </p:sp>
    </p:spTree>
    <p:extLst>
      <p:ext uri="{BB962C8B-B14F-4D97-AF65-F5344CB8AC3E}">
        <p14:creationId xmlns:p14="http://schemas.microsoft.com/office/powerpoint/2010/main" val="283805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685800" rtl="0" eaLnBrk="1" latinLnBrk="0" hangingPunct="1">
        <a:spcBef>
          <a:spcPct val="0"/>
        </a:spcBef>
        <a:buNone/>
        <a:defRPr sz="24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05740" indent="-205740" algn="l" defTabSz="685800" rtl="0" eaLnBrk="1" latinLnBrk="0" hangingPunct="1">
        <a:lnSpc>
          <a:spcPct val="95000"/>
        </a:lnSpc>
        <a:spcBef>
          <a:spcPts val="900"/>
        </a:spcBef>
        <a:buClr>
          <a:schemeClr val="bg2"/>
        </a:buClr>
        <a:buFont typeface="Arial" pitchFamily="34" charset="0"/>
        <a:buChar char="•"/>
        <a:defRPr sz="1800" kern="1200">
          <a:solidFill>
            <a:schemeClr val="tx1"/>
          </a:solidFill>
          <a:latin typeface="Verdana" pitchFamily="34" charset="0"/>
          <a:ea typeface="Verdana" pitchFamily="34" charset="0"/>
          <a:cs typeface="Verdana" pitchFamily="34" charset="0"/>
        </a:defRPr>
      </a:lvl1pPr>
      <a:lvl2pPr marL="445770" indent="-205740" algn="l" defTabSz="685800" rtl="0" eaLnBrk="1" latinLnBrk="0" hangingPunct="1">
        <a:lnSpc>
          <a:spcPct val="95000"/>
        </a:lnSpc>
        <a:spcBef>
          <a:spcPts val="450"/>
        </a:spcBef>
        <a:buClr>
          <a:schemeClr val="bg2"/>
        </a:buClr>
        <a:buFont typeface="Verdana" pitchFamily="34" charset="0"/>
        <a:buChar char="─"/>
        <a:defRPr sz="1500" kern="1200">
          <a:solidFill>
            <a:schemeClr val="tx1"/>
          </a:solidFill>
          <a:latin typeface="Verdana" pitchFamily="34" charset="0"/>
          <a:ea typeface="Verdana" pitchFamily="34" charset="0"/>
          <a:cs typeface="Verdana" pitchFamily="34" charset="0"/>
        </a:defRPr>
      </a:lvl2pPr>
      <a:lvl3pPr marL="651510" indent="-171450" algn="l" defTabSz="685800" rtl="0" eaLnBrk="1" latinLnBrk="0" hangingPunct="1">
        <a:lnSpc>
          <a:spcPct val="95000"/>
        </a:lnSpc>
        <a:spcBef>
          <a:spcPts val="450"/>
        </a:spcBef>
        <a:buClr>
          <a:schemeClr val="bg2"/>
        </a:buClr>
        <a:buFont typeface="Wingdings" pitchFamily="2" charset="2"/>
        <a:buChar char="§"/>
        <a:defRPr sz="1350" kern="1200">
          <a:solidFill>
            <a:schemeClr val="tx1"/>
          </a:solidFill>
          <a:latin typeface="Verdana" pitchFamily="34" charset="0"/>
          <a:ea typeface="Verdana" pitchFamily="34" charset="0"/>
          <a:cs typeface="Verdana" pitchFamily="34" charset="0"/>
        </a:defRPr>
      </a:lvl3pPr>
      <a:lvl4pPr marL="857250" indent="-171450" algn="l" defTabSz="685800" rtl="0" eaLnBrk="1" latinLnBrk="0" hangingPunct="1">
        <a:lnSpc>
          <a:spcPct val="95000"/>
        </a:lnSpc>
        <a:spcBef>
          <a:spcPts val="450"/>
        </a:spcBef>
        <a:buClr>
          <a:schemeClr val="bg2"/>
        </a:buClr>
        <a:buFont typeface="Courier New" pitchFamily="49" charset="0"/>
        <a:buChar char="o"/>
        <a:defRPr sz="1200" kern="1200">
          <a:solidFill>
            <a:schemeClr val="tx1"/>
          </a:solidFill>
          <a:latin typeface="Verdana" pitchFamily="34" charset="0"/>
          <a:ea typeface="Verdana" pitchFamily="34" charset="0"/>
          <a:cs typeface="Verdana" pitchFamily="34" charset="0"/>
        </a:defRPr>
      </a:lvl4pPr>
      <a:lvl5pPr marL="1028700" indent="-171450" algn="l" defTabSz="685800" rtl="0" eaLnBrk="1" latinLnBrk="0" hangingPunct="1">
        <a:lnSpc>
          <a:spcPct val="95000"/>
        </a:lnSpc>
        <a:spcBef>
          <a:spcPts val="450"/>
        </a:spcBef>
        <a:buClr>
          <a:schemeClr val="bg2"/>
        </a:buClr>
        <a:buFont typeface="Arial" pitchFamily="34" charset="0"/>
        <a:buChar char="•"/>
        <a:defRPr sz="1200" kern="1200" baseline="0">
          <a:solidFill>
            <a:schemeClr val="tx1"/>
          </a:solidFill>
          <a:latin typeface="Verdana" pitchFamily="34" charset="0"/>
          <a:ea typeface="Verdana" pitchFamily="34" charset="0"/>
          <a:cs typeface="Verdana" pitchFamily="34" charset="0"/>
        </a:defRPr>
      </a:lvl5pPr>
      <a:lvl6pPr marL="123444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6pPr>
      <a:lvl7pPr marL="1426464"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7pPr>
      <a:lvl8pPr marL="164592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8pPr>
      <a:lvl9pPr marL="1851660" indent="-171450" algn="l" defTabSz="685800" rtl="0" eaLnBrk="1" latinLnBrk="0" hangingPunct="1">
        <a:spcBef>
          <a:spcPct val="20000"/>
        </a:spcBef>
        <a:buClr>
          <a:schemeClr val="accent1"/>
        </a:buClr>
        <a:buFont typeface="Arial" pitchFamily="34" charset="0"/>
        <a:buChar char="•"/>
        <a:defRPr sz="12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bioinfo.icgeb.res.in/lipocalinpred/algorithm.html"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commons.wikimedia.org/w/index.php?curid=24913461" TargetMode="Externa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4.PNG"/><Relationship Id="rId3" Type="http://schemas.openxmlformats.org/officeDocument/2006/relationships/image" Target="../media/image330.png"/><Relationship Id="rId7" Type="http://schemas.openxmlformats.org/officeDocument/2006/relationships/image" Target="../media/image37.png"/><Relationship Id="rId12" Type="http://schemas.openxmlformats.org/officeDocument/2006/relationships/image" Target="../media/image31.PNG"/><Relationship Id="rId2" Type="http://schemas.openxmlformats.org/officeDocument/2006/relationships/image" Target="../media/image321.PN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41.PNG"/><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49.png"/><Relationship Id="rId3" Type="http://schemas.openxmlformats.org/officeDocument/2006/relationships/image" Target="../media/image330.png"/><Relationship Id="rId7" Type="http://schemas.openxmlformats.org/officeDocument/2006/relationships/image" Target="../media/image45.png"/><Relationship Id="rId17" Type="http://schemas.openxmlformats.org/officeDocument/2006/relationships/image" Target="../media/image31.PNG"/><Relationship Id="rId2" Type="http://schemas.openxmlformats.org/officeDocument/2006/relationships/image" Target="../media/image321.PNG"/><Relationship Id="rId16"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440.PNG"/><Relationship Id="rId11" Type="http://schemas.openxmlformats.org/officeDocument/2006/relationships/image" Target="../media/image32.PNG"/><Relationship Id="rId5" Type="http://schemas.openxmlformats.org/officeDocument/2006/relationships/image" Target="../media/image430.PNG"/><Relationship Id="rId15" Type="http://schemas.openxmlformats.org/officeDocument/2006/relationships/image" Target="../media/image51.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9.png"/><Relationship Id="rId3" Type="http://schemas.openxmlformats.org/officeDocument/2006/relationships/image" Target="../media/image321.PNG"/><Relationship Id="rId7" Type="http://schemas.openxmlformats.org/officeDocument/2006/relationships/image" Target="../media/image440.PNG"/><Relationship Id="rId12" Type="http://schemas.openxmlformats.org/officeDocument/2006/relationships/image" Target="../media/image32.PNG"/><Relationship Id="rId17" Type="http://schemas.openxmlformats.org/officeDocument/2006/relationships/image" Target="../media/image31.PNG"/><Relationship Id="rId2" Type="http://schemas.openxmlformats.org/officeDocument/2006/relationships/notesSlide" Target="../notesSlides/notesSlide5.xml"/><Relationship Id="rId16"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430.PNG"/><Relationship Id="rId11" Type="http://schemas.openxmlformats.org/officeDocument/2006/relationships/image" Target="../media/image48.png"/><Relationship Id="rId5" Type="http://schemas.openxmlformats.org/officeDocument/2006/relationships/image" Target="../media/image420.PNG"/><Relationship Id="rId15" Type="http://schemas.openxmlformats.org/officeDocument/2006/relationships/image" Target="../media/image51.png"/><Relationship Id="rId10" Type="http://schemas.openxmlformats.org/officeDocument/2006/relationships/image" Target="../media/image47.png"/><Relationship Id="rId4" Type="http://schemas.openxmlformats.org/officeDocument/2006/relationships/image" Target="../media/image330.png"/><Relationship Id="rId9" Type="http://schemas.openxmlformats.org/officeDocument/2006/relationships/image" Target="../media/image46.png"/><Relationship Id="rId14"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58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90540B6-BB33-428B-9852-FE4077512267}"/>
              </a:ext>
            </a:extLst>
          </p:cNvPr>
          <p:cNvSpPr>
            <a:spLocks noGrp="1"/>
          </p:cNvSpPr>
          <p:nvPr>
            <p:ph type="ctrTitle"/>
          </p:nvPr>
        </p:nvSpPr>
        <p:spPr/>
        <p:txBody>
          <a:bodyPr/>
          <a:lstStyle/>
          <a:p>
            <a:pPr algn="r"/>
            <a:br>
              <a:rPr lang="en-US" altLang="zh-CN" dirty="0"/>
            </a:br>
            <a:r>
              <a:rPr lang="en-US" altLang="zh-CN" dirty="0"/>
              <a:t>Kernel Coherence Encoders</a:t>
            </a:r>
            <a:br>
              <a:rPr lang="en-US" altLang="zh-CN" dirty="0"/>
            </a:br>
            <a:endParaRPr lang="zh-CN" altLang="en-US" dirty="0"/>
          </a:p>
        </p:txBody>
      </p:sp>
      <p:sp>
        <p:nvSpPr>
          <p:cNvPr id="5" name="副标题 4">
            <a:extLst>
              <a:ext uri="{FF2B5EF4-FFF2-40B4-BE49-F238E27FC236}">
                <a16:creationId xmlns:a16="http://schemas.microsoft.com/office/drawing/2014/main" id="{25ED7D8A-4D39-4253-9F35-EA0512D4C733}"/>
              </a:ext>
            </a:extLst>
          </p:cNvPr>
          <p:cNvSpPr>
            <a:spLocks noGrp="1"/>
          </p:cNvSpPr>
          <p:nvPr>
            <p:ph type="subTitle" idx="1"/>
          </p:nvPr>
        </p:nvSpPr>
        <p:spPr>
          <a:xfrm>
            <a:off x="457200" y="4041648"/>
            <a:ext cx="6858000" cy="2303168"/>
          </a:xfrm>
        </p:spPr>
        <p:txBody>
          <a:bodyPr/>
          <a:lstStyle/>
          <a:p>
            <a:pPr algn="r"/>
            <a:r>
              <a:rPr lang="en-US" altLang="zh-CN" dirty="0"/>
              <a:t>Data Science Master’s Thesis Report</a:t>
            </a:r>
          </a:p>
          <a:p>
            <a:pPr algn="r"/>
            <a:r>
              <a:rPr lang="en-US" altLang="zh-CN" dirty="0"/>
              <a:t>by </a:t>
            </a:r>
            <a:r>
              <a:rPr lang="en-US" altLang="zh-CN" dirty="0" err="1"/>
              <a:t>Fangzheng</a:t>
            </a:r>
            <a:r>
              <a:rPr lang="en-US" altLang="zh-CN" dirty="0"/>
              <a:t> (Andy) Sun </a:t>
            </a:r>
          </a:p>
          <a:p>
            <a:pPr algn="r"/>
            <a:endParaRPr lang="en-US" altLang="zh-CN" dirty="0"/>
          </a:p>
          <a:p>
            <a:pPr algn="r"/>
            <a:r>
              <a:rPr lang="en-US" altLang="zh-CN" dirty="0"/>
              <a:t>Adviser: Professor Randy C. </a:t>
            </a:r>
            <a:r>
              <a:rPr lang="en-US" altLang="zh-CN" dirty="0" err="1"/>
              <a:t>Paffenroth</a:t>
            </a:r>
            <a:endParaRPr lang="en-US" altLang="zh-CN" dirty="0"/>
          </a:p>
          <a:p>
            <a:pPr algn="r"/>
            <a:r>
              <a:rPr lang="en-US" altLang="zh-CN" dirty="0"/>
              <a:t>Reader: Professor Jian Zou</a:t>
            </a:r>
            <a:endParaRPr lang="zh-CN" altLang="en-US" dirty="0"/>
          </a:p>
        </p:txBody>
      </p:sp>
    </p:spTree>
    <p:extLst>
      <p:ext uri="{BB962C8B-B14F-4D97-AF65-F5344CB8AC3E}">
        <p14:creationId xmlns:p14="http://schemas.microsoft.com/office/powerpoint/2010/main" val="11328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B07A9-D412-4255-94DF-9429E152D823}"/>
              </a:ext>
            </a:extLst>
          </p:cNvPr>
          <p:cNvSpPr>
            <a:spLocks noGrp="1"/>
          </p:cNvSpPr>
          <p:nvPr>
            <p:ph type="title"/>
          </p:nvPr>
        </p:nvSpPr>
        <p:spPr/>
        <p:txBody>
          <a:bodyPr/>
          <a:lstStyle/>
          <a:p>
            <a:r>
              <a:rPr lang="en-US" altLang="zh-CN" dirty="0"/>
              <a:t>PCA – Optimization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9CFA61-2FA1-42AE-AF53-26EB03420865}"/>
                  </a:ext>
                </a:extLst>
              </p:cNvPr>
              <p:cNvSpPr>
                <a:spLocks noGrp="1"/>
              </p:cNvSpPr>
              <p:nvPr>
                <p:ph idx="1"/>
              </p:nvPr>
            </p:nvSpPr>
            <p:spPr/>
            <p:txBody>
              <a:bodyPr>
                <a:normAutofit/>
              </a:bodyPr>
              <a:lstStyle/>
              <a:p>
                <a:r>
                  <a:rPr lang="en-US" altLang="zh-CN" dirty="0"/>
                  <a:t>Each principal component vector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oMath>
                </a14:m>
                <a:r>
                  <a:rPr lang="en-US" altLang="zh-CN" dirty="0"/>
                  <a:t> solves the following optimization problem:</a:t>
                </a:r>
              </a:p>
              <a:p>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 </m:t>
                              </m:r>
                            </m:lim>
                          </m:limLow>
                        </m:fName>
                        <m:e>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𝐹</m:t>
                              </m:r>
                            </m:sub>
                          </m:sSub>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𝑠𝑢𝑏𝑗𝑒𝑐𝑡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𝑡𝑜</m:t>
                      </m:r>
                      <m:r>
                        <a:rPr lang="en-US" altLang="zh-CN" b="0" i="1" smtClean="0">
                          <a:latin typeface="Cambria Math" panose="02040503050406030204" pitchFamily="18" charset="0"/>
                        </a:rPr>
                        <m:t> </m:t>
                      </m:r>
                      <m:r>
                        <a:rPr lang="en-US" altLang="zh-CN" i="1" smtClean="0">
                          <a:latin typeface="Cambria Math" panose="02040503050406030204" pitchFamily="18" charset="0"/>
                        </a:rPr>
                        <m:t>𝑟</m:t>
                      </m:r>
                      <m:r>
                        <a:rPr lang="en-US" altLang="zh-CN" b="0" i="1" smtClean="0">
                          <a:latin typeface="Cambria Math" panose="02040503050406030204" pitchFamily="18" charset="0"/>
                        </a:rPr>
                        <m:t>𝑎𝑛𝑘</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oMath>
                  </m:oMathPara>
                </a14:m>
                <a:endParaRPr lang="en-US" altLang="zh-CN" dirty="0"/>
              </a:p>
              <a:p>
                <a:r>
                  <a:rPr lang="en-US" altLang="zh-CN" dirty="0"/>
                  <a:t>Where D is data matrix and r is a desired rank. </a:t>
                </a:r>
              </a:p>
              <a:p>
                <a:r>
                  <a:rPr lang="en-US" altLang="zh-CN" dirty="0"/>
                  <a:t>This can be solved via an singular value decomposition of the data matrix, a standard technique in linear algebra.</a:t>
                </a:r>
              </a:p>
              <a:p>
                <a:endParaRPr lang="zh-CN" altLang="en-US" dirty="0"/>
              </a:p>
            </p:txBody>
          </p:sp>
        </mc:Choice>
        <mc:Fallback xmlns="">
          <p:sp>
            <p:nvSpPr>
              <p:cNvPr id="3" name="内容占位符 2">
                <a:extLst>
                  <a:ext uri="{FF2B5EF4-FFF2-40B4-BE49-F238E27FC236}">
                    <a16:creationId xmlns:a16="http://schemas.microsoft.com/office/drawing/2014/main" id="{EF9CFA61-2FA1-42AE-AF53-26EB03420865}"/>
                  </a:ext>
                </a:extLst>
              </p:cNvPr>
              <p:cNvSpPr>
                <a:spLocks noGrp="1" noRot="1" noChangeAspect="1" noMove="1" noResize="1" noEditPoints="1" noAdjustHandles="1" noChangeArrowheads="1" noChangeShapeType="1" noTextEdit="1"/>
              </p:cNvSpPr>
              <p:nvPr>
                <p:ph idx="1"/>
              </p:nvPr>
            </p:nvSpPr>
            <p:spPr>
              <a:blipFill>
                <a:blip r:embed="rId3"/>
                <a:stretch>
                  <a:fillRect l="-444" t="-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118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5247-4C4B-445B-AC7E-CB73693DB2BA}"/>
              </a:ext>
            </a:extLst>
          </p:cNvPr>
          <p:cNvSpPr>
            <a:spLocks noGrp="1"/>
          </p:cNvSpPr>
          <p:nvPr>
            <p:ph type="title"/>
          </p:nvPr>
        </p:nvSpPr>
        <p:spPr/>
        <p:txBody>
          <a:bodyPr/>
          <a:lstStyle/>
          <a:p>
            <a:r>
              <a:rPr lang="en-US" altLang="zh-CN" dirty="0"/>
              <a:t>Canonical Correlation Analysis (CCA)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26D897-385F-4D82-B913-57B89A953CB8}"/>
                  </a:ext>
                </a:extLst>
              </p:cNvPr>
              <p:cNvSpPr>
                <a:spLocks noGrp="1"/>
              </p:cNvSpPr>
              <p:nvPr>
                <p:ph idx="1"/>
              </p:nvPr>
            </p:nvSpPr>
            <p:spPr/>
            <p:txBody>
              <a:bodyPr/>
              <a:lstStyle/>
              <a:p>
                <a:r>
                  <a:rPr lang="en-US" altLang="zh-CN" dirty="0"/>
                  <a:t>Infers information from cross-covariance matrices</a:t>
                </a:r>
              </a:p>
              <a:p>
                <a:r>
                  <a:rPr lang="en-US" altLang="zh-CN" dirty="0"/>
                  <a:t>Given two vectors of random variables of random variables with correlations among them:</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𝑌</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en-US" altLang="zh-CN" dirty="0"/>
              </a:p>
              <a:p>
                <a:r>
                  <a:rPr lang="en-US" altLang="zh-CN" dirty="0"/>
                  <a:t>CCA finds linear combinations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en-US" altLang="zh-CN" dirty="0"/>
                  <a:t> which have maximum correlation with each other. (canonical variables of X and Y)</a:t>
                </a:r>
              </a:p>
            </p:txBody>
          </p:sp>
        </mc:Choice>
        <mc:Fallback xmlns="">
          <p:sp>
            <p:nvSpPr>
              <p:cNvPr id="3" name="内容占位符 2">
                <a:extLst>
                  <a:ext uri="{FF2B5EF4-FFF2-40B4-BE49-F238E27FC236}">
                    <a16:creationId xmlns:a16="http://schemas.microsoft.com/office/drawing/2014/main" id="{7326D897-385F-4D82-B913-57B89A953CB8}"/>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0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5247-4C4B-445B-AC7E-CB73693DB2BA}"/>
              </a:ext>
            </a:extLst>
          </p:cNvPr>
          <p:cNvSpPr>
            <a:spLocks noGrp="1"/>
          </p:cNvSpPr>
          <p:nvPr>
            <p:ph type="title"/>
          </p:nvPr>
        </p:nvSpPr>
        <p:spPr/>
        <p:txBody>
          <a:bodyPr/>
          <a:lstStyle/>
          <a:p>
            <a:r>
              <a:rPr lang="en-US" altLang="zh-CN" dirty="0"/>
              <a:t>Canonical Correlation Analysis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326D897-385F-4D82-B913-57B89A953CB8}"/>
                  </a:ext>
                </a:extLst>
              </p:cNvPr>
              <p:cNvSpPr>
                <a:spLocks noGrp="1"/>
              </p:cNvSpPr>
              <p:nvPr>
                <p:ph idx="1"/>
              </p:nvPr>
            </p:nvSpPr>
            <p:spPr/>
            <p:txBody>
              <a:bodyPr/>
              <a:lstStyle/>
              <a:p>
                <a:r>
                  <a:rPr lang="en-US" altLang="zh-CN" dirty="0"/>
                  <a:t>Infers information from cross-covariance matrices</a:t>
                </a:r>
              </a:p>
              <a:p>
                <a:r>
                  <a:rPr lang="en-US" altLang="zh-CN" dirty="0"/>
                  <a:t>Given two vectors of random variables of random variables with correlations among them:</a:t>
                </a: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  </m:t>
                      </m:r>
                      <m:r>
                        <a:rPr lang="en-US" altLang="zh-CN" b="0" i="1" smtClean="0">
                          <a:latin typeface="Cambria Math" panose="02040503050406030204" pitchFamily="18" charset="0"/>
                        </a:rPr>
                        <m:t>𝑌</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m:oMathPara>
                </a14:m>
                <a:endParaRPr lang="en-US" altLang="zh-CN" dirty="0"/>
              </a:p>
              <a:p>
                <a:r>
                  <a:rPr lang="en-US" altLang="zh-CN" dirty="0"/>
                  <a:t>CCA finds linear combinations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and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en-US" altLang="zh-CN" dirty="0"/>
                  <a:t> which have maximum correlation with each other. (canonical variables of X and Y)</a:t>
                </a:r>
              </a:p>
              <a:p>
                <a:r>
                  <a:rPr lang="en-US" altLang="zh-CN" dirty="0"/>
                  <a:t>We are inspired by, and closely follow the notation and derivations, in </a:t>
                </a:r>
                <a:r>
                  <a:rPr lang="en-US" altLang="zh-CN" i="1" dirty="0"/>
                  <a:t>Empirical canonical correlation analysis in subspaces </a:t>
                </a:r>
                <a:endParaRPr lang="zh-CN" altLang="en-US" i="1" dirty="0"/>
              </a:p>
            </p:txBody>
          </p:sp>
        </mc:Choice>
        <mc:Fallback xmlns="">
          <p:sp>
            <p:nvSpPr>
              <p:cNvPr id="3" name="内容占位符 2">
                <a:extLst>
                  <a:ext uri="{FF2B5EF4-FFF2-40B4-BE49-F238E27FC236}">
                    <a16:creationId xmlns:a16="http://schemas.microsoft.com/office/drawing/2014/main" id="{7326D897-385F-4D82-B913-57B89A953CB8}"/>
                  </a:ext>
                </a:extLst>
              </p:cNvPr>
              <p:cNvSpPr>
                <a:spLocks noGrp="1" noRot="1" noChangeAspect="1" noMove="1" noResize="1" noEditPoints="1" noAdjustHandles="1" noChangeArrowheads="1" noChangeShapeType="1" noTextEdit="1"/>
              </p:cNvSpPr>
              <p:nvPr>
                <p:ph idx="1"/>
              </p:nvPr>
            </p:nvSpPr>
            <p:spPr>
              <a:blipFill>
                <a:blip r:embed="rId2"/>
                <a:stretch>
                  <a:fillRect l="-444" t="-917" r="-29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D5F4F45-3CEC-4921-9D1C-AD5FD8309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703" y="4307924"/>
            <a:ext cx="2921241" cy="2004235"/>
          </a:xfrm>
          <a:prstGeom prst="rect">
            <a:avLst/>
          </a:prstGeom>
        </p:spPr>
      </p:pic>
      <p:sp>
        <p:nvSpPr>
          <p:cNvPr id="5" name="文本框 4">
            <a:extLst>
              <a:ext uri="{FF2B5EF4-FFF2-40B4-BE49-F238E27FC236}">
                <a16:creationId xmlns:a16="http://schemas.microsoft.com/office/drawing/2014/main" id="{A0FBB378-79C5-406A-B145-546B75A1B353}"/>
              </a:ext>
            </a:extLst>
          </p:cNvPr>
          <p:cNvSpPr txBox="1"/>
          <p:nvPr/>
        </p:nvSpPr>
        <p:spPr>
          <a:xfrm>
            <a:off x="3303284" y="5864290"/>
            <a:ext cx="6095835" cy="447869"/>
          </a:xfrm>
          <a:prstGeom prst="rect">
            <a:avLst/>
          </a:prstGeom>
          <a:noFill/>
        </p:spPr>
        <p:txBody>
          <a:bodyPr wrap="square" rtlCol="0">
            <a:noAutofit/>
          </a:bodyPr>
          <a:lstStyle/>
          <a:p>
            <a:pPr algn="ctr"/>
            <a:r>
              <a:rPr lang="en-US" altLang="zh-CN" sz="1600" dirty="0">
                <a:solidFill>
                  <a:schemeClr val="bg1">
                    <a:lumMod val="65000"/>
                  </a:schemeClr>
                </a:solidFill>
              </a:rPr>
              <a:t>Picture provided by professor Randy </a:t>
            </a:r>
            <a:r>
              <a:rPr lang="en-US" altLang="zh-CN" sz="1600" dirty="0" err="1">
                <a:solidFill>
                  <a:schemeClr val="bg1">
                    <a:lumMod val="65000"/>
                  </a:schemeClr>
                </a:solidFill>
              </a:rPr>
              <a:t>Paffenroth</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79094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13C9-6F31-463E-8953-356AEAF9F761}"/>
              </a:ext>
            </a:extLst>
          </p:cNvPr>
          <p:cNvSpPr>
            <a:spLocks noGrp="1"/>
          </p:cNvSpPr>
          <p:nvPr>
            <p:ph type="title"/>
          </p:nvPr>
        </p:nvSpPr>
        <p:spPr/>
        <p:txBody>
          <a:bodyPr/>
          <a:lstStyle/>
          <a:p>
            <a:r>
              <a:rPr lang="en-US" altLang="zh-CN" dirty="0"/>
              <a:t>CCA – Linear Algebra (Canonical Variables)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55C714-E5D4-4A70-B8B4-C1F2DE383B55}"/>
                  </a:ext>
                </a:extLst>
              </p:cNvPr>
              <p:cNvSpPr>
                <a:spLocks noGrp="1"/>
              </p:cNvSpPr>
              <p:nvPr>
                <p:ph idx="1"/>
              </p:nvPr>
            </p:nvSpPr>
            <p:spPr/>
            <p:txBody>
              <a:bodyPr/>
              <a:lstStyle/>
              <a:p>
                <a:r>
                  <a:rPr lang="en-US" altLang="zh-CN" dirty="0"/>
                  <a:t>Define </a:t>
                </a:r>
                <a14:m>
                  <m:oMath xmlns:m="http://schemas.openxmlformats.org/officeDocument/2006/math">
                    <m:r>
                      <m:rPr>
                        <m:sty m:val="p"/>
                      </m:rPr>
                      <a:rPr lang="en-US" altLang="zh-CN" dirty="0" smtClean="0">
                        <a:latin typeface="Cambria Math" panose="02040503050406030204" pitchFamily="18" charset="0"/>
                      </a:rPr>
                      <m:t>Z</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oMath>
                </a14:m>
                <a:endParaRPr lang="en-US" altLang="zh-CN" dirty="0"/>
              </a:p>
              <a:p>
                <a:r>
                  <a:rPr lang="en-US" altLang="zh-CN" dirty="0"/>
                  <a:t>Inner product in Hilbert space </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𝑥𝑦</m:t>
                              </m:r>
                            </m:sub>
                          </m:sSub>
                          <m:r>
                            <a:rPr lang="en-US" altLang="zh-CN" i="1">
                              <a:latin typeface="Cambria Math" panose="02040503050406030204" pitchFamily="18" charset="0"/>
                            </a:rPr>
                            <m:t>]</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m:oMathPara>
                </a14:m>
                <a:endParaRPr lang="en-US" altLang="zh-CN" dirty="0"/>
              </a:p>
              <a:p>
                <a:r>
                  <a:rPr lang="en-US" altLang="zh-CN" dirty="0"/>
                  <a:t>Covariance matrix </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𝑧𝑧</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𝑥𝑥</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𝑥𝑦</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𝑦𝑥</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𝑦𝑦</m:t>
                                    </m:r>
                                  </m:sub>
                                </m:sSub>
                              </m:e>
                            </m:mr>
                          </m:m>
                        </m:e>
                      </m:d>
                    </m:oMath>
                  </m:oMathPara>
                </a14:m>
                <a:endParaRPr lang="en-US" altLang="zh-CN" dirty="0"/>
              </a:p>
              <a:p>
                <a:r>
                  <a:rPr lang="en-US" altLang="zh-CN" dirty="0"/>
                  <a:t>Coherence matrix of x and y </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𝑥𝑥</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𝑥𝑦</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𝑦𝑦</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𝑇</m:t>
                              </m:r>
                            </m:num>
                            <m:den>
                              <m:r>
                                <a:rPr lang="en-US" altLang="zh-CN" i="1">
                                  <a:latin typeface="Cambria Math" panose="02040503050406030204" pitchFamily="18" charset="0"/>
                                </a:rPr>
                                <m:t>2</m:t>
                              </m:r>
                            </m:den>
                          </m:f>
                        </m:sup>
                      </m:sSubSup>
                    </m:oMath>
                  </m:oMathPara>
                </a14:m>
                <a:endParaRPr lang="en-US" altLang="zh-CN" dirty="0"/>
              </a:p>
              <a:p>
                <a:r>
                  <a:rPr lang="en-US" altLang="zh-CN" dirty="0"/>
                  <a:t>SVD on C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𝑥𝑥</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𝑥𝑦</m:t>
                          </m:r>
                        </m:sub>
                      </m:s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𝑦𝑦</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𝑇</m:t>
                              </m:r>
                            </m:num>
                            <m:den>
                              <m:r>
                                <a:rPr lang="en-US" altLang="zh-CN" i="1">
                                  <a:latin typeface="Cambria Math" panose="02040503050406030204" pitchFamily="18" charset="0"/>
                                </a:rPr>
                                <m:t>2</m:t>
                              </m:r>
                            </m:den>
                          </m:f>
                        </m:sup>
                      </m:sSubSup>
                      <m:r>
                        <a:rPr lang="en-US" altLang="zh-CN" i="1">
                          <a:latin typeface="Cambria Math" panose="02040503050406030204" pitchFamily="18" charset="0"/>
                        </a:rPr>
                        <m:t>=</m:t>
                      </m:r>
                      <m:r>
                        <a:rPr lang="en-US" altLang="zh-CN" i="1">
                          <a:latin typeface="Cambria Math" panose="02040503050406030204" pitchFamily="18" charset="0"/>
                        </a:rPr>
                        <m:t>𝐹</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𝐺</m:t>
                          </m:r>
                        </m:e>
                        <m:sup>
                          <m:r>
                            <a:rPr lang="en-US" altLang="zh-CN" i="1">
                              <a:latin typeface="Cambria Math" panose="02040503050406030204" pitchFamily="18" charset="0"/>
                              <a:ea typeface="Cambria Math" panose="02040503050406030204" pitchFamily="18" charset="0"/>
                            </a:rPr>
                            <m:t>𝑇</m:t>
                          </m:r>
                        </m:sup>
                      </m:sSup>
                    </m:oMath>
                  </m:oMathPara>
                </a14:m>
                <a:endParaRPr lang="en-US" altLang="zh-CN" dirty="0">
                  <a:ea typeface="Cambria Math" panose="02040503050406030204" pitchFamily="18" charset="0"/>
                </a:endParaRPr>
              </a:p>
              <a:p>
                <a:r>
                  <a:rPr lang="en-US" altLang="zh-CN" dirty="0">
                    <a:ea typeface="Cambria Math" panose="02040503050406030204" pitchFamily="18" charset="0"/>
                  </a:rPr>
                  <a:t>Canonical variables </a:t>
                </a:r>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𝐹</m:t>
                              </m:r>
                            </m:e>
                            <m:sup>
                              <m:r>
                                <a:rPr lang="en-US" altLang="zh-CN" i="1">
                                  <a:latin typeface="Cambria Math" panose="02040503050406030204" pitchFamily="18" charset="0"/>
                                  <a:ea typeface="Cambria Math" panose="02040503050406030204" pitchFamily="18" charset="0"/>
                                </a:rPr>
                                <m:t>𝑇</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𝑥𝑥</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r>
                            <a:rPr lang="en-US" altLang="zh-CN" i="1">
                              <a:latin typeface="Cambria Math" panose="02040503050406030204" pitchFamily="18" charset="0"/>
                            </a:rPr>
                            <m:t>𝑥</m:t>
                          </m:r>
                        </m:e>
                      </m:d>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𝐺</m:t>
                              </m:r>
                            </m:e>
                            <m:sup>
                              <m:r>
                                <a:rPr lang="en-US" altLang="zh-CN" i="1">
                                  <a:latin typeface="Cambria Math" panose="02040503050406030204" pitchFamily="18" charset="0"/>
                                  <a:ea typeface="Cambria Math" panose="02040503050406030204" pitchFamily="18" charset="0"/>
                                </a:rPr>
                                <m:t>𝑇</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r>
                                <a:rPr lang="en-US" altLang="zh-CN" i="1">
                                  <a:latin typeface="Cambria Math" panose="02040503050406030204" pitchFamily="18" charset="0"/>
                                </a:rPr>
                                <m:t>𝑦𝑦</m:t>
                              </m:r>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r>
                            <a:rPr lang="en-US" altLang="zh-CN" i="1">
                              <a:latin typeface="Cambria Math" panose="02040503050406030204" pitchFamily="18" charset="0"/>
                            </a:rPr>
                            <m:t>𝑦</m:t>
                          </m:r>
                        </m:e>
                      </m:d>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A55C714-E5D4-4A70-B8B4-C1F2DE383B55}"/>
                  </a:ext>
                </a:extLst>
              </p:cNvPr>
              <p:cNvSpPr>
                <a:spLocks noGrp="1" noRot="1" noChangeAspect="1" noMove="1" noResize="1" noEditPoints="1" noAdjustHandles="1" noChangeArrowheads="1" noChangeShapeType="1" noTextEdit="1"/>
              </p:cNvSpPr>
              <p:nvPr>
                <p:ph idx="1"/>
              </p:nvPr>
            </p:nvSpPr>
            <p:spPr>
              <a:blipFill>
                <a:blip r:embed="rId2"/>
                <a:stretch>
                  <a:fillRect l="-444" t="-10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7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01E5B-93A0-4AA4-9716-EC46AAEE35D9}"/>
              </a:ext>
            </a:extLst>
          </p:cNvPr>
          <p:cNvSpPr>
            <a:spLocks noGrp="1"/>
          </p:cNvSpPr>
          <p:nvPr>
            <p:ph type="title"/>
          </p:nvPr>
        </p:nvSpPr>
        <p:spPr/>
        <p:txBody>
          <a:bodyPr/>
          <a:lstStyle/>
          <a:p>
            <a:r>
              <a:rPr lang="en-US" altLang="zh-CN" dirty="0"/>
              <a:t>CCA – Optimization (Coherence)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7DD0FD-E06B-4ABD-8892-ADB7FE8C4E02}"/>
                  </a:ext>
                </a:extLst>
              </p:cNvPr>
              <p:cNvSpPr>
                <a:spLocks noGrp="1"/>
              </p:cNvSpPr>
              <p:nvPr>
                <p:ph idx="1"/>
              </p:nvPr>
            </p:nvSpPr>
            <p:spPr/>
            <p:txBody>
              <a:bodyPr/>
              <a:lstStyle/>
              <a:p>
                <a:r>
                  <a:rPr lang="en-US" altLang="zh-CN" dirty="0"/>
                  <a:t>By Hadamard ratio, dependence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Σ</m:t>
                                  </m:r>
                                </m:e>
                                <m:sup>
                                  <m:r>
                                    <a:rPr lang="en-US" altLang="zh-CN" i="1">
                                      <a:latin typeface="Cambria Math" panose="02040503050406030204" pitchFamily="18" charset="0"/>
                                      <a:ea typeface="Cambria Math" panose="02040503050406030204" pitchFamily="18" charset="0"/>
                                    </a:rPr>
                                    <m:t>𝑇</m:t>
                                  </m:r>
                                </m:sup>
                              </m:sSup>
                            </m:e>
                          </m:d>
                        </m:e>
                      </m:func>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r>
                            <a:rPr lang="en-US" altLang="zh-CN" b="0" i="1" smtClean="0">
                              <a:latin typeface="Cambria Math" panose="02040503050406030204" pitchFamily="18" charset="0"/>
                              <a:ea typeface="Cambria Math" panose="02040503050406030204" pitchFamily="18" charset="0"/>
                            </a:rPr>
                            <m:t>(1−</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a:p>
                <a:r>
                  <a:rPr lang="en-US" altLang="zh-CN" dirty="0"/>
                  <a:t>Linear Coherence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=1−</m:t>
                      </m:r>
                      <m:r>
                        <a:rPr lang="en-US" altLang="zh-CN" i="1">
                          <a:latin typeface="Cambria Math" panose="02040503050406030204" pitchFamily="18" charset="0"/>
                        </a:rPr>
                        <m:t>𝐿</m:t>
                      </m:r>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Σ</m:t>
                                  </m:r>
                                </m:e>
                                <m:sup>
                                  <m:r>
                                    <a:rPr lang="en-US" altLang="zh-CN" i="1">
                                      <a:latin typeface="Cambria Math" panose="02040503050406030204" pitchFamily="18" charset="0"/>
                                      <a:ea typeface="Cambria Math" panose="02040503050406030204" pitchFamily="18" charset="0"/>
                                    </a:rPr>
                                    <m:t>𝑇</m:t>
                                  </m:r>
                                </m:sup>
                              </m:sSup>
                            </m:e>
                          </m:d>
                        </m:e>
                      </m:func>
                      <m:r>
                        <a:rPr lang="en-US" altLang="zh-CN" b="0" i="1" smtClean="0">
                          <a:latin typeface="Cambria Math" panose="02040503050406030204" pitchFamily="18" charset="0"/>
                          <a:ea typeface="Cambria Math" panose="02040503050406030204" pitchFamily="18" charset="0"/>
                        </a:rPr>
                        <m:t>=</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𝑚</m:t>
                          </m:r>
                        </m:sup>
                        <m:e>
                          <m:r>
                            <a:rPr lang="en-US" altLang="zh-CN" i="1">
                              <a:latin typeface="Cambria Math" panose="02040503050406030204" pitchFamily="18" charset="0"/>
                              <a:ea typeface="Cambria Math" panose="02040503050406030204" pitchFamily="18" charset="0"/>
                            </a:rPr>
                            <m:t>(1−</m:t>
                          </m:r>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𝜎</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m:t>
                          </m:r>
                        </m:e>
                      </m:nary>
                    </m:oMath>
                  </m:oMathPara>
                </a14:m>
                <a:endParaRPr lang="en-US" altLang="zh-CN" dirty="0"/>
              </a:p>
            </p:txBody>
          </p:sp>
        </mc:Choice>
        <mc:Fallback xmlns="">
          <p:sp>
            <p:nvSpPr>
              <p:cNvPr id="3" name="内容占位符 2">
                <a:extLst>
                  <a:ext uri="{FF2B5EF4-FFF2-40B4-BE49-F238E27FC236}">
                    <a16:creationId xmlns:a16="http://schemas.microsoft.com/office/drawing/2014/main" id="{C27DD0FD-E06B-4ABD-8892-ADB7FE8C4E02}"/>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3EA4C91-00E7-45E1-98B5-163F75E5F41F}"/>
              </a:ext>
            </a:extLst>
          </p:cNvPr>
          <p:cNvPicPr>
            <a:picLocks noChangeAspect="1"/>
          </p:cNvPicPr>
          <p:nvPr/>
        </p:nvPicPr>
        <p:blipFill rotWithShape="1">
          <a:blip r:embed="rId3">
            <a:extLst>
              <a:ext uri="{28A0092B-C50C-407E-A947-70E740481C1C}">
                <a14:useLocalDpi xmlns:a14="http://schemas.microsoft.com/office/drawing/2010/main" val="0"/>
              </a:ext>
            </a:extLst>
          </a:blip>
          <a:srcRect l="-152" t="31358" r="865" b="1613"/>
          <a:stretch/>
        </p:blipFill>
        <p:spPr>
          <a:xfrm>
            <a:off x="2033489" y="3722914"/>
            <a:ext cx="5356939" cy="2717540"/>
          </a:xfrm>
          <a:prstGeom prst="rect">
            <a:avLst/>
          </a:prstGeom>
        </p:spPr>
      </p:pic>
    </p:spTree>
    <p:extLst>
      <p:ext uri="{BB962C8B-B14F-4D97-AF65-F5344CB8AC3E}">
        <p14:creationId xmlns:p14="http://schemas.microsoft.com/office/powerpoint/2010/main" val="320128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941E-DE7C-48DF-B8D7-A90826164CA5}"/>
              </a:ext>
            </a:extLst>
          </p:cNvPr>
          <p:cNvSpPr>
            <a:spLocks noGrp="1"/>
          </p:cNvSpPr>
          <p:nvPr>
            <p:ph type="title"/>
          </p:nvPr>
        </p:nvSpPr>
        <p:spPr>
          <a:xfrm>
            <a:off x="457200" y="342900"/>
            <a:ext cx="8229600" cy="800100"/>
          </a:xfrm>
        </p:spPr>
        <p:txBody>
          <a:bodyPr/>
          <a:lstStyle/>
          <a:p>
            <a:r>
              <a:rPr lang="en-US" dirty="0"/>
              <a:t>Kernel Methods</a:t>
            </a:r>
          </a:p>
        </p:txBody>
      </p:sp>
      <p:sp>
        <p:nvSpPr>
          <p:cNvPr id="3" name="内容占位符 2">
            <a:extLst>
              <a:ext uri="{FF2B5EF4-FFF2-40B4-BE49-F238E27FC236}">
                <a16:creationId xmlns:a16="http://schemas.microsoft.com/office/drawing/2014/main" id="{66A250CC-1B95-4E5C-B40B-481C8A8C9FB6}"/>
              </a:ext>
            </a:extLst>
          </p:cNvPr>
          <p:cNvSpPr>
            <a:spLocks noGrp="1"/>
          </p:cNvSpPr>
          <p:nvPr>
            <p:ph idx="1"/>
          </p:nvPr>
        </p:nvSpPr>
        <p:spPr/>
        <p:txBody>
          <a:bodyPr>
            <a:normAutofit/>
          </a:bodyPr>
          <a:lstStyle/>
          <a:p>
            <a:r>
              <a:rPr lang="en-US" dirty="0"/>
              <a:t>Map data into a (possibly high dimensional) vector space (Reproducing Kernel Hilbert Space)* where linear relations exist among the data, then apply a linear algorithm in this space</a:t>
            </a:r>
          </a:p>
          <a:p>
            <a:endParaRPr lang="en-US" sz="2200" dirty="0"/>
          </a:p>
        </p:txBody>
      </p:sp>
      <p:pic>
        <p:nvPicPr>
          <p:cNvPr id="4" name="图片 3">
            <a:extLst>
              <a:ext uri="{FF2B5EF4-FFF2-40B4-BE49-F238E27FC236}">
                <a16:creationId xmlns:a16="http://schemas.microsoft.com/office/drawing/2014/main" id="{50F514D5-60E5-4323-BF6B-34CC6ECBEDBA}"/>
              </a:ext>
            </a:extLst>
          </p:cNvPr>
          <p:cNvPicPr>
            <a:picLocks noChangeAspect="1"/>
          </p:cNvPicPr>
          <p:nvPr/>
        </p:nvPicPr>
        <p:blipFill>
          <a:blip r:embed="rId2"/>
          <a:stretch>
            <a:fillRect/>
          </a:stretch>
        </p:blipFill>
        <p:spPr>
          <a:xfrm>
            <a:off x="1254248" y="2921874"/>
            <a:ext cx="6635504" cy="2207835"/>
          </a:xfrm>
          <a:prstGeom prst="rect">
            <a:avLst/>
          </a:prstGeom>
        </p:spPr>
      </p:pic>
      <p:sp>
        <p:nvSpPr>
          <p:cNvPr id="5" name="文本框 4">
            <a:extLst>
              <a:ext uri="{FF2B5EF4-FFF2-40B4-BE49-F238E27FC236}">
                <a16:creationId xmlns:a16="http://schemas.microsoft.com/office/drawing/2014/main" id="{22707202-1EB8-4D41-8215-1D98D1AD4233}"/>
              </a:ext>
            </a:extLst>
          </p:cNvPr>
          <p:cNvSpPr txBox="1"/>
          <p:nvPr/>
        </p:nvSpPr>
        <p:spPr>
          <a:xfrm>
            <a:off x="839755" y="5702559"/>
            <a:ext cx="7464490" cy="592494"/>
          </a:xfrm>
          <a:prstGeom prst="rect">
            <a:avLst/>
          </a:prstGeom>
          <a:noFill/>
        </p:spPr>
        <p:txBody>
          <a:bodyPr wrap="square" rtlCol="0">
            <a:noAutofit/>
          </a:bodyPr>
          <a:lstStyle/>
          <a:p>
            <a:pPr algn="ctr"/>
            <a:r>
              <a:rPr lang="en-US" altLang="zh-CN" sz="1600" dirty="0">
                <a:solidFill>
                  <a:schemeClr val="bg1">
                    <a:lumMod val="65000"/>
                  </a:schemeClr>
                </a:solidFill>
                <a:hlinkClick r:id="rId3"/>
              </a:rPr>
              <a:t>http://bioinfo.icgeb.res.in/lipocalinpred/algorithm.html</a:t>
            </a:r>
            <a:endParaRPr lang="en-US" altLang="zh-CN" sz="1600" dirty="0">
              <a:solidFill>
                <a:schemeClr val="bg1">
                  <a:lumMod val="65000"/>
                </a:schemeClr>
              </a:solidFill>
            </a:endParaRPr>
          </a:p>
          <a:p>
            <a:pPr algn="ctr"/>
            <a:r>
              <a:rPr lang="en-US" altLang="zh-CN" sz="1600" dirty="0">
                <a:solidFill>
                  <a:schemeClr val="bg1">
                    <a:lumMod val="65000"/>
                  </a:schemeClr>
                </a:solidFill>
              </a:rPr>
              <a:t>*See back-up slide for completely monotonic function definition</a:t>
            </a:r>
            <a:endParaRPr lang="zh-CN" altLang="en-US" sz="1600" dirty="0">
              <a:solidFill>
                <a:schemeClr val="bg1">
                  <a:lumMod val="65000"/>
                </a:schemeClr>
              </a:solidFill>
            </a:endParaRPr>
          </a:p>
          <a:p>
            <a:pPr algn="ctr"/>
            <a:endParaRPr lang="zh-CN" altLang="en-US" sz="1600" dirty="0" err="1">
              <a:solidFill>
                <a:schemeClr val="bg1">
                  <a:lumMod val="65000"/>
                </a:schemeClr>
              </a:solidFill>
            </a:endParaRPr>
          </a:p>
        </p:txBody>
      </p:sp>
    </p:spTree>
    <p:extLst>
      <p:ext uri="{BB962C8B-B14F-4D97-AF65-F5344CB8AC3E}">
        <p14:creationId xmlns:p14="http://schemas.microsoft.com/office/powerpoint/2010/main" val="43622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CE8DB-E8D8-49DF-ABCD-A4ECACC6FDAA}"/>
              </a:ext>
            </a:extLst>
          </p:cNvPr>
          <p:cNvSpPr>
            <a:spLocks noGrp="1"/>
          </p:cNvSpPr>
          <p:nvPr>
            <p:ph type="title"/>
          </p:nvPr>
        </p:nvSpPr>
        <p:spPr/>
        <p:txBody>
          <a:bodyPr/>
          <a:lstStyle/>
          <a:p>
            <a:r>
              <a:rPr lang="en-US" dirty="0"/>
              <a:t>Positive-Definite Kernel</a:t>
            </a:r>
          </a:p>
        </p:txBody>
      </p:sp>
      <p:sp>
        <p:nvSpPr>
          <p:cNvPr id="3" name="内容占位符 2">
            <a:extLst>
              <a:ext uri="{FF2B5EF4-FFF2-40B4-BE49-F238E27FC236}">
                <a16:creationId xmlns:a16="http://schemas.microsoft.com/office/drawing/2014/main" id="{4DB0E5CF-EFC6-4E5A-B48A-0AD6B548CFBE}"/>
              </a:ext>
            </a:extLst>
          </p:cNvPr>
          <p:cNvSpPr>
            <a:spLocks noGrp="1"/>
          </p:cNvSpPr>
          <p:nvPr>
            <p:ph idx="1"/>
          </p:nvPr>
        </p:nvSpPr>
        <p:spPr/>
        <p:txBody>
          <a:bodyPr>
            <a:normAutofit/>
          </a:bodyPr>
          <a:lstStyle/>
          <a:p>
            <a:r>
              <a:rPr lang="en-US" dirty="0"/>
              <a:t>Makes sure there is a corresponding inner product space for x and y of any type.*</a:t>
            </a:r>
          </a:p>
          <a:p>
            <a:r>
              <a:rPr lang="en-US" altLang="zh-CN" dirty="0"/>
              <a:t>Mercer's theorem* provides a mathematical foundation for the kernel methods and infers significance of positive definite kernel. </a:t>
            </a:r>
          </a:p>
          <a:p>
            <a:r>
              <a:rPr lang="en-US" dirty="0"/>
              <a:t>Definition: A symmetric function                     is called a positive definite kernel on X if only if </a:t>
            </a:r>
          </a:p>
          <a:p>
            <a:endParaRPr lang="en-US" dirty="0"/>
          </a:p>
          <a:p>
            <a:endParaRPr lang="en-US" dirty="0"/>
          </a:p>
          <a:p>
            <a:pPr marL="0" indent="0">
              <a:buNone/>
            </a:pPr>
            <a:endParaRPr lang="en-US" dirty="0"/>
          </a:p>
          <a:p>
            <a:r>
              <a:rPr lang="en-US" dirty="0"/>
              <a:t>holds for any </a:t>
            </a:r>
          </a:p>
        </p:txBody>
      </p:sp>
      <p:pic>
        <p:nvPicPr>
          <p:cNvPr id="4" name="图片 3">
            <a:extLst>
              <a:ext uri="{FF2B5EF4-FFF2-40B4-BE49-F238E27FC236}">
                <a16:creationId xmlns:a16="http://schemas.microsoft.com/office/drawing/2014/main" id="{1FE2B694-5FFB-4CA3-9A60-D3987072702C}"/>
              </a:ext>
            </a:extLst>
          </p:cNvPr>
          <p:cNvPicPr>
            <a:picLocks noChangeAspect="1"/>
          </p:cNvPicPr>
          <p:nvPr/>
        </p:nvPicPr>
        <p:blipFill>
          <a:blip r:embed="rId2"/>
          <a:stretch>
            <a:fillRect/>
          </a:stretch>
        </p:blipFill>
        <p:spPr>
          <a:xfrm>
            <a:off x="4572000" y="2846146"/>
            <a:ext cx="1485119" cy="282382"/>
          </a:xfrm>
          <a:prstGeom prst="rect">
            <a:avLst/>
          </a:prstGeom>
        </p:spPr>
      </p:pic>
      <p:pic>
        <p:nvPicPr>
          <p:cNvPr id="5" name="图片 4">
            <a:extLst>
              <a:ext uri="{FF2B5EF4-FFF2-40B4-BE49-F238E27FC236}">
                <a16:creationId xmlns:a16="http://schemas.microsoft.com/office/drawing/2014/main" id="{BCF80C69-51D7-41FD-A680-BB4368F1055F}"/>
              </a:ext>
            </a:extLst>
          </p:cNvPr>
          <p:cNvPicPr>
            <a:picLocks noChangeAspect="1"/>
          </p:cNvPicPr>
          <p:nvPr/>
        </p:nvPicPr>
        <p:blipFill>
          <a:blip r:embed="rId3"/>
          <a:stretch>
            <a:fillRect/>
          </a:stretch>
        </p:blipFill>
        <p:spPr>
          <a:xfrm>
            <a:off x="3157657" y="3553071"/>
            <a:ext cx="3057917" cy="919674"/>
          </a:xfrm>
          <a:prstGeom prst="rect">
            <a:avLst/>
          </a:prstGeom>
        </p:spPr>
      </p:pic>
      <p:pic>
        <p:nvPicPr>
          <p:cNvPr id="6" name="图片 5">
            <a:extLst>
              <a:ext uri="{FF2B5EF4-FFF2-40B4-BE49-F238E27FC236}">
                <a16:creationId xmlns:a16="http://schemas.microsoft.com/office/drawing/2014/main" id="{F90A8988-37FC-46F8-A4D8-A2C0457B4DC0}"/>
              </a:ext>
            </a:extLst>
          </p:cNvPr>
          <p:cNvPicPr>
            <a:picLocks noChangeAspect="1"/>
          </p:cNvPicPr>
          <p:nvPr/>
        </p:nvPicPr>
        <p:blipFill>
          <a:blip r:embed="rId4"/>
          <a:stretch>
            <a:fillRect/>
          </a:stretch>
        </p:blipFill>
        <p:spPr>
          <a:xfrm>
            <a:off x="2420258" y="4505451"/>
            <a:ext cx="4303484" cy="435184"/>
          </a:xfrm>
          <a:prstGeom prst="rect">
            <a:avLst/>
          </a:prstGeom>
        </p:spPr>
      </p:pic>
      <p:sp>
        <p:nvSpPr>
          <p:cNvPr id="7" name="文本框 6">
            <a:extLst>
              <a:ext uri="{FF2B5EF4-FFF2-40B4-BE49-F238E27FC236}">
                <a16:creationId xmlns:a16="http://schemas.microsoft.com/office/drawing/2014/main" id="{DF3C36B9-D53F-4602-9882-210FEB8B6C90}"/>
              </a:ext>
            </a:extLst>
          </p:cNvPr>
          <p:cNvSpPr txBox="1"/>
          <p:nvPr/>
        </p:nvSpPr>
        <p:spPr>
          <a:xfrm>
            <a:off x="4058816" y="6596743"/>
            <a:ext cx="914400" cy="914400"/>
          </a:xfrm>
          <a:prstGeom prst="rect">
            <a:avLst/>
          </a:prstGeom>
          <a:noFill/>
        </p:spPr>
        <p:txBody>
          <a:bodyPr wrap="none" rtlCol="0">
            <a:noAutofit/>
          </a:bodyPr>
          <a:lstStyle/>
          <a:p>
            <a:pPr algn="ctr"/>
            <a:endParaRPr lang="zh-CN" altLang="en-US" sz="1600" dirty="0" err="1"/>
          </a:p>
        </p:txBody>
      </p:sp>
      <p:sp>
        <p:nvSpPr>
          <p:cNvPr id="8" name="文本框 7">
            <a:extLst>
              <a:ext uri="{FF2B5EF4-FFF2-40B4-BE49-F238E27FC236}">
                <a16:creationId xmlns:a16="http://schemas.microsoft.com/office/drawing/2014/main" id="{3B455F41-B1B6-4F9F-BE55-F1B87457D3EE}"/>
              </a:ext>
            </a:extLst>
          </p:cNvPr>
          <p:cNvSpPr txBox="1"/>
          <p:nvPr/>
        </p:nvSpPr>
        <p:spPr>
          <a:xfrm>
            <a:off x="942391" y="5793946"/>
            <a:ext cx="7147249" cy="435184"/>
          </a:xfrm>
          <a:prstGeom prst="rect">
            <a:avLst/>
          </a:prstGeom>
          <a:noFill/>
        </p:spPr>
        <p:txBody>
          <a:bodyPr wrap="square" rtlCol="0">
            <a:noAutofit/>
          </a:bodyPr>
          <a:lstStyle/>
          <a:p>
            <a:pPr algn="ctr"/>
            <a:r>
              <a:rPr lang="en-US" altLang="zh-CN" sz="1600" dirty="0">
                <a:solidFill>
                  <a:schemeClr val="bg1">
                    <a:lumMod val="65000"/>
                  </a:schemeClr>
                </a:solidFill>
              </a:rPr>
              <a:t>*See back-up slides for more explanation on positive definite kernel and Mercer’s Theorem</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42157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CB2E5-C179-413D-830A-AA628F401724}"/>
              </a:ext>
            </a:extLst>
          </p:cNvPr>
          <p:cNvSpPr>
            <a:spLocks noGrp="1"/>
          </p:cNvSpPr>
          <p:nvPr>
            <p:ph type="title"/>
          </p:nvPr>
        </p:nvSpPr>
        <p:spPr/>
        <p:txBody>
          <a:bodyPr/>
          <a:lstStyle/>
          <a:p>
            <a:r>
              <a:rPr lang="en-US" altLang="zh-CN" dirty="0"/>
              <a:t>Schoenberg’s Theorem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898B86-A797-4E16-A732-150B6EACEDF6}"/>
                  </a:ext>
                </a:extLst>
              </p:cNvPr>
              <p:cNvSpPr>
                <a:spLocks noGrp="1"/>
              </p:cNvSpPr>
              <p:nvPr>
                <p:ph idx="1"/>
              </p:nvPr>
            </p:nvSpPr>
            <p:spPr/>
            <p:txBody>
              <a:bodyPr/>
              <a:lstStyle/>
              <a:p>
                <a:r>
                  <a:rPr lang="en-US" altLang="zh-CN" dirty="0"/>
                  <a:t>Schoenberg (Ann. of Math. 39 (1938), 811-841) observed that if f(t) is a completely monotonic function*, then the radial kernel </a:t>
                </a:r>
                <a:endParaRPr lang="en-US" altLang="zh-CN" i="1" dirty="0">
                  <a:latin typeface="Cambria Math" panose="02040503050406030204" pitchFamily="18" charset="0"/>
                </a:endParaRPr>
              </a:p>
              <a:p>
                <a:pPr marL="0" indent="0" algn="ctr">
                  <a:buNone/>
                </a:pPr>
                <a14:m>
                  <m:oMath xmlns:m="http://schemas.openxmlformats.org/officeDocument/2006/math">
                    <m:r>
                      <a:rPr lang="en-US" altLang="zh-CN" i="1">
                        <a:latin typeface="Cambria Math" panose="02040503050406030204" pitchFamily="18" charset="0"/>
                      </a:rPr>
                      <m:t>𝐾</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r>
                  <a:rPr lang="en-US" altLang="zh-CN" dirty="0"/>
                  <a:t> </a:t>
                </a:r>
              </a:p>
              <a:p>
                <a:pPr marL="0" indent="0">
                  <a:buNone/>
                </a:pPr>
                <a:r>
                  <a:rPr lang="en-US" altLang="zh-CN" dirty="0"/>
                  <a:t>   is positive definite on any Hilbert space.</a:t>
                </a:r>
              </a:p>
              <a:p>
                <a:r>
                  <a:rPr lang="en-US" altLang="zh-CN" dirty="0"/>
                  <a:t>Here is one completely monotonic function:</a:t>
                </a:r>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en-US" altLang="zh-CN" b="0" i="1" smtClean="0">
                          <a:latin typeface="Cambria Math" panose="02040503050406030204" pitchFamily="18" charset="0"/>
                        </a:rPr>
                        <m:t>&gt;0</m:t>
                      </m:r>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7898B86-A797-4E16-A732-150B6EACEDF6}"/>
                  </a:ext>
                </a:extLst>
              </p:cNvPr>
              <p:cNvSpPr>
                <a:spLocks noGrp="1" noRot="1" noChangeAspect="1" noMove="1" noResize="1" noEditPoints="1" noAdjustHandles="1" noChangeArrowheads="1" noChangeShapeType="1" noTextEdit="1"/>
              </p:cNvSpPr>
              <p:nvPr>
                <p:ph idx="1"/>
              </p:nvPr>
            </p:nvSpPr>
            <p:spPr>
              <a:blipFill>
                <a:blip r:embed="rId2"/>
                <a:stretch>
                  <a:fillRect l="-444" t="-917" r="-281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3C0C0E3-4442-4097-B0D0-4C6B90E2BC16}"/>
              </a:ext>
            </a:extLst>
          </p:cNvPr>
          <p:cNvSpPr txBox="1"/>
          <p:nvPr/>
        </p:nvSpPr>
        <p:spPr>
          <a:xfrm>
            <a:off x="942391" y="5793946"/>
            <a:ext cx="7147249" cy="435184"/>
          </a:xfrm>
          <a:prstGeom prst="rect">
            <a:avLst/>
          </a:prstGeom>
          <a:noFill/>
        </p:spPr>
        <p:txBody>
          <a:bodyPr wrap="square" rtlCol="0">
            <a:noAutofit/>
          </a:bodyPr>
          <a:lstStyle/>
          <a:p>
            <a:pPr algn="ctr"/>
            <a:r>
              <a:rPr lang="en-US" altLang="zh-CN" sz="1600" dirty="0">
                <a:solidFill>
                  <a:schemeClr val="bg1">
                    <a:lumMod val="65000"/>
                  </a:schemeClr>
                </a:solidFill>
              </a:rPr>
              <a:t>*See back-up slide for completely monotonic function definition</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143312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83904-4607-4FFD-A21B-A851F3D4D979}"/>
              </a:ext>
            </a:extLst>
          </p:cNvPr>
          <p:cNvSpPr>
            <a:spLocks noGrp="1"/>
          </p:cNvSpPr>
          <p:nvPr>
            <p:ph type="title"/>
          </p:nvPr>
        </p:nvSpPr>
        <p:spPr/>
        <p:txBody>
          <a:bodyPr/>
          <a:lstStyle/>
          <a:p>
            <a:r>
              <a:rPr lang="en-US" altLang="zh-CN" dirty="0"/>
              <a:t>KCCA – Linear Algebra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A2E97C-FC44-425D-944D-F1E21F58DD01}"/>
                  </a:ext>
                </a:extLst>
              </p:cNvPr>
              <p:cNvSpPr>
                <a:spLocks noGrp="1"/>
              </p:cNvSpPr>
              <p:nvPr>
                <p:ph idx="1"/>
              </p:nvPr>
            </p:nvSpPr>
            <p:spPr/>
            <p:txBody>
              <a:bodyPr>
                <a:normAutofit/>
              </a:bodyPr>
              <a:lstStyle/>
              <a:p>
                <a:r>
                  <a:rPr lang="en-US" altLang="zh-CN" dirty="0"/>
                  <a:t>Kernel Function:</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e>
                          </m:nary>
                        </m:e>
                      </m:d>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zh-CN" altLang="en-US" i="1">
                              <a:latin typeface="Cambria Math" panose="02040503050406030204" pitchFamily="18" charset="0"/>
                            </a:rPr>
                            <m:t>𝛼</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𝑏</m:t>
                          </m:r>
                        </m:sup>
                      </m:sSup>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&gt;0</m:t>
                      </m:r>
                    </m:oMath>
                  </m:oMathPara>
                </a14:m>
                <a:endParaRPr lang="en-US" altLang="zh-CN" dirty="0"/>
              </a:p>
              <a:p>
                <a:pPr marL="0" indent="0">
                  <a:buNone/>
                </a:pPr>
                <a:endParaRPr lang="en-US" altLang="zh-CN" dirty="0"/>
              </a:p>
              <a:p>
                <a:r>
                  <a:rPr lang="en-US" altLang="zh-CN" dirty="0"/>
                  <a:t>Covariance matrix:</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𝑧𝑧</m:t>
                          </m:r>
                        </m:sub>
                      </m:sSub>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e>
                                      </m:m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e>
                                      </m:mr>
                                    </m:m>
                                  </m:e>
                                </m:d>
                              </m:e>
                              <m:e>
                                <m:r>
                                  <a:rPr lang="en-US" altLang="zh-CN" i="1">
                                    <a:latin typeface="Cambria Math" panose="02040503050406030204" pitchFamily="18" charset="0"/>
                                  </a:rPr>
                                  <m:t>⋯</m:t>
                                </m:r>
                              </m:e>
                              <m:e>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d>
                                        </m:e>
                                      </m:m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d>
                                        </m:e>
                                      </m:mr>
                                    </m:m>
                                  </m:e>
                                </m:d>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e>
                                      </m:m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e>
                                      </m:mr>
                                    </m:m>
                                  </m:e>
                                </m:d>
                              </m:e>
                              <m:e>
                                <m:r>
                                  <a:rPr lang="en-US" altLang="zh-CN" i="1">
                                    <a:latin typeface="Cambria Math" panose="02040503050406030204" pitchFamily="18" charset="0"/>
                                  </a:rPr>
                                  <m:t>⋯</m:t>
                                </m:r>
                              </m:e>
                              <m:e>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d>
                                        </m:e>
                                      </m:mr>
                                      <m:mr>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e>
                                          <m:r>
                                            <m:rPr>
                                              <m:brk m:alnAt="7"/>
                                            </m:rPr>
                                            <a:rPr lang="en-US" altLang="zh-CN" i="1">
                                              <a:latin typeface="Cambria Math" panose="02040503050406030204" pitchFamily="18" charset="0"/>
                                            </a:rPr>
                                            <m:t>⋮</m:t>
                                          </m:r>
                                        </m:e>
                                      </m:mr>
                                      <m:mr>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d>
                                        </m:e>
                                        <m:e>
                                          <m:r>
                                            <m:rPr>
                                              <m:brk m:alnAt="7"/>
                                            </m:rPr>
                                            <a:rPr lang="en-US" altLang="zh-CN" i="1">
                                              <a:latin typeface="Cambria Math" panose="02040503050406030204" pitchFamily="18" charset="0"/>
                                            </a:rPr>
                                            <m:t>⋯</m:t>
                                          </m:r>
                                        </m:e>
                                        <m:e>
                                          <m:r>
                                            <a:rPr lang="en-US" altLang="zh-CN" i="1">
                                              <a:latin typeface="Cambria Math" panose="02040503050406030204" pitchFamily="18" charset="0"/>
                                            </a:rPr>
                                            <m:t>𝑘</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e>
                                          </m:d>
                                        </m:e>
                                      </m:mr>
                                    </m:m>
                                  </m:e>
                                </m:d>
                              </m:e>
                            </m:mr>
                          </m:m>
                        </m:e>
                      </m:d>
                    </m:oMath>
                  </m:oMathPara>
                </a14:m>
                <a:endParaRPr lang="zh-CN" altLang="en-US" dirty="0"/>
              </a:p>
            </p:txBody>
          </p:sp>
        </mc:Choice>
        <mc:Fallback xmlns="">
          <p:sp>
            <p:nvSpPr>
              <p:cNvPr id="3" name="内容占位符 2">
                <a:extLst>
                  <a:ext uri="{FF2B5EF4-FFF2-40B4-BE49-F238E27FC236}">
                    <a16:creationId xmlns:a16="http://schemas.microsoft.com/office/drawing/2014/main" id="{DAA2E97C-FC44-425D-944D-F1E21F58DD01}"/>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96D46013-9293-4A3C-99AB-236A48F7258D}"/>
              </a:ext>
            </a:extLst>
          </p:cNvPr>
          <p:cNvSpPr txBox="1"/>
          <p:nvPr/>
        </p:nvSpPr>
        <p:spPr>
          <a:xfrm>
            <a:off x="2884602" y="3444719"/>
            <a:ext cx="612742" cy="424206"/>
          </a:xfrm>
          <a:prstGeom prst="rect">
            <a:avLst/>
          </a:prstGeom>
          <a:noFill/>
        </p:spPr>
        <p:txBody>
          <a:bodyPr wrap="none" rtlCol="0">
            <a:noAutofit/>
          </a:bodyPr>
          <a:lstStyle/>
          <a:p>
            <a:pPr algn="ctr"/>
            <a:r>
              <a:rPr lang="en-US" altLang="zh-CN" sz="1600" dirty="0" err="1">
                <a:solidFill>
                  <a:srgbClr val="FF0000"/>
                </a:solidFill>
              </a:rPr>
              <a:t>Rxx</a:t>
            </a:r>
            <a:endParaRPr lang="zh-CN" altLang="en-US" sz="1600" dirty="0" err="1">
              <a:solidFill>
                <a:srgbClr val="FF0000"/>
              </a:solidFill>
            </a:endParaRPr>
          </a:p>
        </p:txBody>
      </p:sp>
      <p:sp>
        <p:nvSpPr>
          <p:cNvPr id="5" name="文本框 4">
            <a:extLst>
              <a:ext uri="{FF2B5EF4-FFF2-40B4-BE49-F238E27FC236}">
                <a16:creationId xmlns:a16="http://schemas.microsoft.com/office/drawing/2014/main" id="{9214E08C-8DA9-489C-B877-1935F6F0ED0C}"/>
              </a:ext>
            </a:extLst>
          </p:cNvPr>
          <p:cNvSpPr txBox="1"/>
          <p:nvPr/>
        </p:nvSpPr>
        <p:spPr>
          <a:xfrm>
            <a:off x="6385922" y="3419229"/>
            <a:ext cx="612742" cy="424206"/>
          </a:xfrm>
          <a:prstGeom prst="rect">
            <a:avLst/>
          </a:prstGeom>
          <a:noFill/>
        </p:spPr>
        <p:txBody>
          <a:bodyPr wrap="none" rtlCol="0">
            <a:noAutofit/>
          </a:bodyPr>
          <a:lstStyle/>
          <a:p>
            <a:pPr algn="ctr"/>
            <a:r>
              <a:rPr lang="en-US" altLang="zh-CN" sz="1600" dirty="0" err="1">
                <a:solidFill>
                  <a:srgbClr val="FF0000"/>
                </a:solidFill>
              </a:rPr>
              <a:t>Rxy</a:t>
            </a:r>
            <a:endParaRPr lang="zh-CN" altLang="en-US" sz="1600" dirty="0" err="1">
              <a:solidFill>
                <a:srgbClr val="FF0000"/>
              </a:solidFill>
            </a:endParaRPr>
          </a:p>
        </p:txBody>
      </p:sp>
      <p:sp>
        <p:nvSpPr>
          <p:cNvPr id="6" name="文本框 5">
            <a:extLst>
              <a:ext uri="{FF2B5EF4-FFF2-40B4-BE49-F238E27FC236}">
                <a16:creationId xmlns:a16="http://schemas.microsoft.com/office/drawing/2014/main" id="{FBE2304D-FD8A-4F52-92EA-75C52FCB37D0}"/>
              </a:ext>
            </a:extLst>
          </p:cNvPr>
          <p:cNvSpPr txBox="1"/>
          <p:nvPr/>
        </p:nvSpPr>
        <p:spPr>
          <a:xfrm>
            <a:off x="2884602" y="5789883"/>
            <a:ext cx="612742" cy="424206"/>
          </a:xfrm>
          <a:prstGeom prst="rect">
            <a:avLst/>
          </a:prstGeom>
          <a:noFill/>
        </p:spPr>
        <p:txBody>
          <a:bodyPr wrap="none" rtlCol="0">
            <a:noAutofit/>
          </a:bodyPr>
          <a:lstStyle/>
          <a:p>
            <a:pPr algn="ctr"/>
            <a:r>
              <a:rPr lang="en-US" altLang="zh-CN" sz="1600" dirty="0" err="1">
                <a:solidFill>
                  <a:srgbClr val="FF0000"/>
                </a:solidFill>
              </a:rPr>
              <a:t>Ryx</a:t>
            </a:r>
            <a:endParaRPr lang="zh-CN" altLang="en-US" sz="1600" dirty="0" err="1">
              <a:solidFill>
                <a:srgbClr val="FF0000"/>
              </a:solidFill>
            </a:endParaRPr>
          </a:p>
        </p:txBody>
      </p:sp>
      <p:sp>
        <p:nvSpPr>
          <p:cNvPr id="7" name="文本框 6">
            <a:extLst>
              <a:ext uri="{FF2B5EF4-FFF2-40B4-BE49-F238E27FC236}">
                <a16:creationId xmlns:a16="http://schemas.microsoft.com/office/drawing/2014/main" id="{7F52466E-727A-464D-87D9-C1B5212B7F57}"/>
              </a:ext>
            </a:extLst>
          </p:cNvPr>
          <p:cNvSpPr txBox="1"/>
          <p:nvPr/>
        </p:nvSpPr>
        <p:spPr>
          <a:xfrm>
            <a:off x="6385922" y="5789883"/>
            <a:ext cx="612742" cy="424206"/>
          </a:xfrm>
          <a:prstGeom prst="rect">
            <a:avLst/>
          </a:prstGeom>
          <a:noFill/>
        </p:spPr>
        <p:txBody>
          <a:bodyPr wrap="none" rtlCol="0">
            <a:noAutofit/>
          </a:bodyPr>
          <a:lstStyle/>
          <a:p>
            <a:pPr algn="ctr"/>
            <a:r>
              <a:rPr lang="en-US" altLang="zh-CN" sz="1600" dirty="0" err="1">
                <a:solidFill>
                  <a:srgbClr val="FF0000"/>
                </a:solidFill>
              </a:rPr>
              <a:t>Ryy</a:t>
            </a:r>
            <a:endParaRPr lang="zh-CN" altLang="en-US" sz="1600" dirty="0" err="1">
              <a:solidFill>
                <a:srgbClr val="FF0000"/>
              </a:solidFill>
            </a:endParaRPr>
          </a:p>
        </p:txBody>
      </p:sp>
    </p:spTree>
    <p:extLst>
      <p:ext uri="{BB962C8B-B14F-4D97-AF65-F5344CB8AC3E}">
        <p14:creationId xmlns:p14="http://schemas.microsoft.com/office/powerpoint/2010/main" val="2691512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01E5B-93A0-4AA4-9716-EC46AAEE35D9}"/>
              </a:ext>
            </a:extLst>
          </p:cNvPr>
          <p:cNvSpPr>
            <a:spLocks noGrp="1"/>
          </p:cNvSpPr>
          <p:nvPr>
            <p:ph type="title"/>
          </p:nvPr>
        </p:nvSpPr>
        <p:spPr/>
        <p:txBody>
          <a:bodyPr/>
          <a:lstStyle/>
          <a:p>
            <a:r>
              <a:rPr lang="en-US" altLang="zh-CN" dirty="0"/>
              <a:t>KCCA – Optimization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27DD0FD-E06B-4ABD-8892-ADB7FE8C4E02}"/>
                  </a:ext>
                </a:extLst>
              </p:cNvPr>
              <p:cNvSpPr>
                <a:spLocks noGrp="1"/>
              </p:cNvSpPr>
              <p:nvPr>
                <p:ph idx="1"/>
              </p:nvPr>
            </p:nvSpPr>
            <p:spPr/>
            <p:txBody>
              <a:bodyPr/>
              <a:lstStyle/>
              <a:p>
                <a:r>
                  <a:rPr lang="en-US" altLang="zh-CN" dirty="0"/>
                  <a:t>Dependence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𝐿</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Σ</m:t>
                                  </m:r>
                                </m:e>
                                <m:sup>
                                  <m:r>
                                    <a:rPr lang="en-US" altLang="zh-CN" i="1">
                                      <a:latin typeface="Cambria Math" panose="02040503050406030204" pitchFamily="18" charset="0"/>
                                      <a:ea typeface="Cambria Math" panose="02040503050406030204" pitchFamily="18" charset="0"/>
                                    </a:rPr>
                                    <m:t>𝑇</m:t>
                                  </m:r>
                                </m:sup>
                              </m:sSup>
                            </m:e>
                          </m:d>
                        </m:e>
                      </m:func>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r>
                            <a:rPr lang="en-US" altLang="zh-CN" b="0" i="1" smtClean="0">
                              <a:latin typeface="Cambria Math" panose="02040503050406030204" pitchFamily="18" charset="0"/>
                              <a:ea typeface="Cambria Math" panose="02040503050406030204" pitchFamily="18" charset="0"/>
                            </a:rPr>
                            <m:t>(1−</m:t>
                          </m:r>
                          <m:sSubSup>
                            <m:sSubSupPr>
                              <m:ctrlPr>
                                <a:rPr lang="en-US" altLang="zh-CN" b="0" i="1" smtClean="0">
                                  <a:latin typeface="Cambria Math" panose="02040503050406030204" pitchFamily="18" charset="0"/>
                                  <a:ea typeface="Cambria Math" panose="02040503050406030204" pitchFamily="18" charset="0"/>
                                </a:rPr>
                              </m:ctrlPr>
                            </m:sSubSupPr>
                            <m:e>
                              <m:r>
                                <a:rPr lang="zh-CN" altLang="en-US" b="0" i="1" smtClean="0">
                                  <a:latin typeface="Cambria Math" panose="02040503050406030204" pitchFamily="18" charset="0"/>
                                  <a:ea typeface="Cambria Math" panose="02040503050406030204" pitchFamily="18" charset="0"/>
                                </a:rPr>
                                <m:t>𝜎</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a:p>
                <a:r>
                  <a:rPr lang="en-US" altLang="zh-CN" dirty="0"/>
                  <a:t>Coherence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=1−</m:t>
                      </m:r>
                      <m:r>
                        <a:rPr lang="en-US" altLang="zh-CN" i="1">
                          <a:latin typeface="Cambria Math" panose="02040503050406030204" pitchFamily="18" charset="0"/>
                        </a:rPr>
                        <m:t>𝐿</m:t>
                      </m:r>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d>
                            <m:dPr>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Σ</m:t>
                              </m:r>
                              <m:sSup>
                                <m:sSupPr>
                                  <m:ctrlPr>
                                    <a:rPr lang="el-GR"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Σ</m:t>
                                  </m:r>
                                </m:e>
                                <m:sup>
                                  <m:r>
                                    <a:rPr lang="en-US" altLang="zh-CN" i="1">
                                      <a:latin typeface="Cambria Math" panose="02040503050406030204" pitchFamily="18" charset="0"/>
                                      <a:ea typeface="Cambria Math" panose="02040503050406030204" pitchFamily="18" charset="0"/>
                                    </a:rPr>
                                    <m:t>𝑇</m:t>
                                  </m:r>
                                </m:sup>
                              </m:sSup>
                            </m:e>
                          </m:d>
                        </m:e>
                      </m:fun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𝑚</m:t>
                          </m:r>
                        </m:sup>
                        <m:e>
                          <m:r>
                            <a:rPr lang="en-US" altLang="zh-CN" i="1">
                              <a:latin typeface="Cambria Math" panose="02040503050406030204" pitchFamily="18" charset="0"/>
                              <a:ea typeface="Cambria Math" panose="02040503050406030204" pitchFamily="18" charset="0"/>
                            </a:rPr>
                            <m:t>(1−</m:t>
                          </m:r>
                          <m:sSubSup>
                            <m:sSubSupPr>
                              <m:ctrlPr>
                                <a:rPr lang="en-US" altLang="zh-CN"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𝜎</m:t>
                              </m:r>
                            </m:e>
                            <m:sub>
                              <m:r>
                                <a:rPr lang="en-US" altLang="zh-CN" i="1">
                                  <a:latin typeface="Cambria Math" panose="02040503050406030204" pitchFamily="18" charset="0"/>
                                  <a:ea typeface="Cambria Math" panose="02040503050406030204" pitchFamily="18" charset="0"/>
                                </a:rPr>
                                <m:t>𝑖</m:t>
                              </m:r>
                            </m:sub>
                            <m:sup>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ea typeface="Cambria Math" panose="02040503050406030204" pitchFamily="18" charset="0"/>
                            </a:rPr>
                            <m:t>)</m:t>
                          </m:r>
                        </m:e>
                      </m:nary>
                    </m:oMath>
                  </m:oMathPara>
                </a14:m>
                <a:endParaRPr lang="en-US" altLang="zh-CN" dirty="0"/>
              </a:p>
              <a:p>
                <a:r>
                  <a:rPr lang="en-US" altLang="zh-CN" dirty="0">
                    <a:solidFill>
                      <a:srgbClr val="FF0000"/>
                    </a:solidFill>
                  </a:rPr>
                  <a:t>Problem: sensitive to high-dimensional space. </a:t>
                </a:r>
              </a:p>
              <a:p>
                <a:pPr marL="342900" indent="-342900">
                  <a:buFont typeface="+mj-lt"/>
                  <a:buAutoNum type="arabicPeriod"/>
                </a:pPr>
                <a:r>
                  <a:rPr lang="en-US" altLang="zh-CN" dirty="0"/>
                  <a:t>The coherence tends to small if any x is predictable for any y or any y is predictable for any x. (One pair of points ruin the whole calculation)</a:t>
                </a:r>
              </a:p>
              <a:p>
                <a:pPr marL="342900" indent="-342900">
                  <a:buFont typeface="+mj-lt"/>
                  <a:buAutoNum type="arabicPeriod"/>
                </a:pPr>
                <a:r>
                  <a:rPr lang="en-US" altLang="zh-CN" dirty="0"/>
                  <a:t>High-dimensional covariance matrix can be close to singular and makes it difficult to compute its determinant, as is required by using a coherence metric. </a:t>
                </a:r>
              </a:p>
              <a:p>
                <a:pPr marL="342900" indent="-342900">
                  <a:buFont typeface="+mj-lt"/>
                  <a:buAutoNum type="arabicPeriod"/>
                </a:pPr>
                <a:endParaRPr lang="en-US" altLang="zh-CN" dirty="0">
                  <a:solidFill>
                    <a:srgbClr val="FF0000"/>
                  </a:solidFill>
                </a:endParaRPr>
              </a:p>
              <a:p>
                <a:endParaRPr lang="en-US" altLang="zh-CN" dirty="0"/>
              </a:p>
            </p:txBody>
          </p:sp>
        </mc:Choice>
        <mc:Fallback>
          <p:sp>
            <p:nvSpPr>
              <p:cNvPr id="3" name="内容占位符 2">
                <a:extLst>
                  <a:ext uri="{FF2B5EF4-FFF2-40B4-BE49-F238E27FC236}">
                    <a16:creationId xmlns:a16="http://schemas.microsoft.com/office/drawing/2014/main" id="{C27DD0FD-E06B-4ABD-8892-ADB7FE8C4E02}"/>
                  </a:ext>
                </a:extLst>
              </p:cNvPr>
              <p:cNvSpPr>
                <a:spLocks noGrp="1" noRot="1" noChangeAspect="1" noMove="1" noResize="1" noEditPoints="1" noAdjustHandles="1" noChangeArrowheads="1" noChangeShapeType="1" noTextEdit="1"/>
              </p:cNvSpPr>
              <p:nvPr>
                <p:ph idx="1"/>
              </p:nvPr>
            </p:nvSpPr>
            <p:spPr>
              <a:blipFill>
                <a:blip r:embed="rId2"/>
                <a:stretch>
                  <a:fillRect l="-593" t="-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对话气泡: 椭圆形 4">
                <a:extLst>
                  <a:ext uri="{FF2B5EF4-FFF2-40B4-BE49-F238E27FC236}">
                    <a16:creationId xmlns:a16="http://schemas.microsoft.com/office/drawing/2014/main" id="{A319457C-904A-433D-A389-EBF7E4B247D1}"/>
                  </a:ext>
                </a:extLst>
              </p:cNvPr>
              <p:cNvSpPr/>
              <p:nvPr/>
            </p:nvSpPr>
            <p:spPr bwMode="auto">
              <a:xfrm>
                <a:off x="5775648" y="186612"/>
                <a:ext cx="3265715" cy="1679481"/>
              </a:xfrm>
              <a:prstGeom prst="wedgeEllipseCallout">
                <a:avLst>
                  <a:gd name="adj1" fmla="val -41141"/>
                  <a:gd name="adj2" fmla="val 63404"/>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r>
                  <a:rPr lang="en-US" altLang="zh-CN" sz="1600" dirty="0"/>
                  <a:t>If one </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𝜎</m:t>
                        </m:r>
                      </m:e>
                      <m:sub>
                        <m:r>
                          <a:rPr lang="en-US" altLang="zh-CN" sz="1600" i="1">
                            <a:latin typeface="Cambria Math" panose="02040503050406030204" pitchFamily="18" charset="0"/>
                          </a:rPr>
                          <m:t>𝑖</m:t>
                        </m:r>
                      </m:sub>
                    </m:sSub>
                  </m:oMath>
                </a14:m>
                <a:r>
                  <a:rPr lang="en-US" altLang="zh-CN" sz="1600" dirty="0"/>
                  <a:t> is large, </a:t>
                </a:r>
              </a:p>
              <a:p>
                <a:r>
                  <a:rPr lang="en-US" altLang="zh-CN" sz="1600" dirty="0"/>
                  <a:t>the result of dependence </a:t>
                </a:r>
              </a:p>
              <a:p>
                <a:r>
                  <a:rPr lang="en-US" altLang="zh-CN" sz="1600" dirty="0"/>
                  <a:t>formula tends to 0 and </a:t>
                </a:r>
              </a:p>
              <a:p>
                <a:r>
                  <a:rPr lang="en-US" altLang="zh-CN" sz="1600" dirty="0"/>
                  <a:t>coherence tends to 1. </a:t>
                </a:r>
              </a:p>
            </p:txBody>
          </p:sp>
        </mc:Choice>
        <mc:Fallback xmlns="">
          <p:sp>
            <p:nvSpPr>
              <p:cNvPr id="5" name="对话气泡: 椭圆形 4">
                <a:extLst>
                  <a:ext uri="{FF2B5EF4-FFF2-40B4-BE49-F238E27FC236}">
                    <a16:creationId xmlns:a16="http://schemas.microsoft.com/office/drawing/2014/main" id="{A319457C-904A-433D-A389-EBF7E4B247D1}"/>
                  </a:ext>
                </a:extLst>
              </p:cNvPr>
              <p:cNvSpPr>
                <a:spLocks noRot="1" noChangeAspect="1" noMove="1" noResize="1" noEditPoints="1" noAdjustHandles="1" noChangeArrowheads="1" noChangeShapeType="1" noTextEdit="1"/>
              </p:cNvSpPr>
              <p:nvPr/>
            </p:nvSpPr>
            <p:spPr bwMode="auto">
              <a:xfrm>
                <a:off x="5775648" y="186612"/>
                <a:ext cx="3265715" cy="1679481"/>
              </a:xfrm>
              <a:prstGeom prst="wedgeEllipseCallout">
                <a:avLst>
                  <a:gd name="adj1" fmla="val -41141"/>
                  <a:gd name="adj2" fmla="val 63404"/>
                </a:avLst>
              </a:prstGeom>
              <a:blipFill>
                <a:blip r:embed="rId3"/>
                <a:stretch>
                  <a:fillRect/>
                </a:stretch>
              </a:blipFill>
              <a:ln>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17555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A3752D0-06C0-4818-A7BB-2DC2D7664763}"/>
              </a:ext>
            </a:extLst>
          </p:cNvPr>
          <p:cNvSpPr>
            <a:spLocks noGrp="1"/>
          </p:cNvSpPr>
          <p:nvPr>
            <p:ph type="title"/>
          </p:nvPr>
        </p:nvSpPr>
        <p:spPr/>
        <p:txBody>
          <a:bodyPr/>
          <a:lstStyle/>
          <a:p>
            <a:r>
              <a:rPr lang="en-US" altLang="zh-CN" dirty="0"/>
              <a:t>Overview</a:t>
            </a:r>
            <a:endParaRPr lang="zh-CN" altLang="en-US" dirty="0"/>
          </a:p>
        </p:txBody>
      </p:sp>
      <p:sp>
        <p:nvSpPr>
          <p:cNvPr id="5" name="内容占位符 4">
            <a:extLst>
              <a:ext uri="{FF2B5EF4-FFF2-40B4-BE49-F238E27FC236}">
                <a16:creationId xmlns:a16="http://schemas.microsoft.com/office/drawing/2014/main" id="{D9C5EC9E-9B84-4079-9D09-3A1489570307}"/>
              </a:ext>
            </a:extLst>
          </p:cNvPr>
          <p:cNvSpPr>
            <a:spLocks noGrp="1"/>
          </p:cNvSpPr>
          <p:nvPr>
            <p:ph idx="1"/>
          </p:nvPr>
        </p:nvSpPr>
        <p:spPr/>
        <p:txBody>
          <a:bodyPr>
            <a:normAutofit lnSpcReduction="10000"/>
          </a:bodyPr>
          <a:lstStyle/>
          <a:p>
            <a:pPr marL="0" indent="0">
              <a:buNone/>
            </a:pPr>
            <a:r>
              <a:rPr lang="en-US" altLang="zh-CN" dirty="0"/>
              <a:t>Our research </a:t>
            </a:r>
          </a:p>
          <a:p>
            <a:r>
              <a:rPr lang="en-US" altLang="zh-CN" dirty="0"/>
              <a:t>Modifies Autoencoders (special neural networks mapping data to back to itself)</a:t>
            </a:r>
          </a:p>
          <a:p>
            <a:r>
              <a:rPr lang="en-US" altLang="zh-CN" dirty="0"/>
              <a:t>Explores Canonical Correlation Analysis(CCA) and Kernel CCA(KCCA)</a:t>
            </a:r>
          </a:p>
          <a:p>
            <a:r>
              <a:rPr lang="en-US" altLang="zh-CN" dirty="0"/>
              <a:t>Introduces element-wise coherence</a:t>
            </a:r>
          </a:p>
          <a:p>
            <a:pPr marL="0" indent="0">
              <a:buNone/>
            </a:pPr>
            <a:endParaRPr lang="en-US" altLang="zh-CN" dirty="0"/>
          </a:p>
          <a:p>
            <a:pPr marL="0" indent="0">
              <a:buNone/>
            </a:pPr>
            <a:r>
              <a:rPr lang="en-US" altLang="zh-CN" dirty="0"/>
              <a:t>Three models</a:t>
            </a:r>
          </a:p>
          <a:p>
            <a:r>
              <a:rPr lang="en-US" altLang="zh-CN" dirty="0"/>
              <a:t>Non-Coherence Encoder (NCE)</a:t>
            </a:r>
          </a:p>
          <a:p>
            <a:r>
              <a:rPr lang="en-US" altLang="zh-CN" dirty="0"/>
              <a:t>Coherence Encoder (CE)</a:t>
            </a:r>
          </a:p>
          <a:p>
            <a:r>
              <a:rPr lang="en-US" altLang="zh-CN" dirty="0"/>
              <a:t>Kernel Coherence Encoder (KCE)</a:t>
            </a:r>
          </a:p>
          <a:p>
            <a:endParaRPr lang="en-US" altLang="zh-CN" dirty="0"/>
          </a:p>
          <a:p>
            <a:pPr marL="0" indent="0">
              <a:buNone/>
            </a:pPr>
            <a:r>
              <a:rPr lang="en-US" altLang="zh-CN" dirty="0"/>
              <a:t>Motivation</a:t>
            </a:r>
          </a:p>
          <a:p>
            <a:r>
              <a:rPr lang="en-US" altLang="zh-CN" dirty="0"/>
              <a:t>reconstruct one data set from another dependent data set </a:t>
            </a:r>
          </a:p>
          <a:p>
            <a:endParaRPr lang="zh-CN" altLang="en-US" dirty="0"/>
          </a:p>
        </p:txBody>
      </p:sp>
    </p:spTree>
    <p:extLst>
      <p:ext uri="{BB962C8B-B14F-4D97-AF65-F5344CB8AC3E}">
        <p14:creationId xmlns:p14="http://schemas.microsoft.com/office/powerpoint/2010/main" val="42402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AAFD79-B3D2-4B04-B701-1C89087CC6F2}"/>
              </a:ext>
            </a:extLst>
          </p:cNvPr>
          <p:cNvSpPr>
            <a:spLocks noGrp="1"/>
          </p:cNvSpPr>
          <p:nvPr>
            <p:ph type="title"/>
          </p:nvPr>
        </p:nvSpPr>
        <p:spPr/>
        <p:txBody>
          <a:bodyPr/>
          <a:lstStyle/>
          <a:p>
            <a:r>
              <a:rPr lang="en-US" altLang="zh-CN" dirty="0"/>
              <a:t>KCCA – Optimization</a:t>
            </a:r>
            <a:endParaRPr lang="zh-CN" altLang="en-US" dirty="0"/>
          </a:p>
        </p:txBody>
      </p:sp>
      <p:sp>
        <p:nvSpPr>
          <p:cNvPr id="3" name="内容占位符 2">
            <a:extLst>
              <a:ext uri="{FF2B5EF4-FFF2-40B4-BE49-F238E27FC236}">
                <a16:creationId xmlns:a16="http://schemas.microsoft.com/office/drawing/2014/main" id="{8B3F138C-3B68-40E9-8C05-A8054139D701}"/>
              </a:ext>
            </a:extLst>
          </p:cNvPr>
          <p:cNvSpPr>
            <a:spLocks noGrp="1"/>
          </p:cNvSpPr>
          <p:nvPr>
            <p:ph idx="1"/>
          </p:nvPr>
        </p:nvSpPr>
        <p:spPr/>
        <p:txBody>
          <a:bodyPr/>
          <a:lstStyle/>
          <a:p>
            <a:r>
              <a:rPr lang="en-US" altLang="zh-CN" dirty="0"/>
              <a:t>An element-wise modification to the calculation of dependence and coherence</a:t>
            </a:r>
          </a:p>
          <a:p>
            <a:endParaRPr lang="zh-CN" altLang="en-US" dirty="0"/>
          </a:p>
        </p:txBody>
      </p:sp>
      <p:pic>
        <p:nvPicPr>
          <p:cNvPr id="6" name="图片 5">
            <a:extLst>
              <a:ext uri="{FF2B5EF4-FFF2-40B4-BE49-F238E27FC236}">
                <a16:creationId xmlns:a16="http://schemas.microsoft.com/office/drawing/2014/main" id="{1A68F3D0-CB0E-45E9-A50A-E1470E4E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36378"/>
            <a:ext cx="8702794" cy="3734124"/>
          </a:xfrm>
          <a:prstGeom prst="rect">
            <a:avLst/>
          </a:prstGeom>
        </p:spPr>
      </p:pic>
    </p:spTree>
    <p:extLst>
      <p:ext uri="{BB962C8B-B14F-4D97-AF65-F5344CB8AC3E}">
        <p14:creationId xmlns:p14="http://schemas.microsoft.com/office/powerpoint/2010/main" val="126531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F1ACB-C80B-4ED1-B1F0-EE3B16FC84CC}"/>
              </a:ext>
            </a:extLst>
          </p:cNvPr>
          <p:cNvSpPr>
            <a:spLocks noGrp="1"/>
          </p:cNvSpPr>
          <p:nvPr>
            <p:ph type="title"/>
          </p:nvPr>
        </p:nvSpPr>
        <p:spPr/>
        <p:txBody>
          <a:bodyPr/>
          <a:lstStyle/>
          <a:p>
            <a:r>
              <a:rPr lang="en-US" altLang="zh-CN" dirty="0"/>
              <a:t>KCCA – Optimization</a:t>
            </a:r>
            <a:endParaRPr lang="zh-CN" altLang="en-US" dirty="0"/>
          </a:p>
        </p:txBody>
      </p:sp>
      <p:sp>
        <p:nvSpPr>
          <p:cNvPr id="3" name="内容占位符 2">
            <a:extLst>
              <a:ext uri="{FF2B5EF4-FFF2-40B4-BE49-F238E27FC236}">
                <a16:creationId xmlns:a16="http://schemas.microsoft.com/office/drawing/2014/main" id="{A894A181-4A1B-41E2-A239-F8106CB1ACE6}"/>
              </a:ext>
            </a:extLst>
          </p:cNvPr>
          <p:cNvSpPr>
            <a:spLocks noGrp="1"/>
          </p:cNvSpPr>
          <p:nvPr>
            <p:ph idx="1"/>
          </p:nvPr>
        </p:nvSpPr>
        <p:spPr/>
        <p:txBody>
          <a:bodyPr/>
          <a:lstStyle/>
          <a:p>
            <a:pPr marL="342900" indent="-342900">
              <a:buFont typeface="+mj-lt"/>
              <a:buAutoNum type="arabicPeriod"/>
            </a:pPr>
            <a:r>
              <a:rPr lang="en-US" altLang="zh-CN" dirty="0"/>
              <a:t>Coherence is small if and only if all x is predictable from all y and all y is predictable from all x. </a:t>
            </a:r>
          </a:p>
          <a:p>
            <a:pPr marL="342900" indent="-342900">
              <a:buFont typeface="+mj-lt"/>
              <a:buAutoNum type="arabicPeriod"/>
            </a:pPr>
            <a:r>
              <a:rPr lang="en-US" altLang="zh-CN" dirty="0"/>
              <a:t>No problem with determinant calculation. </a:t>
            </a:r>
          </a:p>
          <a:p>
            <a:endParaRPr lang="zh-CN" altLang="en-US" dirty="0"/>
          </a:p>
        </p:txBody>
      </p:sp>
    </p:spTree>
    <p:extLst>
      <p:ext uri="{BB962C8B-B14F-4D97-AF65-F5344CB8AC3E}">
        <p14:creationId xmlns:p14="http://schemas.microsoft.com/office/powerpoint/2010/main" val="328862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9439E-E60C-4AB2-B73B-DFEB581464DC}"/>
              </a:ext>
            </a:extLst>
          </p:cNvPr>
          <p:cNvSpPr>
            <a:spLocks noGrp="1"/>
          </p:cNvSpPr>
          <p:nvPr>
            <p:ph type="title"/>
          </p:nvPr>
        </p:nvSpPr>
        <p:spPr/>
        <p:txBody>
          <a:bodyPr/>
          <a:lstStyle/>
          <a:p>
            <a:r>
              <a:rPr lang="en-US" altLang="zh-CN" dirty="0"/>
              <a:t>Artificial Neural Networks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C9DA87-549B-4D1C-9CD5-7F5A28D9B407}"/>
                  </a:ext>
                </a:extLst>
              </p:cNvPr>
              <p:cNvSpPr>
                <a:spLocks noGrp="1"/>
              </p:cNvSpPr>
              <p:nvPr>
                <p:ph idx="1"/>
              </p:nvPr>
            </p:nvSpPr>
            <p:spPr/>
            <p:txBody>
              <a:bodyPr/>
              <a:lstStyle/>
              <a:p>
                <a:r>
                  <a:rPr lang="en-US" altLang="zh-CN" dirty="0"/>
                  <a:t>An ANN is an interconnected group of nodes</a:t>
                </a:r>
              </a:p>
              <a:p>
                <a:r>
                  <a:rPr lang="en-US" altLang="zh-CN" dirty="0"/>
                  <a:t>An circular node represents an artificial neuron and an arrow represents a connection between two layers</a:t>
                </a: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45C9DA87-549B-4D1C-9CD5-7F5A28D9B407}"/>
                  </a:ext>
                </a:extLst>
              </p:cNvPr>
              <p:cNvSpPr>
                <a:spLocks noGrp="1" noRot="1" noChangeAspect="1" noMove="1" noResize="1" noEditPoints="1" noAdjustHandles="1" noChangeArrowheads="1" noChangeShapeType="1" noTextEdit="1"/>
              </p:cNvSpPr>
              <p:nvPr>
                <p:ph idx="1"/>
              </p:nvPr>
            </p:nvSpPr>
            <p:spPr>
              <a:blipFill>
                <a:blip r:embed="rId3"/>
                <a:stretch>
                  <a:fillRect l="-444" t="-91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C15B096-1758-4CB6-8ACE-9F3CEF542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561" y="3284330"/>
            <a:ext cx="2001611" cy="2407343"/>
          </a:xfrm>
          <a:prstGeom prst="rect">
            <a:avLst/>
          </a:prstGeom>
        </p:spPr>
      </p:pic>
      <p:sp>
        <p:nvSpPr>
          <p:cNvPr id="8" name="文本框 7">
            <a:extLst>
              <a:ext uri="{FF2B5EF4-FFF2-40B4-BE49-F238E27FC236}">
                <a16:creationId xmlns:a16="http://schemas.microsoft.com/office/drawing/2014/main" id="{A4C4D784-1530-43E1-846E-C079B05B9E63}"/>
              </a:ext>
            </a:extLst>
          </p:cNvPr>
          <p:cNvSpPr txBox="1"/>
          <p:nvPr/>
        </p:nvSpPr>
        <p:spPr>
          <a:xfrm>
            <a:off x="802433" y="5931936"/>
            <a:ext cx="7305869" cy="480527"/>
          </a:xfrm>
          <a:prstGeom prst="rect">
            <a:avLst/>
          </a:prstGeom>
          <a:noFill/>
        </p:spPr>
        <p:txBody>
          <a:bodyPr wrap="square" rtlCol="0">
            <a:noAutofit/>
          </a:bodyPr>
          <a:lstStyle/>
          <a:p>
            <a:pPr algn="ctr"/>
            <a:r>
              <a:rPr lang="en-US" altLang="zh-CN" sz="1600" dirty="0">
                <a:solidFill>
                  <a:schemeClr val="bg1">
                    <a:lumMod val="65000"/>
                  </a:schemeClr>
                </a:solidFill>
                <a:hlinkClick r:id="rId5"/>
              </a:rPr>
              <a:t>https://commons.wikimedia.org/w/index.php?curid=24913461</a:t>
            </a:r>
            <a:endParaRPr lang="en-US" altLang="zh-CN" sz="1600" dirty="0">
              <a:solidFill>
                <a:schemeClr val="bg1">
                  <a:lumMod val="65000"/>
                </a:schemeClr>
              </a:solidFill>
            </a:endParaRPr>
          </a:p>
          <a:p>
            <a:pPr algn="ctr"/>
            <a:endParaRPr lang="zh-CN" altLang="en-US" sz="1600" dirty="0" err="1">
              <a:solidFill>
                <a:schemeClr val="bg1">
                  <a:lumMod val="65000"/>
                </a:schemeClr>
              </a:solidFill>
            </a:endParaRPr>
          </a:p>
        </p:txBody>
      </p:sp>
    </p:spTree>
    <p:extLst>
      <p:ext uri="{BB962C8B-B14F-4D97-AF65-F5344CB8AC3E}">
        <p14:creationId xmlns:p14="http://schemas.microsoft.com/office/powerpoint/2010/main" val="3729473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E3AF0-1F6F-4B26-B8C0-616B702E9330}"/>
              </a:ext>
            </a:extLst>
          </p:cNvPr>
          <p:cNvSpPr>
            <a:spLocks noGrp="1"/>
          </p:cNvSpPr>
          <p:nvPr>
            <p:ph type="title"/>
          </p:nvPr>
        </p:nvSpPr>
        <p:spPr/>
        <p:txBody>
          <a:bodyPr/>
          <a:lstStyle/>
          <a:p>
            <a:r>
              <a:rPr lang="en-US" altLang="zh-CN" dirty="0"/>
              <a:t>Autoencoders</a:t>
            </a:r>
            <a:endParaRPr lang="zh-CN" altLang="en-US" dirty="0"/>
          </a:p>
        </p:txBody>
      </p:sp>
      <p:sp>
        <p:nvSpPr>
          <p:cNvPr id="3" name="内容占位符 2">
            <a:extLst>
              <a:ext uri="{FF2B5EF4-FFF2-40B4-BE49-F238E27FC236}">
                <a16:creationId xmlns:a16="http://schemas.microsoft.com/office/drawing/2014/main" id="{0E930FCB-553D-4235-8D85-5758AD8BBEC3}"/>
              </a:ext>
            </a:extLst>
          </p:cNvPr>
          <p:cNvSpPr>
            <a:spLocks noGrp="1"/>
          </p:cNvSpPr>
          <p:nvPr>
            <p:ph idx="1"/>
          </p:nvPr>
        </p:nvSpPr>
        <p:spPr/>
        <p:txBody>
          <a:bodyPr/>
          <a:lstStyle/>
          <a:p>
            <a:r>
              <a:rPr lang="en-US" altLang="zh-CN" dirty="0"/>
              <a:t>Contains encoding phase and decoding phase</a:t>
            </a:r>
          </a:p>
          <a:p>
            <a:r>
              <a:rPr lang="en-US" altLang="zh-CN" dirty="0"/>
              <a:t>Maps data back to original feature space</a:t>
            </a:r>
          </a:p>
          <a:p>
            <a:endParaRPr lang="zh-CN" altLang="en-US" dirty="0"/>
          </a:p>
        </p:txBody>
      </p:sp>
      <p:pic>
        <p:nvPicPr>
          <p:cNvPr id="6" name="图片 5">
            <a:extLst>
              <a:ext uri="{FF2B5EF4-FFF2-40B4-BE49-F238E27FC236}">
                <a16:creationId xmlns:a16="http://schemas.microsoft.com/office/drawing/2014/main" id="{1801D69B-609E-4D04-B979-38C2BA74ED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714" y="2613589"/>
            <a:ext cx="3604572" cy="1630821"/>
          </a:xfrm>
          <a:prstGeom prst="rect">
            <a:avLst/>
          </a:prstGeom>
        </p:spPr>
      </p:pic>
    </p:spTree>
    <p:extLst>
      <p:ext uri="{BB962C8B-B14F-4D97-AF65-F5344CB8AC3E}">
        <p14:creationId xmlns:p14="http://schemas.microsoft.com/office/powerpoint/2010/main" val="120081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4EA0D-92AE-47D7-8F2E-ED365424EABF}"/>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DB9E815A-54B3-4C42-B325-68FFBC0BA859}"/>
              </a:ext>
            </a:extLst>
          </p:cNvPr>
          <p:cNvSpPr>
            <a:spLocks noGrp="1"/>
          </p:cNvSpPr>
          <p:nvPr>
            <p:ph idx="1"/>
          </p:nvPr>
        </p:nvSpPr>
        <p:spPr/>
        <p:txBody>
          <a:bodyPr/>
          <a:lstStyle/>
          <a:p>
            <a:r>
              <a:rPr lang="en-US" altLang="zh-CN" dirty="0"/>
              <a:t>Non-Coherence Encoder (NCE)</a:t>
            </a:r>
          </a:p>
          <a:p>
            <a:r>
              <a:rPr lang="en-US" altLang="zh-CN" dirty="0"/>
              <a:t>Coherence Encoder(CE)</a:t>
            </a:r>
          </a:p>
          <a:p>
            <a:r>
              <a:rPr lang="en-US" altLang="zh-CN" dirty="0"/>
              <a:t>Kernel Coherence Encoder (KCE)</a:t>
            </a:r>
            <a:endParaRPr lang="zh-CN" altLang="en-US" dirty="0"/>
          </a:p>
          <a:p>
            <a:endParaRPr lang="zh-CN" altLang="en-US" dirty="0"/>
          </a:p>
        </p:txBody>
      </p:sp>
      <p:pic>
        <p:nvPicPr>
          <p:cNvPr id="5" name="图片 4">
            <a:extLst>
              <a:ext uri="{FF2B5EF4-FFF2-40B4-BE49-F238E27FC236}">
                <a16:creationId xmlns:a16="http://schemas.microsoft.com/office/drawing/2014/main" id="{BC9002F6-C007-42CA-A105-1712024F3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412" y="2652033"/>
            <a:ext cx="4493176" cy="3358267"/>
          </a:xfrm>
          <a:prstGeom prst="rect">
            <a:avLst/>
          </a:prstGeom>
        </p:spPr>
      </p:pic>
      <p:sp>
        <p:nvSpPr>
          <p:cNvPr id="6" name="文本框 5">
            <a:extLst>
              <a:ext uri="{FF2B5EF4-FFF2-40B4-BE49-F238E27FC236}">
                <a16:creationId xmlns:a16="http://schemas.microsoft.com/office/drawing/2014/main" id="{20157807-E2CA-4E94-8812-7AE294E58D52}"/>
              </a:ext>
            </a:extLst>
          </p:cNvPr>
          <p:cNvSpPr txBox="1"/>
          <p:nvPr/>
        </p:nvSpPr>
        <p:spPr>
          <a:xfrm>
            <a:off x="979714" y="5882951"/>
            <a:ext cx="7184571" cy="578498"/>
          </a:xfrm>
          <a:prstGeom prst="rect">
            <a:avLst/>
          </a:prstGeom>
          <a:noFill/>
        </p:spPr>
        <p:txBody>
          <a:bodyPr wrap="square" rtlCol="0">
            <a:noAutofit/>
          </a:bodyPr>
          <a:lstStyle/>
          <a:p>
            <a:pPr algn="ctr"/>
            <a:r>
              <a:rPr lang="en-US" altLang="zh-CN" sz="1600" dirty="0">
                <a:solidFill>
                  <a:schemeClr val="bg1">
                    <a:lumMod val="65000"/>
                  </a:schemeClr>
                </a:solidFill>
              </a:rPr>
              <a:t>https://commons.wikimedia.org/w/index.php?curid=45555552</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183589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4EA0D-92AE-47D7-8F2E-ED365424EABF}"/>
              </a:ext>
            </a:extLst>
          </p:cNvPr>
          <p:cNvSpPr>
            <a:spLocks noGrp="1"/>
          </p:cNvSpPr>
          <p:nvPr>
            <p:ph type="title"/>
          </p:nvPr>
        </p:nvSpPr>
        <p:spPr/>
        <p:txBody>
          <a:bodyPr/>
          <a:lstStyle/>
          <a:p>
            <a:r>
              <a:rPr lang="en-US" altLang="zh-CN" dirty="0"/>
              <a:t>Model Design</a:t>
            </a:r>
            <a:endParaRPr lang="zh-CN" altLang="en-US" dirty="0"/>
          </a:p>
        </p:txBody>
      </p:sp>
      <p:sp>
        <p:nvSpPr>
          <p:cNvPr id="3" name="内容占位符 2">
            <a:extLst>
              <a:ext uri="{FF2B5EF4-FFF2-40B4-BE49-F238E27FC236}">
                <a16:creationId xmlns:a16="http://schemas.microsoft.com/office/drawing/2014/main" id="{DB9E815A-54B3-4C42-B325-68FFBC0BA859}"/>
              </a:ext>
            </a:extLst>
          </p:cNvPr>
          <p:cNvSpPr>
            <a:spLocks noGrp="1"/>
          </p:cNvSpPr>
          <p:nvPr>
            <p:ph idx="1"/>
          </p:nvPr>
        </p:nvSpPr>
        <p:spPr/>
        <p:txBody>
          <a:bodyPr/>
          <a:lstStyle/>
          <a:p>
            <a:r>
              <a:rPr lang="en-US" altLang="zh-CN" dirty="0"/>
              <a:t>Non-Coherence Encoder (NCE)</a:t>
            </a:r>
          </a:p>
          <a:p>
            <a:r>
              <a:rPr lang="en-US" altLang="zh-CN" dirty="0"/>
              <a:t>Coherence Encoder(CE)</a:t>
            </a:r>
          </a:p>
          <a:p>
            <a:r>
              <a:rPr lang="en-US" altLang="zh-CN" dirty="0"/>
              <a:t>Kernel Coherence Encoder (KCE)</a:t>
            </a:r>
            <a:endParaRPr lang="zh-CN" altLang="en-US" dirty="0"/>
          </a:p>
          <a:p>
            <a:endParaRPr lang="zh-CN" altLang="en-US" dirty="0"/>
          </a:p>
        </p:txBody>
      </p:sp>
      <p:pic>
        <p:nvPicPr>
          <p:cNvPr id="5" name="图片 4">
            <a:extLst>
              <a:ext uri="{FF2B5EF4-FFF2-40B4-BE49-F238E27FC236}">
                <a16:creationId xmlns:a16="http://schemas.microsoft.com/office/drawing/2014/main" id="{BC9002F6-C007-42CA-A105-1712024F3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412" y="2652033"/>
            <a:ext cx="4493176" cy="3358267"/>
          </a:xfrm>
          <a:prstGeom prst="rect">
            <a:avLst/>
          </a:prstGeom>
        </p:spPr>
      </p:pic>
      <p:sp>
        <p:nvSpPr>
          <p:cNvPr id="6" name="文本框 5">
            <a:extLst>
              <a:ext uri="{FF2B5EF4-FFF2-40B4-BE49-F238E27FC236}">
                <a16:creationId xmlns:a16="http://schemas.microsoft.com/office/drawing/2014/main" id="{20157807-E2CA-4E94-8812-7AE294E58D52}"/>
              </a:ext>
            </a:extLst>
          </p:cNvPr>
          <p:cNvSpPr txBox="1"/>
          <p:nvPr/>
        </p:nvSpPr>
        <p:spPr>
          <a:xfrm>
            <a:off x="979714" y="5882951"/>
            <a:ext cx="7184571" cy="578498"/>
          </a:xfrm>
          <a:prstGeom prst="rect">
            <a:avLst/>
          </a:prstGeom>
          <a:noFill/>
        </p:spPr>
        <p:txBody>
          <a:bodyPr wrap="square" rtlCol="0">
            <a:noAutofit/>
          </a:bodyPr>
          <a:lstStyle/>
          <a:p>
            <a:pPr algn="ctr"/>
            <a:r>
              <a:rPr lang="en-US" altLang="zh-CN" sz="1600" dirty="0">
                <a:solidFill>
                  <a:schemeClr val="bg1">
                    <a:lumMod val="65000"/>
                  </a:schemeClr>
                </a:solidFill>
              </a:rPr>
              <a:t>https://commons.wikimedia.org/w/index.php?curid=45555552</a:t>
            </a:r>
            <a:endParaRPr lang="zh-CN" altLang="en-US" sz="1600" dirty="0" err="1">
              <a:solidFill>
                <a:schemeClr val="bg1">
                  <a:lumMod val="65000"/>
                </a:schemeClr>
              </a:solidFill>
            </a:endParaRPr>
          </a:p>
        </p:txBody>
      </p:sp>
      <p:pic>
        <p:nvPicPr>
          <p:cNvPr id="7" name="图片 6">
            <a:extLst>
              <a:ext uri="{FF2B5EF4-FFF2-40B4-BE49-F238E27FC236}">
                <a16:creationId xmlns:a16="http://schemas.microsoft.com/office/drawing/2014/main" id="{6D887FD1-E135-4CEE-85DB-74A5208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845" y="3673467"/>
            <a:ext cx="677927" cy="1188050"/>
          </a:xfrm>
          <a:prstGeom prst="rect">
            <a:avLst/>
          </a:prstGeom>
        </p:spPr>
      </p:pic>
      <p:pic>
        <p:nvPicPr>
          <p:cNvPr id="8" name="图片 7">
            <a:extLst>
              <a:ext uri="{FF2B5EF4-FFF2-40B4-BE49-F238E27FC236}">
                <a16:creationId xmlns:a16="http://schemas.microsoft.com/office/drawing/2014/main" id="{570BC2F2-386B-4701-8F7F-01C3AD2F2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229" y="3676869"/>
            <a:ext cx="677927" cy="1188050"/>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065A808-2651-40BE-803B-2DA6F0678891}"/>
                  </a:ext>
                </a:extLst>
              </p:cNvPr>
              <p:cNvSpPr txBox="1"/>
              <p:nvPr/>
            </p:nvSpPr>
            <p:spPr>
              <a:xfrm>
                <a:off x="5679062" y="3848100"/>
                <a:ext cx="1036816" cy="700064"/>
              </a:xfrm>
              <a:prstGeom prst="rect">
                <a:avLst/>
              </a:prstGeom>
              <a:noFill/>
            </p:spPr>
            <p:txBody>
              <a:bodyPr wrap="square" rtlCol="0">
                <a:noAutofit/>
              </a:bodyP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rgbClr val="FF0000"/>
                              </a:solidFill>
                              <a:latin typeface="Cambria Math" panose="02040503050406030204" pitchFamily="18" charset="0"/>
                            </a:rPr>
                          </m:ctrlPr>
                        </m:sSupPr>
                        <m:e>
                          <m:r>
                            <a:rPr lang="en-US" altLang="zh-CN" sz="1600" b="0" i="1" smtClean="0">
                              <a:solidFill>
                                <a:srgbClr val="FF0000"/>
                              </a:solidFill>
                              <a:latin typeface="Cambria Math" panose="02040503050406030204" pitchFamily="18" charset="0"/>
                            </a:rPr>
                            <m:t>𝑦</m:t>
                          </m:r>
                        </m:e>
                        <m:sup>
                          <m:r>
                            <a:rPr lang="en-US" altLang="zh-CN" sz="1600" b="0" i="1" smtClean="0">
                              <a:solidFill>
                                <a:srgbClr val="FF0000"/>
                              </a:solidFill>
                              <a:latin typeface="Cambria Math" panose="02040503050406030204" pitchFamily="18" charset="0"/>
                            </a:rPr>
                            <m:t>′</m:t>
                          </m:r>
                        </m:sup>
                      </m:sSup>
                    </m:oMath>
                  </m:oMathPara>
                </a14:m>
                <a:endParaRPr lang="en-US" altLang="zh-CN" sz="1600" dirty="0"/>
              </a:p>
              <a:p>
                <a:pPr algn="ctr"/>
                <a:endParaRPr lang="zh-CN" altLang="en-US" sz="1600" dirty="0" err="1">
                  <a:solidFill>
                    <a:srgbClr val="FF0000"/>
                  </a:solidFill>
                </a:endParaRPr>
              </a:p>
            </p:txBody>
          </p:sp>
        </mc:Choice>
        <mc:Fallback xmlns="">
          <p:sp>
            <p:nvSpPr>
              <p:cNvPr id="10" name="文本框 9">
                <a:extLst>
                  <a:ext uri="{FF2B5EF4-FFF2-40B4-BE49-F238E27FC236}">
                    <a16:creationId xmlns:a16="http://schemas.microsoft.com/office/drawing/2014/main" id="{5065A808-2651-40BE-803B-2DA6F0678891}"/>
                  </a:ext>
                </a:extLst>
              </p:cNvPr>
              <p:cNvSpPr txBox="1">
                <a:spLocks noRot="1" noChangeAspect="1" noMove="1" noResize="1" noEditPoints="1" noAdjustHandles="1" noChangeArrowheads="1" noChangeShapeType="1" noTextEdit="1"/>
              </p:cNvSpPr>
              <p:nvPr/>
            </p:nvSpPr>
            <p:spPr>
              <a:xfrm>
                <a:off x="5679062" y="3848100"/>
                <a:ext cx="1036816" cy="700064"/>
              </a:xfrm>
              <a:prstGeom prst="rect">
                <a:avLst/>
              </a:prstGeom>
              <a:blipFill>
                <a:blip r:embed="rId4"/>
                <a:stretch>
                  <a:fillRect/>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3BAE640B-8565-413F-A407-ED2E078BFE8A}"/>
              </a:ext>
            </a:extLst>
          </p:cNvPr>
          <p:cNvCxnSpPr/>
          <p:nvPr/>
        </p:nvCxnSpPr>
        <p:spPr>
          <a:xfrm>
            <a:off x="6027576" y="4267492"/>
            <a:ext cx="16989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43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D332F-E188-443A-9384-52F984C4A517}"/>
              </a:ext>
            </a:extLst>
          </p:cNvPr>
          <p:cNvSpPr>
            <a:spLocks noGrp="1"/>
          </p:cNvSpPr>
          <p:nvPr>
            <p:ph type="title"/>
          </p:nvPr>
        </p:nvSpPr>
        <p:spPr/>
        <p:txBody>
          <a:bodyPr/>
          <a:lstStyle/>
          <a:p>
            <a:r>
              <a:rPr lang="en-US" altLang="zh-CN" dirty="0"/>
              <a:t>Non-Coherence Encoder (NCE)</a:t>
            </a:r>
            <a:endParaRPr lang="zh-CN" altLang="en-US" dirty="0"/>
          </a:p>
        </p:txBody>
      </p:sp>
      <p:sp>
        <p:nvSpPr>
          <p:cNvPr id="3" name="内容占位符 2">
            <a:extLst>
              <a:ext uri="{FF2B5EF4-FFF2-40B4-BE49-F238E27FC236}">
                <a16:creationId xmlns:a16="http://schemas.microsoft.com/office/drawing/2014/main" id="{E9932359-8014-49D9-9AD2-A31A4EC32416}"/>
              </a:ext>
            </a:extLst>
          </p:cNvPr>
          <p:cNvSpPr>
            <a:spLocks noGrp="1"/>
          </p:cNvSpPr>
          <p:nvPr>
            <p:ph idx="1"/>
          </p:nvPr>
        </p:nvSpPr>
        <p:spPr/>
        <p:txBody>
          <a:bodyPr/>
          <a:lstStyle/>
          <a:p>
            <a:r>
              <a:rPr lang="en-US" altLang="zh-CN" b="1" dirty="0"/>
              <a:t>Encoder Phase</a:t>
            </a:r>
          </a:p>
          <a:p>
            <a:r>
              <a:rPr lang="en-US" altLang="zh-CN" dirty="0"/>
              <a:t>PCA</a:t>
            </a:r>
          </a:p>
          <a:p>
            <a:endParaRPr lang="en-US" altLang="zh-CN" dirty="0"/>
          </a:p>
          <a:p>
            <a:r>
              <a:rPr lang="en-US" altLang="zh-CN" b="1" dirty="0"/>
              <a:t>Decoder Phase</a:t>
            </a:r>
          </a:p>
          <a:p>
            <a:r>
              <a:rPr lang="en-US" altLang="zh-CN" dirty="0"/>
              <a:t>Linear ANNs</a:t>
            </a:r>
          </a:p>
          <a:p>
            <a:r>
              <a:rPr lang="en-US" altLang="zh-CN" dirty="0"/>
              <a:t>PCA Reconstruction</a:t>
            </a:r>
          </a:p>
          <a:p>
            <a:r>
              <a:rPr lang="en-US" altLang="zh-CN" dirty="0"/>
              <a:t>Non-linear ANNs</a:t>
            </a:r>
            <a:endParaRPr lang="zh-CN" altLang="en-US" dirty="0"/>
          </a:p>
        </p:txBody>
      </p:sp>
    </p:spTree>
    <p:extLst>
      <p:ext uri="{BB962C8B-B14F-4D97-AF65-F5344CB8AC3E}">
        <p14:creationId xmlns:p14="http://schemas.microsoft.com/office/powerpoint/2010/main" val="9227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BD7FC-2B60-4E52-901E-592139CB30CB}"/>
              </a:ext>
            </a:extLst>
          </p:cNvPr>
          <p:cNvSpPr>
            <a:spLocks noGrp="1"/>
          </p:cNvSpPr>
          <p:nvPr>
            <p:ph type="title"/>
          </p:nvPr>
        </p:nvSpPr>
        <p:spPr/>
        <p:txBody>
          <a:bodyPr/>
          <a:lstStyle/>
          <a:p>
            <a:r>
              <a:rPr lang="en-US" altLang="zh-CN" dirty="0"/>
              <a:t>Linear ANNs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24A9C8-B434-45F7-AC2E-3446EF0C5BB3}"/>
                  </a:ext>
                </a:extLst>
              </p:cNvPr>
              <p:cNvSpPr>
                <a:spLocks noGrp="1"/>
              </p:cNvSpPr>
              <p:nvPr>
                <p:ph idx="1"/>
              </p:nvPr>
            </p:nvSpPr>
            <p:spPr/>
            <p:txBody>
              <a:bodyPr/>
              <a:lstStyle/>
              <a:p>
                <a:r>
                  <a:rPr lang="en-US" altLang="zh-CN" dirty="0"/>
                  <a:t>a pair of two-layer linear ANNs</a:t>
                </a:r>
              </a:p>
              <a:p>
                <a:r>
                  <a:rPr lang="en-US" altLang="zh-CN" dirty="0"/>
                  <a:t>map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𝑥</m:t>
                        </m:r>
                      </m:sub>
                    </m:sSub>
                  </m:oMath>
                </a14:m>
                <a:r>
                  <a:rPr lang="en-US" altLang="zh-CN" dirty="0"/>
                  <a:t> to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and</m:t>
                    </m:r>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𝑦</m:t>
                        </m:r>
                      </m:sub>
                    </m:sSub>
                  </m:oMath>
                </a14:m>
                <a:r>
                  <a:rPr lang="en-US" altLang="zh-CN" dirty="0"/>
                  <a:t> to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b="0" i="1" smtClean="0">
                            <a:latin typeface="Cambria Math" panose="02040503050406030204" pitchFamily="18" charset="0"/>
                          </a:rPr>
                          <m:t>𝑥</m:t>
                        </m:r>
                      </m:sub>
                      <m:sup>
                        <m:r>
                          <a:rPr lang="en-US" altLang="zh-CN" i="1">
                            <a:latin typeface="Cambria Math" panose="02040503050406030204" pitchFamily="18" charset="0"/>
                          </a:rPr>
                          <m:t>′</m:t>
                        </m:r>
                      </m:sup>
                    </m:sSub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424A9C8-B434-45F7-AC2E-3446EF0C5BB3}"/>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E8FE6D5-0BCB-4AB4-B0CF-3494EF609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856" y="2476381"/>
            <a:ext cx="5860288" cy="2743438"/>
          </a:xfrm>
          <a:prstGeom prst="rect">
            <a:avLst/>
          </a:prstGeom>
        </p:spPr>
      </p:pic>
    </p:spTree>
    <p:extLst>
      <p:ext uri="{BB962C8B-B14F-4D97-AF65-F5344CB8AC3E}">
        <p14:creationId xmlns:p14="http://schemas.microsoft.com/office/powerpoint/2010/main" val="1101749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6F4BE-9674-454E-AF82-EB0A147F5570}"/>
              </a:ext>
            </a:extLst>
          </p:cNvPr>
          <p:cNvSpPr>
            <a:spLocks noGrp="1"/>
          </p:cNvSpPr>
          <p:nvPr>
            <p:ph type="title"/>
          </p:nvPr>
        </p:nvSpPr>
        <p:spPr/>
        <p:txBody>
          <a:bodyPr/>
          <a:lstStyle/>
          <a:p>
            <a:r>
              <a:rPr lang="en-US" altLang="zh-CN" dirty="0"/>
              <a:t>PCA Reconstruction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A58460-8FDE-4555-96A7-7AF598B0492D}"/>
                  </a:ext>
                </a:extLst>
              </p:cNvPr>
              <p:cNvSpPr>
                <a:spLocks noGrp="1"/>
              </p:cNvSpPr>
              <p:nvPr>
                <p:ph idx="1"/>
              </p:nvPr>
            </p:nvSpPr>
            <p:spPr/>
            <p:txBody>
              <a:bodyPr/>
              <a:lstStyle/>
              <a:p>
                <a:r>
                  <a:rPr lang="en-US" altLang="zh-CN" dirty="0"/>
                  <a:t>Principal components mapped back to the original feature space</a:t>
                </a:r>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𝑃𝐶𝐴</m:t>
                      </m:r>
                      <m:r>
                        <a:rPr lang="en-US" altLang="zh-CN" i="1">
                          <a:latin typeface="Cambria Math" panose="02040503050406030204" pitchFamily="18" charset="0"/>
                        </a:rPr>
                        <m:t> </m:t>
                      </m:r>
                      <m:r>
                        <a:rPr lang="en-US" altLang="zh-CN" i="1">
                          <a:latin typeface="Cambria Math" panose="02040503050406030204" pitchFamily="18" charset="0"/>
                        </a:rPr>
                        <m:t>𝑟𝑒𝑐𝑜𝑛𝑠𝑡𝑟𝑢𝑐𝑡𝑖𝑜𝑛</m:t>
                      </m:r>
                      <m:r>
                        <a:rPr lang="en-US" altLang="zh-CN" i="1">
                          <a:latin typeface="Cambria Math" panose="02040503050406030204" pitchFamily="18" charset="0"/>
                        </a:rPr>
                        <m:t>=</m:t>
                      </m:r>
                      <m:r>
                        <a:rPr lang="en-US" altLang="zh-CN" i="1">
                          <a:latin typeface="Cambria Math" panose="02040503050406030204" pitchFamily="18" charset="0"/>
                        </a:rPr>
                        <m:t>𝑃𝑟𝑖𝑛𝑐𝑖𝑝𝑎𝑙</m:t>
                      </m:r>
                      <m:r>
                        <a:rPr lang="en-US" altLang="zh-CN" i="1">
                          <a:latin typeface="Cambria Math" panose="02040503050406030204" pitchFamily="18" charset="0"/>
                        </a:rPr>
                        <m:t> </m:t>
                      </m:r>
                      <m:r>
                        <a:rPr lang="en-US" altLang="zh-CN" i="1">
                          <a:latin typeface="Cambria Math" panose="02040503050406030204" pitchFamily="18" charset="0"/>
                        </a:rPr>
                        <m:t>𝐶𝑜𝑚𝑝𝑜𝑛𝑒𝑛𝑡𝑠</m:t>
                      </m:r>
                      <m:r>
                        <a:rPr lang="en-US" altLang="zh-CN" i="1">
                          <a:latin typeface="Cambria Math" panose="02040503050406030204" pitchFamily="18" charset="0"/>
                        </a:rPr>
                        <m:t> ∙ </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𝐸𝑖𝑔𝑒𝑛𝑣𝑒𝑐𝑡𝑜𝑟𝑠</m:t>
                          </m:r>
                        </m:e>
                        <m:sup>
                          <m:r>
                            <a:rPr lang="en-US" altLang="zh-CN" b="0" i="1" smtClean="0">
                              <a:latin typeface="Cambria Math" panose="02040503050406030204" pitchFamily="18" charset="0"/>
                            </a:rPr>
                            <m:t>𝑇</m:t>
                          </m:r>
                        </m:sup>
                      </m:sSup>
                      <m:r>
                        <a:rPr lang="en-US" altLang="zh-CN" i="1">
                          <a:latin typeface="Cambria Math" panose="02040503050406030204" pitchFamily="18" charset="0"/>
                        </a:rPr>
                        <m:t>+ </m:t>
                      </m:r>
                      <m:r>
                        <a:rPr lang="en-US" altLang="zh-CN" i="1">
                          <a:latin typeface="Cambria Math" panose="02040503050406030204" pitchFamily="18" charset="0"/>
                        </a:rPr>
                        <m:t>𝑀𝑒𝑎𝑛</m:t>
                      </m:r>
                    </m:oMath>
                  </m:oMathPara>
                </a14:m>
                <a:endParaRPr lang="zh-CN" altLang="en-US" dirty="0"/>
              </a:p>
            </p:txBody>
          </p:sp>
        </mc:Choice>
        <mc:Fallback xmlns="">
          <p:sp>
            <p:nvSpPr>
              <p:cNvPr id="3" name="内容占位符 2">
                <a:extLst>
                  <a:ext uri="{FF2B5EF4-FFF2-40B4-BE49-F238E27FC236}">
                    <a16:creationId xmlns:a16="http://schemas.microsoft.com/office/drawing/2014/main" id="{83A58460-8FDE-4555-96A7-7AF598B0492D}"/>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4C8BABF-CC35-42A1-BF4C-270A0F909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956" y="2891743"/>
            <a:ext cx="4016088" cy="1074513"/>
          </a:xfrm>
          <a:prstGeom prst="rect">
            <a:avLst/>
          </a:prstGeom>
        </p:spPr>
      </p:pic>
    </p:spTree>
    <p:extLst>
      <p:ext uri="{BB962C8B-B14F-4D97-AF65-F5344CB8AC3E}">
        <p14:creationId xmlns:p14="http://schemas.microsoft.com/office/powerpoint/2010/main" val="1534054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77CC0-A5CD-464D-92AC-6078F661F326}"/>
              </a:ext>
            </a:extLst>
          </p:cNvPr>
          <p:cNvSpPr>
            <a:spLocks noGrp="1"/>
          </p:cNvSpPr>
          <p:nvPr>
            <p:ph type="title"/>
          </p:nvPr>
        </p:nvSpPr>
        <p:spPr/>
        <p:txBody>
          <a:bodyPr/>
          <a:lstStyle/>
          <a:p>
            <a:r>
              <a:rPr lang="en-US" altLang="zh-CN" dirty="0"/>
              <a:t>Non-linear ANNs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B078DC6-51F4-4129-891F-04E2BAEEFCF1}"/>
                  </a:ext>
                </a:extLst>
              </p:cNvPr>
              <p:cNvSpPr>
                <a:spLocks noGrp="1"/>
              </p:cNvSpPr>
              <p:nvPr>
                <p:ph idx="1"/>
              </p:nvPr>
            </p:nvSpPr>
            <p:spPr/>
            <p:txBody>
              <a:bodyPr/>
              <a:lstStyle/>
              <a:p>
                <a:r>
                  <a:rPr lang="en-US" altLang="zh-CN" dirty="0"/>
                  <a:t>a pair of two-layer non-linear ANNs</a:t>
                </a:r>
              </a:p>
              <a:p>
                <a:r>
                  <a:rPr lang="en-US" altLang="zh-CN" dirty="0"/>
                  <a:t>Similar to 2-layer autoencoders</a:t>
                </a:r>
              </a:p>
              <a:p>
                <a:r>
                  <a:rPr lang="en-US" altLang="zh-CN" dirty="0"/>
                  <a:t>map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oMath>
                </a14:m>
                <a:r>
                  <a:rPr lang="en-US" altLang="zh-CN" dirty="0"/>
                  <a:t> to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oMath>
                </a14:m>
                <a:r>
                  <a:rPr lang="en-US" altLang="zh-CN" dirty="0"/>
                  <a:t> and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oMath>
                </a14:m>
                <a:r>
                  <a:rPr lang="en-US" altLang="zh-CN" dirty="0"/>
                  <a:t> to </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i="1">
                            <a:latin typeface="Cambria Math" panose="02040503050406030204" pitchFamily="18" charset="0"/>
                          </a:rPr>
                          <m:t>′</m:t>
                        </m:r>
                      </m:sup>
                    </m:sSup>
                  </m:oMath>
                </a14:m>
                <a:endParaRPr lang="zh-CN" altLang="en-US" dirty="0"/>
              </a:p>
            </p:txBody>
          </p:sp>
        </mc:Choice>
        <mc:Fallback xmlns="">
          <p:sp>
            <p:nvSpPr>
              <p:cNvPr id="3" name="内容占位符 2">
                <a:extLst>
                  <a:ext uri="{FF2B5EF4-FFF2-40B4-BE49-F238E27FC236}">
                    <a16:creationId xmlns:a16="http://schemas.microsoft.com/office/drawing/2014/main" id="{AB078DC6-51F4-4129-891F-04E2BAEEFCF1}"/>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35CDC2C-40D3-46AE-9AFC-079FDCE28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183" y="2727734"/>
            <a:ext cx="5471634" cy="2606266"/>
          </a:xfrm>
          <a:prstGeom prst="rect">
            <a:avLst/>
          </a:prstGeom>
        </p:spPr>
      </p:pic>
    </p:spTree>
    <p:extLst>
      <p:ext uri="{BB962C8B-B14F-4D97-AF65-F5344CB8AC3E}">
        <p14:creationId xmlns:p14="http://schemas.microsoft.com/office/powerpoint/2010/main" val="244733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8ECC4-0E28-4DCF-B27C-9685C4C44FFC}"/>
              </a:ext>
            </a:extLst>
          </p:cNvPr>
          <p:cNvSpPr>
            <a:spLocks noGrp="1"/>
          </p:cNvSpPr>
          <p:nvPr>
            <p:ph type="title"/>
          </p:nvPr>
        </p:nvSpPr>
        <p:spPr/>
        <p:txBody>
          <a:bodyPr/>
          <a:lstStyle/>
          <a:p>
            <a:r>
              <a:rPr lang="en-US" altLang="zh-CN" dirty="0"/>
              <a:t>Experiment</a:t>
            </a:r>
            <a:endParaRPr lang="zh-CN" altLang="en-US" dirty="0"/>
          </a:p>
        </p:txBody>
      </p:sp>
      <p:sp>
        <p:nvSpPr>
          <p:cNvPr id="3" name="内容占位符 2">
            <a:extLst>
              <a:ext uri="{FF2B5EF4-FFF2-40B4-BE49-F238E27FC236}">
                <a16:creationId xmlns:a16="http://schemas.microsoft.com/office/drawing/2014/main" id="{081AA9E2-1D19-4D15-A7C7-9AB1EC449A91}"/>
              </a:ext>
            </a:extLst>
          </p:cNvPr>
          <p:cNvSpPr>
            <a:spLocks noGrp="1"/>
          </p:cNvSpPr>
          <p:nvPr>
            <p:ph idx="1"/>
          </p:nvPr>
        </p:nvSpPr>
        <p:spPr/>
        <p:txBody>
          <a:bodyPr/>
          <a:lstStyle/>
          <a:p>
            <a:r>
              <a:rPr lang="en-US" altLang="zh-CN" dirty="0"/>
              <a:t>MNIST Digit images</a:t>
            </a:r>
            <a:endParaRPr lang="zh-CN" altLang="en-US" dirty="0"/>
          </a:p>
        </p:txBody>
      </p:sp>
      <p:pic>
        <p:nvPicPr>
          <p:cNvPr id="4" name="图片 3">
            <a:extLst>
              <a:ext uri="{FF2B5EF4-FFF2-40B4-BE49-F238E27FC236}">
                <a16:creationId xmlns:a16="http://schemas.microsoft.com/office/drawing/2014/main" id="{6928FAAF-F395-4CEC-B457-34EB8A286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68177"/>
            <a:ext cx="3669025" cy="1992320"/>
          </a:xfrm>
          <a:prstGeom prst="rect">
            <a:avLst/>
          </a:prstGeom>
        </p:spPr>
      </p:pic>
      <p:pic>
        <p:nvPicPr>
          <p:cNvPr id="6" name="图片 5">
            <a:extLst>
              <a:ext uri="{FF2B5EF4-FFF2-40B4-BE49-F238E27FC236}">
                <a16:creationId xmlns:a16="http://schemas.microsoft.com/office/drawing/2014/main" id="{040769EF-FB17-4D0B-99FE-E837743CF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768176"/>
            <a:ext cx="3669027" cy="1992321"/>
          </a:xfrm>
          <a:prstGeom prst="rect">
            <a:avLst/>
          </a:prstGeom>
        </p:spPr>
      </p:pic>
    </p:spTree>
    <p:extLst>
      <p:ext uri="{BB962C8B-B14F-4D97-AF65-F5344CB8AC3E}">
        <p14:creationId xmlns:p14="http://schemas.microsoft.com/office/powerpoint/2010/main" val="4259481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AD6D-57EA-4CF1-B750-6A770633550D}"/>
              </a:ext>
            </a:extLst>
          </p:cNvPr>
          <p:cNvSpPr>
            <a:spLocks noGrp="1"/>
          </p:cNvSpPr>
          <p:nvPr>
            <p:ph type="title"/>
          </p:nvPr>
        </p:nvSpPr>
        <p:spPr/>
        <p:txBody>
          <a:bodyPr/>
          <a:lstStyle/>
          <a:p>
            <a:r>
              <a:rPr lang="en-US" altLang="zh-CN" dirty="0"/>
              <a:t>Flowchart of NCE</a:t>
            </a:r>
            <a:endParaRPr lang="zh-CN" altLang="en-US" dirty="0"/>
          </a:p>
        </p:txBody>
      </p:sp>
      <p:sp>
        <p:nvSpPr>
          <p:cNvPr id="4" name="矩形 3">
            <a:extLst>
              <a:ext uri="{FF2B5EF4-FFF2-40B4-BE49-F238E27FC236}">
                <a16:creationId xmlns:a16="http://schemas.microsoft.com/office/drawing/2014/main" id="{D07A53AC-C1DF-43E1-9D6D-5A6880E28B2C}"/>
              </a:ext>
            </a:extLst>
          </p:cNvPr>
          <p:cNvSpPr/>
          <p:nvPr/>
        </p:nvSpPr>
        <p:spPr bwMode="auto">
          <a:xfrm>
            <a:off x="2280559" y="146723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rPr>
              <a:t>x</a:t>
            </a:r>
            <a:endParaRPr lang="zh-CN" altLang="en-US" sz="1600" dirty="0">
              <a:solidFill>
                <a:schemeClr val="bg1"/>
              </a:solidFill>
              <a:latin typeface="+mn-lt"/>
            </a:endParaRPr>
          </a:p>
        </p:txBody>
      </p:sp>
      <p:sp>
        <p:nvSpPr>
          <p:cNvPr id="5" name="矩形 4">
            <a:extLst>
              <a:ext uri="{FF2B5EF4-FFF2-40B4-BE49-F238E27FC236}">
                <a16:creationId xmlns:a16="http://schemas.microsoft.com/office/drawing/2014/main" id="{D58E13B4-2C2A-4EBF-BA05-13D6A8ABB859}"/>
              </a:ext>
            </a:extLst>
          </p:cNvPr>
          <p:cNvSpPr/>
          <p:nvPr/>
        </p:nvSpPr>
        <p:spPr bwMode="auto">
          <a:xfrm>
            <a:off x="4827036" y="1474236"/>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latin typeface="+mn-lt"/>
              </a:rPr>
              <a:t>y</a:t>
            </a:r>
            <a:endParaRPr lang="zh-CN" altLang="en-US" sz="1600" dirty="0">
              <a:solidFill>
                <a:schemeClr val="bg1"/>
              </a:solidFill>
              <a:latin typeface="+mn-lt"/>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5D2828C-6CAF-4270-8FA0-B2DE1E5B5B23}"/>
                  </a:ext>
                </a:extLst>
              </p:cNvPr>
              <p:cNvSpPr/>
              <p:nvPr/>
            </p:nvSpPr>
            <p:spPr bwMode="auto">
              <a:xfrm>
                <a:off x="2828328" y="241857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𝑥</m:t>
                          </m:r>
                        </m:sub>
                      </m:sSub>
                    </m:oMath>
                  </m:oMathPara>
                </a14:m>
                <a:endParaRPr lang="zh-CN" altLang="en-US" sz="1600" dirty="0">
                  <a:solidFill>
                    <a:schemeClr val="bg1"/>
                  </a:solidFill>
                  <a:latin typeface="+mn-lt"/>
                </a:endParaRPr>
              </a:p>
            </p:txBody>
          </p:sp>
        </mc:Choice>
        <mc:Fallback xmlns="">
          <p:sp>
            <p:nvSpPr>
              <p:cNvPr id="8" name="矩形 7">
                <a:extLst>
                  <a:ext uri="{FF2B5EF4-FFF2-40B4-BE49-F238E27FC236}">
                    <a16:creationId xmlns:a16="http://schemas.microsoft.com/office/drawing/2014/main" id="{55D2828C-6CAF-4270-8FA0-B2DE1E5B5B23}"/>
                  </a:ext>
                </a:extLst>
              </p:cNvPr>
              <p:cNvSpPr>
                <a:spLocks noRot="1" noChangeAspect="1" noMove="1" noResize="1" noEditPoints="1" noAdjustHandles="1" noChangeArrowheads="1" noChangeShapeType="1" noTextEdit="1"/>
              </p:cNvSpPr>
              <p:nvPr/>
            </p:nvSpPr>
            <p:spPr bwMode="auto">
              <a:xfrm>
                <a:off x="2828328" y="2418570"/>
                <a:ext cx="1225419" cy="317242"/>
              </a:xfrm>
              <a:prstGeom prst="rect">
                <a:avLst/>
              </a:prstGeom>
              <a:blipFill>
                <a:blip r:embed="rId2"/>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070A107-5E47-45D1-9A4C-B464FFEFC775}"/>
                  </a:ext>
                </a:extLst>
              </p:cNvPr>
              <p:cNvSpPr/>
              <p:nvPr/>
            </p:nvSpPr>
            <p:spPr bwMode="auto">
              <a:xfrm>
                <a:off x="5375983" y="241974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𝑦</m:t>
                          </m:r>
                        </m:sub>
                      </m:sSub>
                    </m:oMath>
                  </m:oMathPara>
                </a14:m>
                <a:endParaRPr lang="zh-CN" altLang="en-US" sz="1600" dirty="0">
                  <a:solidFill>
                    <a:schemeClr val="bg1"/>
                  </a:solidFill>
                  <a:latin typeface="+mn-lt"/>
                </a:endParaRPr>
              </a:p>
            </p:txBody>
          </p:sp>
        </mc:Choice>
        <mc:Fallback xmlns="">
          <p:sp>
            <p:nvSpPr>
              <p:cNvPr id="9" name="矩形 8">
                <a:extLst>
                  <a:ext uri="{FF2B5EF4-FFF2-40B4-BE49-F238E27FC236}">
                    <a16:creationId xmlns:a16="http://schemas.microsoft.com/office/drawing/2014/main" id="{E070A107-5E47-45D1-9A4C-B464FFEFC775}"/>
                  </a:ext>
                </a:extLst>
              </p:cNvPr>
              <p:cNvSpPr>
                <a:spLocks noRot="1" noChangeAspect="1" noMove="1" noResize="1" noEditPoints="1" noAdjustHandles="1" noChangeArrowheads="1" noChangeShapeType="1" noTextEdit="1"/>
              </p:cNvSpPr>
              <p:nvPr/>
            </p:nvSpPr>
            <p:spPr bwMode="auto">
              <a:xfrm>
                <a:off x="5375983" y="2419740"/>
                <a:ext cx="1225419" cy="317242"/>
              </a:xfrm>
              <a:prstGeom prst="rect">
                <a:avLst/>
              </a:prstGeom>
              <a:blipFill>
                <a:blip r:embed="rId3"/>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169CFEC-47AB-4825-A79B-70B9229288C5}"/>
                  </a:ext>
                </a:extLst>
              </p:cNvPr>
              <p:cNvSpPr/>
              <p:nvPr/>
            </p:nvSpPr>
            <p:spPr bwMode="auto">
              <a:xfrm>
                <a:off x="2828328" y="3369901"/>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𝑦</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10" name="矩形 9">
                <a:extLst>
                  <a:ext uri="{FF2B5EF4-FFF2-40B4-BE49-F238E27FC236}">
                    <a16:creationId xmlns:a16="http://schemas.microsoft.com/office/drawing/2014/main" id="{2169CFEC-47AB-4825-A79B-70B9229288C5}"/>
                  </a:ext>
                </a:extLst>
              </p:cNvPr>
              <p:cNvSpPr>
                <a:spLocks noRot="1" noChangeAspect="1" noMove="1" noResize="1" noEditPoints="1" noAdjustHandles="1" noChangeArrowheads="1" noChangeShapeType="1" noTextEdit="1"/>
              </p:cNvSpPr>
              <p:nvPr/>
            </p:nvSpPr>
            <p:spPr bwMode="auto">
              <a:xfrm>
                <a:off x="2828328" y="3369901"/>
                <a:ext cx="1225419" cy="317242"/>
              </a:xfrm>
              <a:prstGeom prst="rect">
                <a:avLst/>
              </a:prstGeom>
              <a:blipFill>
                <a:blip r:embed="rId4"/>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94EF6CE-CB4E-44EE-8820-9A7AEE0E57D8}"/>
                  </a:ext>
                </a:extLst>
              </p:cNvPr>
              <p:cNvSpPr/>
              <p:nvPr/>
            </p:nvSpPr>
            <p:spPr bwMode="auto">
              <a:xfrm>
                <a:off x="2276668" y="4334070"/>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2" name="矩形 11">
                <a:extLst>
                  <a:ext uri="{FF2B5EF4-FFF2-40B4-BE49-F238E27FC236}">
                    <a16:creationId xmlns:a16="http://schemas.microsoft.com/office/drawing/2014/main" id="{694EF6CE-CB4E-44EE-8820-9A7AEE0E57D8}"/>
                  </a:ext>
                </a:extLst>
              </p:cNvPr>
              <p:cNvSpPr>
                <a:spLocks noRot="1" noChangeAspect="1" noMove="1" noResize="1" noEditPoints="1" noAdjustHandles="1" noChangeArrowheads="1" noChangeShapeType="1" noTextEdit="1"/>
              </p:cNvSpPr>
              <p:nvPr/>
            </p:nvSpPr>
            <p:spPr bwMode="auto">
              <a:xfrm>
                <a:off x="2276668" y="4334070"/>
                <a:ext cx="2323323" cy="317242"/>
              </a:xfrm>
              <a:prstGeom prst="rect">
                <a:avLst/>
              </a:prstGeom>
              <a:blipFill>
                <a:blip r:embed="rId5"/>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715E92F-9AFB-491D-8362-E80C04E39359}"/>
                  </a:ext>
                </a:extLst>
              </p:cNvPr>
              <p:cNvSpPr/>
              <p:nvPr/>
            </p:nvSpPr>
            <p:spPr bwMode="auto">
              <a:xfrm>
                <a:off x="2276668" y="529823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3" name="矩形 12">
                <a:extLst>
                  <a:ext uri="{FF2B5EF4-FFF2-40B4-BE49-F238E27FC236}">
                    <a16:creationId xmlns:a16="http://schemas.microsoft.com/office/drawing/2014/main" id="{3715E92F-9AFB-491D-8362-E80C04E39359}"/>
                  </a:ext>
                </a:extLst>
              </p:cNvPr>
              <p:cNvSpPr>
                <a:spLocks noRot="1" noChangeAspect="1" noMove="1" noResize="1" noEditPoints="1" noAdjustHandles="1" noChangeArrowheads="1" noChangeShapeType="1" noTextEdit="1"/>
              </p:cNvSpPr>
              <p:nvPr/>
            </p:nvSpPr>
            <p:spPr bwMode="auto">
              <a:xfrm>
                <a:off x="2276668" y="5298239"/>
                <a:ext cx="2323323" cy="317242"/>
              </a:xfrm>
              <a:prstGeom prst="rect">
                <a:avLst/>
              </a:prstGeom>
              <a:blipFill>
                <a:blip r:embed="rId6"/>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344CD330-4B8F-4882-998D-4F52CD896FD0}"/>
                  </a:ext>
                </a:extLst>
              </p:cNvPr>
              <p:cNvSpPr/>
              <p:nvPr/>
            </p:nvSpPr>
            <p:spPr bwMode="auto">
              <a:xfrm>
                <a:off x="5375984" y="3374572"/>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𝑥</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24" name="矩形 23">
                <a:extLst>
                  <a:ext uri="{FF2B5EF4-FFF2-40B4-BE49-F238E27FC236}">
                    <a16:creationId xmlns:a16="http://schemas.microsoft.com/office/drawing/2014/main" id="{344CD330-4B8F-4882-998D-4F52CD896FD0}"/>
                  </a:ext>
                </a:extLst>
              </p:cNvPr>
              <p:cNvSpPr>
                <a:spLocks noRot="1" noChangeAspect="1" noMove="1" noResize="1" noEditPoints="1" noAdjustHandles="1" noChangeArrowheads="1" noChangeShapeType="1" noTextEdit="1"/>
              </p:cNvSpPr>
              <p:nvPr/>
            </p:nvSpPr>
            <p:spPr bwMode="auto">
              <a:xfrm>
                <a:off x="5375984" y="3374572"/>
                <a:ext cx="1225419" cy="317242"/>
              </a:xfrm>
              <a:prstGeom prst="rect">
                <a:avLst/>
              </a:prstGeom>
              <a:blipFill>
                <a:blip r:embed="rId7"/>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7749C570-3743-446A-A552-1024FEBCB329}"/>
                  </a:ext>
                </a:extLst>
              </p:cNvPr>
              <p:cNvSpPr/>
              <p:nvPr/>
            </p:nvSpPr>
            <p:spPr bwMode="auto">
              <a:xfrm>
                <a:off x="4827033" y="4348067"/>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5" name="矩形 24">
                <a:extLst>
                  <a:ext uri="{FF2B5EF4-FFF2-40B4-BE49-F238E27FC236}">
                    <a16:creationId xmlns:a16="http://schemas.microsoft.com/office/drawing/2014/main" id="{7749C570-3743-446A-A552-1024FEBCB329}"/>
                  </a:ext>
                </a:extLst>
              </p:cNvPr>
              <p:cNvSpPr>
                <a:spLocks noRot="1" noChangeAspect="1" noMove="1" noResize="1" noEditPoints="1" noAdjustHandles="1" noChangeArrowheads="1" noChangeShapeType="1" noTextEdit="1"/>
              </p:cNvSpPr>
              <p:nvPr/>
            </p:nvSpPr>
            <p:spPr bwMode="auto">
              <a:xfrm>
                <a:off x="4827033" y="4348067"/>
                <a:ext cx="2323323" cy="317242"/>
              </a:xfrm>
              <a:prstGeom prst="rect">
                <a:avLst/>
              </a:prstGeom>
              <a:blipFill>
                <a:blip r:embed="rId8"/>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599398-2F3D-4050-B810-4EED3919FC0C}"/>
                  </a:ext>
                </a:extLst>
              </p:cNvPr>
              <p:cNvSpPr/>
              <p:nvPr/>
            </p:nvSpPr>
            <p:spPr bwMode="auto">
              <a:xfrm>
                <a:off x="4827034" y="5287348"/>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6" name="矩形 25">
                <a:extLst>
                  <a:ext uri="{FF2B5EF4-FFF2-40B4-BE49-F238E27FC236}">
                    <a16:creationId xmlns:a16="http://schemas.microsoft.com/office/drawing/2014/main" id="{86599398-2F3D-4050-B810-4EED3919FC0C}"/>
                  </a:ext>
                </a:extLst>
              </p:cNvPr>
              <p:cNvSpPr>
                <a:spLocks noRot="1" noChangeAspect="1" noMove="1" noResize="1" noEditPoints="1" noAdjustHandles="1" noChangeArrowheads="1" noChangeShapeType="1" noTextEdit="1"/>
              </p:cNvSpPr>
              <p:nvPr/>
            </p:nvSpPr>
            <p:spPr bwMode="auto">
              <a:xfrm>
                <a:off x="4827034" y="5287348"/>
                <a:ext cx="2323323" cy="317242"/>
              </a:xfrm>
              <a:prstGeom prst="rect">
                <a:avLst/>
              </a:prstGeom>
              <a:blipFill>
                <a:blip r:embed="rId9"/>
                <a:stretch>
                  <a:fillRect/>
                </a:stretch>
              </a:blipFill>
              <a:ln>
                <a:headEnd/>
                <a:tailEnd/>
              </a:ln>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1EB8971E-C606-4D8B-9ACF-D104E349B765}"/>
              </a:ext>
            </a:extLst>
          </p:cNvPr>
          <p:cNvCxnSpPr>
            <a:stCxn id="4" idx="2"/>
            <a:endCxn id="8" idx="0"/>
          </p:cNvCxnSpPr>
          <p:nvPr/>
        </p:nvCxnSpPr>
        <p:spPr>
          <a:xfrm flipH="1">
            <a:off x="3441038" y="1784481"/>
            <a:ext cx="1183"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7A8FEDC-7115-4226-A9CE-2141DAA5EF75}"/>
              </a:ext>
            </a:extLst>
          </p:cNvPr>
          <p:cNvCxnSpPr>
            <a:stCxn id="8" idx="2"/>
            <a:endCxn id="10" idx="0"/>
          </p:cNvCxnSpPr>
          <p:nvPr/>
        </p:nvCxnSpPr>
        <p:spPr>
          <a:xfrm>
            <a:off x="3441038" y="2735812"/>
            <a:ext cx="0"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2C42FA1-CD94-444F-8848-B62AF0B9493E}"/>
              </a:ext>
            </a:extLst>
          </p:cNvPr>
          <p:cNvCxnSpPr>
            <a:stCxn id="10" idx="2"/>
            <a:endCxn id="12" idx="0"/>
          </p:cNvCxnSpPr>
          <p:nvPr/>
        </p:nvCxnSpPr>
        <p:spPr>
          <a:xfrm flipH="1">
            <a:off x="3438330" y="3687143"/>
            <a:ext cx="2708" cy="64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CB00C04-547D-4BC4-B5C2-0EDE727D651D}"/>
              </a:ext>
            </a:extLst>
          </p:cNvPr>
          <p:cNvCxnSpPr>
            <a:stCxn id="12" idx="2"/>
            <a:endCxn id="13" idx="0"/>
          </p:cNvCxnSpPr>
          <p:nvPr/>
        </p:nvCxnSpPr>
        <p:spPr>
          <a:xfrm>
            <a:off x="3438330" y="4651312"/>
            <a:ext cx="0" cy="64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0440B52-1E19-4C8A-9890-280587603E0F}"/>
              </a:ext>
            </a:extLst>
          </p:cNvPr>
          <p:cNvCxnSpPr>
            <a:stCxn id="5" idx="2"/>
            <a:endCxn id="9" idx="0"/>
          </p:cNvCxnSpPr>
          <p:nvPr/>
        </p:nvCxnSpPr>
        <p:spPr>
          <a:xfrm flipH="1">
            <a:off x="5988693" y="1791478"/>
            <a:ext cx="5" cy="62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5FA42A02-6B8E-493F-AE02-09F6A82812F9}"/>
              </a:ext>
            </a:extLst>
          </p:cNvPr>
          <p:cNvCxnSpPr>
            <a:stCxn id="9" idx="2"/>
            <a:endCxn id="24" idx="0"/>
          </p:cNvCxnSpPr>
          <p:nvPr/>
        </p:nvCxnSpPr>
        <p:spPr>
          <a:xfrm>
            <a:off x="5988693" y="2736982"/>
            <a:ext cx="1" cy="637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6E4ADDD-F5F4-4902-B1E0-B04B66BDD273}"/>
              </a:ext>
            </a:extLst>
          </p:cNvPr>
          <p:cNvCxnSpPr>
            <a:stCxn id="24" idx="2"/>
            <a:endCxn id="25" idx="0"/>
          </p:cNvCxnSpPr>
          <p:nvPr/>
        </p:nvCxnSpPr>
        <p:spPr>
          <a:xfrm>
            <a:off x="5988694" y="3691814"/>
            <a:ext cx="1" cy="65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0B04500E-AF48-453C-B45E-8DD4F7BD0332}"/>
              </a:ext>
            </a:extLst>
          </p:cNvPr>
          <p:cNvCxnSpPr>
            <a:stCxn id="25" idx="2"/>
            <a:endCxn id="26" idx="0"/>
          </p:cNvCxnSpPr>
          <p:nvPr/>
        </p:nvCxnSpPr>
        <p:spPr>
          <a:xfrm>
            <a:off x="5988695" y="4665309"/>
            <a:ext cx="1" cy="622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右大括号 52">
            <a:extLst>
              <a:ext uri="{FF2B5EF4-FFF2-40B4-BE49-F238E27FC236}">
                <a16:creationId xmlns:a16="http://schemas.microsoft.com/office/drawing/2014/main" id="{5B7BB6B5-8BB1-4C34-9B1A-99BDA7FCFBF7}"/>
              </a:ext>
            </a:extLst>
          </p:cNvPr>
          <p:cNvSpPr/>
          <p:nvPr/>
        </p:nvSpPr>
        <p:spPr>
          <a:xfrm>
            <a:off x="7231233" y="1467239"/>
            <a:ext cx="363831" cy="107068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右大括号 53">
            <a:extLst>
              <a:ext uri="{FF2B5EF4-FFF2-40B4-BE49-F238E27FC236}">
                <a16:creationId xmlns:a16="http://schemas.microsoft.com/office/drawing/2014/main" id="{1BD6411F-FAF0-4280-9CF8-B2219028444B}"/>
              </a:ext>
            </a:extLst>
          </p:cNvPr>
          <p:cNvSpPr/>
          <p:nvPr/>
        </p:nvSpPr>
        <p:spPr>
          <a:xfrm>
            <a:off x="7231234" y="2612571"/>
            <a:ext cx="363830" cy="299201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5ECF2EE6-67D7-46F3-96A5-0EE79DE61498}"/>
              </a:ext>
            </a:extLst>
          </p:cNvPr>
          <p:cNvSpPr/>
          <p:nvPr/>
        </p:nvSpPr>
        <p:spPr bwMode="auto">
          <a:xfrm>
            <a:off x="7595064" y="1632857"/>
            <a:ext cx="1548936" cy="79465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Encoder Phase</a:t>
            </a:r>
            <a:endParaRPr lang="zh-CN" altLang="en-US" sz="1600" dirty="0">
              <a:solidFill>
                <a:schemeClr val="bg1"/>
              </a:solidFill>
              <a:latin typeface="+mn-lt"/>
            </a:endParaRPr>
          </a:p>
        </p:txBody>
      </p:sp>
      <p:sp>
        <p:nvSpPr>
          <p:cNvPr id="56" name="矩形: 圆角 55">
            <a:extLst>
              <a:ext uri="{FF2B5EF4-FFF2-40B4-BE49-F238E27FC236}">
                <a16:creationId xmlns:a16="http://schemas.microsoft.com/office/drawing/2014/main" id="{8FE8243A-2606-4A51-8215-EDD077D4F679}"/>
              </a:ext>
            </a:extLst>
          </p:cNvPr>
          <p:cNvSpPr/>
          <p:nvPr/>
        </p:nvSpPr>
        <p:spPr bwMode="auto">
          <a:xfrm>
            <a:off x="7595064" y="3733804"/>
            <a:ext cx="1548936" cy="79465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Decoder Phase</a:t>
            </a:r>
            <a:endParaRPr lang="zh-CN" altLang="en-US" sz="1600" dirty="0">
              <a:solidFill>
                <a:schemeClr val="bg1"/>
              </a:solidFill>
              <a:latin typeface="+mn-lt"/>
            </a:endParaRPr>
          </a:p>
        </p:txBody>
      </p:sp>
      <p:sp>
        <p:nvSpPr>
          <p:cNvPr id="66" name="文本框 65">
            <a:extLst>
              <a:ext uri="{FF2B5EF4-FFF2-40B4-BE49-F238E27FC236}">
                <a16:creationId xmlns:a16="http://schemas.microsoft.com/office/drawing/2014/main" id="{598FDFBC-4DC6-4DB3-8735-4B8CCEC78DDE}"/>
              </a:ext>
            </a:extLst>
          </p:cNvPr>
          <p:cNvSpPr txBox="1"/>
          <p:nvPr/>
        </p:nvSpPr>
        <p:spPr>
          <a:xfrm>
            <a:off x="4204249" y="2023186"/>
            <a:ext cx="1022415" cy="383332"/>
          </a:xfrm>
          <a:prstGeom prst="rect">
            <a:avLst/>
          </a:prstGeom>
          <a:noFill/>
        </p:spPr>
        <p:txBody>
          <a:bodyPr wrap="square" rtlCol="0">
            <a:noAutofit/>
          </a:bodyPr>
          <a:lstStyle/>
          <a:p>
            <a:pPr algn="ctr"/>
            <a:r>
              <a:rPr lang="en-US" altLang="zh-CN" sz="1600" dirty="0"/>
              <a:t>PCA</a:t>
            </a:r>
            <a:endParaRPr lang="zh-CN" altLang="en-US" sz="1600" dirty="0" err="1"/>
          </a:p>
        </p:txBody>
      </p:sp>
      <p:sp>
        <p:nvSpPr>
          <p:cNvPr id="67" name="文本框 66">
            <a:extLst>
              <a:ext uri="{FF2B5EF4-FFF2-40B4-BE49-F238E27FC236}">
                <a16:creationId xmlns:a16="http://schemas.microsoft.com/office/drawing/2014/main" id="{9022296A-6558-4502-AE97-CCB1DFE5887B}"/>
              </a:ext>
            </a:extLst>
          </p:cNvPr>
          <p:cNvSpPr txBox="1"/>
          <p:nvPr/>
        </p:nvSpPr>
        <p:spPr>
          <a:xfrm>
            <a:off x="3845750" y="2860219"/>
            <a:ext cx="1800805" cy="454090"/>
          </a:xfrm>
          <a:prstGeom prst="rect">
            <a:avLst/>
          </a:prstGeom>
          <a:noFill/>
        </p:spPr>
        <p:txBody>
          <a:bodyPr wrap="square" rtlCol="0">
            <a:noAutofit/>
          </a:bodyPr>
          <a:lstStyle/>
          <a:p>
            <a:pPr algn="ctr"/>
            <a:r>
              <a:rPr lang="en-US" altLang="zh-CN" sz="1600" dirty="0"/>
              <a:t>Linear ANNs</a:t>
            </a:r>
            <a:endParaRPr lang="zh-CN" altLang="en-US" sz="1600" dirty="0" err="1"/>
          </a:p>
        </p:txBody>
      </p:sp>
      <p:sp>
        <p:nvSpPr>
          <p:cNvPr id="68" name="文本框 67">
            <a:extLst>
              <a:ext uri="{FF2B5EF4-FFF2-40B4-BE49-F238E27FC236}">
                <a16:creationId xmlns:a16="http://schemas.microsoft.com/office/drawing/2014/main" id="{FD21CCBD-143E-4CC3-95A0-C4788A8953A0}"/>
              </a:ext>
            </a:extLst>
          </p:cNvPr>
          <p:cNvSpPr txBox="1"/>
          <p:nvPr/>
        </p:nvSpPr>
        <p:spPr>
          <a:xfrm>
            <a:off x="3414820" y="3824965"/>
            <a:ext cx="2665553" cy="317242"/>
          </a:xfrm>
          <a:prstGeom prst="rect">
            <a:avLst/>
          </a:prstGeom>
          <a:noFill/>
        </p:spPr>
        <p:txBody>
          <a:bodyPr wrap="square" rtlCol="0">
            <a:noAutofit/>
          </a:bodyPr>
          <a:lstStyle/>
          <a:p>
            <a:pPr algn="ctr"/>
            <a:r>
              <a:rPr lang="en-US" altLang="zh-CN" sz="1600" dirty="0"/>
              <a:t>PCA Reconstruction</a:t>
            </a:r>
            <a:endParaRPr lang="zh-CN" altLang="en-US" sz="1600" dirty="0" err="1"/>
          </a:p>
        </p:txBody>
      </p:sp>
      <p:sp>
        <p:nvSpPr>
          <p:cNvPr id="69" name="文本框 68">
            <a:extLst>
              <a:ext uri="{FF2B5EF4-FFF2-40B4-BE49-F238E27FC236}">
                <a16:creationId xmlns:a16="http://schemas.microsoft.com/office/drawing/2014/main" id="{ADE64956-68A0-463D-AD99-42B86E566BDA}"/>
              </a:ext>
            </a:extLst>
          </p:cNvPr>
          <p:cNvSpPr txBox="1"/>
          <p:nvPr/>
        </p:nvSpPr>
        <p:spPr>
          <a:xfrm>
            <a:off x="3686369" y="4848429"/>
            <a:ext cx="1979623" cy="317242"/>
          </a:xfrm>
          <a:prstGeom prst="rect">
            <a:avLst/>
          </a:prstGeom>
          <a:noFill/>
        </p:spPr>
        <p:txBody>
          <a:bodyPr wrap="square" rtlCol="0">
            <a:noAutofit/>
          </a:bodyPr>
          <a:lstStyle/>
          <a:p>
            <a:pPr algn="ctr"/>
            <a:r>
              <a:rPr lang="en-US" altLang="zh-CN" sz="1600" dirty="0"/>
              <a:t>Non-linear ANNs</a:t>
            </a:r>
            <a:endParaRPr lang="zh-CN" altLang="en-US" sz="1600" dirty="0" err="1"/>
          </a:p>
        </p:txBody>
      </p:sp>
      <mc:AlternateContent xmlns:mc="http://schemas.openxmlformats.org/markup-compatibility/2006" xmlns:a14="http://schemas.microsoft.com/office/drawing/2010/main">
        <mc:Choice Requires="a14">
          <p:sp>
            <p:nvSpPr>
              <p:cNvPr id="73" name="对话气泡: 椭圆形 72">
                <a:extLst>
                  <a:ext uri="{FF2B5EF4-FFF2-40B4-BE49-F238E27FC236}">
                    <a16:creationId xmlns:a16="http://schemas.microsoft.com/office/drawing/2014/main" id="{FBD895B3-4EFA-4F98-8242-7AED8318671A}"/>
                  </a:ext>
                </a:extLst>
              </p:cNvPr>
              <p:cNvSpPr/>
              <p:nvPr/>
            </p:nvSpPr>
            <p:spPr bwMode="auto">
              <a:xfrm>
                <a:off x="169374" y="1911217"/>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rPr>
                            <m:t>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2</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ea typeface="Cambria Math" panose="02040503050406030204" pitchFamily="18" charset="0"/>
                            </a:rPr>
                            <m:t>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𝑘</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m:t>
                          </m:r>
                          <m:r>
                            <a:rPr lang="en-US" altLang="zh-CN" sz="900" i="1">
                              <a:latin typeface="Cambria Math" panose="02040503050406030204" pitchFamily="18" charset="0"/>
                            </a:rPr>
                            <m:t>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p:txBody>
          </p:sp>
        </mc:Choice>
        <mc:Fallback xmlns="">
          <p:sp>
            <p:nvSpPr>
              <p:cNvPr id="73" name="对话气泡: 椭圆形 72">
                <a:extLst>
                  <a:ext uri="{FF2B5EF4-FFF2-40B4-BE49-F238E27FC236}">
                    <a16:creationId xmlns:a16="http://schemas.microsoft.com/office/drawing/2014/main" id="{FBD895B3-4EFA-4F98-8242-7AED8318671A}"/>
                  </a:ext>
                </a:extLst>
              </p:cNvPr>
              <p:cNvSpPr>
                <a:spLocks noRot="1" noChangeAspect="1" noMove="1" noResize="1" noEditPoints="1" noAdjustHandles="1" noChangeArrowheads="1" noChangeShapeType="1" noTextEdit="1"/>
              </p:cNvSpPr>
              <p:nvPr/>
            </p:nvSpPr>
            <p:spPr bwMode="auto">
              <a:xfrm>
                <a:off x="169374" y="1911217"/>
                <a:ext cx="1981324" cy="990601"/>
              </a:xfrm>
              <a:prstGeom prst="wedgeEllipseCallout">
                <a:avLst>
                  <a:gd name="adj1" fmla="val 65259"/>
                  <a:gd name="adj2" fmla="val -36317"/>
                </a:avLst>
              </a:prstGeom>
              <a:blipFill>
                <a:blip r:embed="rId10"/>
                <a:stretch>
                  <a:fillRect/>
                </a:stretch>
              </a:blipFill>
              <a:ln>
                <a:headEnd/>
                <a:tailEnd/>
              </a:ln>
            </p:spPr>
            <p:txBody>
              <a:bodyPr/>
              <a:lstStyle/>
              <a:p>
                <a:r>
                  <a:rPr lang="zh-CN" altLang="en-US">
                    <a:noFill/>
                  </a:rPr>
                  <a:t> </a:t>
                </a:r>
              </a:p>
            </p:txBody>
          </p:sp>
        </mc:Fallback>
      </mc:AlternateContent>
      <p:sp>
        <p:nvSpPr>
          <p:cNvPr id="74" name="对话气泡: 椭圆形 73">
            <a:extLst>
              <a:ext uri="{FF2B5EF4-FFF2-40B4-BE49-F238E27FC236}">
                <a16:creationId xmlns:a16="http://schemas.microsoft.com/office/drawing/2014/main" id="{B70F435C-DB08-4FDD-B7E3-D1E3A4E22693}"/>
              </a:ext>
            </a:extLst>
          </p:cNvPr>
          <p:cNvSpPr/>
          <p:nvPr/>
        </p:nvSpPr>
        <p:spPr bwMode="auto">
          <a:xfrm>
            <a:off x="169374" y="2966552"/>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sp>
        <p:nvSpPr>
          <p:cNvPr id="75" name="对话气泡: 椭圆形 74">
            <a:extLst>
              <a:ext uri="{FF2B5EF4-FFF2-40B4-BE49-F238E27FC236}">
                <a16:creationId xmlns:a16="http://schemas.microsoft.com/office/drawing/2014/main" id="{A94FADB8-2F0D-474E-9218-76DB061EB176}"/>
              </a:ext>
            </a:extLst>
          </p:cNvPr>
          <p:cNvSpPr/>
          <p:nvPr/>
        </p:nvSpPr>
        <p:spPr bwMode="auto">
          <a:xfrm>
            <a:off x="169374" y="4019940"/>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pic>
        <p:nvPicPr>
          <p:cNvPr id="76" name="图片 75">
            <a:extLst>
              <a:ext uri="{FF2B5EF4-FFF2-40B4-BE49-F238E27FC236}">
                <a16:creationId xmlns:a16="http://schemas.microsoft.com/office/drawing/2014/main" id="{46ABDB28-CA5C-4F79-B744-9032BDC41584}"/>
              </a:ext>
            </a:extLst>
          </p:cNvPr>
          <p:cNvPicPr>
            <a:picLocks noChangeAspect="1"/>
          </p:cNvPicPr>
          <p:nvPr/>
        </p:nvPicPr>
        <p:blipFill rotWithShape="1">
          <a:blip r:embed="rId11">
            <a:extLst>
              <a:ext uri="{28A0092B-C50C-407E-A947-70E740481C1C}">
                <a14:useLocalDpi xmlns:a14="http://schemas.microsoft.com/office/drawing/2010/main" val="0"/>
              </a:ext>
            </a:extLst>
          </a:blip>
          <a:srcRect l="3769" t="14225" r="6909" b="11377"/>
          <a:stretch/>
        </p:blipFill>
        <p:spPr>
          <a:xfrm>
            <a:off x="341722" y="4324325"/>
            <a:ext cx="1711494" cy="381410"/>
          </a:xfrm>
          <a:prstGeom prst="rect">
            <a:avLst/>
          </a:prstGeom>
        </p:spPr>
      </p:pic>
      <p:pic>
        <p:nvPicPr>
          <p:cNvPr id="77" name="图片 76">
            <a:extLst>
              <a:ext uri="{FF2B5EF4-FFF2-40B4-BE49-F238E27FC236}">
                <a16:creationId xmlns:a16="http://schemas.microsoft.com/office/drawing/2014/main" id="{6C42D834-C9BA-41DA-B1C1-7B79A5E36E76}"/>
              </a:ext>
            </a:extLst>
          </p:cNvPr>
          <p:cNvPicPr>
            <a:picLocks noChangeAspect="1"/>
          </p:cNvPicPr>
          <p:nvPr/>
        </p:nvPicPr>
        <p:blipFill rotWithShape="1">
          <a:blip r:embed="rId12">
            <a:extLst>
              <a:ext uri="{28A0092B-C50C-407E-A947-70E740481C1C}">
                <a14:useLocalDpi xmlns:a14="http://schemas.microsoft.com/office/drawing/2010/main" val="0"/>
              </a:ext>
            </a:extLst>
          </a:blip>
          <a:srcRect l="3668" t="11158" r="42199" b="57077"/>
          <a:stretch/>
        </p:blipFill>
        <p:spPr>
          <a:xfrm>
            <a:off x="324895" y="3262617"/>
            <a:ext cx="1618979" cy="444745"/>
          </a:xfrm>
          <a:prstGeom prst="rect">
            <a:avLst/>
          </a:prstGeom>
        </p:spPr>
      </p:pic>
      <p:sp>
        <p:nvSpPr>
          <p:cNvPr id="78" name="对话气泡: 椭圆形 77">
            <a:extLst>
              <a:ext uri="{FF2B5EF4-FFF2-40B4-BE49-F238E27FC236}">
                <a16:creationId xmlns:a16="http://schemas.microsoft.com/office/drawing/2014/main" id="{BF3E59F7-637F-4A0F-81F2-E24BA497DF7E}"/>
              </a:ext>
            </a:extLst>
          </p:cNvPr>
          <p:cNvSpPr/>
          <p:nvPr/>
        </p:nvSpPr>
        <p:spPr bwMode="auto">
          <a:xfrm>
            <a:off x="143722" y="5041848"/>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pic>
        <p:nvPicPr>
          <p:cNvPr id="38" name="图片 37">
            <a:extLst>
              <a:ext uri="{FF2B5EF4-FFF2-40B4-BE49-F238E27FC236}">
                <a16:creationId xmlns:a16="http://schemas.microsoft.com/office/drawing/2014/main" id="{B67A6247-CAEF-4BB7-A589-BDEBF61867C4}"/>
              </a:ext>
            </a:extLst>
          </p:cNvPr>
          <p:cNvPicPr>
            <a:picLocks noChangeAspect="1"/>
          </p:cNvPicPr>
          <p:nvPr/>
        </p:nvPicPr>
        <p:blipFill rotWithShape="1">
          <a:blip r:embed="rId13">
            <a:extLst>
              <a:ext uri="{28A0092B-C50C-407E-A947-70E740481C1C}">
                <a14:useLocalDpi xmlns:a14="http://schemas.microsoft.com/office/drawing/2010/main" val="0"/>
              </a:ext>
            </a:extLst>
          </a:blip>
          <a:srcRect l="4961" t="7500" r="38405" b="59872"/>
          <a:stretch/>
        </p:blipFill>
        <p:spPr>
          <a:xfrm>
            <a:off x="306644" y="5287348"/>
            <a:ext cx="1616725" cy="443679"/>
          </a:xfrm>
          <a:prstGeom prst="rect">
            <a:avLst/>
          </a:prstGeom>
        </p:spPr>
      </p:pic>
    </p:spTree>
    <p:extLst>
      <p:ext uri="{BB962C8B-B14F-4D97-AF65-F5344CB8AC3E}">
        <p14:creationId xmlns:p14="http://schemas.microsoft.com/office/powerpoint/2010/main" val="885012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D332F-E188-443A-9384-52F984C4A517}"/>
              </a:ext>
            </a:extLst>
          </p:cNvPr>
          <p:cNvSpPr>
            <a:spLocks noGrp="1"/>
          </p:cNvSpPr>
          <p:nvPr>
            <p:ph type="title"/>
          </p:nvPr>
        </p:nvSpPr>
        <p:spPr/>
        <p:txBody>
          <a:bodyPr/>
          <a:lstStyle/>
          <a:p>
            <a:r>
              <a:rPr lang="en-US" altLang="zh-CN" dirty="0"/>
              <a:t>Coherence Encoder (CE)</a:t>
            </a:r>
            <a:endParaRPr lang="zh-CN" altLang="en-US" dirty="0"/>
          </a:p>
        </p:txBody>
      </p:sp>
      <p:sp>
        <p:nvSpPr>
          <p:cNvPr id="3" name="内容占位符 2">
            <a:extLst>
              <a:ext uri="{FF2B5EF4-FFF2-40B4-BE49-F238E27FC236}">
                <a16:creationId xmlns:a16="http://schemas.microsoft.com/office/drawing/2014/main" id="{E9932359-8014-49D9-9AD2-A31A4EC32416}"/>
              </a:ext>
            </a:extLst>
          </p:cNvPr>
          <p:cNvSpPr>
            <a:spLocks noGrp="1"/>
          </p:cNvSpPr>
          <p:nvPr>
            <p:ph idx="1"/>
          </p:nvPr>
        </p:nvSpPr>
        <p:spPr/>
        <p:txBody>
          <a:bodyPr/>
          <a:lstStyle/>
          <a:p>
            <a:r>
              <a:rPr lang="en-US" altLang="zh-CN" b="1" dirty="0"/>
              <a:t>Encoder Phase</a:t>
            </a:r>
          </a:p>
          <a:p>
            <a:r>
              <a:rPr lang="en-US" altLang="zh-CN" dirty="0"/>
              <a:t>PCA</a:t>
            </a:r>
          </a:p>
          <a:p>
            <a:r>
              <a:rPr lang="en-US" altLang="zh-CN" dirty="0">
                <a:solidFill>
                  <a:srgbClr val="FF0000"/>
                </a:solidFill>
              </a:rPr>
              <a:t>CCA</a:t>
            </a:r>
          </a:p>
          <a:p>
            <a:endParaRPr lang="en-US" altLang="zh-CN" dirty="0"/>
          </a:p>
          <a:p>
            <a:r>
              <a:rPr lang="en-US" altLang="zh-CN" b="1" dirty="0"/>
              <a:t>Decoder Phase</a:t>
            </a:r>
          </a:p>
          <a:p>
            <a:r>
              <a:rPr lang="en-US" altLang="zh-CN" dirty="0"/>
              <a:t>Linear ANNs</a:t>
            </a:r>
          </a:p>
          <a:p>
            <a:r>
              <a:rPr lang="en-US" altLang="zh-CN" dirty="0"/>
              <a:t>PCA Reconstruction</a:t>
            </a:r>
          </a:p>
          <a:p>
            <a:r>
              <a:rPr lang="en-US" altLang="zh-CN" dirty="0"/>
              <a:t>Non-linear ANNs</a:t>
            </a:r>
            <a:endParaRPr lang="zh-CN" altLang="en-US" dirty="0"/>
          </a:p>
        </p:txBody>
      </p:sp>
    </p:spTree>
    <p:extLst>
      <p:ext uri="{BB962C8B-B14F-4D97-AF65-F5344CB8AC3E}">
        <p14:creationId xmlns:p14="http://schemas.microsoft.com/office/powerpoint/2010/main" val="199638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368B4-494C-436C-A615-C70174C07905}"/>
              </a:ext>
            </a:extLst>
          </p:cNvPr>
          <p:cNvSpPr>
            <a:spLocks noGrp="1"/>
          </p:cNvSpPr>
          <p:nvPr>
            <p:ph type="title"/>
          </p:nvPr>
        </p:nvSpPr>
        <p:spPr/>
        <p:txBody>
          <a:bodyPr/>
          <a:lstStyle/>
          <a:p>
            <a:r>
              <a:rPr lang="en-US" altLang="zh-CN" dirty="0"/>
              <a:t>CCA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C6404A-0F13-4D25-B2FD-20B754D20E30}"/>
                  </a:ext>
                </a:extLst>
              </p:cNvPr>
              <p:cNvSpPr>
                <a:spLocks noGrp="1"/>
              </p:cNvSpPr>
              <p:nvPr>
                <p:ph idx="1"/>
              </p:nvPr>
            </p:nvSpPr>
            <p:spPr/>
            <p:txBody>
              <a:bodyPr>
                <a:normAutofit/>
              </a:bodyPr>
              <a:lstStyle/>
              <a:p>
                <a14:m>
                  <m:oMath xmlns:m="http://schemas.openxmlformats.org/officeDocument/2006/math">
                    <m:r>
                      <m:rPr>
                        <m:sty m:val="p"/>
                      </m:rPr>
                      <a:rPr lang="en-US" altLang="zh-CN" dirty="0">
                        <a:latin typeface="Cambria Math" panose="02040503050406030204" pitchFamily="18" charset="0"/>
                      </a:rPr>
                      <m:t>Z</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𝑥</m:t>
                                </m:r>
                              </m:sub>
                            </m:sSub>
                          </m:e>
                          <m:sup>
                            <m:r>
                              <a:rPr lang="en-US" altLang="zh-CN" i="1">
                                <a:latin typeface="Cambria Math" panose="02040503050406030204" pitchFamily="18" charset="0"/>
                              </a:rPr>
                              <m:t>𝑇</m:t>
                            </m:r>
                          </m:sup>
                        </m:sSup>
                        <m:r>
                          <a:rPr lang="en-US" altLang="zh-CN" i="1" smtClean="0">
                            <a:latin typeface="Cambria Math" panose="02040503050406030204" pitchFamily="18" charset="0"/>
                          </a:rPr>
                          <m:t>  </m:t>
                        </m:r>
                        <m:sSup>
                          <m:sSupPr>
                            <m:ctrlPr>
                              <a:rPr lang="en-US" altLang="zh-CN" i="1">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Sub>
                          </m:e>
                          <m:sup>
                            <m:r>
                              <a:rPr lang="en-US" altLang="zh-CN" i="1">
                                <a:latin typeface="Cambria Math" panose="02040503050406030204" pitchFamily="18" charset="0"/>
                              </a:rPr>
                              <m:t>𝑇</m:t>
                            </m:r>
                          </m:sup>
                        </m:sSup>
                        <m:r>
                          <a:rPr lang="en-US" altLang="zh-CN" i="1">
                            <a:latin typeface="Cambria Math" panose="02040503050406030204" pitchFamily="18" charset="0"/>
                          </a:rPr>
                          <m:t>]</m:t>
                        </m:r>
                      </m:e>
                      <m:sup>
                        <m:r>
                          <a:rPr lang="en-US" altLang="zh-CN" i="1">
                            <a:latin typeface="Cambria Math" panose="02040503050406030204" pitchFamily="18" charset="0"/>
                          </a:rPr>
                          <m:t>𝑇</m:t>
                        </m:r>
                      </m:sup>
                    </m:sSup>
                  </m:oMath>
                </a14:m>
                <a:endParaRPr lang="en-US" altLang="zh-CN" dirty="0"/>
              </a:p>
              <a:p>
                <a:r>
                  <a:rPr lang="en-US" altLang="zh-CN" dirty="0"/>
                  <a:t>Covariance matrix </a:t>
                </a:r>
                <a:endParaRPr lang="en-US" altLang="zh-C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𝑧𝑧</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ub>
                                </m:sSub>
                              </m:e>
                            </m:mr>
                          </m:m>
                        </m:e>
                      </m:d>
                    </m:oMath>
                  </m:oMathPara>
                </a14:m>
                <a:endParaRPr lang="en-US" altLang="zh-CN" dirty="0"/>
              </a:p>
              <a:p>
                <a:r>
                  <a:rPr lang="en-US" altLang="zh-CN" dirty="0">
                    <a:ea typeface="Cambria Math" panose="02040503050406030204" pitchFamily="18" charset="0"/>
                  </a:rPr>
                  <a:t>Canonical variables </a:t>
                </a:r>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𝐹</m:t>
                              </m:r>
                            </m:e>
                            <m:sup>
                              <m:r>
                                <a:rPr lang="en-US" altLang="zh-CN" i="1">
                                  <a:latin typeface="Cambria Math" panose="02040503050406030204" pitchFamily="18" charset="0"/>
                                  <a:ea typeface="Cambria Math" panose="02040503050406030204" pitchFamily="18" charset="0"/>
                                </a:rPr>
                                <m:t>𝑇</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𝑥</m:t>
                              </m:r>
                            </m:sub>
                          </m:sSub>
                        </m:e>
                      </m:d>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l-GR"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𝐺</m:t>
                              </m:r>
                            </m:e>
                            <m:sup>
                              <m:r>
                                <a:rPr lang="en-US" altLang="zh-CN" i="1">
                                  <a:latin typeface="Cambria Math" panose="02040503050406030204" pitchFamily="18" charset="0"/>
                                  <a:ea typeface="Cambria Math" panose="02040503050406030204" pitchFamily="18" charset="0"/>
                                </a:rPr>
                                <m:t>𝑇</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𝑅</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sub>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b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e>
                      </m:d>
                    </m:oMath>
                  </m:oMathPara>
                </a14:m>
                <a:endParaRPr lang="en-US" altLang="zh-CN" dirty="0"/>
              </a:p>
              <a:p>
                <a:r>
                  <a:rPr lang="en-US" altLang="zh-CN" dirty="0"/>
                  <a:t>Dependence</a:t>
                </a:r>
              </a:p>
              <a:p>
                <a:endParaRPr lang="en-US" altLang="zh-CN" dirty="0"/>
              </a:p>
              <a:p>
                <a:endParaRPr lang="en-US" altLang="zh-CN" dirty="0"/>
              </a:p>
              <a:p>
                <a:r>
                  <a:rPr lang="en-US" altLang="zh-CN" dirty="0"/>
                  <a:t>Coherence</a:t>
                </a:r>
              </a:p>
            </p:txBody>
          </p:sp>
        </mc:Choice>
        <mc:Fallback xmlns="">
          <p:sp>
            <p:nvSpPr>
              <p:cNvPr id="3" name="内容占位符 2">
                <a:extLst>
                  <a:ext uri="{FF2B5EF4-FFF2-40B4-BE49-F238E27FC236}">
                    <a16:creationId xmlns:a16="http://schemas.microsoft.com/office/drawing/2014/main" id="{BAC6404A-0F13-4D25-B2FD-20B754D20E30}"/>
                  </a:ext>
                </a:extLst>
              </p:cNvPr>
              <p:cNvSpPr>
                <a:spLocks noGrp="1" noRot="1" noChangeAspect="1" noMove="1" noResize="1" noEditPoints="1" noAdjustHandles="1" noChangeArrowheads="1" noChangeShapeType="1" noTextEdit="1"/>
              </p:cNvSpPr>
              <p:nvPr>
                <p:ph idx="1"/>
              </p:nvPr>
            </p:nvSpPr>
            <p:spPr>
              <a:blipFill>
                <a:blip r:embed="rId2"/>
                <a:stretch>
                  <a:fillRect l="-444" t="-26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41D14D4-A560-4E5D-8E0D-D64D6B02D7A0}"/>
              </a:ext>
            </a:extLst>
          </p:cNvPr>
          <p:cNvPicPr>
            <a:picLocks noChangeAspect="1"/>
          </p:cNvPicPr>
          <p:nvPr/>
        </p:nvPicPr>
        <p:blipFill rotWithShape="1">
          <a:blip r:embed="rId3">
            <a:extLst>
              <a:ext uri="{28A0092B-C50C-407E-A947-70E740481C1C}">
                <a14:useLocalDpi xmlns:a14="http://schemas.microsoft.com/office/drawing/2010/main" val="0"/>
              </a:ext>
            </a:extLst>
          </a:blip>
          <a:srcRect l="6301" t="30750" r="10546" b="453"/>
          <a:stretch/>
        </p:blipFill>
        <p:spPr>
          <a:xfrm>
            <a:off x="2374641" y="3848100"/>
            <a:ext cx="4544007" cy="2402398"/>
          </a:xfrm>
          <a:prstGeom prst="rect">
            <a:avLst/>
          </a:prstGeom>
        </p:spPr>
      </p:pic>
    </p:spTree>
    <p:extLst>
      <p:ext uri="{BB962C8B-B14F-4D97-AF65-F5344CB8AC3E}">
        <p14:creationId xmlns:p14="http://schemas.microsoft.com/office/powerpoint/2010/main" val="398240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BD7FC-2B60-4E52-901E-592139CB30CB}"/>
              </a:ext>
            </a:extLst>
          </p:cNvPr>
          <p:cNvSpPr>
            <a:spLocks noGrp="1"/>
          </p:cNvSpPr>
          <p:nvPr>
            <p:ph type="title"/>
          </p:nvPr>
        </p:nvSpPr>
        <p:spPr/>
        <p:txBody>
          <a:bodyPr/>
          <a:lstStyle/>
          <a:p>
            <a:r>
              <a:rPr lang="en-US" altLang="zh-CN" dirty="0"/>
              <a:t>Linear ANNs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24A9C8-B434-45F7-AC2E-3446EF0C5BB3}"/>
                  </a:ext>
                </a:extLst>
              </p:cNvPr>
              <p:cNvSpPr>
                <a:spLocks noGrp="1"/>
              </p:cNvSpPr>
              <p:nvPr>
                <p:ph idx="1"/>
              </p:nvPr>
            </p:nvSpPr>
            <p:spPr/>
            <p:txBody>
              <a:bodyPr/>
              <a:lstStyle/>
              <a:p>
                <a:r>
                  <a:rPr lang="en-US" altLang="zh-CN" dirty="0"/>
                  <a:t>maps</a:t>
                </a:r>
                <a:r>
                  <a:rPr lang="en-US" altLang="zh-CN" dirty="0">
                    <a:solidFill>
                      <a:srgbClr val="FF0000"/>
                    </a:solidFill>
                  </a:rPr>
                  <a:t> </a:t>
                </a:r>
                <a14:m>
                  <m:oMath xmlns:m="http://schemas.openxmlformats.org/officeDocument/2006/math">
                    <m:r>
                      <a:rPr lang="en-US" altLang="zh-CN" i="1" smtClean="0">
                        <a:solidFill>
                          <a:srgbClr val="FF0000"/>
                        </a:solidFill>
                        <a:latin typeface="Cambria Math" panose="02040503050406030204" pitchFamily="18" charset="0"/>
                      </a:rPr>
                      <m:t>𝑢</m:t>
                    </m:r>
                  </m:oMath>
                </a14:m>
                <a:r>
                  <a:rPr lang="en-US" altLang="zh-CN" dirty="0">
                    <a:solidFill>
                      <a:srgbClr val="FF0000"/>
                    </a:solidFill>
                  </a:rPr>
                  <a:t> </a:t>
                </a:r>
                <a:r>
                  <a:rPr lang="en-US" altLang="zh-CN" dirty="0"/>
                  <a:t>to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m:t>
                        </m:r>
                      </m:sup>
                    </m:sSubSup>
                  </m:oMath>
                </a14:m>
                <a:r>
                  <a:rPr lang="en-US" altLang="zh-CN" dirty="0"/>
                  <a:t> and</a:t>
                </a:r>
                <a:r>
                  <a:rPr lang="en-US" altLang="zh-CN" dirty="0">
                    <a:solidFill>
                      <a:srgbClr val="FF0000"/>
                    </a:solidFill>
                  </a:rPr>
                  <a:t> </a:t>
                </a:r>
                <a14:m>
                  <m:oMath xmlns:m="http://schemas.openxmlformats.org/officeDocument/2006/math">
                    <m:r>
                      <a:rPr lang="en-US" altLang="zh-CN" i="1" smtClean="0">
                        <a:solidFill>
                          <a:srgbClr val="FF0000"/>
                        </a:solidFill>
                        <a:latin typeface="Cambria Math" panose="02040503050406030204" pitchFamily="18" charset="0"/>
                      </a:rPr>
                      <m:t>𝑣</m:t>
                    </m:r>
                  </m:oMath>
                </a14:m>
                <a:r>
                  <a:rPr lang="en-US" altLang="zh-CN" dirty="0">
                    <a:solidFill>
                      <a:srgbClr val="FF0000"/>
                    </a:solidFill>
                  </a:rPr>
                  <a:t> </a:t>
                </a:r>
                <a:r>
                  <a:rPr lang="en-US" altLang="zh-CN" dirty="0"/>
                  <a:t>to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b="0" i="1" smtClean="0">
                            <a:latin typeface="Cambria Math" panose="02040503050406030204" pitchFamily="18" charset="0"/>
                          </a:rPr>
                          <m:t>𝑥</m:t>
                        </m:r>
                      </m:sub>
                      <m:sup>
                        <m:r>
                          <a:rPr lang="en-US" altLang="zh-CN" i="1">
                            <a:latin typeface="Cambria Math" panose="02040503050406030204" pitchFamily="18" charset="0"/>
                          </a:rPr>
                          <m:t>′</m:t>
                        </m:r>
                      </m:sup>
                    </m:sSubSup>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D424A9C8-B434-45F7-AC2E-3446EF0C5BB3}"/>
                  </a:ext>
                </a:extLst>
              </p:cNvPr>
              <p:cNvSpPr>
                <a:spLocks noGrp="1" noRot="1" noChangeAspect="1" noMove="1" noResize="1" noEditPoints="1" noAdjustHandles="1" noChangeArrowheads="1" noChangeShapeType="1" noTextEdit="1"/>
              </p:cNvSpPr>
              <p:nvPr>
                <p:ph idx="1"/>
              </p:nvPr>
            </p:nvSpPr>
            <p:spPr>
              <a:blipFill>
                <a:blip r:embed="rId2"/>
                <a:stretch>
                  <a:fillRect l="-444" t="-104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EA62819-AC61-4A2A-8DD5-33B00B913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338" y="2114436"/>
            <a:ext cx="5357324" cy="2629128"/>
          </a:xfrm>
          <a:prstGeom prst="rect">
            <a:avLst/>
          </a:prstGeom>
        </p:spPr>
      </p:pic>
    </p:spTree>
    <p:extLst>
      <p:ext uri="{BB962C8B-B14F-4D97-AF65-F5344CB8AC3E}">
        <p14:creationId xmlns:p14="http://schemas.microsoft.com/office/powerpoint/2010/main" val="1289601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AD6D-57EA-4CF1-B750-6A770633550D}"/>
              </a:ext>
            </a:extLst>
          </p:cNvPr>
          <p:cNvSpPr>
            <a:spLocks noGrp="1"/>
          </p:cNvSpPr>
          <p:nvPr>
            <p:ph type="title"/>
          </p:nvPr>
        </p:nvSpPr>
        <p:spPr/>
        <p:txBody>
          <a:bodyPr/>
          <a:lstStyle/>
          <a:p>
            <a:r>
              <a:rPr lang="en-US" altLang="zh-CN" dirty="0"/>
              <a:t>Flowchart of CE</a:t>
            </a:r>
            <a:endParaRPr lang="zh-CN" altLang="en-US" dirty="0"/>
          </a:p>
        </p:txBody>
      </p:sp>
      <p:sp>
        <p:nvSpPr>
          <p:cNvPr id="4" name="矩形 3">
            <a:extLst>
              <a:ext uri="{FF2B5EF4-FFF2-40B4-BE49-F238E27FC236}">
                <a16:creationId xmlns:a16="http://schemas.microsoft.com/office/drawing/2014/main" id="{D07A53AC-C1DF-43E1-9D6D-5A6880E28B2C}"/>
              </a:ext>
            </a:extLst>
          </p:cNvPr>
          <p:cNvSpPr/>
          <p:nvPr/>
        </p:nvSpPr>
        <p:spPr bwMode="auto">
          <a:xfrm>
            <a:off x="2280559" y="146723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rPr>
              <a:t>x</a:t>
            </a:r>
            <a:endParaRPr lang="zh-CN" altLang="en-US" sz="1600" dirty="0">
              <a:solidFill>
                <a:schemeClr val="bg1"/>
              </a:solidFill>
              <a:latin typeface="+mn-lt"/>
            </a:endParaRPr>
          </a:p>
        </p:txBody>
      </p:sp>
      <p:sp>
        <p:nvSpPr>
          <p:cNvPr id="5" name="矩形 4">
            <a:extLst>
              <a:ext uri="{FF2B5EF4-FFF2-40B4-BE49-F238E27FC236}">
                <a16:creationId xmlns:a16="http://schemas.microsoft.com/office/drawing/2014/main" id="{D58E13B4-2C2A-4EBF-BA05-13D6A8ABB859}"/>
              </a:ext>
            </a:extLst>
          </p:cNvPr>
          <p:cNvSpPr/>
          <p:nvPr/>
        </p:nvSpPr>
        <p:spPr bwMode="auto">
          <a:xfrm>
            <a:off x="4827036" y="1474236"/>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latin typeface="+mn-lt"/>
              </a:rPr>
              <a:t>y</a:t>
            </a:r>
            <a:endParaRPr lang="zh-CN" altLang="en-US" sz="1600" dirty="0">
              <a:solidFill>
                <a:schemeClr val="bg1"/>
              </a:solidFill>
              <a:latin typeface="+mn-lt"/>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5D2828C-6CAF-4270-8FA0-B2DE1E5B5B23}"/>
                  </a:ext>
                </a:extLst>
              </p:cNvPr>
              <p:cNvSpPr/>
              <p:nvPr/>
            </p:nvSpPr>
            <p:spPr bwMode="auto">
              <a:xfrm>
                <a:off x="2828328" y="241857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𝑥</m:t>
                          </m:r>
                        </m:sub>
                      </m:sSub>
                    </m:oMath>
                  </m:oMathPara>
                </a14:m>
                <a:endParaRPr lang="zh-CN" altLang="en-US" sz="1600" dirty="0">
                  <a:solidFill>
                    <a:schemeClr val="bg1"/>
                  </a:solidFill>
                  <a:latin typeface="+mn-lt"/>
                </a:endParaRPr>
              </a:p>
            </p:txBody>
          </p:sp>
        </mc:Choice>
        <mc:Fallback xmlns="">
          <p:sp>
            <p:nvSpPr>
              <p:cNvPr id="8" name="矩形 7">
                <a:extLst>
                  <a:ext uri="{FF2B5EF4-FFF2-40B4-BE49-F238E27FC236}">
                    <a16:creationId xmlns:a16="http://schemas.microsoft.com/office/drawing/2014/main" id="{55D2828C-6CAF-4270-8FA0-B2DE1E5B5B23}"/>
                  </a:ext>
                </a:extLst>
              </p:cNvPr>
              <p:cNvSpPr>
                <a:spLocks noRot="1" noChangeAspect="1" noMove="1" noResize="1" noEditPoints="1" noAdjustHandles="1" noChangeArrowheads="1" noChangeShapeType="1" noTextEdit="1"/>
              </p:cNvSpPr>
              <p:nvPr/>
            </p:nvSpPr>
            <p:spPr bwMode="auto">
              <a:xfrm>
                <a:off x="2828328" y="2418570"/>
                <a:ext cx="1225419" cy="317242"/>
              </a:xfrm>
              <a:prstGeom prst="rect">
                <a:avLst/>
              </a:prstGeom>
              <a:blipFill>
                <a:blip r:embed="rId2"/>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070A107-5E47-45D1-9A4C-B464FFEFC775}"/>
                  </a:ext>
                </a:extLst>
              </p:cNvPr>
              <p:cNvSpPr/>
              <p:nvPr/>
            </p:nvSpPr>
            <p:spPr bwMode="auto">
              <a:xfrm>
                <a:off x="5375983" y="241974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𝑦</m:t>
                          </m:r>
                        </m:sub>
                      </m:sSub>
                    </m:oMath>
                  </m:oMathPara>
                </a14:m>
                <a:endParaRPr lang="zh-CN" altLang="en-US" sz="1600" dirty="0">
                  <a:solidFill>
                    <a:schemeClr val="bg1"/>
                  </a:solidFill>
                  <a:latin typeface="+mn-lt"/>
                </a:endParaRPr>
              </a:p>
            </p:txBody>
          </p:sp>
        </mc:Choice>
        <mc:Fallback xmlns="">
          <p:sp>
            <p:nvSpPr>
              <p:cNvPr id="9" name="矩形 8">
                <a:extLst>
                  <a:ext uri="{FF2B5EF4-FFF2-40B4-BE49-F238E27FC236}">
                    <a16:creationId xmlns:a16="http://schemas.microsoft.com/office/drawing/2014/main" id="{E070A107-5E47-45D1-9A4C-B464FFEFC775}"/>
                  </a:ext>
                </a:extLst>
              </p:cNvPr>
              <p:cNvSpPr>
                <a:spLocks noRot="1" noChangeAspect="1" noMove="1" noResize="1" noEditPoints="1" noAdjustHandles="1" noChangeArrowheads="1" noChangeShapeType="1" noTextEdit="1"/>
              </p:cNvSpPr>
              <p:nvPr/>
            </p:nvSpPr>
            <p:spPr bwMode="auto">
              <a:xfrm>
                <a:off x="5375983" y="2419740"/>
                <a:ext cx="1225419" cy="317242"/>
              </a:xfrm>
              <a:prstGeom prst="rect">
                <a:avLst/>
              </a:prstGeom>
              <a:blipFill>
                <a:blip r:embed="rId3"/>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169CFEC-47AB-4825-A79B-70B9229288C5}"/>
                  </a:ext>
                </a:extLst>
              </p:cNvPr>
              <p:cNvSpPr/>
              <p:nvPr/>
            </p:nvSpPr>
            <p:spPr bwMode="auto">
              <a:xfrm>
                <a:off x="2824055" y="4336017"/>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𝑦</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10" name="矩形 9">
                <a:extLst>
                  <a:ext uri="{FF2B5EF4-FFF2-40B4-BE49-F238E27FC236}">
                    <a16:creationId xmlns:a16="http://schemas.microsoft.com/office/drawing/2014/main" id="{2169CFEC-47AB-4825-A79B-70B9229288C5}"/>
                  </a:ext>
                </a:extLst>
              </p:cNvPr>
              <p:cNvSpPr>
                <a:spLocks noRot="1" noChangeAspect="1" noMove="1" noResize="1" noEditPoints="1" noAdjustHandles="1" noChangeArrowheads="1" noChangeShapeType="1" noTextEdit="1"/>
              </p:cNvSpPr>
              <p:nvPr/>
            </p:nvSpPr>
            <p:spPr bwMode="auto">
              <a:xfrm>
                <a:off x="2824055" y="4336017"/>
                <a:ext cx="1225419" cy="317242"/>
              </a:xfrm>
              <a:prstGeom prst="rect">
                <a:avLst/>
              </a:prstGeom>
              <a:blipFill>
                <a:blip r:embed="rId4"/>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94EF6CE-CB4E-44EE-8820-9A7AEE0E57D8}"/>
                  </a:ext>
                </a:extLst>
              </p:cNvPr>
              <p:cNvSpPr/>
              <p:nvPr/>
            </p:nvSpPr>
            <p:spPr bwMode="auto">
              <a:xfrm>
                <a:off x="2276668" y="5287348"/>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2" name="矩形 11">
                <a:extLst>
                  <a:ext uri="{FF2B5EF4-FFF2-40B4-BE49-F238E27FC236}">
                    <a16:creationId xmlns:a16="http://schemas.microsoft.com/office/drawing/2014/main" id="{694EF6CE-CB4E-44EE-8820-9A7AEE0E57D8}"/>
                  </a:ext>
                </a:extLst>
              </p:cNvPr>
              <p:cNvSpPr>
                <a:spLocks noRot="1" noChangeAspect="1" noMove="1" noResize="1" noEditPoints="1" noAdjustHandles="1" noChangeArrowheads="1" noChangeShapeType="1" noTextEdit="1"/>
              </p:cNvSpPr>
              <p:nvPr/>
            </p:nvSpPr>
            <p:spPr bwMode="auto">
              <a:xfrm>
                <a:off x="2276668" y="5287348"/>
                <a:ext cx="2323323" cy="317242"/>
              </a:xfrm>
              <a:prstGeom prst="rect">
                <a:avLst/>
              </a:prstGeom>
              <a:blipFill>
                <a:blip r:embed="rId5"/>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715E92F-9AFB-491D-8362-E80C04E39359}"/>
                  </a:ext>
                </a:extLst>
              </p:cNvPr>
              <p:cNvSpPr/>
              <p:nvPr/>
            </p:nvSpPr>
            <p:spPr bwMode="auto">
              <a:xfrm>
                <a:off x="2276668" y="623595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3" name="矩形 12">
                <a:extLst>
                  <a:ext uri="{FF2B5EF4-FFF2-40B4-BE49-F238E27FC236}">
                    <a16:creationId xmlns:a16="http://schemas.microsoft.com/office/drawing/2014/main" id="{3715E92F-9AFB-491D-8362-E80C04E39359}"/>
                  </a:ext>
                </a:extLst>
              </p:cNvPr>
              <p:cNvSpPr>
                <a:spLocks noRot="1" noChangeAspect="1" noMove="1" noResize="1" noEditPoints="1" noAdjustHandles="1" noChangeArrowheads="1" noChangeShapeType="1" noTextEdit="1"/>
              </p:cNvSpPr>
              <p:nvPr/>
            </p:nvSpPr>
            <p:spPr bwMode="auto">
              <a:xfrm>
                <a:off x="2276668" y="6235959"/>
                <a:ext cx="2323323" cy="317242"/>
              </a:xfrm>
              <a:prstGeom prst="rect">
                <a:avLst/>
              </a:prstGeom>
              <a:blipFill>
                <a:blip r:embed="rId6"/>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344CD330-4B8F-4882-998D-4F52CD896FD0}"/>
                  </a:ext>
                </a:extLst>
              </p:cNvPr>
              <p:cNvSpPr/>
              <p:nvPr/>
            </p:nvSpPr>
            <p:spPr bwMode="auto">
              <a:xfrm>
                <a:off x="5375983" y="4313066"/>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𝑥</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24" name="矩形 23">
                <a:extLst>
                  <a:ext uri="{FF2B5EF4-FFF2-40B4-BE49-F238E27FC236}">
                    <a16:creationId xmlns:a16="http://schemas.microsoft.com/office/drawing/2014/main" id="{344CD330-4B8F-4882-998D-4F52CD896FD0}"/>
                  </a:ext>
                </a:extLst>
              </p:cNvPr>
              <p:cNvSpPr>
                <a:spLocks noRot="1" noChangeAspect="1" noMove="1" noResize="1" noEditPoints="1" noAdjustHandles="1" noChangeArrowheads="1" noChangeShapeType="1" noTextEdit="1"/>
              </p:cNvSpPr>
              <p:nvPr/>
            </p:nvSpPr>
            <p:spPr bwMode="auto">
              <a:xfrm>
                <a:off x="5375983" y="4313066"/>
                <a:ext cx="1225419" cy="317242"/>
              </a:xfrm>
              <a:prstGeom prst="rect">
                <a:avLst/>
              </a:prstGeom>
              <a:blipFill>
                <a:blip r:embed="rId7"/>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7749C570-3743-446A-A552-1024FEBCB329}"/>
                  </a:ext>
                </a:extLst>
              </p:cNvPr>
              <p:cNvSpPr/>
              <p:nvPr/>
            </p:nvSpPr>
            <p:spPr bwMode="auto">
              <a:xfrm>
                <a:off x="4827034" y="5287348"/>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5" name="矩形 24">
                <a:extLst>
                  <a:ext uri="{FF2B5EF4-FFF2-40B4-BE49-F238E27FC236}">
                    <a16:creationId xmlns:a16="http://schemas.microsoft.com/office/drawing/2014/main" id="{7749C570-3743-446A-A552-1024FEBCB329}"/>
                  </a:ext>
                </a:extLst>
              </p:cNvPr>
              <p:cNvSpPr>
                <a:spLocks noRot="1" noChangeAspect="1" noMove="1" noResize="1" noEditPoints="1" noAdjustHandles="1" noChangeArrowheads="1" noChangeShapeType="1" noTextEdit="1"/>
              </p:cNvSpPr>
              <p:nvPr/>
            </p:nvSpPr>
            <p:spPr bwMode="auto">
              <a:xfrm>
                <a:off x="4827034" y="5287348"/>
                <a:ext cx="2323323" cy="317242"/>
              </a:xfrm>
              <a:prstGeom prst="rect">
                <a:avLst/>
              </a:prstGeom>
              <a:blipFill>
                <a:blip r:embed="rId8"/>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599398-2F3D-4050-B810-4EED3919FC0C}"/>
                  </a:ext>
                </a:extLst>
              </p:cNvPr>
              <p:cNvSpPr/>
              <p:nvPr/>
            </p:nvSpPr>
            <p:spPr bwMode="auto">
              <a:xfrm>
                <a:off x="4827034" y="623595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6" name="矩形 25">
                <a:extLst>
                  <a:ext uri="{FF2B5EF4-FFF2-40B4-BE49-F238E27FC236}">
                    <a16:creationId xmlns:a16="http://schemas.microsoft.com/office/drawing/2014/main" id="{86599398-2F3D-4050-B810-4EED3919FC0C}"/>
                  </a:ext>
                </a:extLst>
              </p:cNvPr>
              <p:cNvSpPr>
                <a:spLocks noRot="1" noChangeAspect="1" noMove="1" noResize="1" noEditPoints="1" noAdjustHandles="1" noChangeArrowheads="1" noChangeShapeType="1" noTextEdit="1"/>
              </p:cNvSpPr>
              <p:nvPr/>
            </p:nvSpPr>
            <p:spPr bwMode="auto">
              <a:xfrm>
                <a:off x="4827034" y="6235959"/>
                <a:ext cx="2323323" cy="317242"/>
              </a:xfrm>
              <a:prstGeom prst="rect">
                <a:avLst/>
              </a:prstGeom>
              <a:blipFill>
                <a:blip r:embed="rId9"/>
                <a:stretch>
                  <a:fillRect/>
                </a:stretch>
              </a:blipFill>
              <a:ln>
                <a:headEnd/>
                <a:tailEnd/>
              </a:ln>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1EB8971E-C606-4D8B-9ACF-D104E349B765}"/>
              </a:ext>
            </a:extLst>
          </p:cNvPr>
          <p:cNvCxnSpPr>
            <a:stCxn id="4" idx="2"/>
            <a:endCxn id="8" idx="0"/>
          </p:cNvCxnSpPr>
          <p:nvPr/>
        </p:nvCxnSpPr>
        <p:spPr>
          <a:xfrm flipH="1">
            <a:off x="3441038" y="1784481"/>
            <a:ext cx="1183"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2C42FA1-CD94-444F-8848-B62AF0B9493E}"/>
              </a:ext>
            </a:extLst>
          </p:cNvPr>
          <p:cNvCxnSpPr>
            <a:stCxn id="10" idx="2"/>
            <a:endCxn id="12" idx="0"/>
          </p:cNvCxnSpPr>
          <p:nvPr/>
        </p:nvCxnSpPr>
        <p:spPr>
          <a:xfrm>
            <a:off x="3436765" y="4653259"/>
            <a:ext cx="1565"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CB00C04-547D-4BC4-B5C2-0EDE727D651D}"/>
              </a:ext>
            </a:extLst>
          </p:cNvPr>
          <p:cNvCxnSpPr>
            <a:stCxn id="12" idx="2"/>
            <a:endCxn id="13" idx="0"/>
          </p:cNvCxnSpPr>
          <p:nvPr/>
        </p:nvCxnSpPr>
        <p:spPr>
          <a:xfrm>
            <a:off x="3438330" y="5604590"/>
            <a:ext cx="0" cy="63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0440B52-1E19-4C8A-9890-280587603E0F}"/>
              </a:ext>
            </a:extLst>
          </p:cNvPr>
          <p:cNvCxnSpPr>
            <a:stCxn id="5" idx="2"/>
            <a:endCxn id="9" idx="0"/>
          </p:cNvCxnSpPr>
          <p:nvPr/>
        </p:nvCxnSpPr>
        <p:spPr>
          <a:xfrm flipH="1">
            <a:off x="5988693" y="1791478"/>
            <a:ext cx="5" cy="62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6E4ADDD-F5F4-4902-B1E0-B04B66BDD273}"/>
              </a:ext>
            </a:extLst>
          </p:cNvPr>
          <p:cNvCxnSpPr>
            <a:stCxn id="24" idx="2"/>
            <a:endCxn id="25" idx="0"/>
          </p:cNvCxnSpPr>
          <p:nvPr/>
        </p:nvCxnSpPr>
        <p:spPr>
          <a:xfrm>
            <a:off x="5988693" y="4630308"/>
            <a:ext cx="3" cy="65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0B04500E-AF48-453C-B45E-8DD4F7BD0332}"/>
              </a:ext>
            </a:extLst>
          </p:cNvPr>
          <p:cNvCxnSpPr>
            <a:stCxn id="25" idx="2"/>
            <a:endCxn id="26" idx="0"/>
          </p:cNvCxnSpPr>
          <p:nvPr/>
        </p:nvCxnSpPr>
        <p:spPr>
          <a:xfrm>
            <a:off x="5988696" y="5604590"/>
            <a:ext cx="0" cy="63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右大括号 52">
            <a:extLst>
              <a:ext uri="{FF2B5EF4-FFF2-40B4-BE49-F238E27FC236}">
                <a16:creationId xmlns:a16="http://schemas.microsoft.com/office/drawing/2014/main" id="{5B7BB6B5-8BB1-4C34-9B1A-99BDA7FCFBF7}"/>
              </a:ext>
            </a:extLst>
          </p:cNvPr>
          <p:cNvSpPr/>
          <p:nvPr/>
        </p:nvSpPr>
        <p:spPr>
          <a:xfrm>
            <a:off x="7231233" y="1467239"/>
            <a:ext cx="363831" cy="209161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4" name="右大括号 53">
            <a:extLst>
              <a:ext uri="{FF2B5EF4-FFF2-40B4-BE49-F238E27FC236}">
                <a16:creationId xmlns:a16="http://schemas.microsoft.com/office/drawing/2014/main" id="{1BD6411F-FAF0-4280-9CF8-B2219028444B}"/>
              </a:ext>
            </a:extLst>
          </p:cNvPr>
          <p:cNvSpPr/>
          <p:nvPr/>
        </p:nvSpPr>
        <p:spPr>
          <a:xfrm>
            <a:off x="7231234" y="3558858"/>
            <a:ext cx="363830" cy="299201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5ECF2EE6-67D7-46F3-96A5-0EE79DE61498}"/>
              </a:ext>
            </a:extLst>
          </p:cNvPr>
          <p:cNvSpPr/>
          <p:nvPr/>
        </p:nvSpPr>
        <p:spPr bwMode="auto">
          <a:xfrm>
            <a:off x="7595064" y="2155568"/>
            <a:ext cx="1548936" cy="77366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Encoder Phase</a:t>
            </a:r>
            <a:endParaRPr lang="zh-CN" altLang="en-US" sz="1600" dirty="0">
              <a:solidFill>
                <a:schemeClr val="bg1"/>
              </a:solidFill>
              <a:latin typeface="+mn-lt"/>
            </a:endParaRPr>
          </a:p>
        </p:txBody>
      </p:sp>
      <p:sp>
        <p:nvSpPr>
          <p:cNvPr id="56" name="矩形: 圆角 55">
            <a:extLst>
              <a:ext uri="{FF2B5EF4-FFF2-40B4-BE49-F238E27FC236}">
                <a16:creationId xmlns:a16="http://schemas.microsoft.com/office/drawing/2014/main" id="{8FE8243A-2606-4A51-8215-EDD077D4F679}"/>
              </a:ext>
            </a:extLst>
          </p:cNvPr>
          <p:cNvSpPr/>
          <p:nvPr/>
        </p:nvSpPr>
        <p:spPr bwMode="auto">
          <a:xfrm>
            <a:off x="7595064" y="4684443"/>
            <a:ext cx="1548936" cy="79465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Decoder Phase</a:t>
            </a:r>
            <a:endParaRPr lang="zh-CN" altLang="en-US" sz="1600" dirty="0">
              <a:solidFill>
                <a:schemeClr val="bg1"/>
              </a:solidFill>
              <a:latin typeface="+mn-lt"/>
            </a:endParaRPr>
          </a:p>
        </p:txBody>
      </p:sp>
      <p:sp>
        <p:nvSpPr>
          <p:cNvPr id="66" name="文本框 65">
            <a:extLst>
              <a:ext uri="{FF2B5EF4-FFF2-40B4-BE49-F238E27FC236}">
                <a16:creationId xmlns:a16="http://schemas.microsoft.com/office/drawing/2014/main" id="{598FDFBC-4DC6-4DB3-8735-4B8CCEC78DDE}"/>
              </a:ext>
            </a:extLst>
          </p:cNvPr>
          <p:cNvSpPr txBox="1"/>
          <p:nvPr/>
        </p:nvSpPr>
        <p:spPr>
          <a:xfrm>
            <a:off x="4204249" y="2023186"/>
            <a:ext cx="1022415" cy="383332"/>
          </a:xfrm>
          <a:prstGeom prst="rect">
            <a:avLst/>
          </a:prstGeom>
          <a:noFill/>
        </p:spPr>
        <p:txBody>
          <a:bodyPr wrap="square" rtlCol="0">
            <a:noAutofit/>
          </a:bodyPr>
          <a:lstStyle/>
          <a:p>
            <a:pPr algn="ctr"/>
            <a:r>
              <a:rPr lang="en-US" altLang="zh-CN" sz="1600" dirty="0"/>
              <a:t>PCA</a:t>
            </a:r>
            <a:endParaRPr lang="zh-CN" altLang="en-US" sz="1600" dirty="0" err="1"/>
          </a:p>
        </p:txBody>
      </p:sp>
      <p:sp>
        <p:nvSpPr>
          <p:cNvPr id="67" name="文本框 66">
            <a:extLst>
              <a:ext uri="{FF2B5EF4-FFF2-40B4-BE49-F238E27FC236}">
                <a16:creationId xmlns:a16="http://schemas.microsoft.com/office/drawing/2014/main" id="{9022296A-6558-4502-AE97-CCB1DFE5887B}"/>
              </a:ext>
            </a:extLst>
          </p:cNvPr>
          <p:cNvSpPr txBox="1"/>
          <p:nvPr/>
        </p:nvSpPr>
        <p:spPr>
          <a:xfrm>
            <a:off x="3768018" y="3905054"/>
            <a:ext cx="1800805" cy="454090"/>
          </a:xfrm>
          <a:prstGeom prst="rect">
            <a:avLst/>
          </a:prstGeom>
          <a:noFill/>
        </p:spPr>
        <p:txBody>
          <a:bodyPr wrap="square" rtlCol="0">
            <a:noAutofit/>
          </a:bodyPr>
          <a:lstStyle/>
          <a:p>
            <a:pPr algn="ctr"/>
            <a:r>
              <a:rPr lang="en-US" altLang="zh-CN" sz="1600" dirty="0"/>
              <a:t>Linear ANNs</a:t>
            </a:r>
            <a:endParaRPr lang="zh-CN" altLang="en-US" sz="1600" dirty="0" err="1"/>
          </a:p>
        </p:txBody>
      </p:sp>
      <p:sp>
        <p:nvSpPr>
          <p:cNvPr id="68" name="文本框 67">
            <a:extLst>
              <a:ext uri="{FF2B5EF4-FFF2-40B4-BE49-F238E27FC236}">
                <a16:creationId xmlns:a16="http://schemas.microsoft.com/office/drawing/2014/main" id="{FD21CCBD-143E-4CC3-95A0-C4788A8953A0}"/>
              </a:ext>
            </a:extLst>
          </p:cNvPr>
          <p:cNvSpPr txBox="1"/>
          <p:nvPr/>
        </p:nvSpPr>
        <p:spPr>
          <a:xfrm>
            <a:off x="3382679" y="4773580"/>
            <a:ext cx="2665553" cy="317242"/>
          </a:xfrm>
          <a:prstGeom prst="rect">
            <a:avLst/>
          </a:prstGeom>
          <a:noFill/>
        </p:spPr>
        <p:txBody>
          <a:bodyPr wrap="square" rtlCol="0">
            <a:noAutofit/>
          </a:bodyPr>
          <a:lstStyle/>
          <a:p>
            <a:pPr algn="ctr"/>
            <a:r>
              <a:rPr lang="en-US" altLang="zh-CN" sz="1600" dirty="0"/>
              <a:t>PCA Reconstruction</a:t>
            </a:r>
            <a:endParaRPr lang="zh-CN" altLang="en-US" sz="1600" dirty="0" err="1"/>
          </a:p>
        </p:txBody>
      </p:sp>
      <p:sp>
        <p:nvSpPr>
          <p:cNvPr id="69" name="文本框 68">
            <a:extLst>
              <a:ext uri="{FF2B5EF4-FFF2-40B4-BE49-F238E27FC236}">
                <a16:creationId xmlns:a16="http://schemas.microsoft.com/office/drawing/2014/main" id="{ADE64956-68A0-463D-AD99-42B86E566BDA}"/>
              </a:ext>
            </a:extLst>
          </p:cNvPr>
          <p:cNvSpPr txBox="1"/>
          <p:nvPr/>
        </p:nvSpPr>
        <p:spPr>
          <a:xfrm>
            <a:off x="3685599" y="5801116"/>
            <a:ext cx="1979623" cy="317242"/>
          </a:xfrm>
          <a:prstGeom prst="rect">
            <a:avLst/>
          </a:prstGeom>
          <a:noFill/>
        </p:spPr>
        <p:txBody>
          <a:bodyPr wrap="square" rtlCol="0">
            <a:noAutofit/>
          </a:bodyPr>
          <a:lstStyle/>
          <a:p>
            <a:pPr algn="ctr"/>
            <a:r>
              <a:rPr lang="en-US" altLang="zh-CN" sz="1600" dirty="0"/>
              <a:t>Non-linear ANNs</a:t>
            </a:r>
            <a:endParaRPr lang="zh-CN" altLang="en-US" sz="1600" dirty="0" err="1"/>
          </a:p>
        </p:txBody>
      </p:sp>
      <mc:AlternateContent xmlns:mc="http://schemas.openxmlformats.org/markup-compatibility/2006" xmlns:a14="http://schemas.microsoft.com/office/drawing/2010/main">
        <mc:Choice Requires="a14">
          <p:sp>
            <p:nvSpPr>
              <p:cNvPr id="73" name="对话气泡: 椭圆形 72">
                <a:extLst>
                  <a:ext uri="{FF2B5EF4-FFF2-40B4-BE49-F238E27FC236}">
                    <a16:creationId xmlns:a16="http://schemas.microsoft.com/office/drawing/2014/main" id="{FBD895B3-4EFA-4F98-8242-7AED8318671A}"/>
                  </a:ext>
                </a:extLst>
              </p:cNvPr>
              <p:cNvSpPr/>
              <p:nvPr/>
            </p:nvSpPr>
            <p:spPr bwMode="auto">
              <a:xfrm>
                <a:off x="128236" y="1427969"/>
                <a:ext cx="1981324" cy="990601"/>
              </a:xfrm>
              <a:prstGeom prst="wedgeEllipseCallout">
                <a:avLst>
                  <a:gd name="adj1" fmla="val 65259"/>
                  <a:gd name="adj2" fmla="val 32443"/>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rPr>
                            <m:t>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2</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ea typeface="Cambria Math" panose="02040503050406030204" pitchFamily="18" charset="0"/>
                            </a:rPr>
                            <m:t>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𝑘</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m:t>
                          </m:r>
                          <m:r>
                            <a:rPr lang="en-US" altLang="zh-CN" sz="900" i="1">
                              <a:latin typeface="Cambria Math" panose="02040503050406030204" pitchFamily="18" charset="0"/>
                            </a:rPr>
                            <m:t>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p:txBody>
          </p:sp>
        </mc:Choice>
        <mc:Fallback xmlns="">
          <p:sp>
            <p:nvSpPr>
              <p:cNvPr id="73" name="对话气泡: 椭圆形 72">
                <a:extLst>
                  <a:ext uri="{FF2B5EF4-FFF2-40B4-BE49-F238E27FC236}">
                    <a16:creationId xmlns:a16="http://schemas.microsoft.com/office/drawing/2014/main" id="{FBD895B3-4EFA-4F98-8242-7AED8318671A}"/>
                  </a:ext>
                </a:extLst>
              </p:cNvPr>
              <p:cNvSpPr>
                <a:spLocks noRot="1" noChangeAspect="1" noMove="1" noResize="1" noEditPoints="1" noAdjustHandles="1" noChangeArrowheads="1" noChangeShapeType="1" noTextEdit="1"/>
              </p:cNvSpPr>
              <p:nvPr/>
            </p:nvSpPr>
            <p:spPr bwMode="auto">
              <a:xfrm>
                <a:off x="128236" y="1427969"/>
                <a:ext cx="1981324" cy="990601"/>
              </a:xfrm>
              <a:prstGeom prst="wedgeEllipseCallout">
                <a:avLst>
                  <a:gd name="adj1" fmla="val 65259"/>
                  <a:gd name="adj2" fmla="val 32443"/>
                </a:avLst>
              </a:prstGeom>
              <a:blipFill>
                <a:blip r:embed="rId10"/>
                <a:stretch>
                  <a:fillRect/>
                </a:stretch>
              </a:blipFill>
              <a:ln>
                <a:headEnd/>
                <a:tailEnd/>
              </a:ln>
            </p:spPr>
            <p:txBody>
              <a:bodyPr/>
              <a:lstStyle/>
              <a:p>
                <a:r>
                  <a:rPr lang="zh-CN" altLang="en-US">
                    <a:noFill/>
                  </a:rPr>
                  <a:t> </a:t>
                </a:r>
              </a:p>
            </p:txBody>
          </p:sp>
        </mc:Fallback>
      </mc:AlternateContent>
      <p:sp>
        <p:nvSpPr>
          <p:cNvPr id="74" name="对话气泡: 椭圆形 73">
            <a:extLst>
              <a:ext uri="{FF2B5EF4-FFF2-40B4-BE49-F238E27FC236}">
                <a16:creationId xmlns:a16="http://schemas.microsoft.com/office/drawing/2014/main" id="{B70F435C-DB08-4FDD-B7E3-D1E3A4E22693}"/>
              </a:ext>
            </a:extLst>
          </p:cNvPr>
          <p:cNvSpPr/>
          <p:nvPr/>
        </p:nvSpPr>
        <p:spPr bwMode="auto">
          <a:xfrm>
            <a:off x="124344" y="3693842"/>
            <a:ext cx="1981324" cy="990601"/>
          </a:xfrm>
          <a:prstGeom prst="wedgeEllipseCallout">
            <a:avLst>
              <a:gd name="adj1" fmla="val 64788"/>
              <a:gd name="adj2" fmla="val -20304"/>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sp>
        <p:nvSpPr>
          <p:cNvPr id="75" name="对话气泡: 椭圆形 74">
            <a:extLst>
              <a:ext uri="{FF2B5EF4-FFF2-40B4-BE49-F238E27FC236}">
                <a16:creationId xmlns:a16="http://schemas.microsoft.com/office/drawing/2014/main" id="{A94FADB8-2F0D-474E-9218-76DB061EB176}"/>
              </a:ext>
            </a:extLst>
          </p:cNvPr>
          <p:cNvSpPr/>
          <p:nvPr/>
        </p:nvSpPr>
        <p:spPr bwMode="auto">
          <a:xfrm>
            <a:off x="108960" y="4726467"/>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pic>
        <p:nvPicPr>
          <p:cNvPr id="76" name="图片 75">
            <a:extLst>
              <a:ext uri="{FF2B5EF4-FFF2-40B4-BE49-F238E27FC236}">
                <a16:creationId xmlns:a16="http://schemas.microsoft.com/office/drawing/2014/main" id="{46ABDB28-CA5C-4F79-B744-9032BDC41584}"/>
              </a:ext>
            </a:extLst>
          </p:cNvPr>
          <p:cNvPicPr>
            <a:picLocks noChangeAspect="1"/>
          </p:cNvPicPr>
          <p:nvPr/>
        </p:nvPicPr>
        <p:blipFill rotWithShape="1">
          <a:blip r:embed="rId11">
            <a:extLst>
              <a:ext uri="{28A0092B-C50C-407E-A947-70E740481C1C}">
                <a14:useLocalDpi xmlns:a14="http://schemas.microsoft.com/office/drawing/2010/main" val="0"/>
              </a:ext>
            </a:extLst>
          </a:blip>
          <a:srcRect l="3769" t="14225" r="6909" b="11377"/>
          <a:stretch/>
        </p:blipFill>
        <p:spPr>
          <a:xfrm>
            <a:off x="242596" y="5016350"/>
            <a:ext cx="1765591" cy="393465"/>
          </a:xfrm>
          <a:prstGeom prst="rect">
            <a:avLst/>
          </a:prstGeom>
        </p:spPr>
      </p:pic>
      <p:sp>
        <p:nvSpPr>
          <p:cNvPr id="78" name="对话气泡: 椭圆形 77">
            <a:extLst>
              <a:ext uri="{FF2B5EF4-FFF2-40B4-BE49-F238E27FC236}">
                <a16:creationId xmlns:a16="http://schemas.microsoft.com/office/drawing/2014/main" id="{BF3E59F7-637F-4A0F-81F2-E24BA497DF7E}"/>
              </a:ext>
            </a:extLst>
          </p:cNvPr>
          <p:cNvSpPr/>
          <p:nvPr/>
        </p:nvSpPr>
        <p:spPr bwMode="auto">
          <a:xfrm>
            <a:off x="124346" y="5801116"/>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4B4EC8AC-9CD0-4205-8E11-921FB268C402}"/>
                  </a:ext>
                </a:extLst>
              </p:cNvPr>
              <p:cNvSpPr/>
              <p:nvPr/>
            </p:nvSpPr>
            <p:spPr bwMode="auto">
              <a:xfrm>
                <a:off x="2825619" y="337359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sz="1600" i="1" smtClean="0">
                          <a:solidFill>
                            <a:schemeClr val="bg1"/>
                          </a:solidFill>
                          <a:latin typeface="Cambria Math" panose="02040503050406030204" pitchFamily="18" charset="0"/>
                        </a:rPr>
                        <m:t>𝑢</m:t>
                      </m:r>
                    </m:oMath>
                  </m:oMathPara>
                </a14:m>
                <a:endParaRPr lang="zh-CN" altLang="en-US" sz="1600" dirty="0">
                  <a:solidFill>
                    <a:schemeClr val="bg1"/>
                  </a:solidFill>
                  <a:latin typeface="+mn-lt"/>
                </a:endParaRPr>
              </a:p>
            </p:txBody>
          </p:sp>
        </mc:Choice>
        <mc:Fallback xmlns="">
          <p:sp>
            <p:nvSpPr>
              <p:cNvPr id="41" name="矩形 40">
                <a:extLst>
                  <a:ext uri="{FF2B5EF4-FFF2-40B4-BE49-F238E27FC236}">
                    <a16:creationId xmlns:a16="http://schemas.microsoft.com/office/drawing/2014/main" id="{4B4EC8AC-9CD0-4205-8E11-921FB268C402}"/>
                  </a:ext>
                </a:extLst>
              </p:cNvPr>
              <p:cNvSpPr>
                <a:spLocks noRot="1" noChangeAspect="1" noMove="1" noResize="1" noEditPoints="1" noAdjustHandles="1" noChangeArrowheads="1" noChangeShapeType="1" noTextEdit="1"/>
              </p:cNvSpPr>
              <p:nvPr/>
            </p:nvSpPr>
            <p:spPr bwMode="auto">
              <a:xfrm>
                <a:off x="2825619" y="3373590"/>
                <a:ext cx="1225419" cy="317242"/>
              </a:xfrm>
              <a:prstGeom prst="rect">
                <a:avLst/>
              </a:prstGeom>
              <a:blipFill>
                <a:blip r:embed="rId13"/>
                <a:stretch>
                  <a:fillRect/>
                </a:stretch>
              </a:blipFill>
              <a:ln>
                <a:headEnd/>
                <a:tailEnd/>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DC5C3FD3-1B57-4C44-ABF2-B34DD439306B}"/>
              </a:ext>
            </a:extLst>
          </p:cNvPr>
          <p:cNvCxnSpPr>
            <a:cxnSpLocks/>
          </p:cNvCxnSpPr>
          <p:nvPr/>
        </p:nvCxnSpPr>
        <p:spPr>
          <a:xfrm flipH="1">
            <a:off x="3427276" y="3701444"/>
            <a:ext cx="2709" cy="6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9E707A3C-7452-42AF-9A43-2D8002CD14AC}"/>
                  </a:ext>
                </a:extLst>
              </p:cNvPr>
              <p:cNvSpPr/>
              <p:nvPr/>
            </p:nvSpPr>
            <p:spPr bwMode="auto">
              <a:xfrm>
                <a:off x="5384546" y="3357555"/>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solidFill>
                            <a:schemeClr val="bg1"/>
                          </a:solidFill>
                          <a:latin typeface="Cambria Math" panose="02040503050406030204" pitchFamily="18" charset="0"/>
                        </a:rPr>
                        <m:t>𝑣</m:t>
                      </m:r>
                    </m:oMath>
                  </m:oMathPara>
                </a14:m>
                <a:endParaRPr lang="zh-CN" altLang="en-US" sz="1600" dirty="0">
                  <a:solidFill>
                    <a:schemeClr val="bg1"/>
                  </a:solidFill>
                  <a:latin typeface="+mn-lt"/>
                </a:endParaRPr>
              </a:p>
            </p:txBody>
          </p:sp>
        </mc:Choice>
        <mc:Fallback xmlns="">
          <p:sp>
            <p:nvSpPr>
              <p:cNvPr id="51" name="矩形 50">
                <a:extLst>
                  <a:ext uri="{FF2B5EF4-FFF2-40B4-BE49-F238E27FC236}">
                    <a16:creationId xmlns:a16="http://schemas.microsoft.com/office/drawing/2014/main" id="{9E707A3C-7452-42AF-9A43-2D8002CD14AC}"/>
                  </a:ext>
                </a:extLst>
              </p:cNvPr>
              <p:cNvSpPr>
                <a:spLocks noRot="1" noChangeAspect="1" noMove="1" noResize="1" noEditPoints="1" noAdjustHandles="1" noChangeArrowheads="1" noChangeShapeType="1" noTextEdit="1"/>
              </p:cNvSpPr>
              <p:nvPr/>
            </p:nvSpPr>
            <p:spPr bwMode="auto">
              <a:xfrm>
                <a:off x="5384546" y="3357555"/>
                <a:ext cx="1225419" cy="317242"/>
              </a:xfrm>
              <a:prstGeom prst="rect">
                <a:avLst/>
              </a:prstGeom>
              <a:blipFill>
                <a:blip r:embed="rId14"/>
                <a:stretch>
                  <a:fillRect/>
                </a:stretch>
              </a:blipFill>
              <a:ln>
                <a:headEnd/>
                <a:tailEnd/>
              </a:ln>
            </p:spPr>
            <p:txBody>
              <a:bodyPr/>
              <a:lstStyle/>
              <a:p>
                <a:r>
                  <a:rPr lang="zh-CN" altLang="en-US">
                    <a:noFill/>
                  </a:rPr>
                  <a:t> </a:t>
                </a:r>
              </a:p>
            </p:txBody>
          </p:sp>
        </mc:Fallback>
      </mc:AlternateContent>
      <p:cxnSp>
        <p:nvCxnSpPr>
          <p:cNvPr id="57" name="直接箭头连接符 56">
            <a:extLst>
              <a:ext uri="{FF2B5EF4-FFF2-40B4-BE49-F238E27FC236}">
                <a16:creationId xmlns:a16="http://schemas.microsoft.com/office/drawing/2014/main" id="{1E58E447-7A00-4C7C-BBD6-CB30D3D90892}"/>
              </a:ext>
            </a:extLst>
          </p:cNvPr>
          <p:cNvCxnSpPr>
            <a:cxnSpLocks/>
          </p:cNvCxnSpPr>
          <p:nvPr/>
        </p:nvCxnSpPr>
        <p:spPr>
          <a:xfrm flipH="1">
            <a:off x="5987337" y="3683264"/>
            <a:ext cx="2709" cy="6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FC16EBDB-4375-4D91-96C5-D34BED8CF3B7}"/>
              </a:ext>
            </a:extLst>
          </p:cNvPr>
          <p:cNvSpPr/>
          <p:nvPr/>
        </p:nvSpPr>
        <p:spPr bwMode="auto">
          <a:xfrm>
            <a:off x="4344494" y="2901443"/>
            <a:ext cx="786110" cy="3242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600" dirty="0">
                <a:solidFill>
                  <a:schemeClr val="bg1"/>
                </a:solidFill>
                <a:latin typeface="+mn-lt"/>
              </a:rPr>
              <a:t>CCA</a:t>
            </a:r>
            <a:endParaRPr lang="zh-CN" altLang="en-US" sz="1600" dirty="0">
              <a:solidFill>
                <a:schemeClr val="bg1"/>
              </a:solidFill>
              <a:latin typeface="+mn-lt"/>
            </a:endParaRPr>
          </a:p>
        </p:txBody>
      </p:sp>
      <p:cxnSp>
        <p:nvCxnSpPr>
          <p:cNvPr id="34" name="直接箭头连接符 33">
            <a:extLst>
              <a:ext uri="{FF2B5EF4-FFF2-40B4-BE49-F238E27FC236}">
                <a16:creationId xmlns:a16="http://schemas.microsoft.com/office/drawing/2014/main" id="{471EF4AF-44EF-49F4-B312-C962520A7063}"/>
              </a:ext>
            </a:extLst>
          </p:cNvPr>
          <p:cNvCxnSpPr>
            <a:cxnSpLocks/>
            <a:stCxn id="8" idx="2"/>
            <a:endCxn id="27" idx="1"/>
          </p:cNvCxnSpPr>
          <p:nvPr/>
        </p:nvCxnSpPr>
        <p:spPr>
          <a:xfrm>
            <a:off x="3441038" y="2735812"/>
            <a:ext cx="903456" cy="327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F6B8D26-C76F-4475-973C-05E475A3940C}"/>
              </a:ext>
            </a:extLst>
          </p:cNvPr>
          <p:cNvCxnSpPr>
            <a:cxnSpLocks/>
            <a:stCxn id="27" idx="1"/>
            <a:endCxn id="41" idx="0"/>
          </p:cNvCxnSpPr>
          <p:nvPr/>
        </p:nvCxnSpPr>
        <p:spPr>
          <a:xfrm flipH="1">
            <a:off x="3438329" y="3063558"/>
            <a:ext cx="906165" cy="31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A3615A2-7688-4B92-B397-35B6575D161B}"/>
              </a:ext>
            </a:extLst>
          </p:cNvPr>
          <p:cNvCxnSpPr>
            <a:cxnSpLocks/>
            <a:stCxn id="9" idx="2"/>
            <a:endCxn id="27" idx="3"/>
          </p:cNvCxnSpPr>
          <p:nvPr/>
        </p:nvCxnSpPr>
        <p:spPr>
          <a:xfrm flipH="1">
            <a:off x="5130604" y="2736982"/>
            <a:ext cx="858089" cy="32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7D8825C-0B36-43C7-B36D-739DB449C2D5}"/>
              </a:ext>
            </a:extLst>
          </p:cNvPr>
          <p:cNvCxnSpPr>
            <a:cxnSpLocks/>
            <a:stCxn id="27" idx="3"/>
            <a:endCxn id="51" idx="0"/>
          </p:cNvCxnSpPr>
          <p:nvPr/>
        </p:nvCxnSpPr>
        <p:spPr>
          <a:xfrm>
            <a:off x="5130604" y="3063558"/>
            <a:ext cx="866652" cy="29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对话气泡: 椭圆形 69">
                <a:extLst>
                  <a:ext uri="{FF2B5EF4-FFF2-40B4-BE49-F238E27FC236}">
                    <a16:creationId xmlns:a16="http://schemas.microsoft.com/office/drawing/2014/main" id="{FB45005C-3A86-4492-B7C8-D6552125B6C2}"/>
                  </a:ext>
                </a:extLst>
              </p:cNvPr>
              <p:cNvSpPr/>
              <p:nvPr/>
            </p:nvSpPr>
            <p:spPr bwMode="auto">
              <a:xfrm>
                <a:off x="126626" y="2568257"/>
                <a:ext cx="1981324" cy="990601"/>
              </a:xfrm>
              <a:prstGeom prst="wedgeEllipseCallout">
                <a:avLst>
                  <a:gd name="adj1" fmla="val 66201"/>
                  <a:gd name="adj2" fmla="val 7953"/>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14:m>
                  <m:oMathPara xmlns:m="http://schemas.openxmlformats.org/officeDocument/2006/math">
                    <m:oMathParaPr>
                      <m:jc m:val="center"/>
                    </m:oMathParaPr>
                    <m:oMath xmlns:m="http://schemas.openxmlformats.org/officeDocument/2006/math">
                      <m:r>
                        <a:rPr lang="en-US" altLang="zh-CN" sz="1200" i="1" smtClean="0">
                          <a:latin typeface="Cambria Math" panose="02040503050406030204" pitchFamily="18" charset="0"/>
                        </a:rPr>
                        <m:t>𝑢</m:t>
                      </m:r>
                      <m:r>
                        <a:rPr lang="en-US" altLang="zh-CN" sz="1200" i="1" smtClean="0">
                          <a:latin typeface="Cambria Math" panose="02040503050406030204" pitchFamily="18" charset="0"/>
                        </a:rPr>
                        <m:t>=</m:t>
                      </m:r>
                      <m:d>
                        <m:dPr>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ea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𝐹</m:t>
                              </m:r>
                            </m:e>
                            <m:sup>
                              <m:r>
                                <a:rPr lang="en-US" altLang="zh-CN" sz="1200" i="1">
                                  <a:latin typeface="Cambria Math" panose="02040503050406030204" pitchFamily="18" charset="0"/>
                                  <a:ea typeface="Cambria Math" panose="02040503050406030204" pitchFamily="18" charset="0"/>
                                </a:rPr>
                                <m:t>𝑇</m:t>
                              </m:r>
                            </m:sup>
                          </m:sSup>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𝑅</m:t>
                              </m:r>
                            </m:e>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sub>
                            <m:sup>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sup>
                          </m:sSub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e>
                      </m:d>
                      <m:r>
                        <a:rPr lang="en-US" altLang="zh-CN" sz="1200" b="0" i="1" smtClean="0">
                          <a:latin typeface="Cambria Math" panose="02040503050406030204" pitchFamily="18" charset="0"/>
                        </a:rPr>
                        <m:t>,</m:t>
                      </m:r>
                    </m:oMath>
                  </m:oMathPara>
                </a14:m>
                <a:endParaRPr lang="en-US" altLang="zh-CN" sz="1200" b="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sz="1200" i="1">
                          <a:latin typeface="Cambria Math" panose="02040503050406030204" pitchFamily="18" charset="0"/>
                        </a:rPr>
                        <m:t>𝑣</m:t>
                      </m:r>
                      <m:r>
                        <a:rPr lang="en-US" altLang="zh-CN" sz="1200" i="1">
                          <a:latin typeface="Cambria Math" panose="02040503050406030204" pitchFamily="18" charset="0"/>
                        </a:rPr>
                        <m:t>=</m:t>
                      </m:r>
                      <m:d>
                        <m:dPr>
                          <m:ctrlPr>
                            <a:rPr lang="en-US" altLang="zh-CN" sz="1200" i="1">
                              <a:latin typeface="Cambria Math" panose="02040503050406030204" pitchFamily="18" charset="0"/>
                            </a:rPr>
                          </m:ctrlPr>
                        </m:dPr>
                        <m:e>
                          <m:sSup>
                            <m:sSupPr>
                              <m:ctrlPr>
                                <a:rPr lang="el-GR" altLang="zh-CN" sz="1200" i="1">
                                  <a:latin typeface="Cambria Math" panose="02040503050406030204" pitchFamily="18" charset="0"/>
                                  <a:ea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𝐺</m:t>
                              </m:r>
                            </m:e>
                            <m:sup>
                              <m:r>
                                <a:rPr lang="en-US" altLang="zh-CN" sz="1200" i="1">
                                  <a:latin typeface="Cambria Math" panose="02040503050406030204" pitchFamily="18" charset="0"/>
                                  <a:ea typeface="Cambria Math" panose="02040503050406030204" pitchFamily="18" charset="0"/>
                                </a:rPr>
                                <m:t>𝑇</m:t>
                              </m:r>
                            </m:sup>
                          </m:sSup>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𝑅</m:t>
                              </m:r>
                            </m:e>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sub>
                            <m:sup>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sup>
                          </m:sSub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e>
                      </m:d>
                    </m:oMath>
                  </m:oMathPara>
                </a14:m>
                <a:endParaRPr lang="en-US" altLang="zh-CN" dirty="0"/>
              </a:p>
            </p:txBody>
          </p:sp>
        </mc:Choice>
        <mc:Fallback xmlns="">
          <p:sp>
            <p:nvSpPr>
              <p:cNvPr id="70" name="对话气泡: 椭圆形 69">
                <a:extLst>
                  <a:ext uri="{FF2B5EF4-FFF2-40B4-BE49-F238E27FC236}">
                    <a16:creationId xmlns:a16="http://schemas.microsoft.com/office/drawing/2014/main" id="{FB45005C-3A86-4492-B7C8-D6552125B6C2}"/>
                  </a:ext>
                </a:extLst>
              </p:cNvPr>
              <p:cNvSpPr>
                <a:spLocks noRot="1" noChangeAspect="1" noMove="1" noResize="1" noEditPoints="1" noAdjustHandles="1" noChangeArrowheads="1" noChangeShapeType="1" noTextEdit="1"/>
              </p:cNvSpPr>
              <p:nvPr/>
            </p:nvSpPr>
            <p:spPr bwMode="auto">
              <a:xfrm>
                <a:off x="126626" y="2568257"/>
                <a:ext cx="1981324" cy="990601"/>
              </a:xfrm>
              <a:prstGeom prst="wedgeEllipseCallout">
                <a:avLst>
                  <a:gd name="adj1" fmla="val 66201"/>
                  <a:gd name="adj2" fmla="val 7953"/>
                </a:avLst>
              </a:prstGeom>
              <a:blipFill>
                <a:blip r:embed="rId15"/>
                <a:stretch>
                  <a:fillRect/>
                </a:stretch>
              </a:blipFill>
              <a:ln>
                <a:headEnd/>
                <a:tailEnd/>
              </a:ln>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B6BD8024-060C-4782-AC98-1AF38976748B}"/>
              </a:ext>
            </a:extLst>
          </p:cNvPr>
          <p:cNvPicPr>
            <a:picLocks noChangeAspect="1"/>
          </p:cNvPicPr>
          <p:nvPr/>
        </p:nvPicPr>
        <p:blipFill rotWithShape="1">
          <a:blip r:embed="rId16">
            <a:extLst>
              <a:ext uri="{28A0092B-C50C-407E-A947-70E740481C1C}">
                <a14:useLocalDpi xmlns:a14="http://schemas.microsoft.com/office/drawing/2010/main" val="0"/>
              </a:ext>
            </a:extLst>
          </a:blip>
          <a:srcRect l="4961" t="7500" r="38405" b="59872"/>
          <a:stretch/>
        </p:blipFill>
        <p:spPr>
          <a:xfrm>
            <a:off x="306643" y="6030989"/>
            <a:ext cx="1616725" cy="443679"/>
          </a:xfrm>
          <a:prstGeom prst="rect">
            <a:avLst/>
          </a:prstGeom>
        </p:spPr>
      </p:pic>
      <p:pic>
        <p:nvPicPr>
          <p:cNvPr id="48" name="图片 47">
            <a:extLst>
              <a:ext uri="{FF2B5EF4-FFF2-40B4-BE49-F238E27FC236}">
                <a16:creationId xmlns:a16="http://schemas.microsoft.com/office/drawing/2014/main" id="{DAD37263-060D-406D-827B-EB18AFF74368}"/>
              </a:ext>
            </a:extLst>
          </p:cNvPr>
          <p:cNvPicPr>
            <a:picLocks noChangeAspect="1"/>
          </p:cNvPicPr>
          <p:nvPr/>
        </p:nvPicPr>
        <p:blipFill rotWithShape="1">
          <a:blip r:embed="rId17">
            <a:extLst>
              <a:ext uri="{28A0092B-C50C-407E-A947-70E740481C1C}">
                <a14:useLocalDpi xmlns:a14="http://schemas.microsoft.com/office/drawing/2010/main" val="0"/>
              </a:ext>
            </a:extLst>
          </a:blip>
          <a:srcRect l="3668" t="11158" r="42199" b="57077"/>
          <a:stretch/>
        </p:blipFill>
        <p:spPr>
          <a:xfrm>
            <a:off x="306643" y="3944413"/>
            <a:ext cx="1618979" cy="444745"/>
          </a:xfrm>
          <a:prstGeom prst="rect">
            <a:avLst/>
          </a:prstGeom>
        </p:spPr>
      </p:pic>
    </p:spTree>
    <p:extLst>
      <p:ext uri="{BB962C8B-B14F-4D97-AF65-F5344CB8AC3E}">
        <p14:creationId xmlns:p14="http://schemas.microsoft.com/office/powerpoint/2010/main" val="726958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D332F-E188-443A-9384-52F984C4A517}"/>
              </a:ext>
            </a:extLst>
          </p:cNvPr>
          <p:cNvSpPr>
            <a:spLocks noGrp="1"/>
          </p:cNvSpPr>
          <p:nvPr>
            <p:ph type="title"/>
          </p:nvPr>
        </p:nvSpPr>
        <p:spPr/>
        <p:txBody>
          <a:bodyPr/>
          <a:lstStyle/>
          <a:p>
            <a:r>
              <a:rPr lang="en-US" altLang="zh-CN" dirty="0"/>
              <a:t>Kernel Coherence Encoder (KCE)</a:t>
            </a:r>
            <a:endParaRPr lang="zh-CN" altLang="en-US" dirty="0"/>
          </a:p>
        </p:txBody>
      </p:sp>
      <p:sp>
        <p:nvSpPr>
          <p:cNvPr id="3" name="内容占位符 2">
            <a:extLst>
              <a:ext uri="{FF2B5EF4-FFF2-40B4-BE49-F238E27FC236}">
                <a16:creationId xmlns:a16="http://schemas.microsoft.com/office/drawing/2014/main" id="{E9932359-8014-49D9-9AD2-A31A4EC32416}"/>
              </a:ext>
            </a:extLst>
          </p:cNvPr>
          <p:cNvSpPr>
            <a:spLocks noGrp="1"/>
          </p:cNvSpPr>
          <p:nvPr>
            <p:ph idx="1"/>
          </p:nvPr>
        </p:nvSpPr>
        <p:spPr/>
        <p:txBody>
          <a:bodyPr/>
          <a:lstStyle/>
          <a:p>
            <a:r>
              <a:rPr lang="en-US" altLang="zh-CN" b="1" dirty="0"/>
              <a:t>Encoder Phase</a:t>
            </a:r>
          </a:p>
          <a:p>
            <a:r>
              <a:rPr lang="en-US" altLang="zh-CN" dirty="0"/>
              <a:t>PCA</a:t>
            </a:r>
          </a:p>
          <a:p>
            <a:r>
              <a:rPr lang="en-US" altLang="zh-CN" dirty="0">
                <a:solidFill>
                  <a:srgbClr val="FF0000"/>
                </a:solidFill>
              </a:rPr>
              <a:t>KCCA</a:t>
            </a:r>
          </a:p>
          <a:p>
            <a:endParaRPr lang="en-US" altLang="zh-CN" dirty="0"/>
          </a:p>
          <a:p>
            <a:r>
              <a:rPr lang="en-US" altLang="zh-CN" b="1" dirty="0"/>
              <a:t>Decoder Phase</a:t>
            </a:r>
          </a:p>
          <a:p>
            <a:r>
              <a:rPr lang="en-US" altLang="zh-CN" dirty="0"/>
              <a:t>Linear ANNs</a:t>
            </a:r>
          </a:p>
          <a:p>
            <a:r>
              <a:rPr lang="en-US" altLang="zh-CN" dirty="0"/>
              <a:t>PCA Reconstruction</a:t>
            </a:r>
          </a:p>
          <a:p>
            <a:r>
              <a:rPr lang="en-US" altLang="zh-CN" dirty="0"/>
              <a:t>Non-linear ANNs</a:t>
            </a:r>
            <a:endParaRPr lang="zh-CN" altLang="en-US" dirty="0"/>
          </a:p>
        </p:txBody>
      </p:sp>
    </p:spTree>
    <p:extLst>
      <p:ext uri="{BB962C8B-B14F-4D97-AF65-F5344CB8AC3E}">
        <p14:creationId xmlns:p14="http://schemas.microsoft.com/office/powerpoint/2010/main" val="2566846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98F02-5D88-4131-B17C-41C6E87FE205}"/>
              </a:ext>
            </a:extLst>
          </p:cNvPr>
          <p:cNvSpPr>
            <a:spLocks noGrp="1"/>
          </p:cNvSpPr>
          <p:nvPr>
            <p:ph type="title"/>
          </p:nvPr>
        </p:nvSpPr>
        <p:spPr/>
        <p:txBody>
          <a:bodyPr/>
          <a:lstStyle/>
          <a:p>
            <a:r>
              <a:rPr lang="en-US" altLang="zh-CN" dirty="0"/>
              <a:t>KCCA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36A400-2728-4894-BFA6-720E9D337080}"/>
                  </a:ext>
                </a:extLst>
              </p:cNvPr>
              <p:cNvSpPr>
                <a:spLocks noGrp="1"/>
              </p:cNvSpPr>
              <p:nvPr>
                <p:ph idx="1"/>
              </p:nvPr>
            </p:nvSpPr>
            <p:spPr/>
            <p:txBody>
              <a:bodyPr/>
              <a:lstStyle/>
              <a:p>
                <a:r>
                  <a:rPr lang="en-US" altLang="zh-CN" dirty="0"/>
                  <a:t>obtains canonical variables u and v</a:t>
                </a:r>
              </a:p>
              <a:p>
                <a:r>
                  <a:rPr lang="en-US" altLang="zh-CN" dirty="0"/>
                  <a:t>trains an optimal kernel function</a:t>
                </a:r>
              </a:p>
              <a:p>
                <a:endParaRPr lang="en-US" altLang="zh-CN" dirty="0"/>
              </a:p>
              <a:p>
                <a:endParaRPr lang="en-US" altLang="zh-CN" dirty="0"/>
              </a:p>
              <a:p>
                <a:r>
                  <a:rPr lang="en-US" altLang="zh-CN" dirty="0"/>
                  <a:t>Element-wise coherence calculation </a:t>
                </a:r>
              </a:p>
              <a:p>
                <a:r>
                  <a:rPr lang="en-US" altLang="zh-CN" dirty="0"/>
                  <a:t>We define </a:t>
                </a:r>
                <a14:m>
                  <m:oMath xmlns:m="http://schemas.openxmlformats.org/officeDocument/2006/math">
                    <m:r>
                      <a:rPr lang="zh-CN" altLang="en-US" i="1">
                        <a:latin typeface="Cambria Math" panose="02040503050406030204" pitchFamily="18" charset="0"/>
                      </a:rPr>
                      <m:t>𝜅</m:t>
                    </m:r>
                  </m:oMath>
                </a14:m>
                <a:r>
                  <a:rPr lang="en-US" altLang="zh-CN" dirty="0"/>
                  <a:t> as the kernel function training process</a:t>
                </a:r>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1E36A400-2728-4894-BFA6-720E9D337080}"/>
                  </a:ext>
                </a:extLst>
              </p:cNvPr>
              <p:cNvSpPr>
                <a:spLocks noGrp="1" noRot="1" noChangeAspect="1" noMove="1" noResize="1" noEditPoints="1" noAdjustHandles="1" noChangeArrowheads="1" noChangeShapeType="1" noTextEdit="1"/>
              </p:cNvSpPr>
              <p:nvPr>
                <p:ph idx="1"/>
              </p:nvPr>
            </p:nvSpPr>
            <p:spPr>
              <a:blipFill>
                <a:blip r:embed="rId3"/>
                <a:stretch>
                  <a:fillRect l="-444" t="-9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5D29826-7945-4D37-80A4-7874BA768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609" y="2212022"/>
            <a:ext cx="3238781" cy="754445"/>
          </a:xfrm>
          <a:prstGeom prst="rect">
            <a:avLst/>
          </a:prstGeom>
        </p:spPr>
      </p:pic>
      <p:pic>
        <p:nvPicPr>
          <p:cNvPr id="6" name="图片 5">
            <a:extLst>
              <a:ext uri="{FF2B5EF4-FFF2-40B4-BE49-F238E27FC236}">
                <a16:creationId xmlns:a16="http://schemas.microsoft.com/office/drawing/2014/main" id="{17322B1B-1548-4685-A8D1-0DDA9B2950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4192" y="3848100"/>
            <a:ext cx="1775614" cy="784928"/>
          </a:xfrm>
          <a:prstGeom prst="rect">
            <a:avLst/>
          </a:prstGeom>
        </p:spPr>
      </p:pic>
    </p:spTree>
    <p:extLst>
      <p:ext uri="{BB962C8B-B14F-4D97-AF65-F5344CB8AC3E}">
        <p14:creationId xmlns:p14="http://schemas.microsoft.com/office/powerpoint/2010/main" val="49958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BC2B2-522F-45FB-AF6D-FBA5B819C0D3}"/>
              </a:ext>
            </a:extLst>
          </p:cNvPr>
          <p:cNvSpPr>
            <a:spLocks noGrp="1"/>
          </p:cNvSpPr>
          <p:nvPr>
            <p:ph type="title"/>
          </p:nvPr>
        </p:nvSpPr>
        <p:spPr/>
        <p:txBody>
          <a:bodyPr/>
          <a:lstStyle/>
          <a:p>
            <a:r>
              <a:rPr lang="en-US" altLang="zh-CN" dirty="0"/>
              <a:t>Element-wise Coherence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DDFA1C-E7FE-406D-A2DC-08DD24578219}"/>
                  </a:ext>
                </a:extLst>
              </p:cNvPr>
              <p:cNvSpPr>
                <a:spLocks noGrp="1"/>
              </p:cNvSpPr>
              <p:nvPr>
                <p:ph idx="1"/>
              </p:nvPr>
            </p:nvSpPr>
            <p:spPr/>
            <p:txBody>
              <a:bodyPr/>
              <a:lstStyle/>
              <a:p>
                <a:r>
                  <a:rPr lang="en-US" altLang="zh-CN" dirty="0"/>
                  <a:t>Proposing KCCA method and the element-wise coherence calculation to autoencoders in this way is novel.</a:t>
                </a:r>
              </a:p>
              <a:p>
                <a:r>
                  <a:rPr lang="en-US" altLang="zh-CN" dirty="0"/>
                  <a:t>The connection between x and y comes only from the element-wise coherence between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𝑥</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𝑦</m:t>
                        </m:r>
                      </m:sub>
                    </m:sSub>
                    <m:r>
                      <a:rPr lang="en-US" altLang="zh-CN" i="1">
                        <a:latin typeface="Cambria Math" panose="02040503050406030204" pitchFamily="18" charset="0"/>
                      </a:rPr>
                      <m:t> </m:t>
                    </m:r>
                  </m:oMath>
                </a14:m>
                <a:r>
                  <a:rPr lang="en-US" altLang="zh-CN" dirty="0"/>
                  <a:t>in the Reproducing Kernel Hilbert Space. </a:t>
                </a:r>
              </a:p>
              <a:p>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FDDFA1C-E7FE-406D-A2DC-08DD24578219}"/>
                  </a:ext>
                </a:extLst>
              </p:cNvPr>
              <p:cNvSpPr>
                <a:spLocks noGrp="1" noRot="1" noChangeAspect="1" noMove="1" noResize="1" noEditPoints="1" noAdjustHandles="1" noChangeArrowheads="1" noChangeShapeType="1" noTextEdit="1"/>
              </p:cNvSpPr>
              <p:nvPr>
                <p:ph idx="1"/>
              </p:nvPr>
            </p:nvSpPr>
            <p:spPr>
              <a:blipFill>
                <a:blip r:embed="rId2"/>
                <a:stretch>
                  <a:fillRect l="-444" t="-917"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3262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EAD6D-57EA-4CF1-B750-6A770633550D}"/>
              </a:ext>
            </a:extLst>
          </p:cNvPr>
          <p:cNvSpPr>
            <a:spLocks noGrp="1"/>
          </p:cNvSpPr>
          <p:nvPr>
            <p:ph type="title"/>
          </p:nvPr>
        </p:nvSpPr>
        <p:spPr/>
        <p:txBody>
          <a:bodyPr/>
          <a:lstStyle/>
          <a:p>
            <a:r>
              <a:rPr lang="en-US" altLang="zh-CN" dirty="0"/>
              <a:t>Flowchart of KCE</a:t>
            </a:r>
            <a:endParaRPr lang="zh-CN" altLang="en-US" dirty="0"/>
          </a:p>
        </p:txBody>
      </p:sp>
      <p:sp>
        <p:nvSpPr>
          <p:cNvPr id="4" name="矩形 3">
            <a:extLst>
              <a:ext uri="{FF2B5EF4-FFF2-40B4-BE49-F238E27FC236}">
                <a16:creationId xmlns:a16="http://schemas.microsoft.com/office/drawing/2014/main" id="{D07A53AC-C1DF-43E1-9D6D-5A6880E28B2C}"/>
              </a:ext>
            </a:extLst>
          </p:cNvPr>
          <p:cNvSpPr/>
          <p:nvPr/>
        </p:nvSpPr>
        <p:spPr bwMode="auto">
          <a:xfrm>
            <a:off x="2280559" y="146723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rPr>
              <a:t>x</a:t>
            </a:r>
            <a:endParaRPr lang="zh-CN" altLang="en-US" sz="1600" dirty="0">
              <a:solidFill>
                <a:schemeClr val="bg1"/>
              </a:solidFill>
              <a:latin typeface="+mn-lt"/>
            </a:endParaRPr>
          </a:p>
        </p:txBody>
      </p:sp>
      <p:sp>
        <p:nvSpPr>
          <p:cNvPr id="5" name="矩形 4">
            <a:extLst>
              <a:ext uri="{FF2B5EF4-FFF2-40B4-BE49-F238E27FC236}">
                <a16:creationId xmlns:a16="http://schemas.microsoft.com/office/drawing/2014/main" id="{D58E13B4-2C2A-4EBF-BA05-13D6A8ABB859}"/>
              </a:ext>
            </a:extLst>
          </p:cNvPr>
          <p:cNvSpPr/>
          <p:nvPr/>
        </p:nvSpPr>
        <p:spPr bwMode="auto">
          <a:xfrm>
            <a:off x="4827036" y="1474236"/>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r>
              <a:rPr lang="en-US" altLang="zh-CN" sz="1600" dirty="0">
                <a:solidFill>
                  <a:schemeClr val="bg1"/>
                </a:solidFill>
                <a:latin typeface="+mn-lt"/>
              </a:rPr>
              <a:t>y</a:t>
            </a:r>
            <a:endParaRPr lang="zh-CN" altLang="en-US" sz="1600" dirty="0">
              <a:solidFill>
                <a:schemeClr val="bg1"/>
              </a:solidFill>
              <a:latin typeface="+mn-lt"/>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5D2828C-6CAF-4270-8FA0-B2DE1E5B5B23}"/>
                  </a:ext>
                </a:extLst>
              </p:cNvPr>
              <p:cNvSpPr/>
              <p:nvPr/>
            </p:nvSpPr>
            <p:spPr bwMode="auto">
              <a:xfrm>
                <a:off x="2828328" y="241857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𝑥</m:t>
                          </m:r>
                        </m:sub>
                      </m:sSub>
                    </m:oMath>
                  </m:oMathPara>
                </a14:m>
                <a:endParaRPr lang="zh-CN" altLang="en-US" sz="1600" dirty="0">
                  <a:solidFill>
                    <a:schemeClr val="bg1"/>
                  </a:solidFill>
                  <a:latin typeface="+mn-lt"/>
                </a:endParaRPr>
              </a:p>
            </p:txBody>
          </p:sp>
        </mc:Choice>
        <mc:Fallback xmlns="">
          <p:sp>
            <p:nvSpPr>
              <p:cNvPr id="8" name="矩形 7">
                <a:extLst>
                  <a:ext uri="{FF2B5EF4-FFF2-40B4-BE49-F238E27FC236}">
                    <a16:creationId xmlns:a16="http://schemas.microsoft.com/office/drawing/2014/main" id="{55D2828C-6CAF-4270-8FA0-B2DE1E5B5B23}"/>
                  </a:ext>
                </a:extLst>
              </p:cNvPr>
              <p:cNvSpPr>
                <a:spLocks noRot="1" noChangeAspect="1" noMove="1" noResize="1" noEditPoints="1" noAdjustHandles="1" noChangeArrowheads="1" noChangeShapeType="1" noTextEdit="1"/>
              </p:cNvSpPr>
              <p:nvPr/>
            </p:nvSpPr>
            <p:spPr bwMode="auto">
              <a:xfrm>
                <a:off x="2828328" y="2418570"/>
                <a:ext cx="1225419" cy="317242"/>
              </a:xfrm>
              <a:prstGeom prst="rect">
                <a:avLst/>
              </a:prstGeom>
              <a:blipFill>
                <a:blip r:embed="rId3"/>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070A107-5E47-45D1-9A4C-B464FFEFC775}"/>
                  </a:ext>
                </a:extLst>
              </p:cNvPr>
              <p:cNvSpPr/>
              <p:nvPr/>
            </p:nvSpPr>
            <p:spPr bwMode="auto">
              <a:xfrm>
                <a:off x="5375983" y="241974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b="0" i="1" smtClean="0">
                              <a:solidFill>
                                <a:schemeClr val="bg1"/>
                              </a:solidFill>
                              <a:latin typeface="Cambria Math" panose="02040503050406030204" pitchFamily="18" charset="0"/>
                            </a:rPr>
                            <m:t>𝑧</m:t>
                          </m:r>
                        </m:e>
                        <m:sub>
                          <m:r>
                            <a:rPr lang="en-US" altLang="zh-CN" sz="1600" b="0" i="1" smtClean="0">
                              <a:solidFill>
                                <a:schemeClr val="bg1"/>
                              </a:solidFill>
                              <a:latin typeface="Cambria Math" panose="02040503050406030204" pitchFamily="18" charset="0"/>
                            </a:rPr>
                            <m:t>𝑦</m:t>
                          </m:r>
                        </m:sub>
                      </m:sSub>
                    </m:oMath>
                  </m:oMathPara>
                </a14:m>
                <a:endParaRPr lang="zh-CN" altLang="en-US" sz="1600" dirty="0">
                  <a:solidFill>
                    <a:schemeClr val="bg1"/>
                  </a:solidFill>
                  <a:latin typeface="+mn-lt"/>
                </a:endParaRPr>
              </a:p>
            </p:txBody>
          </p:sp>
        </mc:Choice>
        <mc:Fallback xmlns="">
          <p:sp>
            <p:nvSpPr>
              <p:cNvPr id="9" name="矩形 8">
                <a:extLst>
                  <a:ext uri="{FF2B5EF4-FFF2-40B4-BE49-F238E27FC236}">
                    <a16:creationId xmlns:a16="http://schemas.microsoft.com/office/drawing/2014/main" id="{E070A107-5E47-45D1-9A4C-B464FFEFC775}"/>
                  </a:ext>
                </a:extLst>
              </p:cNvPr>
              <p:cNvSpPr>
                <a:spLocks noRot="1" noChangeAspect="1" noMove="1" noResize="1" noEditPoints="1" noAdjustHandles="1" noChangeArrowheads="1" noChangeShapeType="1" noTextEdit="1"/>
              </p:cNvSpPr>
              <p:nvPr/>
            </p:nvSpPr>
            <p:spPr bwMode="auto">
              <a:xfrm>
                <a:off x="5375983" y="2419740"/>
                <a:ext cx="1225419" cy="317242"/>
              </a:xfrm>
              <a:prstGeom prst="rect">
                <a:avLst/>
              </a:prstGeom>
              <a:blipFill>
                <a:blip r:embed="rId4"/>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169CFEC-47AB-4825-A79B-70B9229288C5}"/>
                  </a:ext>
                </a:extLst>
              </p:cNvPr>
              <p:cNvSpPr/>
              <p:nvPr/>
            </p:nvSpPr>
            <p:spPr bwMode="auto">
              <a:xfrm>
                <a:off x="2824055" y="4336017"/>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𝑦</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10" name="矩形 9">
                <a:extLst>
                  <a:ext uri="{FF2B5EF4-FFF2-40B4-BE49-F238E27FC236}">
                    <a16:creationId xmlns:a16="http://schemas.microsoft.com/office/drawing/2014/main" id="{2169CFEC-47AB-4825-A79B-70B9229288C5}"/>
                  </a:ext>
                </a:extLst>
              </p:cNvPr>
              <p:cNvSpPr>
                <a:spLocks noRot="1" noChangeAspect="1" noMove="1" noResize="1" noEditPoints="1" noAdjustHandles="1" noChangeArrowheads="1" noChangeShapeType="1" noTextEdit="1"/>
              </p:cNvSpPr>
              <p:nvPr/>
            </p:nvSpPr>
            <p:spPr bwMode="auto">
              <a:xfrm>
                <a:off x="2824055" y="4336017"/>
                <a:ext cx="1225419" cy="317242"/>
              </a:xfrm>
              <a:prstGeom prst="rect">
                <a:avLst/>
              </a:prstGeom>
              <a:blipFill>
                <a:blip r:embed="rId5"/>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94EF6CE-CB4E-44EE-8820-9A7AEE0E57D8}"/>
                  </a:ext>
                </a:extLst>
              </p:cNvPr>
              <p:cNvSpPr/>
              <p:nvPr/>
            </p:nvSpPr>
            <p:spPr bwMode="auto">
              <a:xfrm>
                <a:off x="2276668" y="5287348"/>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2" name="矩形 11">
                <a:extLst>
                  <a:ext uri="{FF2B5EF4-FFF2-40B4-BE49-F238E27FC236}">
                    <a16:creationId xmlns:a16="http://schemas.microsoft.com/office/drawing/2014/main" id="{694EF6CE-CB4E-44EE-8820-9A7AEE0E57D8}"/>
                  </a:ext>
                </a:extLst>
              </p:cNvPr>
              <p:cNvSpPr>
                <a:spLocks noRot="1" noChangeAspect="1" noMove="1" noResize="1" noEditPoints="1" noAdjustHandles="1" noChangeArrowheads="1" noChangeShapeType="1" noTextEdit="1"/>
              </p:cNvSpPr>
              <p:nvPr/>
            </p:nvSpPr>
            <p:spPr bwMode="auto">
              <a:xfrm>
                <a:off x="2276668" y="5287348"/>
                <a:ext cx="2323323" cy="317242"/>
              </a:xfrm>
              <a:prstGeom prst="rect">
                <a:avLst/>
              </a:prstGeom>
              <a:blipFill>
                <a:blip r:embed="rId6"/>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715E92F-9AFB-491D-8362-E80C04E39359}"/>
                  </a:ext>
                </a:extLst>
              </p:cNvPr>
              <p:cNvSpPr/>
              <p:nvPr/>
            </p:nvSpPr>
            <p:spPr bwMode="auto">
              <a:xfrm>
                <a:off x="2276668" y="623595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𝑦</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13" name="矩形 12">
                <a:extLst>
                  <a:ext uri="{FF2B5EF4-FFF2-40B4-BE49-F238E27FC236}">
                    <a16:creationId xmlns:a16="http://schemas.microsoft.com/office/drawing/2014/main" id="{3715E92F-9AFB-491D-8362-E80C04E39359}"/>
                  </a:ext>
                </a:extLst>
              </p:cNvPr>
              <p:cNvSpPr>
                <a:spLocks noRot="1" noChangeAspect="1" noMove="1" noResize="1" noEditPoints="1" noAdjustHandles="1" noChangeArrowheads="1" noChangeShapeType="1" noTextEdit="1"/>
              </p:cNvSpPr>
              <p:nvPr/>
            </p:nvSpPr>
            <p:spPr bwMode="auto">
              <a:xfrm>
                <a:off x="2276668" y="6235959"/>
                <a:ext cx="2323323" cy="317242"/>
              </a:xfrm>
              <a:prstGeom prst="rect">
                <a:avLst/>
              </a:prstGeom>
              <a:blipFill>
                <a:blip r:embed="rId7"/>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344CD330-4B8F-4882-998D-4F52CD896FD0}"/>
                  </a:ext>
                </a:extLst>
              </p:cNvPr>
              <p:cNvSpPr/>
              <p:nvPr/>
            </p:nvSpPr>
            <p:spPr bwMode="auto">
              <a:xfrm>
                <a:off x="5375983" y="4313066"/>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i="1">
                              <a:latin typeface="Cambria Math" panose="02040503050406030204" pitchFamily="18" charset="0"/>
                            </a:rPr>
                            <m:t>𝑧</m:t>
                          </m:r>
                        </m:e>
                        <m:sub>
                          <m:r>
                            <a:rPr lang="en-US" altLang="zh-CN" sz="1600" b="0" i="1" smtClean="0">
                              <a:latin typeface="Cambria Math" panose="02040503050406030204" pitchFamily="18" charset="0"/>
                            </a:rPr>
                            <m:t>𝑥</m:t>
                          </m:r>
                        </m:sub>
                        <m:sup>
                          <m:r>
                            <a:rPr lang="en-US" altLang="zh-CN" sz="1600" i="1">
                              <a:latin typeface="Cambria Math" panose="02040503050406030204" pitchFamily="18" charset="0"/>
                            </a:rPr>
                            <m:t>′</m:t>
                          </m:r>
                        </m:sup>
                      </m:sSubSup>
                    </m:oMath>
                  </m:oMathPara>
                </a14:m>
                <a:endParaRPr lang="zh-CN" altLang="en-US" sz="1600" dirty="0">
                  <a:solidFill>
                    <a:schemeClr val="bg1"/>
                  </a:solidFill>
                  <a:latin typeface="+mn-lt"/>
                </a:endParaRPr>
              </a:p>
            </p:txBody>
          </p:sp>
        </mc:Choice>
        <mc:Fallback xmlns="">
          <p:sp>
            <p:nvSpPr>
              <p:cNvPr id="24" name="矩形 23">
                <a:extLst>
                  <a:ext uri="{FF2B5EF4-FFF2-40B4-BE49-F238E27FC236}">
                    <a16:creationId xmlns:a16="http://schemas.microsoft.com/office/drawing/2014/main" id="{344CD330-4B8F-4882-998D-4F52CD896FD0}"/>
                  </a:ext>
                </a:extLst>
              </p:cNvPr>
              <p:cNvSpPr>
                <a:spLocks noRot="1" noChangeAspect="1" noMove="1" noResize="1" noEditPoints="1" noAdjustHandles="1" noChangeArrowheads="1" noChangeShapeType="1" noTextEdit="1"/>
              </p:cNvSpPr>
              <p:nvPr/>
            </p:nvSpPr>
            <p:spPr bwMode="auto">
              <a:xfrm>
                <a:off x="5375983" y="4313066"/>
                <a:ext cx="1225419" cy="317242"/>
              </a:xfrm>
              <a:prstGeom prst="rect">
                <a:avLst/>
              </a:prstGeom>
              <a:blipFill>
                <a:blip r:embed="rId8"/>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7749C570-3743-446A-A552-1024FEBCB329}"/>
                  </a:ext>
                </a:extLst>
              </p:cNvPr>
              <p:cNvSpPr/>
              <p:nvPr/>
            </p:nvSpPr>
            <p:spPr bwMode="auto">
              <a:xfrm>
                <a:off x="4827034" y="5287348"/>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5" name="矩形 24">
                <a:extLst>
                  <a:ext uri="{FF2B5EF4-FFF2-40B4-BE49-F238E27FC236}">
                    <a16:creationId xmlns:a16="http://schemas.microsoft.com/office/drawing/2014/main" id="{7749C570-3743-446A-A552-1024FEBCB329}"/>
                  </a:ext>
                </a:extLst>
              </p:cNvPr>
              <p:cNvSpPr>
                <a:spLocks noRot="1" noChangeAspect="1" noMove="1" noResize="1" noEditPoints="1" noAdjustHandles="1" noChangeArrowheads="1" noChangeShapeType="1" noTextEdit="1"/>
              </p:cNvSpPr>
              <p:nvPr/>
            </p:nvSpPr>
            <p:spPr bwMode="auto">
              <a:xfrm>
                <a:off x="4827034" y="5287348"/>
                <a:ext cx="2323323" cy="317242"/>
              </a:xfrm>
              <a:prstGeom prst="rect">
                <a:avLst/>
              </a:prstGeom>
              <a:blipFill>
                <a:blip r:embed="rId9"/>
                <a:stretch>
                  <a:fillRect/>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599398-2F3D-4050-B810-4EED3919FC0C}"/>
                  </a:ext>
                </a:extLst>
              </p:cNvPr>
              <p:cNvSpPr/>
              <p:nvPr/>
            </p:nvSpPr>
            <p:spPr bwMode="auto">
              <a:xfrm>
                <a:off x="4827034" y="6235959"/>
                <a:ext cx="2323323"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b="0" i="1" smtClean="0">
                              <a:solidFill>
                                <a:schemeClr val="bg1"/>
                              </a:solidFill>
                              <a:latin typeface="Cambria Math" panose="02040503050406030204" pitchFamily="18" charset="0"/>
                            </a:rPr>
                            <m:t>𝑥</m:t>
                          </m:r>
                        </m:e>
                        <m:sup>
                          <m:r>
                            <a:rPr lang="en-US" altLang="zh-CN" sz="1600" b="0" i="1" smtClean="0">
                              <a:solidFill>
                                <a:schemeClr val="bg1"/>
                              </a:solidFill>
                              <a:latin typeface="Cambria Math" panose="02040503050406030204" pitchFamily="18" charset="0"/>
                            </a:rPr>
                            <m:t>′</m:t>
                          </m:r>
                        </m:sup>
                      </m:sSup>
                    </m:oMath>
                  </m:oMathPara>
                </a14:m>
                <a:endParaRPr lang="zh-CN" altLang="en-US" sz="1600" dirty="0">
                  <a:solidFill>
                    <a:schemeClr val="bg1"/>
                  </a:solidFill>
                  <a:latin typeface="+mn-lt"/>
                </a:endParaRPr>
              </a:p>
            </p:txBody>
          </p:sp>
        </mc:Choice>
        <mc:Fallback xmlns="">
          <p:sp>
            <p:nvSpPr>
              <p:cNvPr id="26" name="矩形 25">
                <a:extLst>
                  <a:ext uri="{FF2B5EF4-FFF2-40B4-BE49-F238E27FC236}">
                    <a16:creationId xmlns:a16="http://schemas.microsoft.com/office/drawing/2014/main" id="{86599398-2F3D-4050-B810-4EED3919FC0C}"/>
                  </a:ext>
                </a:extLst>
              </p:cNvPr>
              <p:cNvSpPr>
                <a:spLocks noRot="1" noChangeAspect="1" noMove="1" noResize="1" noEditPoints="1" noAdjustHandles="1" noChangeArrowheads="1" noChangeShapeType="1" noTextEdit="1"/>
              </p:cNvSpPr>
              <p:nvPr/>
            </p:nvSpPr>
            <p:spPr bwMode="auto">
              <a:xfrm>
                <a:off x="4827034" y="6235959"/>
                <a:ext cx="2323323" cy="317242"/>
              </a:xfrm>
              <a:prstGeom prst="rect">
                <a:avLst/>
              </a:prstGeom>
              <a:blipFill>
                <a:blip r:embed="rId10"/>
                <a:stretch>
                  <a:fillRect/>
                </a:stretch>
              </a:blipFill>
              <a:ln>
                <a:headEnd/>
                <a:tailEnd/>
              </a:ln>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1EB8971E-C606-4D8B-9ACF-D104E349B765}"/>
              </a:ext>
            </a:extLst>
          </p:cNvPr>
          <p:cNvCxnSpPr>
            <a:stCxn id="4" idx="2"/>
            <a:endCxn id="8" idx="0"/>
          </p:cNvCxnSpPr>
          <p:nvPr/>
        </p:nvCxnSpPr>
        <p:spPr>
          <a:xfrm flipH="1">
            <a:off x="3441038" y="1784481"/>
            <a:ext cx="1183"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2C42FA1-CD94-444F-8848-B62AF0B9493E}"/>
              </a:ext>
            </a:extLst>
          </p:cNvPr>
          <p:cNvCxnSpPr>
            <a:stCxn id="10" idx="2"/>
            <a:endCxn id="12" idx="0"/>
          </p:cNvCxnSpPr>
          <p:nvPr/>
        </p:nvCxnSpPr>
        <p:spPr>
          <a:xfrm>
            <a:off x="3436765" y="4653259"/>
            <a:ext cx="1565" cy="634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CB00C04-547D-4BC4-B5C2-0EDE727D651D}"/>
              </a:ext>
            </a:extLst>
          </p:cNvPr>
          <p:cNvCxnSpPr>
            <a:stCxn id="12" idx="2"/>
            <a:endCxn id="13" idx="0"/>
          </p:cNvCxnSpPr>
          <p:nvPr/>
        </p:nvCxnSpPr>
        <p:spPr>
          <a:xfrm>
            <a:off x="3438330" y="5604590"/>
            <a:ext cx="0" cy="63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50440B52-1E19-4C8A-9890-280587603E0F}"/>
              </a:ext>
            </a:extLst>
          </p:cNvPr>
          <p:cNvCxnSpPr>
            <a:stCxn id="5" idx="2"/>
            <a:endCxn id="9" idx="0"/>
          </p:cNvCxnSpPr>
          <p:nvPr/>
        </p:nvCxnSpPr>
        <p:spPr>
          <a:xfrm flipH="1">
            <a:off x="5988693" y="1791478"/>
            <a:ext cx="5" cy="62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6E4ADDD-F5F4-4902-B1E0-B04B66BDD273}"/>
              </a:ext>
            </a:extLst>
          </p:cNvPr>
          <p:cNvCxnSpPr>
            <a:stCxn id="24" idx="2"/>
            <a:endCxn id="25" idx="0"/>
          </p:cNvCxnSpPr>
          <p:nvPr/>
        </p:nvCxnSpPr>
        <p:spPr>
          <a:xfrm>
            <a:off x="5988693" y="4630308"/>
            <a:ext cx="3" cy="657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0B04500E-AF48-453C-B45E-8DD4F7BD0332}"/>
              </a:ext>
            </a:extLst>
          </p:cNvPr>
          <p:cNvCxnSpPr>
            <a:stCxn id="25" idx="2"/>
            <a:endCxn id="26" idx="0"/>
          </p:cNvCxnSpPr>
          <p:nvPr/>
        </p:nvCxnSpPr>
        <p:spPr>
          <a:xfrm>
            <a:off x="5988696" y="5604590"/>
            <a:ext cx="0" cy="631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右大括号 52">
            <a:extLst>
              <a:ext uri="{FF2B5EF4-FFF2-40B4-BE49-F238E27FC236}">
                <a16:creationId xmlns:a16="http://schemas.microsoft.com/office/drawing/2014/main" id="{5B7BB6B5-8BB1-4C34-9B1A-99BDA7FCFBF7}"/>
              </a:ext>
            </a:extLst>
          </p:cNvPr>
          <p:cNvSpPr/>
          <p:nvPr/>
        </p:nvSpPr>
        <p:spPr>
          <a:xfrm>
            <a:off x="7231233" y="1467239"/>
            <a:ext cx="363831" cy="209161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4" name="右大括号 53">
            <a:extLst>
              <a:ext uri="{FF2B5EF4-FFF2-40B4-BE49-F238E27FC236}">
                <a16:creationId xmlns:a16="http://schemas.microsoft.com/office/drawing/2014/main" id="{1BD6411F-FAF0-4280-9CF8-B2219028444B}"/>
              </a:ext>
            </a:extLst>
          </p:cNvPr>
          <p:cNvSpPr/>
          <p:nvPr/>
        </p:nvSpPr>
        <p:spPr>
          <a:xfrm>
            <a:off x="7231234" y="3558858"/>
            <a:ext cx="363830" cy="2992019"/>
          </a:xfrm>
          <a:prstGeom prst="righ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圆角 54">
            <a:extLst>
              <a:ext uri="{FF2B5EF4-FFF2-40B4-BE49-F238E27FC236}">
                <a16:creationId xmlns:a16="http://schemas.microsoft.com/office/drawing/2014/main" id="{5ECF2EE6-67D7-46F3-96A5-0EE79DE61498}"/>
              </a:ext>
            </a:extLst>
          </p:cNvPr>
          <p:cNvSpPr/>
          <p:nvPr/>
        </p:nvSpPr>
        <p:spPr bwMode="auto">
          <a:xfrm>
            <a:off x="7595064" y="2155568"/>
            <a:ext cx="1548936" cy="77366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Encoder Phase</a:t>
            </a:r>
            <a:endParaRPr lang="zh-CN" altLang="en-US" sz="1600" dirty="0">
              <a:solidFill>
                <a:schemeClr val="bg1"/>
              </a:solidFill>
              <a:latin typeface="+mn-lt"/>
            </a:endParaRPr>
          </a:p>
        </p:txBody>
      </p:sp>
      <p:sp>
        <p:nvSpPr>
          <p:cNvPr id="56" name="矩形: 圆角 55">
            <a:extLst>
              <a:ext uri="{FF2B5EF4-FFF2-40B4-BE49-F238E27FC236}">
                <a16:creationId xmlns:a16="http://schemas.microsoft.com/office/drawing/2014/main" id="{8FE8243A-2606-4A51-8215-EDD077D4F679}"/>
              </a:ext>
            </a:extLst>
          </p:cNvPr>
          <p:cNvSpPr/>
          <p:nvPr/>
        </p:nvSpPr>
        <p:spPr bwMode="auto">
          <a:xfrm>
            <a:off x="7595064" y="4684443"/>
            <a:ext cx="1548936" cy="794657"/>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600" dirty="0">
                <a:solidFill>
                  <a:schemeClr val="bg1"/>
                </a:solidFill>
              </a:rPr>
              <a:t>Decoder Phase</a:t>
            </a:r>
            <a:endParaRPr lang="zh-CN" altLang="en-US" sz="1600" dirty="0">
              <a:solidFill>
                <a:schemeClr val="bg1"/>
              </a:solidFill>
              <a:latin typeface="+mn-lt"/>
            </a:endParaRPr>
          </a:p>
        </p:txBody>
      </p:sp>
      <p:sp>
        <p:nvSpPr>
          <p:cNvPr id="66" name="文本框 65">
            <a:extLst>
              <a:ext uri="{FF2B5EF4-FFF2-40B4-BE49-F238E27FC236}">
                <a16:creationId xmlns:a16="http://schemas.microsoft.com/office/drawing/2014/main" id="{598FDFBC-4DC6-4DB3-8735-4B8CCEC78DDE}"/>
              </a:ext>
            </a:extLst>
          </p:cNvPr>
          <p:cNvSpPr txBox="1"/>
          <p:nvPr/>
        </p:nvSpPr>
        <p:spPr>
          <a:xfrm>
            <a:off x="4204249" y="2023186"/>
            <a:ext cx="1022415" cy="383332"/>
          </a:xfrm>
          <a:prstGeom prst="rect">
            <a:avLst/>
          </a:prstGeom>
          <a:noFill/>
        </p:spPr>
        <p:txBody>
          <a:bodyPr wrap="square" rtlCol="0">
            <a:noAutofit/>
          </a:bodyPr>
          <a:lstStyle/>
          <a:p>
            <a:pPr algn="ctr"/>
            <a:r>
              <a:rPr lang="en-US" altLang="zh-CN" sz="1600" dirty="0"/>
              <a:t>PCA</a:t>
            </a:r>
            <a:endParaRPr lang="zh-CN" altLang="en-US" sz="1600" dirty="0" err="1"/>
          </a:p>
        </p:txBody>
      </p:sp>
      <p:sp>
        <p:nvSpPr>
          <p:cNvPr id="67" name="文本框 66">
            <a:extLst>
              <a:ext uri="{FF2B5EF4-FFF2-40B4-BE49-F238E27FC236}">
                <a16:creationId xmlns:a16="http://schemas.microsoft.com/office/drawing/2014/main" id="{9022296A-6558-4502-AE97-CCB1DFE5887B}"/>
              </a:ext>
            </a:extLst>
          </p:cNvPr>
          <p:cNvSpPr txBox="1"/>
          <p:nvPr/>
        </p:nvSpPr>
        <p:spPr>
          <a:xfrm>
            <a:off x="3768018" y="3905054"/>
            <a:ext cx="1800805" cy="454090"/>
          </a:xfrm>
          <a:prstGeom prst="rect">
            <a:avLst/>
          </a:prstGeom>
          <a:noFill/>
        </p:spPr>
        <p:txBody>
          <a:bodyPr wrap="square" rtlCol="0">
            <a:noAutofit/>
          </a:bodyPr>
          <a:lstStyle/>
          <a:p>
            <a:pPr algn="ctr"/>
            <a:r>
              <a:rPr lang="en-US" altLang="zh-CN" sz="1600" dirty="0"/>
              <a:t>Linear ANNs</a:t>
            </a:r>
            <a:endParaRPr lang="zh-CN" altLang="en-US" sz="1600" dirty="0" err="1"/>
          </a:p>
        </p:txBody>
      </p:sp>
      <p:sp>
        <p:nvSpPr>
          <p:cNvPr id="68" name="文本框 67">
            <a:extLst>
              <a:ext uri="{FF2B5EF4-FFF2-40B4-BE49-F238E27FC236}">
                <a16:creationId xmlns:a16="http://schemas.microsoft.com/office/drawing/2014/main" id="{FD21CCBD-143E-4CC3-95A0-C4788A8953A0}"/>
              </a:ext>
            </a:extLst>
          </p:cNvPr>
          <p:cNvSpPr txBox="1"/>
          <p:nvPr/>
        </p:nvSpPr>
        <p:spPr>
          <a:xfrm>
            <a:off x="3382679" y="4773580"/>
            <a:ext cx="2665553" cy="317242"/>
          </a:xfrm>
          <a:prstGeom prst="rect">
            <a:avLst/>
          </a:prstGeom>
          <a:noFill/>
        </p:spPr>
        <p:txBody>
          <a:bodyPr wrap="square" rtlCol="0">
            <a:noAutofit/>
          </a:bodyPr>
          <a:lstStyle/>
          <a:p>
            <a:pPr algn="ctr"/>
            <a:r>
              <a:rPr lang="en-US" altLang="zh-CN" sz="1600" dirty="0"/>
              <a:t>PCA Reconstruction</a:t>
            </a:r>
            <a:endParaRPr lang="zh-CN" altLang="en-US" sz="1600" dirty="0" err="1"/>
          </a:p>
        </p:txBody>
      </p:sp>
      <p:sp>
        <p:nvSpPr>
          <p:cNvPr id="69" name="文本框 68">
            <a:extLst>
              <a:ext uri="{FF2B5EF4-FFF2-40B4-BE49-F238E27FC236}">
                <a16:creationId xmlns:a16="http://schemas.microsoft.com/office/drawing/2014/main" id="{ADE64956-68A0-463D-AD99-42B86E566BDA}"/>
              </a:ext>
            </a:extLst>
          </p:cNvPr>
          <p:cNvSpPr txBox="1"/>
          <p:nvPr/>
        </p:nvSpPr>
        <p:spPr>
          <a:xfrm>
            <a:off x="3685599" y="5801116"/>
            <a:ext cx="1979623" cy="317242"/>
          </a:xfrm>
          <a:prstGeom prst="rect">
            <a:avLst/>
          </a:prstGeom>
          <a:noFill/>
        </p:spPr>
        <p:txBody>
          <a:bodyPr wrap="square" rtlCol="0">
            <a:noAutofit/>
          </a:bodyPr>
          <a:lstStyle/>
          <a:p>
            <a:pPr algn="ctr"/>
            <a:r>
              <a:rPr lang="en-US" altLang="zh-CN" sz="1600" dirty="0"/>
              <a:t>Non-linear ANNs</a:t>
            </a:r>
            <a:endParaRPr lang="zh-CN" altLang="en-US" sz="1600" dirty="0" err="1"/>
          </a:p>
        </p:txBody>
      </p:sp>
      <mc:AlternateContent xmlns:mc="http://schemas.openxmlformats.org/markup-compatibility/2006" xmlns:a14="http://schemas.microsoft.com/office/drawing/2010/main">
        <mc:Choice Requires="a14">
          <p:sp>
            <p:nvSpPr>
              <p:cNvPr id="73" name="对话气泡: 椭圆形 72">
                <a:extLst>
                  <a:ext uri="{FF2B5EF4-FFF2-40B4-BE49-F238E27FC236}">
                    <a16:creationId xmlns:a16="http://schemas.microsoft.com/office/drawing/2014/main" id="{FBD895B3-4EFA-4F98-8242-7AED8318671A}"/>
                  </a:ext>
                </a:extLst>
              </p:cNvPr>
              <p:cNvSpPr/>
              <p:nvPr/>
            </p:nvSpPr>
            <p:spPr bwMode="auto">
              <a:xfrm>
                <a:off x="128236" y="1427969"/>
                <a:ext cx="1981324" cy="990601"/>
              </a:xfrm>
              <a:prstGeom prst="wedgeEllipseCallout">
                <a:avLst>
                  <a:gd name="adj1" fmla="val 65259"/>
                  <a:gd name="adj2" fmla="val 32443"/>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rPr>
                            <m:t>1</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2</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m:t>
                          </m:r>
                          <m:r>
                            <a:rPr lang="en-US" altLang="zh-CN" sz="900" i="1">
                              <a:latin typeface="Cambria Math" panose="02040503050406030204" pitchFamily="18" charset="0"/>
                              <a:ea typeface="Cambria Math" panose="02040503050406030204" pitchFamily="18" charset="0"/>
                            </a:rPr>
                            <m:t>2</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r>
                        <a:rPr lang="en-US" altLang="zh-CN" sz="900" i="1">
                          <a:latin typeface="Cambria Math" panose="02040503050406030204" pitchFamily="18" charset="0"/>
                        </a:rPr>
                        <m:t>.</m:t>
                      </m:r>
                    </m:oMath>
                  </m:oMathPara>
                </a14:m>
                <a:endParaRPr lang="en-US" altLang="zh-CN" sz="900" dirty="0"/>
              </a:p>
              <a:p>
                <a:pPr/>
                <a14:m>
                  <m:oMathPara xmlns:m="http://schemas.openxmlformats.org/officeDocument/2006/math">
                    <m:oMathParaPr>
                      <m:jc m:val="centerGroup"/>
                    </m:oMathParaPr>
                    <m:oMath xmlns:m="http://schemas.openxmlformats.org/officeDocument/2006/math">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𝑧</m:t>
                          </m:r>
                        </m:e>
                        <m:sub>
                          <m:r>
                            <a:rPr lang="en-US" altLang="zh-CN" sz="900" i="1">
                              <a:latin typeface="Cambria Math" panose="02040503050406030204" pitchFamily="18" charset="0"/>
                            </a:rPr>
                            <m:t>𝑘</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rPr>
                            <m:t>1</m:t>
                          </m:r>
                          <m:r>
                            <a:rPr lang="en-US" altLang="zh-CN" sz="900" i="1">
                              <a:latin typeface="Cambria Math" panose="02040503050406030204" pitchFamily="18" charset="0"/>
                            </a:rPr>
                            <m:t>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1</m:t>
                          </m:r>
                        </m:sub>
                      </m:sSub>
                      <m:r>
                        <a:rPr lang="en-US" altLang="zh-CN" sz="900" i="1">
                          <a:latin typeface="Cambria Math" panose="02040503050406030204" pitchFamily="18" charset="0"/>
                        </a:rPr>
                        <m:t>+…+</m:t>
                      </m:r>
                      <m:sSub>
                        <m:sSubPr>
                          <m:ctrlPr>
                            <a:rPr lang="en-US" altLang="zh-CN" sz="900" i="1">
                              <a:latin typeface="Cambria Math" panose="02040503050406030204" pitchFamily="18" charset="0"/>
                            </a:rPr>
                          </m:ctrlPr>
                        </m:sSubPr>
                        <m:e>
                          <m:r>
                            <a:rPr lang="en-US" altLang="zh-CN" sz="900" i="1">
                              <a:latin typeface="Cambria Math" panose="02040503050406030204" pitchFamily="18" charset="0"/>
                              <a:ea typeface="Cambria Math" panose="02040503050406030204" pitchFamily="18" charset="0"/>
                            </a:rPr>
                            <m:t>𝛼</m:t>
                          </m:r>
                        </m:e>
                        <m:sub>
                          <m:r>
                            <a:rPr lang="en-US" altLang="zh-CN" sz="900" i="1">
                              <a:latin typeface="Cambria Math" panose="02040503050406030204" pitchFamily="18" charset="0"/>
                              <a:ea typeface="Cambria Math" panose="02040503050406030204" pitchFamily="18" charset="0"/>
                            </a:rPr>
                            <m:t>𝑝𝑘</m:t>
                          </m:r>
                        </m:sub>
                      </m:sSub>
                      <m:sSub>
                        <m:sSubPr>
                          <m:ctrlPr>
                            <a:rPr lang="en-US" altLang="zh-CN" sz="900" i="1">
                              <a:latin typeface="Cambria Math" panose="02040503050406030204" pitchFamily="18" charset="0"/>
                            </a:rPr>
                          </m:ctrlPr>
                        </m:sSubPr>
                        <m:e>
                          <m:r>
                            <a:rPr lang="en-US" altLang="zh-CN" sz="900" i="1">
                              <a:latin typeface="Cambria Math" panose="02040503050406030204" pitchFamily="18" charset="0"/>
                            </a:rPr>
                            <m:t>𝑥</m:t>
                          </m:r>
                        </m:e>
                        <m:sub>
                          <m:r>
                            <a:rPr lang="en-US" altLang="zh-CN" sz="900" i="1">
                              <a:latin typeface="Cambria Math" panose="02040503050406030204" pitchFamily="18" charset="0"/>
                            </a:rPr>
                            <m:t>𝑝</m:t>
                          </m:r>
                        </m:sub>
                      </m:sSub>
                    </m:oMath>
                  </m:oMathPara>
                </a14:m>
                <a:endParaRPr lang="en-US" altLang="zh-CN" sz="900" dirty="0"/>
              </a:p>
            </p:txBody>
          </p:sp>
        </mc:Choice>
        <mc:Fallback xmlns="">
          <p:sp>
            <p:nvSpPr>
              <p:cNvPr id="73" name="对话气泡: 椭圆形 72">
                <a:extLst>
                  <a:ext uri="{FF2B5EF4-FFF2-40B4-BE49-F238E27FC236}">
                    <a16:creationId xmlns:a16="http://schemas.microsoft.com/office/drawing/2014/main" id="{FBD895B3-4EFA-4F98-8242-7AED8318671A}"/>
                  </a:ext>
                </a:extLst>
              </p:cNvPr>
              <p:cNvSpPr>
                <a:spLocks noRot="1" noChangeAspect="1" noMove="1" noResize="1" noEditPoints="1" noAdjustHandles="1" noChangeArrowheads="1" noChangeShapeType="1" noTextEdit="1"/>
              </p:cNvSpPr>
              <p:nvPr/>
            </p:nvSpPr>
            <p:spPr bwMode="auto">
              <a:xfrm>
                <a:off x="128236" y="1427969"/>
                <a:ext cx="1981324" cy="990601"/>
              </a:xfrm>
              <a:prstGeom prst="wedgeEllipseCallout">
                <a:avLst>
                  <a:gd name="adj1" fmla="val 65259"/>
                  <a:gd name="adj2" fmla="val 32443"/>
                </a:avLst>
              </a:prstGeom>
              <a:blipFill>
                <a:blip r:embed="rId11"/>
                <a:stretch>
                  <a:fillRect/>
                </a:stretch>
              </a:blipFill>
              <a:ln>
                <a:headEnd/>
                <a:tailEnd/>
              </a:ln>
            </p:spPr>
            <p:txBody>
              <a:bodyPr/>
              <a:lstStyle/>
              <a:p>
                <a:r>
                  <a:rPr lang="zh-CN" altLang="en-US">
                    <a:noFill/>
                  </a:rPr>
                  <a:t> </a:t>
                </a:r>
              </a:p>
            </p:txBody>
          </p:sp>
        </mc:Fallback>
      </mc:AlternateContent>
      <p:sp>
        <p:nvSpPr>
          <p:cNvPr id="74" name="对话气泡: 椭圆形 73">
            <a:extLst>
              <a:ext uri="{FF2B5EF4-FFF2-40B4-BE49-F238E27FC236}">
                <a16:creationId xmlns:a16="http://schemas.microsoft.com/office/drawing/2014/main" id="{B70F435C-DB08-4FDD-B7E3-D1E3A4E22693}"/>
              </a:ext>
            </a:extLst>
          </p:cNvPr>
          <p:cNvSpPr/>
          <p:nvPr/>
        </p:nvSpPr>
        <p:spPr bwMode="auto">
          <a:xfrm>
            <a:off x="124344" y="3693842"/>
            <a:ext cx="1981324" cy="990601"/>
          </a:xfrm>
          <a:prstGeom prst="wedgeEllipseCallout">
            <a:avLst>
              <a:gd name="adj1" fmla="val 64788"/>
              <a:gd name="adj2" fmla="val -20304"/>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sp>
        <p:nvSpPr>
          <p:cNvPr id="75" name="对话气泡: 椭圆形 74">
            <a:extLst>
              <a:ext uri="{FF2B5EF4-FFF2-40B4-BE49-F238E27FC236}">
                <a16:creationId xmlns:a16="http://schemas.microsoft.com/office/drawing/2014/main" id="{A94FADB8-2F0D-474E-9218-76DB061EB176}"/>
              </a:ext>
            </a:extLst>
          </p:cNvPr>
          <p:cNvSpPr/>
          <p:nvPr/>
        </p:nvSpPr>
        <p:spPr bwMode="auto">
          <a:xfrm>
            <a:off x="108960" y="4726467"/>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p:pic>
        <p:nvPicPr>
          <p:cNvPr id="76" name="图片 75">
            <a:extLst>
              <a:ext uri="{FF2B5EF4-FFF2-40B4-BE49-F238E27FC236}">
                <a16:creationId xmlns:a16="http://schemas.microsoft.com/office/drawing/2014/main" id="{46ABDB28-CA5C-4F79-B744-9032BDC41584}"/>
              </a:ext>
            </a:extLst>
          </p:cNvPr>
          <p:cNvPicPr>
            <a:picLocks noChangeAspect="1"/>
          </p:cNvPicPr>
          <p:nvPr/>
        </p:nvPicPr>
        <p:blipFill rotWithShape="1">
          <a:blip r:embed="rId12">
            <a:extLst>
              <a:ext uri="{28A0092B-C50C-407E-A947-70E740481C1C}">
                <a14:useLocalDpi xmlns:a14="http://schemas.microsoft.com/office/drawing/2010/main" val="0"/>
              </a:ext>
            </a:extLst>
          </a:blip>
          <a:srcRect l="3769" t="14225" r="6909" b="11377"/>
          <a:stretch/>
        </p:blipFill>
        <p:spPr>
          <a:xfrm>
            <a:off x="221826" y="5011722"/>
            <a:ext cx="1786361" cy="398094"/>
          </a:xfrm>
          <a:prstGeom prst="rect">
            <a:avLst/>
          </a:prstGeom>
        </p:spPr>
      </p:pic>
      <p:sp>
        <p:nvSpPr>
          <p:cNvPr id="78" name="对话气泡: 椭圆形 77">
            <a:extLst>
              <a:ext uri="{FF2B5EF4-FFF2-40B4-BE49-F238E27FC236}">
                <a16:creationId xmlns:a16="http://schemas.microsoft.com/office/drawing/2014/main" id="{BF3E59F7-637F-4A0F-81F2-E24BA497DF7E}"/>
              </a:ext>
            </a:extLst>
          </p:cNvPr>
          <p:cNvSpPr/>
          <p:nvPr/>
        </p:nvSpPr>
        <p:spPr bwMode="auto">
          <a:xfrm>
            <a:off x="124346" y="5801116"/>
            <a:ext cx="1981324" cy="990601"/>
          </a:xfrm>
          <a:prstGeom prst="wedgeEllipseCallout">
            <a:avLst>
              <a:gd name="adj1" fmla="val 65259"/>
              <a:gd name="adj2" fmla="val -36317"/>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endParaRPr lang="en-US" altLang="zh-CN" dirty="0"/>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4B4EC8AC-9CD0-4205-8E11-921FB268C402}"/>
                  </a:ext>
                </a:extLst>
              </p:cNvPr>
              <p:cNvSpPr/>
              <p:nvPr/>
            </p:nvSpPr>
            <p:spPr bwMode="auto">
              <a:xfrm>
                <a:off x="2825619" y="3373590"/>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sz="1600" i="1" smtClean="0">
                          <a:solidFill>
                            <a:schemeClr val="bg1"/>
                          </a:solidFill>
                          <a:latin typeface="Cambria Math" panose="02040503050406030204" pitchFamily="18" charset="0"/>
                        </a:rPr>
                        <m:t>𝑢</m:t>
                      </m:r>
                    </m:oMath>
                  </m:oMathPara>
                </a14:m>
                <a:endParaRPr lang="zh-CN" altLang="en-US" sz="1600" dirty="0">
                  <a:solidFill>
                    <a:schemeClr val="bg1"/>
                  </a:solidFill>
                  <a:latin typeface="+mn-lt"/>
                </a:endParaRPr>
              </a:p>
            </p:txBody>
          </p:sp>
        </mc:Choice>
        <mc:Fallback xmlns="">
          <p:sp>
            <p:nvSpPr>
              <p:cNvPr id="41" name="矩形 40">
                <a:extLst>
                  <a:ext uri="{FF2B5EF4-FFF2-40B4-BE49-F238E27FC236}">
                    <a16:creationId xmlns:a16="http://schemas.microsoft.com/office/drawing/2014/main" id="{4B4EC8AC-9CD0-4205-8E11-921FB268C402}"/>
                  </a:ext>
                </a:extLst>
              </p:cNvPr>
              <p:cNvSpPr>
                <a:spLocks noRot="1" noChangeAspect="1" noMove="1" noResize="1" noEditPoints="1" noAdjustHandles="1" noChangeArrowheads="1" noChangeShapeType="1" noTextEdit="1"/>
              </p:cNvSpPr>
              <p:nvPr/>
            </p:nvSpPr>
            <p:spPr bwMode="auto">
              <a:xfrm>
                <a:off x="2825619" y="3373590"/>
                <a:ext cx="1225419" cy="317242"/>
              </a:xfrm>
              <a:prstGeom prst="rect">
                <a:avLst/>
              </a:prstGeom>
              <a:blipFill>
                <a:blip r:embed="rId13"/>
                <a:stretch>
                  <a:fillRect/>
                </a:stretch>
              </a:blipFill>
              <a:ln>
                <a:headEnd/>
                <a:tailEnd/>
              </a:ln>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DC5C3FD3-1B57-4C44-ABF2-B34DD439306B}"/>
              </a:ext>
            </a:extLst>
          </p:cNvPr>
          <p:cNvCxnSpPr>
            <a:cxnSpLocks/>
          </p:cNvCxnSpPr>
          <p:nvPr/>
        </p:nvCxnSpPr>
        <p:spPr>
          <a:xfrm flipH="1">
            <a:off x="3427276" y="3701444"/>
            <a:ext cx="2709" cy="6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9E707A3C-7452-42AF-9A43-2D8002CD14AC}"/>
                  </a:ext>
                </a:extLst>
              </p:cNvPr>
              <p:cNvSpPr/>
              <p:nvPr/>
            </p:nvSpPr>
            <p:spPr bwMode="auto">
              <a:xfrm>
                <a:off x="5384546" y="3357555"/>
                <a:ext cx="1225419" cy="317242"/>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solidFill>
                            <a:schemeClr val="bg1"/>
                          </a:solidFill>
                          <a:latin typeface="Cambria Math" panose="02040503050406030204" pitchFamily="18" charset="0"/>
                        </a:rPr>
                        <m:t>𝑣</m:t>
                      </m:r>
                    </m:oMath>
                  </m:oMathPara>
                </a14:m>
                <a:endParaRPr lang="zh-CN" altLang="en-US" sz="1600" dirty="0">
                  <a:solidFill>
                    <a:schemeClr val="bg1"/>
                  </a:solidFill>
                  <a:latin typeface="+mn-lt"/>
                </a:endParaRPr>
              </a:p>
            </p:txBody>
          </p:sp>
        </mc:Choice>
        <mc:Fallback xmlns="">
          <p:sp>
            <p:nvSpPr>
              <p:cNvPr id="51" name="矩形 50">
                <a:extLst>
                  <a:ext uri="{FF2B5EF4-FFF2-40B4-BE49-F238E27FC236}">
                    <a16:creationId xmlns:a16="http://schemas.microsoft.com/office/drawing/2014/main" id="{9E707A3C-7452-42AF-9A43-2D8002CD14AC}"/>
                  </a:ext>
                </a:extLst>
              </p:cNvPr>
              <p:cNvSpPr>
                <a:spLocks noRot="1" noChangeAspect="1" noMove="1" noResize="1" noEditPoints="1" noAdjustHandles="1" noChangeArrowheads="1" noChangeShapeType="1" noTextEdit="1"/>
              </p:cNvSpPr>
              <p:nvPr/>
            </p:nvSpPr>
            <p:spPr bwMode="auto">
              <a:xfrm>
                <a:off x="5384546" y="3357555"/>
                <a:ext cx="1225419" cy="317242"/>
              </a:xfrm>
              <a:prstGeom prst="rect">
                <a:avLst/>
              </a:prstGeom>
              <a:blipFill>
                <a:blip r:embed="rId14"/>
                <a:stretch>
                  <a:fillRect/>
                </a:stretch>
              </a:blipFill>
              <a:ln>
                <a:headEnd/>
                <a:tailEnd/>
              </a:ln>
            </p:spPr>
            <p:txBody>
              <a:bodyPr/>
              <a:lstStyle/>
              <a:p>
                <a:r>
                  <a:rPr lang="zh-CN" altLang="en-US">
                    <a:noFill/>
                  </a:rPr>
                  <a:t> </a:t>
                </a:r>
              </a:p>
            </p:txBody>
          </p:sp>
        </mc:Fallback>
      </mc:AlternateContent>
      <p:cxnSp>
        <p:nvCxnSpPr>
          <p:cNvPr id="57" name="直接箭头连接符 56">
            <a:extLst>
              <a:ext uri="{FF2B5EF4-FFF2-40B4-BE49-F238E27FC236}">
                <a16:creationId xmlns:a16="http://schemas.microsoft.com/office/drawing/2014/main" id="{1E58E447-7A00-4C7C-BBD6-CB30D3D90892}"/>
              </a:ext>
            </a:extLst>
          </p:cNvPr>
          <p:cNvCxnSpPr>
            <a:cxnSpLocks/>
          </p:cNvCxnSpPr>
          <p:nvPr/>
        </p:nvCxnSpPr>
        <p:spPr>
          <a:xfrm flipH="1">
            <a:off x="5987337" y="3683264"/>
            <a:ext cx="2709" cy="6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FC16EBDB-4375-4D91-96C5-D34BED8CF3B7}"/>
              </a:ext>
            </a:extLst>
          </p:cNvPr>
          <p:cNvSpPr/>
          <p:nvPr/>
        </p:nvSpPr>
        <p:spPr bwMode="auto">
          <a:xfrm>
            <a:off x="4344494" y="2901443"/>
            <a:ext cx="786110" cy="32422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600" dirty="0">
                <a:solidFill>
                  <a:schemeClr val="bg1"/>
                </a:solidFill>
                <a:latin typeface="+mn-lt"/>
              </a:rPr>
              <a:t>KCCA</a:t>
            </a:r>
            <a:endParaRPr lang="zh-CN" altLang="en-US" sz="1600" dirty="0">
              <a:solidFill>
                <a:schemeClr val="bg1"/>
              </a:solidFill>
              <a:latin typeface="+mn-lt"/>
            </a:endParaRPr>
          </a:p>
        </p:txBody>
      </p:sp>
      <p:cxnSp>
        <p:nvCxnSpPr>
          <p:cNvPr id="34" name="直接箭头连接符 33">
            <a:extLst>
              <a:ext uri="{FF2B5EF4-FFF2-40B4-BE49-F238E27FC236}">
                <a16:creationId xmlns:a16="http://schemas.microsoft.com/office/drawing/2014/main" id="{471EF4AF-44EF-49F4-B312-C962520A7063}"/>
              </a:ext>
            </a:extLst>
          </p:cNvPr>
          <p:cNvCxnSpPr>
            <a:cxnSpLocks/>
            <a:stCxn id="8" idx="2"/>
            <a:endCxn id="27" idx="1"/>
          </p:cNvCxnSpPr>
          <p:nvPr/>
        </p:nvCxnSpPr>
        <p:spPr>
          <a:xfrm>
            <a:off x="3441038" y="2735812"/>
            <a:ext cx="903456" cy="327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F6B8D26-C76F-4475-973C-05E475A3940C}"/>
              </a:ext>
            </a:extLst>
          </p:cNvPr>
          <p:cNvCxnSpPr>
            <a:cxnSpLocks/>
            <a:stCxn id="27" idx="1"/>
            <a:endCxn id="41" idx="0"/>
          </p:cNvCxnSpPr>
          <p:nvPr/>
        </p:nvCxnSpPr>
        <p:spPr>
          <a:xfrm flipH="1">
            <a:off x="3438329" y="3063558"/>
            <a:ext cx="906165" cy="31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A3615A2-7688-4B92-B397-35B6575D161B}"/>
              </a:ext>
            </a:extLst>
          </p:cNvPr>
          <p:cNvCxnSpPr>
            <a:cxnSpLocks/>
            <a:stCxn id="9" idx="2"/>
            <a:endCxn id="27" idx="3"/>
          </p:cNvCxnSpPr>
          <p:nvPr/>
        </p:nvCxnSpPr>
        <p:spPr>
          <a:xfrm flipH="1">
            <a:off x="5130604" y="2736982"/>
            <a:ext cx="858089" cy="32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7D8825C-0B36-43C7-B36D-739DB449C2D5}"/>
              </a:ext>
            </a:extLst>
          </p:cNvPr>
          <p:cNvCxnSpPr>
            <a:cxnSpLocks/>
            <a:stCxn id="27" idx="3"/>
            <a:endCxn id="51" idx="0"/>
          </p:cNvCxnSpPr>
          <p:nvPr/>
        </p:nvCxnSpPr>
        <p:spPr>
          <a:xfrm>
            <a:off x="5130604" y="3063558"/>
            <a:ext cx="866652" cy="293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对话气泡: 椭圆形 69">
                <a:extLst>
                  <a:ext uri="{FF2B5EF4-FFF2-40B4-BE49-F238E27FC236}">
                    <a16:creationId xmlns:a16="http://schemas.microsoft.com/office/drawing/2014/main" id="{FB45005C-3A86-4492-B7C8-D6552125B6C2}"/>
                  </a:ext>
                </a:extLst>
              </p:cNvPr>
              <p:cNvSpPr/>
              <p:nvPr/>
            </p:nvSpPr>
            <p:spPr bwMode="auto">
              <a:xfrm>
                <a:off x="126626" y="2568257"/>
                <a:ext cx="1981324" cy="990601"/>
              </a:xfrm>
              <a:prstGeom prst="wedgeEllipseCallout">
                <a:avLst>
                  <a:gd name="adj1" fmla="val 66201"/>
                  <a:gd name="adj2" fmla="val 7953"/>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14:m>
                  <m:oMathPara xmlns:m="http://schemas.openxmlformats.org/officeDocument/2006/math">
                    <m:oMathParaPr>
                      <m:jc m:val="center"/>
                    </m:oMathParaPr>
                    <m:oMath xmlns:m="http://schemas.openxmlformats.org/officeDocument/2006/math">
                      <m:r>
                        <a:rPr lang="en-US" altLang="zh-CN" sz="1200" i="1">
                          <a:latin typeface="Cambria Math" panose="02040503050406030204" pitchFamily="18" charset="0"/>
                        </a:rPr>
                        <m:t>𝑢</m:t>
                      </m:r>
                      <m:r>
                        <a:rPr lang="en-US" altLang="zh-CN" sz="1200" i="1">
                          <a:latin typeface="Cambria Math" panose="02040503050406030204" pitchFamily="18" charset="0"/>
                        </a:rPr>
                        <m:t>=</m:t>
                      </m:r>
                      <m:d>
                        <m:dPr>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ea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𝐹</m:t>
                              </m:r>
                            </m:e>
                            <m:sup>
                              <m:r>
                                <a:rPr lang="en-US" altLang="zh-CN" sz="1200" i="1">
                                  <a:latin typeface="Cambria Math" panose="02040503050406030204" pitchFamily="18" charset="0"/>
                                  <a:ea typeface="Cambria Math" panose="02040503050406030204" pitchFamily="18" charset="0"/>
                                </a:rPr>
                                <m:t>𝑇</m:t>
                              </m:r>
                            </m:sup>
                          </m:sSup>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𝑅</m:t>
                              </m:r>
                            </m:e>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sub>
                            <m:sup>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sup>
                          </m:sSub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𝑥</m:t>
                              </m:r>
                            </m:sub>
                          </m:sSub>
                        </m:e>
                      </m:d>
                      <m:r>
                        <a:rPr lang="en-US" altLang="zh-CN" sz="1200" i="1">
                          <a:latin typeface="Cambria Math" panose="02040503050406030204" pitchFamily="18" charset="0"/>
                        </a:rPr>
                        <m:t>,</m:t>
                      </m:r>
                    </m:oMath>
                  </m:oMathPara>
                </a14:m>
                <a:endParaRPr lang="en-US" altLang="zh-CN" sz="12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altLang="zh-CN" sz="1200" i="1">
                          <a:latin typeface="Cambria Math" panose="02040503050406030204" pitchFamily="18" charset="0"/>
                        </a:rPr>
                        <m:t>𝑣</m:t>
                      </m:r>
                      <m:r>
                        <a:rPr lang="en-US" altLang="zh-CN" sz="1200" i="1">
                          <a:latin typeface="Cambria Math" panose="02040503050406030204" pitchFamily="18" charset="0"/>
                        </a:rPr>
                        <m:t>=</m:t>
                      </m:r>
                      <m:d>
                        <m:dPr>
                          <m:ctrlPr>
                            <a:rPr lang="en-US" altLang="zh-CN" sz="1200" i="1">
                              <a:latin typeface="Cambria Math" panose="02040503050406030204" pitchFamily="18" charset="0"/>
                            </a:rPr>
                          </m:ctrlPr>
                        </m:dPr>
                        <m:e>
                          <m:sSup>
                            <m:sSupPr>
                              <m:ctrlPr>
                                <a:rPr lang="el-GR" altLang="zh-CN" sz="1200" i="1">
                                  <a:latin typeface="Cambria Math" panose="02040503050406030204" pitchFamily="18" charset="0"/>
                                  <a:ea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𝐺</m:t>
                              </m:r>
                            </m:e>
                            <m:sup>
                              <m:r>
                                <a:rPr lang="en-US" altLang="zh-CN" sz="1200" i="1">
                                  <a:latin typeface="Cambria Math" panose="02040503050406030204" pitchFamily="18" charset="0"/>
                                  <a:ea typeface="Cambria Math" panose="02040503050406030204" pitchFamily="18" charset="0"/>
                                </a:rPr>
                                <m:t>𝑇</m:t>
                              </m:r>
                            </m:sup>
                          </m:sSup>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𝑅</m:t>
                              </m:r>
                            </m:e>
                            <m: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sub>
                            <m:sup>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a:latin typeface="Cambria Math" panose="02040503050406030204" pitchFamily="18" charset="0"/>
                                    </a:rPr>
                                    <m:t>2</m:t>
                                  </m:r>
                                </m:den>
                              </m:f>
                            </m:sup>
                          </m:sSubSup>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𝑧</m:t>
                              </m:r>
                            </m:e>
                            <m:sub>
                              <m:r>
                                <a:rPr lang="en-US" altLang="zh-CN" sz="1200" i="1">
                                  <a:latin typeface="Cambria Math" panose="02040503050406030204" pitchFamily="18" charset="0"/>
                                </a:rPr>
                                <m:t>𝑦</m:t>
                              </m:r>
                            </m:sub>
                          </m:sSub>
                        </m:e>
                      </m:d>
                    </m:oMath>
                  </m:oMathPara>
                </a14:m>
                <a:endParaRPr lang="en-US" altLang="zh-CN" sz="1200" dirty="0"/>
              </a:p>
            </p:txBody>
          </p:sp>
        </mc:Choice>
        <mc:Fallback xmlns="">
          <p:sp>
            <p:nvSpPr>
              <p:cNvPr id="70" name="对话气泡: 椭圆形 69">
                <a:extLst>
                  <a:ext uri="{FF2B5EF4-FFF2-40B4-BE49-F238E27FC236}">
                    <a16:creationId xmlns:a16="http://schemas.microsoft.com/office/drawing/2014/main" id="{FB45005C-3A86-4492-B7C8-D6552125B6C2}"/>
                  </a:ext>
                </a:extLst>
              </p:cNvPr>
              <p:cNvSpPr>
                <a:spLocks noRot="1" noChangeAspect="1" noMove="1" noResize="1" noEditPoints="1" noAdjustHandles="1" noChangeArrowheads="1" noChangeShapeType="1" noTextEdit="1"/>
              </p:cNvSpPr>
              <p:nvPr/>
            </p:nvSpPr>
            <p:spPr bwMode="auto">
              <a:xfrm>
                <a:off x="126626" y="2568257"/>
                <a:ext cx="1981324" cy="990601"/>
              </a:xfrm>
              <a:prstGeom prst="wedgeEllipseCallout">
                <a:avLst>
                  <a:gd name="adj1" fmla="val 66201"/>
                  <a:gd name="adj2" fmla="val 7953"/>
                </a:avLst>
              </a:prstGeom>
              <a:blipFill>
                <a:blip r:embed="rId15"/>
                <a:stretch>
                  <a:fillRect/>
                </a:stretch>
              </a:blipFill>
              <a:ln>
                <a:headEnd/>
                <a:tailEnd/>
              </a:ln>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98490DBA-5BEC-4959-8B7D-860359E225E9}"/>
              </a:ext>
            </a:extLst>
          </p:cNvPr>
          <p:cNvPicPr>
            <a:picLocks noChangeAspect="1"/>
          </p:cNvPicPr>
          <p:nvPr/>
        </p:nvPicPr>
        <p:blipFill rotWithShape="1">
          <a:blip r:embed="rId16">
            <a:extLst>
              <a:ext uri="{28A0092B-C50C-407E-A947-70E740481C1C}">
                <a14:useLocalDpi xmlns:a14="http://schemas.microsoft.com/office/drawing/2010/main" val="0"/>
              </a:ext>
            </a:extLst>
          </a:blip>
          <a:srcRect l="4961" t="7500" r="38405" b="59872"/>
          <a:stretch/>
        </p:blipFill>
        <p:spPr>
          <a:xfrm>
            <a:off x="306643" y="6030989"/>
            <a:ext cx="1616725" cy="443679"/>
          </a:xfrm>
          <a:prstGeom prst="rect">
            <a:avLst/>
          </a:prstGeom>
        </p:spPr>
      </p:pic>
      <p:pic>
        <p:nvPicPr>
          <p:cNvPr id="48" name="图片 47">
            <a:extLst>
              <a:ext uri="{FF2B5EF4-FFF2-40B4-BE49-F238E27FC236}">
                <a16:creationId xmlns:a16="http://schemas.microsoft.com/office/drawing/2014/main" id="{07533054-904C-4D79-8FF8-E95A36F8495C}"/>
              </a:ext>
            </a:extLst>
          </p:cNvPr>
          <p:cNvPicPr>
            <a:picLocks noChangeAspect="1"/>
          </p:cNvPicPr>
          <p:nvPr/>
        </p:nvPicPr>
        <p:blipFill rotWithShape="1">
          <a:blip r:embed="rId17">
            <a:extLst>
              <a:ext uri="{28A0092B-C50C-407E-A947-70E740481C1C}">
                <a14:useLocalDpi xmlns:a14="http://schemas.microsoft.com/office/drawing/2010/main" val="0"/>
              </a:ext>
            </a:extLst>
          </a:blip>
          <a:srcRect l="3668" t="11158" r="42199" b="57077"/>
          <a:stretch/>
        </p:blipFill>
        <p:spPr>
          <a:xfrm>
            <a:off x="306643" y="3944413"/>
            <a:ext cx="1618979" cy="444745"/>
          </a:xfrm>
          <a:prstGeom prst="rect">
            <a:avLst/>
          </a:prstGeom>
        </p:spPr>
      </p:pic>
    </p:spTree>
    <p:extLst>
      <p:ext uri="{BB962C8B-B14F-4D97-AF65-F5344CB8AC3E}">
        <p14:creationId xmlns:p14="http://schemas.microsoft.com/office/powerpoint/2010/main" val="105484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796AB-C178-4C2D-AEF2-D8179D25C663}"/>
              </a:ext>
            </a:extLst>
          </p:cNvPr>
          <p:cNvSpPr>
            <a:spLocks noGrp="1"/>
          </p:cNvSpPr>
          <p:nvPr>
            <p:ph type="title"/>
          </p:nvPr>
        </p:nvSpPr>
        <p:spPr/>
        <p:txBody>
          <a:bodyPr/>
          <a:lstStyle/>
          <a:p>
            <a:r>
              <a:rPr lang="en-US" altLang="zh-CN" dirty="0"/>
              <a:t>Experiment – MNIST Data Set</a:t>
            </a:r>
            <a:endParaRPr lang="zh-CN" altLang="en-US" dirty="0"/>
          </a:p>
        </p:txBody>
      </p:sp>
      <p:sp>
        <p:nvSpPr>
          <p:cNvPr id="3" name="内容占位符 2">
            <a:extLst>
              <a:ext uri="{FF2B5EF4-FFF2-40B4-BE49-F238E27FC236}">
                <a16:creationId xmlns:a16="http://schemas.microsoft.com/office/drawing/2014/main" id="{62133E41-7E59-4C28-BF35-76A58D44EF8E}"/>
              </a:ext>
            </a:extLst>
          </p:cNvPr>
          <p:cNvSpPr>
            <a:spLocks noGrp="1"/>
          </p:cNvSpPr>
          <p:nvPr>
            <p:ph idx="1"/>
          </p:nvPr>
        </p:nvSpPr>
        <p:spPr/>
        <p:txBody>
          <a:bodyPr/>
          <a:lstStyle/>
          <a:p>
            <a:r>
              <a:rPr lang="en-US" altLang="zh-CN" dirty="0"/>
              <a:t>MNIST data set, 55000 for training and 10000 for testing</a:t>
            </a:r>
          </a:p>
          <a:p>
            <a:r>
              <a:rPr lang="en-US" altLang="zh-CN" dirty="0"/>
              <a:t>28 * 28 = 784 pixels for each image, grayscale 0-1</a:t>
            </a:r>
          </a:p>
          <a:p>
            <a:endParaRPr lang="zh-CN" altLang="en-US" dirty="0"/>
          </a:p>
        </p:txBody>
      </p:sp>
      <p:pic>
        <p:nvPicPr>
          <p:cNvPr id="5" name="图片 4">
            <a:extLst>
              <a:ext uri="{FF2B5EF4-FFF2-40B4-BE49-F238E27FC236}">
                <a16:creationId xmlns:a16="http://schemas.microsoft.com/office/drawing/2014/main" id="{B3C57B44-0C3C-46EA-B8C4-DE80B8B68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722" y="2572302"/>
            <a:ext cx="4954556" cy="2551596"/>
          </a:xfrm>
          <a:prstGeom prst="rect">
            <a:avLst/>
          </a:prstGeom>
        </p:spPr>
      </p:pic>
      <p:sp>
        <p:nvSpPr>
          <p:cNvPr id="6" name="文本框 5">
            <a:extLst>
              <a:ext uri="{FF2B5EF4-FFF2-40B4-BE49-F238E27FC236}">
                <a16:creationId xmlns:a16="http://schemas.microsoft.com/office/drawing/2014/main" id="{87375FC4-F227-4207-950A-205A4C005062}"/>
              </a:ext>
            </a:extLst>
          </p:cNvPr>
          <p:cNvSpPr txBox="1"/>
          <p:nvPr/>
        </p:nvSpPr>
        <p:spPr>
          <a:xfrm>
            <a:off x="457200" y="5611278"/>
            <a:ext cx="8229600" cy="863082"/>
          </a:xfrm>
          <a:prstGeom prst="rect">
            <a:avLst/>
          </a:prstGeom>
          <a:noFill/>
        </p:spPr>
        <p:txBody>
          <a:bodyPr wrap="square" rtlCol="0">
            <a:noAutofit/>
          </a:bodyPr>
          <a:lstStyle/>
          <a:p>
            <a:pPr algn="ctr"/>
            <a:r>
              <a:rPr lang="en-US" altLang="zh-CN" sz="1600" dirty="0">
                <a:solidFill>
                  <a:schemeClr val="bg1">
                    <a:lumMod val="65000"/>
                  </a:schemeClr>
                </a:solidFill>
              </a:rPr>
              <a:t>Picture resource: Cheng, </a:t>
            </a:r>
            <a:r>
              <a:rPr lang="en-US" altLang="zh-CN" sz="1600" dirty="0" err="1">
                <a:solidFill>
                  <a:schemeClr val="bg1">
                    <a:lumMod val="65000"/>
                  </a:schemeClr>
                </a:solidFill>
              </a:rPr>
              <a:t>Chunling</a:t>
            </a:r>
            <a:r>
              <a:rPr lang="en-US" altLang="zh-CN" sz="1600" dirty="0">
                <a:solidFill>
                  <a:schemeClr val="bg1">
                    <a:lumMod val="65000"/>
                  </a:schemeClr>
                </a:solidFill>
              </a:rPr>
              <a:t>, et al. "A multilayer improved RBM network based image compression method in wireless sensor networks." International Journal of Distributed Sensor Networks 12.3 (2016): 1851829.</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04912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56BA-8F00-4B2C-A5A5-3409DDF1F74D}"/>
              </a:ext>
            </a:extLst>
          </p:cNvPr>
          <p:cNvSpPr>
            <a:spLocks noGrp="1"/>
          </p:cNvSpPr>
          <p:nvPr>
            <p:ph type="title"/>
          </p:nvPr>
        </p:nvSpPr>
        <p:spPr/>
        <p:txBody>
          <a:bodyPr/>
          <a:lstStyle/>
          <a:p>
            <a:r>
              <a:rPr lang="en-US" altLang="zh-CN" dirty="0"/>
              <a:t>Overview</a:t>
            </a:r>
            <a:endParaRPr lang="zh-CN" altLang="en-US" dirty="0"/>
          </a:p>
        </p:txBody>
      </p:sp>
      <p:sp>
        <p:nvSpPr>
          <p:cNvPr id="4" name="矩形: 圆角 3">
            <a:extLst>
              <a:ext uri="{FF2B5EF4-FFF2-40B4-BE49-F238E27FC236}">
                <a16:creationId xmlns:a16="http://schemas.microsoft.com/office/drawing/2014/main" id="{A950954E-6859-4E99-99BB-A782D4FAEE00}"/>
              </a:ext>
            </a:extLst>
          </p:cNvPr>
          <p:cNvSpPr/>
          <p:nvPr/>
        </p:nvSpPr>
        <p:spPr bwMode="auto">
          <a:xfrm>
            <a:off x="746450" y="3099318"/>
            <a:ext cx="2192694" cy="1385596"/>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latin typeface="+mn-lt"/>
              </a:rPr>
              <a:t>Deep </a:t>
            </a:r>
            <a:r>
              <a:rPr lang="en-US" altLang="zh-CN" sz="1600" dirty="0">
                <a:solidFill>
                  <a:schemeClr val="bg1"/>
                </a:solidFill>
              </a:rPr>
              <a:t>Learning </a:t>
            </a:r>
          </a:p>
          <a:p>
            <a:pPr algn="ctr"/>
            <a:r>
              <a:rPr lang="en-US" altLang="zh-CN" sz="1600" dirty="0">
                <a:solidFill>
                  <a:schemeClr val="bg1"/>
                </a:solidFill>
              </a:rPr>
              <a:t>(</a:t>
            </a:r>
            <a:r>
              <a:rPr lang="en-US" altLang="zh-CN" sz="1600" dirty="0">
                <a:solidFill>
                  <a:schemeClr val="bg1"/>
                </a:solidFill>
                <a:latin typeface="+mn-lt"/>
              </a:rPr>
              <a:t>Autoencoders)</a:t>
            </a:r>
            <a:endParaRPr lang="zh-CN" altLang="en-US" sz="1600" dirty="0">
              <a:solidFill>
                <a:schemeClr val="bg1"/>
              </a:solidFill>
              <a:latin typeface="+mn-lt"/>
            </a:endParaRPr>
          </a:p>
        </p:txBody>
      </p:sp>
      <p:sp>
        <p:nvSpPr>
          <p:cNvPr id="5" name="矩形: 圆角 4">
            <a:extLst>
              <a:ext uri="{FF2B5EF4-FFF2-40B4-BE49-F238E27FC236}">
                <a16:creationId xmlns:a16="http://schemas.microsoft.com/office/drawing/2014/main" id="{FFCB9F1B-F656-45FC-9CA4-10B086393419}"/>
              </a:ext>
            </a:extLst>
          </p:cNvPr>
          <p:cNvSpPr/>
          <p:nvPr/>
        </p:nvSpPr>
        <p:spPr bwMode="auto">
          <a:xfrm>
            <a:off x="5309122" y="1880117"/>
            <a:ext cx="2192694" cy="1385597"/>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rPr>
              <a:t>Canonical </a:t>
            </a:r>
          </a:p>
          <a:p>
            <a:pPr algn="ctr"/>
            <a:r>
              <a:rPr lang="en-US" altLang="zh-CN" sz="1600" dirty="0">
                <a:solidFill>
                  <a:schemeClr val="bg1"/>
                </a:solidFill>
              </a:rPr>
              <a:t>Correlation </a:t>
            </a:r>
          </a:p>
          <a:p>
            <a:pPr algn="ctr"/>
            <a:r>
              <a:rPr lang="en-US" altLang="zh-CN" sz="1600" dirty="0">
                <a:solidFill>
                  <a:schemeClr val="bg1"/>
                </a:solidFill>
              </a:rPr>
              <a:t>Analysis (CCA)</a:t>
            </a:r>
            <a:endParaRPr lang="zh-CN" altLang="en-US" sz="1600" dirty="0">
              <a:solidFill>
                <a:schemeClr val="bg1"/>
              </a:solidFill>
              <a:latin typeface="+mn-lt"/>
            </a:endParaRPr>
          </a:p>
        </p:txBody>
      </p:sp>
      <p:sp>
        <p:nvSpPr>
          <p:cNvPr id="6" name="矩形: 圆角 5">
            <a:extLst>
              <a:ext uri="{FF2B5EF4-FFF2-40B4-BE49-F238E27FC236}">
                <a16:creationId xmlns:a16="http://schemas.microsoft.com/office/drawing/2014/main" id="{D1FF79F7-3DCC-4C2F-95DA-D9A23D4BA226}"/>
              </a:ext>
            </a:extLst>
          </p:cNvPr>
          <p:cNvSpPr/>
          <p:nvPr/>
        </p:nvSpPr>
        <p:spPr bwMode="auto">
          <a:xfrm>
            <a:off x="5309121" y="4318518"/>
            <a:ext cx="2192695" cy="1385598"/>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latin typeface="+mn-lt"/>
              </a:rPr>
              <a:t>Kernel </a:t>
            </a:r>
            <a:r>
              <a:rPr lang="en-US" altLang="zh-CN" sz="1600" dirty="0">
                <a:solidFill>
                  <a:schemeClr val="bg1"/>
                </a:solidFill>
              </a:rPr>
              <a:t>Canonical </a:t>
            </a:r>
          </a:p>
          <a:p>
            <a:pPr algn="ctr"/>
            <a:r>
              <a:rPr lang="en-US" altLang="zh-CN" sz="1600" dirty="0">
                <a:solidFill>
                  <a:schemeClr val="bg1"/>
                </a:solidFill>
              </a:rPr>
              <a:t>Correlation</a:t>
            </a:r>
          </a:p>
          <a:p>
            <a:pPr algn="ctr"/>
            <a:r>
              <a:rPr lang="en-US" altLang="zh-CN" sz="1600" dirty="0">
                <a:solidFill>
                  <a:schemeClr val="bg1"/>
                </a:solidFill>
                <a:latin typeface="+mn-lt"/>
              </a:rPr>
              <a:t>Analysis (KCCA)</a:t>
            </a:r>
            <a:endParaRPr lang="zh-CN" altLang="en-US" sz="1600" dirty="0">
              <a:solidFill>
                <a:schemeClr val="bg1"/>
              </a:solidFill>
              <a:latin typeface="+mn-lt"/>
            </a:endParaRPr>
          </a:p>
        </p:txBody>
      </p:sp>
      <p:cxnSp>
        <p:nvCxnSpPr>
          <p:cNvPr id="8" name="直接箭头连接符 7">
            <a:extLst>
              <a:ext uri="{FF2B5EF4-FFF2-40B4-BE49-F238E27FC236}">
                <a16:creationId xmlns:a16="http://schemas.microsoft.com/office/drawing/2014/main" id="{95147BB0-1DB5-4323-9877-C2C3266AB462}"/>
              </a:ext>
            </a:extLst>
          </p:cNvPr>
          <p:cNvCxnSpPr>
            <a:stCxn id="5" idx="2"/>
            <a:endCxn id="6" idx="0"/>
          </p:cNvCxnSpPr>
          <p:nvPr/>
        </p:nvCxnSpPr>
        <p:spPr>
          <a:xfrm>
            <a:off x="6405469" y="3265714"/>
            <a:ext cx="0" cy="105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4A074B7-0643-4136-AEA4-A5DA652FE6A1}"/>
              </a:ext>
            </a:extLst>
          </p:cNvPr>
          <p:cNvCxnSpPr>
            <a:cxnSpLocks/>
            <a:stCxn id="4" idx="3"/>
            <a:endCxn id="4" idx="3"/>
          </p:cNvCxnSpPr>
          <p:nvPr/>
        </p:nvCxnSpPr>
        <p:spPr>
          <a:xfrm>
            <a:off x="2939144" y="3792116"/>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591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97FC8-E083-49CD-A29F-0351620C9122}"/>
              </a:ext>
            </a:extLst>
          </p:cNvPr>
          <p:cNvSpPr>
            <a:spLocks noGrp="1"/>
          </p:cNvSpPr>
          <p:nvPr>
            <p:ph type="title"/>
          </p:nvPr>
        </p:nvSpPr>
        <p:spPr/>
        <p:txBody>
          <a:bodyPr/>
          <a:lstStyle/>
          <a:p>
            <a:r>
              <a:rPr lang="en-US" altLang="zh-CN" dirty="0"/>
              <a:t>Experiment – MNIST Data Set</a:t>
            </a:r>
            <a:endParaRPr lang="zh-CN" altLang="en-US" dirty="0"/>
          </a:p>
        </p:txBody>
      </p:sp>
      <p:sp>
        <p:nvSpPr>
          <p:cNvPr id="3" name="内容占位符 2">
            <a:extLst>
              <a:ext uri="{FF2B5EF4-FFF2-40B4-BE49-F238E27FC236}">
                <a16:creationId xmlns:a16="http://schemas.microsoft.com/office/drawing/2014/main" id="{F38B9FF7-845C-4F76-A241-8C4AA5ACFCF3}"/>
              </a:ext>
            </a:extLst>
          </p:cNvPr>
          <p:cNvSpPr>
            <a:spLocks noGrp="1"/>
          </p:cNvSpPr>
          <p:nvPr>
            <p:ph idx="1"/>
          </p:nvPr>
        </p:nvSpPr>
        <p:spPr/>
        <p:txBody>
          <a:bodyPr/>
          <a:lstStyle/>
          <a:p>
            <a:r>
              <a:rPr lang="en-US" altLang="zh-CN" dirty="0"/>
              <a:t>Cut each image to upper and lower parts -  x and y</a:t>
            </a:r>
          </a:p>
          <a:p>
            <a:r>
              <a:rPr lang="en-US" altLang="zh-CN" dirty="0"/>
              <a:t>Group by digit</a:t>
            </a:r>
          </a:p>
          <a:p>
            <a:r>
              <a:rPr lang="en-US" altLang="zh-CN" dirty="0"/>
              <a:t>Each image 14 * 28 = 392 dimension</a:t>
            </a:r>
          </a:p>
          <a:p>
            <a:endParaRPr lang="zh-CN" altLang="en-US" dirty="0"/>
          </a:p>
        </p:txBody>
      </p:sp>
      <p:pic>
        <p:nvPicPr>
          <p:cNvPr id="5" name="图片 4">
            <a:extLst>
              <a:ext uri="{FF2B5EF4-FFF2-40B4-BE49-F238E27FC236}">
                <a16:creationId xmlns:a16="http://schemas.microsoft.com/office/drawing/2014/main" id="{F6538A7B-5509-4797-83F8-448522BA6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22741"/>
            <a:ext cx="3669025" cy="1992320"/>
          </a:xfrm>
          <a:prstGeom prst="rect">
            <a:avLst/>
          </a:prstGeom>
        </p:spPr>
      </p:pic>
      <p:pic>
        <p:nvPicPr>
          <p:cNvPr id="7" name="图片 6">
            <a:extLst>
              <a:ext uri="{FF2B5EF4-FFF2-40B4-BE49-F238E27FC236}">
                <a16:creationId xmlns:a16="http://schemas.microsoft.com/office/drawing/2014/main" id="{45A61229-2E44-4F42-964E-949BEDFA9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3122740"/>
            <a:ext cx="3669027" cy="1992321"/>
          </a:xfrm>
          <a:prstGeom prst="rect">
            <a:avLst/>
          </a:prstGeom>
        </p:spPr>
      </p:pic>
    </p:spTree>
    <p:extLst>
      <p:ext uri="{BB962C8B-B14F-4D97-AF65-F5344CB8AC3E}">
        <p14:creationId xmlns:p14="http://schemas.microsoft.com/office/powerpoint/2010/main" val="1258116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7F293-94E9-4D34-B80D-628E85204ECB}"/>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4BB02FAB-233E-4938-9086-C55B37E8557B}"/>
              </a:ext>
            </a:extLst>
          </p:cNvPr>
          <p:cNvSpPr>
            <a:spLocks noGrp="1"/>
          </p:cNvSpPr>
          <p:nvPr>
            <p:ph idx="1"/>
          </p:nvPr>
        </p:nvSpPr>
        <p:spPr/>
        <p:txBody>
          <a:bodyPr/>
          <a:lstStyle/>
          <a:p>
            <a:r>
              <a:rPr lang="en-US" altLang="zh-CN" dirty="0"/>
              <a:t>TensorFlow*</a:t>
            </a:r>
          </a:p>
          <a:p>
            <a:r>
              <a:rPr lang="en-US" altLang="zh-CN" dirty="0"/>
              <a:t>Gradient Descent Optimization*</a:t>
            </a:r>
          </a:p>
          <a:p>
            <a:pPr marL="0" indent="0" algn="ctr">
              <a:buNone/>
            </a:pPr>
            <a:r>
              <a:rPr lang="en-US" altLang="zh-CN" dirty="0" err="1"/>
              <a:t>tf.train.GradientDescentOptimizer</a:t>
            </a:r>
            <a:r>
              <a:rPr lang="en-US" altLang="zh-CN" dirty="0"/>
              <a:t>(learning rate).minimize(cost)</a:t>
            </a:r>
          </a:p>
          <a:p>
            <a:r>
              <a:rPr lang="en-US" altLang="zh-CN" dirty="0"/>
              <a:t>Training parameters:</a:t>
            </a:r>
          </a:p>
          <a:p>
            <a:r>
              <a:rPr lang="en-US" altLang="zh-CN" dirty="0"/>
              <a:t>hidden layer dimension = 100</a:t>
            </a:r>
          </a:p>
          <a:p>
            <a:r>
              <a:rPr lang="en-US" altLang="zh-CN" dirty="0"/>
              <a:t>learning rate = 0.01</a:t>
            </a:r>
          </a:p>
          <a:p>
            <a:r>
              <a:rPr lang="en-US" altLang="zh-CN" dirty="0"/>
              <a:t>training epochs = 2000</a:t>
            </a:r>
          </a:p>
          <a:p>
            <a:r>
              <a:rPr lang="en-US" altLang="zh-CN" dirty="0"/>
              <a:t>batch size = 100</a:t>
            </a:r>
          </a:p>
          <a:p>
            <a:endParaRPr lang="en-US" altLang="zh-CN" dirty="0"/>
          </a:p>
        </p:txBody>
      </p:sp>
      <p:sp>
        <p:nvSpPr>
          <p:cNvPr id="4" name="矩形 3">
            <a:extLst>
              <a:ext uri="{FF2B5EF4-FFF2-40B4-BE49-F238E27FC236}">
                <a16:creationId xmlns:a16="http://schemas.microsoft.com/office/drawing/2014/main" id="{C5551692-AA0F-44A0-A1C4-8CF3F6565231}"/>
              </a:ext>
            </a:extLst>
          </p:cNvPr>
          <p:cNvSpPr/>
          <p:nvPr/>
        </p:nvSpPr>
        <p:spPr>
          <a:xfrm>
            <a:off x="382555" y="5665829"/>
            <a:ext cx="8378890" cy="369332"/>
          </a:xfrm>
          <a:prstGeom prst="rect">
            <a:avLst/>
          </a:prstGeom>
        </p:spPr>
        <p:txBody>
          <a:bodyPr wrap="square">
            <a:spAutoFit/>
          </a:bodyPr>
          <a:lstStyle/>
          <a:p>
            <a:pPr algn="ctr"/>
            <a:r>
              <a:rPr lang="en-US" altLang="zh-CN" dirty="0">
                <a:solidFill>
                  <a:schemeClr val="bg1">
                    <a:lumMod val="65000"/>
                  </a:schemeClr>
                </a:solidFill>
              </a:rPr>
              <a:t>*See back-up slides for TensorFlow and Gradient Descent Optimization</a:t>
            </a:r>
            <a:endParaRPr lang="zh-CN" altLang="en-US" dirty="0" err="1">
              <a:solidFill>
                <a:schemeClr val="bg1">
                  <a:lumMod val="65000"/>
                </a:schemeClr>
              </a:solidFill>
            </a:endParaRPr>
          </a:p>
        </p:txBody>
      </p:sp>
    </p:spTree>
    <p:extLst>
      <p:ext uri="{BB962C8B-B14F-4D97-AF65-F5344CB8AC3E}">
        <p14:creationId xmlns:p14="http://schemas.microsoft.com/office/powerpoint/2010/main" val="1005061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67425-11CB-4A07-86B6-3DD0397D4464}"/>
              </a:ext>
            </a:extLst>
          </p:cNvPr>
          <p:cNvSpPr>
            <a:spLocks noGrp="1"/>
          </p:cNvSpPr>
          <p:nvPr>
            <p:ph type="title"/>
          </p:nvPr>
        </p:nvSpPr>
        <p:spPr/>
        <p:txBody>
          <a:bodyPr/>
          <a:lstStyle/>
          <a:p>
            <a:r>
              <a:rPr lang="en-US" altLang="zh-CN" dirty="0"/>
              <a:t>Experiment – MNIST Data Set</a:t>
            </a:r>
            <a:endParaRPr lang="zh-CN" altLang="en-US" dirty="0"/>
          </a:p>
        </p:txBody>
      </p:sp>
      <p:sp>
        <p:nvSpPr>
          <p:cNvPr id="3" name="内容占位符 2">
            <a:extLst>
              <a:ext uri="{FF2B5EF4-FFF2-40B4-BE49-F238E27FC236}">
                <a16:creationId xmlns:a16="http://schemas.microsoft.com/office/drawing/2014/main" id="{3FEB2F82-D135-4AEC-BED6-84E3AC03ADD4}"/>
              </a:ext>
            </a:extLst>
          </p:cNvPr>
          <p:cNvSpPr>
            <a:spLocks noGrp="1"/>
          </p:cNvSpPr>
          <p:nvPr>
            <p:ph idx="1"/>
          </p:nvPr>
        </p:nvSpPr>
        <p:spPr/>
        <p:txBody>
          <a:bodyPr/>
          <a:lstStyle/>
          <a:p>
            <a:r>
              <a:rPr lang="en-US" altLang="zh-CN" dirty="0"/>
              <a:t>For each digit, 6 random samples for test (12 reconstructed images)</a:t>
            </a:r>
          </a:p>
          <a:p>
            <a:pPr marL="342900" indent="-342900">
              <a:buFont typeface="+mj-lt"/>
              <a:buAutoNum type="arabicPeriod"/>
            </a:pPr>
            <a:r>
              <a:rPr lang="en-US" altLang="zh-CN" dirty="0"/>
              <a:t>“Paired Autoencoders”</a:t>
            </a:r>
          </a:p>
          <a:p>
            <a:pPr marL="342900" indent="-342900">
              <a:buFont typeface="+mj-lt"/>
              <a:buAutoNum type="arabicPeriod"/>
            </a:pPr>
            <a:r>
              <a:rPr lang="en-US" altLang="zh-CN" dirty="0"/>
              <a:t>NCE</a:t>
            </a:r>
          </a:p>
          <a:p>
            <a:pPr marL="342900" indent="-342900">
              <a:buFont typeface="+mj-lt"/>
              <a:buAutoNum type="arabicPeriod"/>
            </a:pPr>
            <a:r>
              <a:rPr lang="en-US" altLang="zh-CN" dirty="0"/>
              <a:t>CE</a:t>
            </a:r>
          </a:p>
          <a:p>
            <a:pPr marL="342900" indent="-342900">
              <a:buFont typeface="+mj-lt"/>
              <a:buAutoNum type="arabicPeriod"/>
            </a:pPr>
            <a:r>
              <a:rPr lang="en-US" altLang="zh-CN" dirty="0"/>
              <a:t>KCE</a:t>
            </a:r>
          </a:p>
          <a:p>
            <a:endParaRPr lang="zh-CN" altLang="en-US" dirty="0"/>
          </a:p>
        </p:txBody>
      </p:sp>
      <p:pic>
        <p:nvPicPr>
          <p:cNvPr id="6" name="图片 5">
            <a:extLst>
              <a:ext uri="{FF2B5EF4-FFF2-40B4-BE49-F238E27FC236}">
                <a16:creationId xmlns:a16="http://schemas.microsoft.com/office/drawing/2014/main" id="{F28E4423-1748-4EC4-BD8C-5EA71DE4A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592" y="2740994"/>
            <a:ext cx="2286183" cy="3249260"/>
          </a:xfrm>
          <a:prstGeom prst="rect">
            <a:avLst/>
          </a:prstGeom>
        </p:spPr>
      </p:pic>
      <p:pic>
        <p:nvPicPr>
          <p:cNvPr id="8" name="图片 7">
            <a:extLst>
              <a:ext uri="{FF2B5EF4-FFF2-40B4-BE49-F238E27FC236}">
                <a16:creationId xmlns:a16="http://schemas.microsoft.com/office/drawing/2014/main" id="{8693A475-0A30-459A-BB8B-2E2631C75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635" y="2740994"/>
            <a:ext cx="2286183" cy="3249260"/>
          </a:xfrm>
          <a:prstGeom prst="rect">
            <a:avLst/>
          </a:prstGeom>
        </p:spPr>
      </p:pic>
      <p:pic>
        <p:nvPicPr>
          <p:cNvPr id="11" name="图片 10">
            <a:extLst>
              <a:ext uri="{FF2B5EF4-FFF2-40B4-BE49-F238E27FC236}">
                <a16:creationId xmlns:a16="http://schemas.microsoft.com/office/drawing/2014/main" id="{E0BCF1EB-7295-4DC5-B0B1-56AC15826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683" y="2852833"/>
            <a:ext cx="1059274" cy="2922816"/>
          </a:xfrm>
          <a:prstGeom prst="rect">
            <a:avLst/>
          </a:prstGeom>
        </p:spPr>
      </p:pic>
      <p:pic>
        <p:nvPicPr>
          <p:cNvPr id="13" name="图片 12">
            <a:extLst>
              <a:ext uri="{FF2B5EF4-FFF2-40B4-BE49-F238E27FC236}">
                <a16:creationId xmlns:a16="http://schemas.microsoft.com/office/drawing/2014/main" id="{AA18E434-0235-4E8A-BF8C-5CD639EC8C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0137" y="3316740"/>
            <a:ext cx="1280648" cy="2244303"/>
          </a:xfrm>
          <a:prstGeom prst="rect">
            <a:avLst/>
          </a:prstGeom>
        </p:spPr>
      </p:pic>
      <p:pic>
        <p:nvPicPr>
          <p:cNvPr id="14" name="图片 13">
            <a:extLst>
              <a:ext uri="{FF2B5EF4-FFF2-40B4-BE49-F238E27FC236}">
                <a16:creationId xmlns:a16="http://schemas.microsoft.com/office/drawing/2014/main" id="{6911FCA9-6F0E-4D25-84DB-68372A7D8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2134" y="2852833"/>
            <a:ext cx="1059274" cy="2922816"/>
          </a:xfrm>
          <a:prstGeom prst="rect">
            <a:avLst/>
          </a:prstGeom>
        </p:spPr>
      </p:pic>
      <p:pic>
        <p:nvPicPr>
          <p:cNvPr id="15" name="图片 14">
            <a:extLst>
              <a:ext uri="{FF2B5EF4-FFF2-40B4-BE49-F238E27FC236}">
                <a16:creationId xmlns:a16="http://schemas.microsoft.com/office/drawing/2014/main" id="{B3B17399-32F8-4B46-B55A-B0EFDEAC38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0760" y="3316740"/>
            <a:ext cx="1280648" cy="2244303"/>
          </a:xfrm>
          <a:prstGeom prst="rect">
            <a:avLst/>
          </a:prstGeom>
        </p:spPr>
      </p:pic>
    </p:spTree>
    <p:extLst>
      <p:ext uri="{BB962C8B-B14F-4D97-AF65-F5344CB8AC3E}">
        <p14:creationId xmlns:p14="http://schemas.microsoft.com/office/powerpoint/2010/main" val="2904110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67425-11CB-4A07-86B6-3DD0397D4464}"/>
              </a:ext>
            </a:extLst>
          </p:cNvPr>
          <p:cNvSpPr>
            <a:spLocks noGrp="1"/>
          </p:cNvSpPr>
          <p:nvPr>
            <p:ph type="title"/>
          </p:nvPr>
        </p:nvSpPr>
        <p:spPr/>
        <p:txBody>
          <a:bodyPr/>
          <a:lstStyle/>
          <a:p>
            <a:r>
              <a:rPr lang="en-US" altLang="zh-CN" dirty="0"/>
              <a:t>Experiment – MNIST Data Set</a:t>
            </a:r>
            <a:endParaRPr lang="zh-CN" altLang="en-US" dirty="0"/>
          </a:p>
        </p:txBody>
      </p:sp>
      <p:sp>
        <p:nvSpPr>
          <p:cNvPr id="3" name="内容占位符 2">
            <a:extLst>
              <a:ext uri="{FF2B5EF4-FFF2-40B4-BE49-F238E27FC236}">
                <a16:creationId xmlns:a16="http://schemas.microsoft.com/office/drawing/2014/main" id="{3FEB2F82-D135-4AEC-BED6-84E3AC03ADD4}"/>
              </a:ext>
            </a:extLst>
          </p:cNvPr>
          <p:cNvSpPr>
            <a:spLocks noGrp="1"/>
          </p:cNvSpPr>
          <p:nvPr>
            <p:ph idx="1"/>
          </p:nvPr>
        </p:nvSpPr>
        <p:spPr/>
        <p:txBody>
          <a:bodyPr/>
          <a:lstStyle/>
          <a:p>
            <a:r>
              <a:rPr lang="en-US" altLang="zh-CN" dirty="0"/>
              <a:t>Mimic Autoencoders</a:t>
            </a:r>
          </a:p>
          <a:p>
            <a:r>
              <a:rPr lang="en-US" altLang="zh-CN" dirty="0"/>
              <a:t>Directly mapping between x and y </a:t>
            </a:r>
          </a:p>
          <a:p>
            <a:r>
              <a:rPr lang="en-US" altLang="zh-CN" dirty="0"/>
              <a:t>Two independent ANNs</a:t>
            </a:r>
            <a:endParaRPr lang="zh-CN" altLang="en-US" dirty="0"/>
          </a:p>
        </p:txBody>
      </p:sp>
      <p:pic>
        <p:nvPicPr>
          <p:cNvPr id="5" name="图片 4">
            <a:extLst>
              <a:ext uri="{FF2B5EF4-FFF2-40B4-BE49-F238E27FC236}">
                <a16:creationId xmlns:a16="http://schemas.microsoft.com/office/drawing/2014/main" id="{A81A2C95-283A-4FB9-ABAB-AFF6123B2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635" y="2740994"/>
            <a:ext cx="2286183" cy="3249260"/>
          </a:xfrm>
          <a:prstGeom prst="rect">
            <a:avLst/>
          </a:prstGeom>
        </p:spPr>
      </p:pic>
      <p:pic>
        <p:nvPicPr>
          <p:cNvPr id="7" name="图片 6">
            <a:extLst>
              <a:ext uri="{FF2B5EF4-FFF2-40B4-BE49-F238E27FC236}">
                <a16:creationId xmlns:a16="http://schemas.microsoft.com/office/drawing/2014/main" id="{B7435096-7043-4D73-A351-052EBBABC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826" y="2740994"/>
            <a:ext cx="2286183" cy="3249260"/>
          </a:xfrm>
          <a:prstGeom prst="rect">
            <a:avLst/>
          </a:prstGeom>
        </p:spPr>
      </p:pic>
    </p:spTree>
    <p:extLst>
      <p:ext uri="{BB962C8B-B14F-4D97-AF65-F5344CB8AC3E}">
        <p14:creationId xmlns:p14="http://schemas.microsoft.com/office/powerpoint/2010/main" val="172227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D9AB-A513-453F-897A-95AFFB66951E}"/>
              </a:ext>
            </a:extLst>
          </p:cNvPr>
          <p:cNvSpPr>
            <a:spLocks noGrp="1"/>
          </p:cNvSpPr>
          <p:nvPr>
            <p:ph type="title"/>
          </p:nvPr>
        </p:nvSpPr>
        <p:spPr/>
        <p:txBody>
          <a:bodyPr/>
          <a:lstStyle/>
          <a:p>
            <a:r>
              <a:rPr lang="en-US" altLang="zh-CN" dirty="0"/>
              <a:t>NCE Reconstruction</a:t>
            </a:r>
            <a:endParaRPr lang="zh-CN" altLang="en-US" dirty="0"/>
          </a:p>
        </p:txBody>
      </p:sp>
      <p:sp>
        <p:nvSpPr>
          <p:cNvPr id="3" name="内容占位符 2">
            <a:extLst>
              <a:ext uri="{FF2B5EF4-FFF2-40B4-BE49-F238E27FC236}">
                <a16:creationId xmlns:a16="http://schemas.microsoft.com/office/drawing/2014/main" id="{01F71DC5-D41B-4D02-BBE7-789C1456F1C6}"/>
              </a:ext>
            </a:extLst>
          </p:cNvPr>
          <p:cNvSpPr>
            <a:spLocks noGrp="1"/>
          </p:cNvSpPr>
          <p:nvPr>
            <p:ph idx="1"/>
          </p:nvPr>
        </p:nvSpPr>
        <p:spPr/>
        <p:txBody>
          <a:bodyPr/>
          <a:lstStyle/>
          <a:p>
            <a:r>
              <a:rPr lang="en-US" altLang="zh-CN" dirty="0"/>
              <a:t>Patterns are hardly reconstructed </a:t>
            </a:r>
            <a:endParaRPr lang="zh-CN" altLang="en-US" dirty="0"/>
          </a:p>
        </p:txBody>
      </p:sp>
      <p:pic>
        <p:nvPicPr>
          <p:cNvPr id="5" name="图片 4">
            <a:extLst>
              <a:ext uri="{FF2B5EF4-FFF2-40B4-BE49-F238E27FC236}">
                <a16:creationId xmlns:a16="http://schemas.microsoft.com/office/drawing/2014/main" id="{65903D5F-9005-41DE-BD75-5AC44F826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95" y="2246097"/>
            <a:ext cx="2425033" cy="3446602"/>
          </a:xfrm>
          <a:prstGeom prst="rect">
            <a:avLst/>
          </a:prstGeom>
        </p:spPr>
      </p:pic>
      <p:pic>
        <p:nvPicPr>
          <p:cNvPr id="7" name="图片 6">
            <a:extLst>
              <a:ext uri="{FF2B5EF4-FFF2-40B4-BE49-F238E27FC236}">
                <a16:creationId xmlns:a16="http://schemas.microsoft.com/office/drawing/2014/main" id="{6B8E9630-17AE-41BF-8591-C4C51E65F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195" y="2246097"/>
            <a:ext cx="2425033" cy="3446602"/>
          </a:xfrm>
          <a:prstGeom prst="rect">
            <a:avLst/>
          </a:prstGeom>
        </p:spPr>
      </p:pic>
    </p:spTree>
    <p:extLst>
      <p:ext uri="{BB962C8B-B14F-4D97-AF65-F5344CB8AC3E}">
        <p14:creationId xmlns:p14="http://schemas.microsoft.com/office/powerpoint/2010/main" val="1442795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D9AB-A513-453F-897A-95AFFB66951E}"/>
              </a:ext>
            </a:extLst>
          </p:cNvPr>
          <p:cNvSpPr>
            <a:spLocks noGrp="1"/>
          </p:cNvSpPr>
          <p:nvPr>
            <p:ph type="title"/>
          </p:nvPr>
        </p:nvSpPr>
        <p:spPr/>
        <p:txBody>
          <a:bodyPr/>
          <a:lstStyle/>
          <a:p>
            <a:r>
              <a:rPr lang="en-US" altLang="zh-CN" dirty="0"/>
              <a:t>CE Reconstruction</a:t>
            </a:r>
            <a:endParaRPr lang="zh-CN" altLang="en-US" dirty="0"/>
          </a:p>
        </p:txBody>
      </p:sp>
      <p:sp>
        <p:nvSpPr>
          <p:cNvPr id="3" name="内容占位符 2">
            <a:extLst>
              <a:ext uri="{FF2B5EF4-FFF2-40B4-BE49-F238E27FC236}">
                <a16:creationId xmlns:a16="http://schemas.microsoft.com/office/drawing/2014/main" id="{01F71DC5-D41B-4D02-BBE7-789C1456F1C6}"/>
              </a:ext>
            </a:extLst>
          </p:cNvPr>
          <p:cNvSpPr>
            <a:spLocks noGrp="1"/>
          </p:cNvSpPr>
          <p:nvPr>
            <p:ph idx="1"/>
          </p:nvPr>
        </p:nvSpPr>
        <p:spPr/>
        <p:txBody>
          <a:bodyPr/>
          <a:lstStyle/>
          <a:p>
            <a:r>
              <a:rPr lang="en-US" altLang="zh-CN" dirty="0"/>
              <a:t>Patterns are reconstructed, with some flaws</a:t>
            </a:r>
            <a:endParaRPr lang="zh-CN" altLang="en-US" dirty="0"/>
          </a:p>
        </p:txBody>
      </p:sp>
      <p:pic>
        <p:nvPicPr>
          <p:cNvPr id="6" name="图片 5">
            <a:extLst>
              <a:ext uri="{FF2B5EF4-FFF2-40B4-BE49-F238E27FC236}">
                <a16:creationId xmlns:a16="http://schemas.microsoft.com/office/drawing/2014/main" id="{86E5531B-396B-4310-B90C-916B75B88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44" y="2246096"/>
            <a:ext cx="2425034" cy="3446603"/>
          </a:xfrm>
          <a:prstGeom prst="rect">
            <a:avLst/>
          </a:prstGeom>
        </p:spPr>
      </p:pic>
      <p:pic>
        <p:nvPicPr>
          <p:cNvPr id="9" name="图片 8">
            <a:extLst>
              <a:ext uri="{FF2B5EF4-FFF2-40B4-BE49-F238E27FC236}">
                <a16:creationId xmlns:a16="http://schemas.microsoft.com/office/drawing/2014/main" id="{D2911442-5BF1-417D-8324-857B7BBB7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6195" y="2246095"/>
            <a:ext cx="2425034" cy="3446604"/>
          </a:xfrm>
          <a:prstGeom prst="rect">
            <a:avLst/>
          </a:prstGeom>
        </p:spPr>
      </p:pic>
    </p:spTree>
    <p:extLst>
      <p:ext uri="{BB962C8B-B14F-4D97-AF65-F5344CB8AC3E}">
        <p14:creationId xmlns:p14="http://schemas.microsoft.com/office/powerpoint/2010/main" val="3822685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D9AB-A513-453F-897A-95AFFB66951E}"/>
              </a:ext>
            </a:extLst>
          </p:cNvPr>
          <p:cNvSpPr>
            <a:spLocks noGrp="1"/>
          </p:cNvSpPr>
          <p:nvPr>
            <p:ph type="title"/>
          </p:nvPr>
        </p:nvSpPr>
        <p:spPr/>
        <p:txBody>
          <a:bodyPr/>
          <a:lstStyle/>
          <a:p>
            <a:r>
              <a:rPr lang="en-US" altLang="zh-CN"/>
              <a:t>KCE </a:t>
            </a:r>
            <a:r>
              <a:rPr lang="en-US" altLang="zh-CN" dirty="0"/>
              <a:t>Reconstruction</a:t>
            </a:r>
            <a:endParaRPr lang="zh-CN" altLang="en-US" dirty="0"/>
          </a:p>
        </p:txBody>
      </p:sp>
      <p:sp>
        <p:nvSpPr>
          <p:cNvPr id="3" name="内容占位符 2">
            <a:extLst>
              <a:ext uri="{FF2B5EF4-FFF2-40B4-BE49-F238E27FC236}">
                <a16:creationId xmlns:a16="http://schemas.microsoft.com/office/drawing/2014/main" id="{01F71DC5-D41B-4D02-BBE7-789C1456F1C6}"/>
              </a:ext>
            </a:extLst>
          </p:cNvPr>
          <p:cNvSpPr>
            <a:spLocks noGrp="1"/>
          </p:cNvSpPr>
          <p:nvPr>
            <p:ph idx="1"/>
          </p:nvPr>
        </p:nvSpPr>
        <p:spPr/>
        <p:txBody>
          <a:bodyPr/>
          <a:lstStyle/>
          <a:p>
            <a:r>
              <a:rPr lang="en-US" altLang="zh-CN" dirty="0"/>
              <a:t>Patterns are reconstructed, with fewer flaws</a:t>
            </a:r>
            <a:endParaRPr lang="zh-CN" altLang="en-US" dirty="0"/>
          </a:p>
        </p:txBody>
      </p:sp>
      <p:pic>
        <p:nvPicPr>
          <p:cNvPr id="5" name="图片 4">
            <a:extLst>
              <a:ext uri="{FF2B5EF4-FFF2-40B4-BE49-F238E27FC236}">
                <a16:creationId xmlns:a16="http://schemas.microsoft.com/office/drawing/2014/main" id="{CDD847C8-EB34-43C9-B181-DCF8707F1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44" y="2246095"/>
            <a:ext cx="2425034" cy="3446604"/>
          </a:xfrm>
          <a:prstGeom prst="rect">
            <a:avLst/>
          </a:prstGeom>
        </p:spPr>
      </p:pic>
      <p:pic>
        <p:nvPicPr>
          <p:cNvPr id="8" name="图片 7">
            <a:extLst>
              <a:ext uri="{FF2B5EF4-FFF2-40B4-BE49-F238E27FC236}">
                <a16:creationId xmlns:a16="http://schemas.microsoft.com/office/drawing/2014/main" id="{5F1EF6D6-7E86-496B-B5DB-00E1D046C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865" y="2246095"/>
            <a:ext cx="2425034" cy="3446604"/>
          </a:xfrm>
          <a:prstGeom prst="rect">
            <a:avLst/>
          </a:prstGeom>
        </p:spPr>
      </p:pic>
    </p:spTree>
    <p:extLst>
      <p:ext uri="{BB962C8B-B14F-4D97-AF65-F5344CB8AC3E}">
        <p14:creationId xmlns:p14="http://schemas.microsoft.com/office/powerpoint/2010/main" val="506452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77CDD-FC15-401D-841D-8BCA55CA8530}"/>
              </a:ext>
            </a:extLst>
          </p:cNvPr>
          <p:cNvSpPr>
            <a:spLocks noGrp="1"/>
          </p:cNvSpPr>
          <p:nvPr>
            <p:ph type="title"/>
          </p:nvPr>
        </p:nvSpPr>
        <p:spPr/>
        <p:txBody>
          <a:bodyPr/>
          <a:lstStyle/>
          <a:p>
            <a:r>
              <a:rPr lang="en-US" altLang="zh-CN" dirty="0"/>
              <a:t>Quantitative Measures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53D67B-291F-4013-B377-B4EA852ED888}"/>
                  </a:ext>
                </a:extLst>
              </p:cNvPr>
              <p:cNvSpPr>
                <a:spLocks noGrp="1"/>
              </p:cNvSpPr>
              <p:nvPr>
                <p:ph idx="1"/>
              </p:nvPr>
            </p:nvSpPr>
            <p:spPr/>
            <p:txBody>
              <a:bodyPr/>
              <a:lstStyle/>
              <a:p>
                <a:r>
                  <a:rPr lang="en-US" altLang="zh-CN" dirty="0"/>
                  <a:t>Support visual observations</a:t>
                </a:r>
              </a:p>
              <a:p>
                <a:r>
                  <a:rPr lang="en-US" altLang="zh-CN" dirty="0"/>
                  <a:t>Equivalent to the Image Similarity Analysis</a:t>
                </a:r>
              </a:p>
              <a:p>
                <a:r>
                  <a:rPr lang="en-US" altLang="zh-CN" dirty="0"/>
                  <a:t>Totally 120 samples for all digits</a:t>
                </a:r>
              </a:p>
              <a:p>
                <a:r>
                  <a:rPr lang="en-US" altLang="zh-CN" dirty="0"/>
                  <a:t>5 metrics:*</a:t>
                </a:r>
              </a:p>
              <a:p>
                <a:pPr marL="342900" indent="-342900">
                  <a:buFont typeface="+mj-lt"/>
                  <a:buAutoNum type="arabicPeriod"/>
                </a:pP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2</m:t>
                        </m:r>
                      </m:sup>
                    </m:sSup>
                  </m:oMath>
                </a14:m>
                <a:r>
                  <a:rPr lang="en-US" altLang="zh-CN" dirty="0"/>
                  <a:t> norm (or </a:t>
                </a:r>
                <a:r>
                  <a:rPr lang="en-US" altLang="zh-CN" dirty="0" err="1"/>
                  <a:t>Frobenius</a:t>
                </a:r>
                <a:r>
                  <a:rPr lang="en-US" altLang="zh-CN" dirty="0"/>
                  <a:t> norm)</a:t>
                </a:r>
              </a:p>
              <a:p>
                <a:pPr marL="342900" indent="-342900">
                  <a:buFont typeface="+mj-lt"/>
                  <a:buAutoNum type="arabicPeriod"/>
                </a:pPr>
                <a:r>
                  <a:rPr lang="en-US" altLang="zh-CN" dirty="0"/>
                  <a:t>Pearson correlation score</a:t>
                </a:r>
              </a:p>
              <a:p>
                <a:pPr marL="342900" indent="-342900">
                  <a:buFont typeface="+mj-lt"/>
                  <a:buAutoNum type="arabicPeriod"/>
                </a:pPr>
                <a:r>
                  <a:rPr lang="en-US" altLang="zh-CN" dirty="0"/>
                  <a:t>Cross-correlation</a:t>
                </a:r>
              </a:p>
              <a:p>
                <a:pPr marL="342900" indent="-342900">
                  <a:buFont typeface="+mj-lt"/>
                  <a:buAutoNum type="arabicPeriod"/>
                </a:pPr>
                <a:r>
                  <a:rPr lang="en-US" altLang="zh-CN" dirty="0"/>
                  <a:t>Bhattacharyya distance</a:t>
                </a:r>
              </a:p>
              <a:p>
                <a:pPr marL="342900" indent="-342900">
                  <a:buFont typeface="+mj-lt"/>
                  <a:buAutoNum type="arabicPeriod"/>
                </a:pPr>
                <a:r>
                  <a:rPr lang="en-US" altLang="zh-CN" dirty="0"/>
                  <a:t>Fast Fourier Transform (FFT) rank</a:t>
                </a:r>
              </a:p>
              <a:p>
                <a:r>
                  <a:rPr lang="en-US" altLang="zh-CN" dirty="0"/>
                  <a:t>2-sample t-test on results of the above 5 measures, NCE vs KCE and CE vs KCE. (Only include these three models because they have the same structures for decoder phase)</a:t>
                </a:r>
              </a:p>
            </p:txBody>
          </p:sp>
        </mc:Choice>
        <mc:Fallback xmlns="">
          <p:sp>
            <p:nvSpPr>
              <p:cNvPr id="3" name="内容占位符 2">
                <a:extLst>
                  <a:ext uri="{FF2B5EF4-FFF2-40B4-BE49-F238E27FC236}">
                    <a16:creationId xmlns:a16="http://schemas.microsoft.com/office/drawing/2014/main" id="{B353D67B-291F-4013-B377-B4EA852ED888}"/>
                  </a:ext>
                </a:extLst>
              </p:cNvPr>
              <p:cNvSpPr>
                <a:spLocks noGrp="1" noRot="1" noChangeAspect="1" noMove="1" noResize="1" noEditPoints="1" noAdjustHandles="1" noChangeArrowheads="1" noChangeShapeType="1" noTextEdit="1"/>
              </p:cNvSpPr>
              <p:nvPr>
                <p:ph idx="1"/>
              </p:nvPr>
            </p:nvSpPr>
            <p:spPr>
              <a:blipFill>
                <a:blip r:embed="rId2"/>
                <a:stretch>
                  <a:fillRect l="-593" t="-917"/>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EC822A48-DE39-478B-BBB4-772E4293B39B}"/>
              </a:ext>
            </a:extLst>
          </p:cNvPr>
          <p:cNvSpPr/>
          <p:nvPr/>
        </p:nvSpPr>
        <p:spPr>
          <a:xfrm>
            <a:off x="643812" y="5877027"/>
            <a:ext cx="8042988" cy="369332"/>
          </a:xfrm>
          <a:prstGeom prst="rect">
            <a:avLst/>
          </a:prstGeom>
        </p:spPr>
        <p:txBody>
          <a:bodyPr wrap="square">
            <a:spAutoFit/>
          </a:bodyPr>
          <a:lstStyle/>
          <a:p>
            <a:pPr algn="ctr"/>
            <a:r>
              <a:rPr lang="en-US" altLang="zh-CN" dirty="0">
                <a:solidFill>
                  <a:schemeClr val="bg1">
                    <a:lumMod val="65000"/>
                  </a:schemeClr>
                </a:solidFill>
              </a:rPr>
              <a:t>*See back-up slides for detailed descriptions of the 5 metrics</a:t>
            </a:r>
            <a:endParaRPr lang="zh-CN" altLang="en-US" dirty="0" err="1">
              <a:solidFill>
                <a:schemeClr val="bg1">
                  <a:lumMod val="65000"/>
                </a:schemeClr>
              </a:solidFill>
            </a:endParaRPr>
          </a:p>
        </p:txBody>
      </p:sp>
    </p:spTree>
    <p:extLst>
      <p:ext uri="{BB962C8B-B14F-4D97-AF65-F5344CB8AC3E}">
        <p14:creationId xmlns:p14="http://schemas.microsoft.com/office/powerpoint/2010/main" val="2642036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2238B-6B87-4228-BBE3-99D44C695DF5}"/>
              </a:ext>
            </a:extLst>
          </p:cNvPr>
          <p:cNvSpPr>
            <a:spLocks noGrp="1"/>
          </p:cNvSpPr>
          <p:nvPr>
            <p:ph type="title"/>
          </p:nvPr>
        </p:nvSpPr>
        <p:spPr/>
        <p:txBody>
          <a:bodyPr/>
          <a:lstStyle/>
          <a:p>
            <a:r>
              <a:rPr lang="en-US" altLang="zh-CN" dirty="0"/>
              <a:t>Quantitative Measures (For All Digits)</a:t>
            </a:r>
            <a:endParaRPr lang="zh-CN" altLang="en-US" dirty="0"/>
          </a:p>
        </p:txBody>
      </p:sp>
      <p:pic>
        <p:nvPicPr>
          <p:cNvPr id="4" name="图片 3">
            <a:extLst>
              <a:ext uri="{FF2B5EF4-FFF2-40B4-BE49-F238E27FC236}">
                <a16:creationId xmlns:a16="http://schemas.microsoft.com/office/drawing/2014/main" id="{B5FE97E9-3986-4285-BBB0-0DBD02023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76" y="1580831"/>
            <a:ext cx="6018246" cy="2277174"/>
          </a:xfrm>
          <a:prstGeom prst="rect">
            <a:avLst/>
          </a:prstGeom>
        </p:spPr>
      </p:pic>
      <p:pic>
        <p:nvPicPr>
          <p:cNvPr id="8" name="内容占位符 4">
            <a:extLst>
              <a:ext uri="{FF2B5EF4-FFF2-40B4-BE49-F238E27FC236}">
                <a16:creationId xmlns:a16="http://schemas.microsoft.com/office/drawing/2014/main" id="{8F76052A-20CD-4066-BA24-EC32AC56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2876" y="3919115"/>
            <a:ext cx="6018246" cy="2388380"/>
          </a:xfrm>
        </p:spPr>
      </p:pic>
    </p:spTree>
    <p:extLst>
      <p:ext uri="{BB962C8B-B14F-4D97-AF65-F5344CB8AC3E}">
        <p14:creationId xmlns:p14="http://schemas.microsoft.com/office/powerpoint/2010/main" val="4289408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8B706-1B40-43DC-9AA2-2755E48525BE}"/>
              </a:ext>
            </a:extLst>
          </p:cNvPr>
          <p:cNvSpPr>
            <a:spLocks noGrp="1"/>
          </p:cNvSpPr>
          <p:nvPr>
            <p:ph type="title"/>
          </p:nvPr>
        </p:nvSpPr>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58DA3F87-E0EA-4437-89DD-EFCE5942BBBF}"/>
              </a:ext>
            </a:extLst>
          </p:cNvPr>
          <p:cNvSpPr>
            <a:spLocks noGrp="1"/>
          </p:cNvSpPr>
          <p:nvPr>
            <p:ph idx="1"/>
          </p:nvPr>
        </p:nvSpPr>
        <p:spPr/>
        <p:txBody>
          <a:bodyPr>
            <a:normAutofit/>
          </a:bodyPr>
          <a:lstStyle/>
          <a:p>
            <a:r>
              <a:rPr lang="en-US" altLang="zh-CN" dirty="0"/>
              <a:t>We developed 3 novel models</a:t>
            </a:r>
          </a:p>
          <a:p>
            <a:r>
              <a:rPr lang="en-US" altLang="zh-CN" dirty="0"/>
              <a:t>NCE leverages the non-linear abilities of autoencoders, but is not mathematically well principled</a:t>
            </a:r>
          </a:p>
          <a:p>
            <a:r>
              <a:rPr lang="en-US" altLang="zh-CN" dirty="0"/>
              <a:t>CE is mathematical well principled, but linear</a:t>
            </a:r>
          </a:p>
          <a:p>
            <a:r>
              <a:rPr lang="en-US" altLang="zh-CN" dirty="0"/>
              <a:t>KCE combines the advantages of both</a:t>
            </a:r>
          </a:p>
          <a:p>
            <a:pPr lvl="1"/>
            <a:r>
              <a:rPr lang="en-US" altLang="zh-CN" dirty="0"/>
              <a:t>It leverages the full power of non-linear autoencoders and kernel methods</a:t>
            </a:r>
          </a:p>
          <a:p>
            <a:pPr lvl="1"/>
            <a:r>
              <a:rPr lang="en-US" altLang="zh-CN" dirty="0"/>
              <a:t>It mathematically well-founded</a:t>
            </a:r>
          </a:p>
          <a:p>
            <a:r>
              <a:rPr lang="en-US" altLang="zh-CN" dirty="0"/>
              <a:t>In an example of mathematical rigor being useful, KCE actually works better than the other two models</a:t>
            </a:r>
          </a:p>
          <a:p>
            <a:endParaRPr lang="zh-CN" altLang="en-US" dirty="0"/>
          </a:p>
        </p:txBody>
      </p:sp>
    </p:spTree>
    <p:extLst>
      <p:ext uri="{BB962C8B-B14F-4D97-AF65-F5344CB8AC3E}">
        <p14:creationId xmlns:p14="http://schemas.microsoft.com/office/powerpoint/2010/main" val="255325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56BA-8F00-4B2C-A5A5-3409DDF1F74D}"/>
              </a:ext>
            </a:extLst>
          </p:cNvPr>
          <p:cNvSpPr>
            <a:spLocks noGrp="1"/>
          </p:cNvSpPr>
          <p:nvPr>
            <p:ph type="title"/>
          </p:nvPr>
        </p:nvSpPr>
        <p:spPr/>
        <p:txBody>
          <a:bodyPr/>
          <a:lstStyle/>
          <a:p>
            <a:r>
              <a:rPr lang="en-US" altLang="zh-CN" dirty="0"/>
              <a:t>Overview</a:t>
            </a:r>
            <a:endParaRPr lang="zh-CN" altLang="en-US" dirty="0"/>
          </a:p>
        </p:txBody>
      </p:sp>
      <p:sp>
        <p:nvSpPr>
          <p:cNvPr id="4" name="矩形: 圆角 3">
            <a:extLst>
              <a:ext uri="{FF2B5EF4-FFF2-40B4-BE49-F238E27FC236}">
                <a16:creationId xmlns:a16="http://schemas.microsoft.com/office/drawing/2014/main" id="{A950954E-6859-4E99-99BB-A782D4FAEE00}"/>
              </a:ext>
            </a:extLst>
          </p:cNvPr>
          <p:cNvSpPr/>
          <p:nvPr/>
        </p:nvSpPr>
        <p:spPr bwMode="auto">
          <a:xfrm>
            <a:off x="746449" y="3099318"/>
            <a:ext cx="2192694" cy="1385596"/>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latin typeface="+mn-lt"/>
              </a:rPr>
              <a:t>Deep </a:t>
            </a:r>
            <a:r>
              <a:rPr lang="en-US" altLang="zh-CN" sz="1600" dirty="0">
                <a:solidFill>
                  <a:schemeClr val="bg1"/>
                </a:solidFill>
              </a:rPr>
              <a:t>Learning </a:t>
            </a:r>
          </a:p>
          <a:p>
            <a:pPr algn="ctr"/>
            <a:r>
              <a:rPr lang="en-US" altLang="zh-CN" sz="1600" dirty="0">
                <a:solidFill>
                  <a:schemeClr val="bg1"/>
                </a:solidFill>
              </a:rPr>
              <a:t>(</a:t>
            </a:r>
            <a:r>
              <a:rPr lang="en-US" altLang="zh-CN" sz="1600" dirty="0">
                <a:solidFill>
                  <a:schemeClr val="bg1"/>
                </a:solidFill>
                <a:latin typeface="+mn-lt"/>
              </a:rPr>
              <a:t>Autoencoders)</a:t>
            </a:r>
            <a:endParaRPr lang="zh-CN" altLang="en-US" sz="1600" dirty="0">
              <a:solidFill>
                <a:schemeClr val="bg1"/>
              </a:solidFill>
              <a:latin typeface="+mn-lt"/>
            </a:endParaRPr>
          </a:p>
        </p:txBody>
      </p:sp>
      <p:sp>
        <p:nvSpPr>
          <p:cNvPr id="5" name="矩形: 圆角 4">
            <a:extLst>
              <a:ext uri="{FF2B5EF4-FFF2-40B4-BE49-F238E27FC236}">
                <a16:creationId xmlns:a16="http://schemas.microsoft.com/office/drawing/2014/main" id="{FFCB9F1B-F656-45FC-9CA4-10B086393419}"/>
              </a:ext>
            </a:extLst>
          </p:cNvPr>
          <p:cNvSpPr/>
          <p:nvPr/>
        </p:nvSpPr>
        <p:spPr bwMode="auto">
          <a:xfrm>
            <a:off x="5309122" y="1880117"/>
            <a:ext cx="2192694" cy="1385597"/>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rPr>
              <a:t>Canonical </a:t>
            </a:r>
          </a:p>
          <a:p>
            <a:pPr algn="ctr"/>
            <a:r>
              <a:rPr lang="en-US" altLang="zh-CN" sz="1600" dirty="0">
                <a:solidFill>
                  <a:schemeClr val="bg1"/>
                </a:solidFill>
              </a:rPr>
              <a:t>Correlation </a:t>
            </a:r>
          </a:p>
          <a:p>
            <a:pPr algn="ctr"/>
            <a:r>
              <a:rPr lang="en-US" altLang="zh-CN" sz="1600" dirty="0">
                <a:solidFill>
                  <a:schemeClr val="bg1"/>
                </a:solidFill>
              </a:rPr>
              <a:t>Analysis (CCA)</a:t>
            </a:r>
            <a:endParaRPr lang="zh-CN" altLang="en-US" sz="1600" dirty="0">
              <a:solidFill>
                <a:schemeClr val="bg1"/>
              </a:solidFill>
            </a:endParaRPr>
          </a:p>
        </p:txBody>
      </p:sp>
      <p:sp>
        <p:nvSpPr>
          <p:cNvPr id="6" name="矩形: 圆角 5">
            <a:extLst>
              <a:ext uri="{FF2B5EF4-FFF2-40B4-BE49-F238E27FC236}">
                <a16:creationId xmlns:a16="http://schemas.microsoft.com/office/drawing/2014/main" id="{D1FF79F7-3DCC-4C2F-95DA-D9A23D4BA226}"/>
              </a:ext>
            </a:extLst>
          </p:cNvPr>
          <p:cNvSpPr/>
          <p:nvPr/>
        </p:nvSpPr>
        <p:spPr bwMode="auto">
          <a:xfrm>
            <a:off x="5309121" y="4318518"/>
            <a:ext cx="2192695" cy="1385598"/>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rPr>
              <a:t>Kernel Canonical </a:t>
            </a:r>
          </a:p>
          <a:p>
            <a:pPr algn="ctr"/>
            <a:r>
              <a:rPr lang="en-US" altLang="zh-CN" sz="1600" dirty="0">
                <a:solidFill>
                  <a:schemeClr val="bg1"/>
                </a:solidFill>
              </a:rPr>
              <a:t>Correlation</a:t>
            </a:r>
          </a:p>
          <a:p>
            <a:pPr algn="ctr"/>
            <a:r>
              <a:rPr lang="en-US" altLang="zh-CN" sz="1600" dirty="0">
                <a:solidFill>
                  <a:schemeClr val="bg1"/>
                </a:solidFill>
              </a:rPr>
              <a:t>Analysis (KCCA)</a:t>
            </a:r>
            <a:endParaRPr lang="zh-CN" altLang="en-US" sz="1600" dirty="0">
              <a:solidFill>
                <a:schemeClr val="bg1"/>
              </a:solidFill>
            </a:endParaRPr>
          </a:p>
        </p:txBody>
      </p:sp>
      <p:cxnSp>
        <p:nvCxnSpPr>
          <p:cNvPr id="8" name="直接箭头连接符 7">
            <a:extLst>
              <a:ext uri="{FF2B5EF4-FFF2-40B4-BE49-F238E27FC236}">
                <a16:creationId xmlns:a16="http://schemas.microsoft.com/office/drawing/2014/main" id="{95147BB0-1DB5-4323-9877-C2C3266AB462}"/>
              </a:ext>
            </a:extLst>
          </p:cNvPr>
          <p:cNvCxnSpPr>
            <a:stCxn id="5" idx="2"/>
            <a:endCxn id="6" idx="0"/>
          </p:cNvCxnSpPr>
          <p:nvPr/>
        </p:nvCxnSpPr>
        <p:spPr>
          <a:xfrm>
            <a:off x="6405469" y="3265714"/>
            <a:ext cx="0" cy="105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4A074B7-0643-4136-AEA4-A5DA652FE6A1}"/>
              </a:ext>
            </a:extLst>
          </p:cNvPr>
          <p:cNvCxnSpPr>
            <a:cxnSpLocks/>
            <a:stCxn id="4" idx="3"/>
            <a:endCxn id="4" idx="3"/>
          </p:cNvCxnSpPr>
          <p:nvPr/>
        </p:nvCxnSpPr>
        <p:spPr>
          <a:xfrm>
            <a:off x="2939143" y="37921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48F82B7-5CCB-42CC-8392-889A696844B2}"/>
              </a:ext>
            </a:extLst>
          </p:cNvPr>
          <p:cNvCxnSpPr>
            <a:cxnSpLocks/>
            <a:stCxn id="4" idx="3"/>
            <a:endCxn id="5" idx="1"/>
          </p:cNvCxnSpPr>
          <p:nvPr/>
        </p:nvCxnSpPr>
        <p:spPr>
          <a:xfrm flipV="1">
            <a:off x="2939143" y="2572916"/>
            <a:ext cx="2369979"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658123D-E2CD-447B-89A5-EDC86DD47627}"/>
              </a:ext>
            </a:extLst>
          </p:cNvPr>
          <p:cNvCxnSpPr>
            <a:cxnSpLocks/>
            <a:stCxn id="4" idx="3"/>
            <a:endCxn id="6" idx="1"/>
          </p:cNvCxnSpPr>
          <p:nvPr/>
        </p:nvCxnSpPr>
        <p:spPr>
          <a:xfrm>
            <a:off x="2939143" y="3792116"/>
            <a:ext cx="2369978" cy="1219201"/>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19A2FA2-CDF1-4C3A-A1D8-41615AE9F7D4}"/>
              </a:ext>
            </a:extLst>
          </p:cNvPr>
          <p:cNvSpPr txBox="1"/>
          <p:nvPr/>
        </p:nvSpPr>
        <p:spPr>
          <a:xfrm>
            <a:off x="307910" y="4530010"/>
            <a:ext cx="2976466" cy="374002"/>
          </a:xfrm>
          <a:prstGeom prst="rect">
            <a:avLst/>
          </a:prstGeom>
          <a:noFill/>
        </p:spPr>
        <p:txBody>
          <a:bodyPr wrap="square" rtlCol="0">
            <a:noAutofit/>
          </a:bodyPr>
          <a:lstStyle/>
          <a:p>
            <a:pPr algn="ctr"/>
            <a:r>
              <a:rPr lang="en-US" altLang="zh-CN" sz="1600" dirty="0"/>
              <a:t>Non-Coherence Encoder</a:t>
            </a:r>
            <a:endParaRPr lang="zh-CN" altLang="en-US" sz="1600" dirty="0" err="1"/>
          </a:p>
        </p:txBody>
      </p:sp>
      <p:sp>
        <p:nvSpPr>
          <p:cNvPr id="9" name="文本框 8">
            <a:extLst>
              <a:ext uri="{FF2B5EF4-FFF2-40B4-BE49-F238E27FC236}">
                <a16:creationId xmlns:a16="http://schemas.microsoft.com/office/drawing/2014/main" id="{AB243F1C-2F62-4C6A-818D-20B9BF4AFD46}"/>
              </a:ext>
            </a:extLst>
          </p:cNvPr>
          <p:cNvSpPr txBox="1"/>
          <p:nvPr/>
        </p:nvSpPr>
        <p:spPr>
          <a:xfrm>
            <a:off x="2892490" y="2632011"/>
            <a:ext cx="1679510" cy="373225"/>
          </a:xfrm>
          <a:prstGeom prst="rect">
            <a:avLst/>
          </a:prstGeom>
          <a:noFill/>
        </p:spPr>
        <p:txBody>
          <a:bodyPr wrap="square" rtlCol="0">
            <a:noAutofit/>
          </a:bodyPr>
          <a:lstStyle/>
          <a:p>
            <a:pPr algn="ctr"/>
            <a:r>
              <a:rPr lang="en-US" altLang="zh-CN" sz="1600" dirty="0"/>
              <a:t>Coherence Encoder</a:t>
            </a:r>
            <a:endParaRPr lang="zh-CN" altLang="en-US" sz="1600" dirty="0" err="1"/>
          </a:p>
        </p:txBody>
      </p:sp>
      <p:sp>
        <p:nvSpPr>
          <p:cNvPr id="11" name="文本框 10">
            <a:extLst>
              <a:ext uri="{FF2B5EF4-FFF2-40B4-BE49-F238E27FC236}">
                <a16:creationId xmlns:a16="http://schemas.microsoft.com/office/drawing/2014/main" id="{403026C4-9ECE-40C6-A455-DB899588EA72}"/>
              </a:ext>
            </a:extLst>
          </p:cNvPr>
          <p:cNvSpPr txBox="1"/>
          <p:nvPr/>
        </p:nvSpPr>
        <p:spPr>
          <a:xfrm>
            <a:off x="2939142" y="4683967"/>
            <a:ext cx="2099388" cy="597160"/>
          </a:xfrm>
          <a:prstGeom prst="rect">
            <a:avLst/>
          </a:prstGeom>
          <a:noFill/>
        </p:spPr>
        <p:txBody>
          <a:bodyPr wrap="square" rtlCol="0">
            <a:noAutofit/>
          </a:bodyPr>
          <a:lstStyle/>
          <a:p>
            <a:pPr algn="ctr"/>
            <a:r>
              <a:rPr lang="en-US" altLang="zh-CN" sz="1600" dirty="0"/>
              <a:t>Kernel Coherence Encoder</a:t>
            </a:r>
            <a:endParaRPr lang="zh-CN" altLang="en-US" sz="1600" dirty="0" err="1"/>
          </a:p>
        </p:txBody>
      </p:sp>
    </p:spTree>
    <p:extLst>
      <p:ext uri="{BB962C8B-B14F-4D97-AF65-F5344CB8AC3E}">
        <p14:creationId xmlns:p14="http://schemas.microsoft.com/office/powerpoint/2010/main" val="3988413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A87BB-8F62-4E13-B9BD-8104D08CDA62}"/>
              </a:ext>
            </a:extLst>
          </p:cNvPr>
          <p:cNvSpPr>
            <a:spLocks noGrp="1"/>
          </p:cNvSpPr>
          <p:nvPr>
            <p:ph type="title"/>
          </p:nvPr>
        </p:nvSpPr>
        <p:spPr/>
        <p:txBody>
          <a:bodyPr/>
          <a:lstStyle/>
          <a:p>
            <a:r>
              <a:rPr lang="en-US" altLang="zh-CN" dirty="0"/>
              <a:t>Future Works</a:t>
            </a:r>
            <a:endParaRPr lang="zh-CN" altLang="en-US" dirty="0"/>
          </a:p>
        </p:txBody>
      </p:sp>
      <p:sp>
        <p:nvSpPr>
          <p:cNvPr id="3" name="内容占位符 2">
            <a:extLst>
              <a:ext uri="{FF2B5EF4-FFF2-40B4-BE49-F238E27FC236}">
                <a16:creationId xmlns:a16="http://schemas.microsoft.com/office/drawing/2014/main" id="{B9110BBF-1354-4B40-883A-C6F8ECBF0318}"/>
              </a:ext>
            </a:extLst>
          </p:cNvPr>
          <p:cNvSpPr>
            <a:spLocks noGrp="1"/>
          </p:cNvSpPr>
          <p:nvPr>
            <p:ph idx="1"/>
          </p:nvPr>
        </p:nvSpPr>
        <p:spPr/>
        <p:txBody>
          <a:bodyPr/>
          <a:lstStyle/>
          <a:p>
            <a:r>
              <a:rPr lang="en-US" altLang="zh-CN" dirty="0"/>
              <a:t>First, we believe that during the PCA projection, some information of original data gets lost. We will run more experiments to explore the dimensionality trade-off for better reconstruction results.</a:t>
            </a:r>
          </a:p>
          <a:p>
            <a:r>
              <a:rPr lang="en-US" altLang="zh-CN" dirty="0"/>
              <a:t>Second, we have observed that our model is able to avoid the “black-to-white” mapping error problem. It is worth exploring its reason and continuing to produce a mathematical proof.</a:t>
            </a:r>
          </a:p>
          <a:p>
            <a:r>
              <a:rPr lang="en-US" altLang="zh-CN" dirty="0"/>
              <a:t>Third, the current kernel function might be too simple (one layer with 2 parameters). We are going to explore the positive definite kernel functions with multiple layers (true “deep learning”).</a:t>
            </a:r>
          </a:p>
          <a:p>
            <a:r>
              <a:rPr lang="en-US" altLang="zh-CN" dirty="0"/>
              <a:t>Finally, so far we have only done the experiments on MNIST data. We should explore more samples including face images or even other types of data to justify the effectiveness of our proposed model KCE.</a:t>
            </a:r>
          </a:p>
          <a:p>
            <a:endParaRPr lang="zh-CN" altLang="en-US" dirty="0"/>
          </a:p>
        </p:txBody>
      </p:sp>
    </p:spTree>
    <p:extLst>
      <p:ext uri="{BB962C8B-B14F-4D97-AF65-F5344CB8AC3E}">
        <p14:creationId xmlns:p14="http://schemas.microsoft.com/office/powerpoint/2010/main" val="152036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E370DF-D376-458C-B87E-D4876AAD65E8}"/>
              </a:ext>
            </a:extLst>
          </p:cNvPr>
          <p:cNvSpPr>
            <a:spLocks noGrp="1"/>
          </p:cNvSpPr>
          <p:nvPr>
            <p:ph type="title"/>
          </p:nvPr>
        </p:nvSpPr>
        <p:spPr/>
        <p:txBody>
          <a:bodyPr/>
          <a:lstStyle/>
          <a:p>
            <a:r>
              <a:rPr lang="en-US" altLang="zh-CN" dirty="0"/>
              <a:t>Future Works</a:t>
            </a:r>
            <a:endParaRPr lang="zh-CN" altLang="en-US" dirty="0"/>
          </a:p>
        </p:txBody>
      </p:sp>
      <p:sp>
        <p:nvSpPr>
          <p:cNvPr id="5" name="内容占位符 4">
            <a:extLst>
              <a:ext uri="{FF2B5EF4-FFF2-40B4-BE49-F238E27FC236}">
                <a16:creationId xmlns:a16="http://schemas.microsoft.com/office/drawing/2014/main" id="{5A718A04-BCF5-4866-A2EC-CEA7A2FD8022}"/>
              </a:ext>
            </a:extLst>
          </p:cNvPr>
          <p:cNvSpPr>
            <a:spLocks noGrp="1"/>
          </p:cNvSpPr>
          <p:nvPr>
            <p:ph idx="1"/>
          </p:nvPr>
        </p:nvSpPr>
        <p:spPr/>
        <p:txBody>
          <a:bodyPr/>
          <a:lstStyle/>
          <a:p>
            <a:r>
              <a:rPr lang="en-US" altLang="zh-CN" dirty="0"/>
              <a:t>Reconstruct more complicated images!!!</a:t>
            </a:r>
          </a:p>
          <a:p>
            <a:endParaRPr lang="zh-CN" altLang="en-US" dirty="0"/>
          </a:p>
        </p:txBody>
      </p:sp>
      <p:pic>
        <p:nvPicPr>
          <p:cNvPr id="13" name="图片 12">
            <a:extLst>
              <a:ext uri="{FF2B5EF4-FFF2-40B4-BE49-F238E27FC236}">
                <a16:creationId xmlns:a16="http://schemas.microsoft.com/office/drawing/2014/main" id="{B16D4EA2-2E94-425F-8DBB-048D63F4B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234" y="2772310"/>
            <a:ext cx="1782421" cy="1782421"/>
          </a:xfrm>
          <a:prstGeom prst="rect">
            <a:avLst/>
          </a:prstGeom>
        </p:spPr>
      </p:pic>
      <p:pic>
        <p:nvPicPr>
          <p:cNvPr id="19" name="图片 18">
            <a:extLst>
              <a:ext uri="{FF2B5EF4-FFF2-40B4-BE49-F238E27FC236}">
                <a16:creationId xmlns:a16="http://schemas.microsoft.com/office/drawing/2014/main" id="{CA9B05C2-47C4-4212-9B3B-C20297728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0677" y="2772310"/>
            <a:ext cx="2837420" cy="1819732"/>
          </a:xfrm>
          <a:prstGeom prst="rect">
            <a:avLst/>
          </a:prstGeom>
        </p:spPr>
      </p:pic>
      <p:sp>
        <p:nvSpPr>
          <p:cNvPr id="20" name="箭头: 右 19">
            <a:extLst>
              <a:ext uri="{FF2B5EF4-FFF2-40B4-BE49-F238E27FC236}">
                <a16:creationId xmlns:a16="http://schemas.microsoft.com/office/drawing/2014/main" id="{DCF1B941-E0A8-4121-870F-CD044A201636}"/>
              </a:ext>
            </a:extLst>
          </p:cNvPr>
          <p:cNvSpPr/>
          <p:nvPr/>
        </p:nvSpPr>
        <p:spPr bwMode="auto">
          <a:xfrm>
            <a:off x="3443362" y="3182993"/>
            <a:ext cx="1343608" cy="961053"/>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zh-CN" altLang="en-US" sz="1600" dirty="0">
              <a:solidFill>
                <a:schemeClr val="bg1"/>
              </a:solidFill>
              <a:latin typeface="+mn-lt"/>
            </a:endParaRPr>
          </a:p>
        </p:txBody>
      </p:sp>
      <p:sp>
        <p:nvSpPr>
          <p:cNvPr id="21" name="文本框 20">
            <a:extLst>
              <a:ext uri="{FF2B5EF4-FFF2-40B4-BE49-F238E27FC236}">
                <a16:creationId xmlns:a16="http://schemas.microsoft.com/office/drawing/2014/main" id="{8187CE50-76CE-460A-B545-E014464CC7FF}"/>
              </a:ext>
            </a:extLst>
          </p:cNvPr>
          <p:cNvSpPr txBox="1"/>
          <p:nvPr/>
        </p:nvSpPr>
        <p:spPr>
          <a:xfrm>
            <a:off x="5828176" y="2130664"/>
            <a:ext cx="1782421" cy="737118"/>
          </a:xfrm>
          <a:prstGeom prst="rect">
            <a:avLst/>
          </a:prstGeom>
          <a:noFill/>
        </p:spPr>
        <p:txBody>
          <a:bodyPr wrap="square" rtlCol="0">
            <a:noAutofit/>
          </a:bodyPr>
          <a:lstStyle/>
          <a:p>
            <a:pPr algn="ctr"/>
            <a:r>
              <a:rPr lang="en-US" altLang="zh-CN" sz="1600" dirty="0"/>
              <a:t>Randy at 20</a:t>
            </a:r>
            <a:endParaRPr lang="zh-CN" altLang="en-US" sz="1600" dirty="0" err="1"/>
          </a:p>
        </p:txBody>
      </p:sp>
      <p:sp>
        <p:nvSpPr>
          <p:cNvPr id="22" name="文本框 21">
            <a:extLst>
              <a:ext uri="{FF2B5EF4-FFF2-40B4-BE49-F238E27FC236}">
                <a16:creationId xmlns:a16="http://schemas.microsoft.com/office/drawing/2014/main" id="{4B8C8417-95ED-4FC0-8447-2C669B0C6BDF}"/>
              </a:ext>
            </a:extLst>
          </p:cNvPr>
          <p:cNvSpPr txBox="1"/>
          <p:nvPr/>
        </p:nvSpPr>
        <p:spPr>
          <a:xfrm>
            <a:off x="1524082" y="5840352"/>
            <a:ext cx="6095835" cy="447869"/>
          </a:xfrm>
          <a:prstGeom prst="rect">
            <a:avLst/>
          </a:prstGeom>
          <a:noFill/>
        </p:spPr>
        <p:txBody>
          <a:bodyPr wrap="square" rtlCol="0">
            <a:noAutofit/>
          </a:bodyPr>
          <a:lstStyle/>
          <a:p>
            <a:pPr algn="ctr"/>
            <a:r>
              <a:rPr lang="en-US" altLang="zh-CN" sz="1600" dirty="0">
                <a:solidFill>
                  <a:schemeClr val="bg1">
                    <a:lumMod val="65000"/>
                  </a:schemeClr>
                </a:solidFill>
              </a:rPr>
              <a:t>Picture provided by professor Randy </a:t>
            </a:r>
            <a:r>
              <a:rPr lang="en-US" altLang="zh-CN" sz="1600" dirty="0" err="1">
                <a:solidFill>
                  <a:schemeClr val="bg1">
                    <a:lumMod val="65000"/>
                  </a:schemeClr>
                </a:solidFill>
              </a:rPr>
              <a:t>Paffenroth</a:t>
            </a:r>
            <a:endParaRPr lang="zh-CN" altLang="en-US" sz="1600" dirty="0" err="1">
              <a:solidFill>
                <a:schemeClr val="bg1">
                  <a:lumMod val="65000"/>
                </a:schemeClr>
              </a:solidFill>
            </a:endParaRPr>
          </a:p>
        </p:txBody>
      </p:sp>
    </p:spTree>
    <p:extLst>
      <p:ext uri="{BB962C8B-B14F-4D97-AF65-F5344CB8AC3E}">
        <p14:creationId xmlns:p14="http://schemas.microsoft.com/office/powerpoint/2010/main" val="25542309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A0B6308-E27C-446F-8434-2E460B6AA87E}"/>
              </a:ext>
            </a:extLst>
          </p:cNvPr>
          <p:cNvSpPr>
            <a:spLocks noGrp="1"/>
          </p:cNvSpPr>
          <p:nvPr>
            <p:ph type="ctrTitle"/>
          </p:nvPr>
        </p:nvSpPr>
        <p:spPr>
          <a:xfrm>
            <a:off x="1143000" y="3048000"/>
            <a:ext cx="6858000" cy="762000"/>
          </a:xfrm>
        </p:spPr>
        <p:txBody>
          <a:bodyPr/>
          <a:lstStyle/>
          <a:p>
            <a:pPr algn="ctr"/>
            <a:br>
              <a:rPr lang="en-US" altLang="zh-CN" sz="3600" dirty="0"/>
            </a:br>
            <a:r>
              <a:rPr lang="en-US" altLang="zh-CN" sz="3600" dirty="0"/>
              <a:t>Thanks!</a:t>
            </a:r>
            <a:endParaRPr lang="zh-CN" altLang="en-US" sz="3600" dirty="0"/>
          </a:p>
        </p:txBody>
      </p:sp>
    </p:spTree>
    <p:extLst>
      <p:ext uri="{BB962C8B-B14F-4D97-AF65-F5344CB8AC3E}">
        <p14:creationId xmlns:p14="http://schemas.microsoft.com/office/powerpoint/2010/main" val="2954327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9D819-8A7B-4EEE-B00F-31F45CC69CD9}"/>
              </a:ext>
            </a:extLst>
          </p:cNvPr>
          <p:cNvSpPr>
            <a:spLocks noGrp="1"/>
          </p:cNvSpPr>
          <p:nvPr>
            <p:ph type="title"/>
          </p:nvPr>
        </p:nvSpPr>
        <p:spPr/>
        <p:txBody>
          <a:bodyPr/>
          <a:lstStyle/>
          <a:p>
            <a:r>
              <a:rPr lang="en-US" altLang="zh-CN" dirty="0"/>
              <a:t>Reproducing Kernel Hilbert Space (RKHS)</a:t>
            </a:r>
            <a:endParaRPr lang="zh-CN" altLang="en-US" dirty="0"/>
          </a:p>
        </p:txBody>
      </p:sp>
      <p:sp>
        <p:nvSpPr>
          <p:cNvPr id="3" name="内容占位符 2">
            <a:extLst>
              <a:ext uri="{FF2B5EF4-FFF2-40B4-BE49-F238E27FC236}">
                <a16:creationId xmlns:a16="http://schemas.microsoft.com/office/drawing/2014/main" id="{9585A8E4-FD5E-476F-926D-064353F38488}"/>
              </a:ext>
            </a:extLst>
          </p:cNvPr>
          <p:cNvSpPr>
            <a:spLocks noGrp="1"/>
          </p:cNvSpPr>
          <p:nvPr>
            <p:ph idx="1"/>
          </p:nvPr>
        </p:nvSpPr>
        <p:spPr/>
        <p:txBody>
          <a:bodyPr/>
          <a:lstStyle/>
          <a:p>
            <a:r>
              <a:rPr lang="en-US" altLang="zh-CN" dirty="0"/>
              <a:t>In KPCA or KCCA, a kernel function maps data from original space to an inner product space RKHS to ensure both the existence of an inner product and the evaluation of every function in this space at every point in the domain. </a:t>
            </a:r>
          </a:p>
          <a:p>
            <a:r>
              <a:rPr lang="en-US" altLang="zh-CN" dirty="0"/>
              <a:t>The corresponding kernel function should be both symmetric and positive definite</a:t>
            </a:r>
            <a:endParaRPr lang="zh-CN" altLang="en-US" dirty="0"/>
          </a:p>
        </p:txBody>
      </p:sp>
    </p:spTree>
    <p:extLst>
      <p:ext uri="{BB962C8B-B14F-4D97-AF65-F5344CB8AC3E}">
        <p14:creationId xmlns:p14="http://schemas.microsoft.com/office/powerpoint/2010/main" val="2534826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ACB82-2963-4519-A9EC-00308A4E935D}"/>
              </a:ext>
            </a:extLst>
          </p:cNvPr>
          <p:cNvSpPr>
            <a:spLocks noGrp="1"/>
          </p:cNvSpPr>
          <p:nvPr>
            <p:ph type="title"/>
          </p:nvPr>
        </p:nvSpPr>
        <p:spPr/>
        <p:txBody>
          <a:bodyPr/>
          <a:lstStyle/>
          <a:p>
            <a:r>
              <a:rPr lang="en-US" altLang="zh-CN" dirty="0"/>
              <a:t>Positive Definite Kernel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D41255-7D73-48BC-9F74-5355509D6748}"/>
                  </a:ext>
                </a:extLst>
              </p:cNvPr>
              <p:cNvSpPr>
                <a:spLocks noGrp="1"/>
              </p:cNvSpPr>
              <p:nvPr>
                <p:ph idx="1"/>
              </p:nvPr>
            </p:nvSpPr>
            <p:spPr/>
            <p:txBody>
              <a:bodyPr/>
              <a:lstStyle/>
              <a:p>
                <a:r>
                  <a:rPr lang="en-US" altLang="zh-CN" dirty="0"/>
                  <a:t>Suppose a kernel function k is not positive definite, it may not represent an inner product in any Hilbert space. </a:t>
                </a:r>
              </a:p>
              <a:p>
                <a:r>
                  <a:rPr lang="en-US" altLang="zh-CN" dirty="0"/>
                  <a:t>Here is one way to see: A kernel k is positive definite if and only if for all samples of n points, its corresponding kernel matrix K is a positive definite matrix. With a positive definite K, by Cholesky decompose </a:t>
                </a:r>
                <a14:m>
                  <m:oMath xmlns:m="http://schemas.openxmlformats.org/officeDocument/2006/math">
                    <m:r>
                      <a:rPr lang="en-US" altLang="zh-CN" i="1" dirty="0" smtClean="0">
                        <a:latin typeface="Cambria Math" panose="02040503050406030204" pitchFamily="18" charset="0"/>
                      </a:rPr>
                      <m:t>𝐾</m:t>
                    </m:r>
                    <m:r>
                      <a:rPr lang="en-US" altLang="zh-CN" i="1" dirty="0" smtClean="0">
                        <a:latin typeface="Cambria Math" panose="02040503050406030204" pitchFamily="18" charset="0"/>
                      </a:rPr>
                      <m:t>=</m:t>
                    </m:r>
                    <m:r>
                      <a:rPr lang="en-US" altLang="zh-CN" i="1" dirty="0">
                        <a:latin typeface="Cambria Math" panose="02040503050406030204" pitchFamily="18" charset="0"/>
                      </a:rPr>
                      <m:t>𝐿</m:t>
                    </m:r>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𝐿</m:t>
                        </m:r>
                      </m:e>
                      <m:sup>
                        <m:r>
                          <a:rPr lang="en-US" altLang="zh-CN" b="0" i="1" dirty="0" smtClean="0">
                            <a:latin typeface="Cambria Math" panose="02040503050406030204" pitchFamily="18" charset="0"/>
                          </a:rPr>
                          <m:t>𝑇</m:t>
                        </m:r>
                      </m:sup>
                    </m:sSup>
                  </m:oMath>
                </a14:m>
                <a:r>
                  <a:rPr lang="en-US" altLang="zh-CN" dirty="0"/>
                  <a:t>, each row of L is one mapped point in the inner product space. </a:t>
                </a:r>
              </a:p>
              <a:p>
                <a:r>
                  <a:rPr lang="en-US" altLang="zh-CN" dirty="0"/>
                  <a:t>If k is not positive definite, the matrix K may also not be positive definite. Consequently, Cholesky does not work and there is no corresponding inner product space. </a:t>
                </a:r>
                <a:endParaRPr lang="zh-CN" altLang="en-US" dirty="0"/>
              </a:p>
            </p:txBody>
          </p:sp>
        </mc:Choice>
        <mc:Fallback xmlns="">
          <p:sp>
            <p:nvSpPr>
              <p:cNvPr id="3" name="内容占位符 2">
                <a:extLst>
                  <a:ext uri="{FF2B5EF4-FFF2-40B4-BE49-F238E27FC236}">
                    <a16:creationId xmlns:a16="http://schemas.microsoft.com/office/drawing/2014/main" id="{82D41255-7D73-48BC-9F74-5355509D6748}"/>
                  </a:ext>
                </a:extLst>
              </p:cNvPr>
              <p:cNvSpPr>
                <a:spLocks noGrp="1" noRot="1" noChangeAspect="1" noMove="1" noResize="1" noEditPoints="1" noAdjustHandles="1" noChangeArrowheads="1" noChangeShapeType="1" noTextEdit="1"/>
              </p:cNvSpPr>
              <p:nvPr>
                <p:ph idx="1"/>
              </p:nvPr>
            </p:nvSpPr>
            <p:spPr>
              <a:blipFill>
                <a:blip r:embed="rId2"/>
                <a:stretch>
                  <a:fillRect l="-444" t="-917"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988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417F8-3F60-4BC2-9899-85E9C9052B68}"/>
              </a:ext>
            </a:extLst>
          </p:cNvPr>
          <p:cNvSpPr>
            <a:spLocks noGrp="1"/>
          </p:cNvSpPr>
          <p:nvPr>
            <p:ph type="title"/>
          </p:nvPr>
        </p:nvSpPr>
        <p:spPr/>
        <p:txBody>
          <a:bodyPr/>
          <a:lstStyle/>
          <a:p>
            <a:r>
              <a:rPr lang="en-US" altLang="zh-CN" dirty="0"/>
              <a:t>Mercer’s Theorem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F358ECB-D754-448E-A05B-B5263826C57B}"/>
                  </a:ext>
                </a:extLst>
              </p:cNvPr>
              <p:cNvSpPr>
                <a:spLocks noGrp="1"/>
              </p:cNvSpPr>
              <p:nvPr>
                <p:ph idx="1"/>
              </p:nvPr>
            </p:nvSpPr>
            <p:spPr/>
            <p:txBody>
              <a:bodyPr/>
              <a:lstStyle/>
              <a:p>
                <a:r>
                  <a:rPr lang="en-US" altLang="zh-CN" b="1" dirty="0"/>
                  <a:t>Definition: </a:t>
                </a:r>
                <a:r>
                  <a:rPr lang="en-US" altLang="zh-CN" dirty="0"/>
                  <a:t>Suppose K is a continuous symmetric non-negative definite kernel. Then there is an orthonormal basis {</a:t>
                </a:r>
                <a:r>
                  <a:rPr lang="en-US" altLang="zh-CN" i="1" dirty="0" err="1"/>
                  <a:t>e</a:t>
                </a:r>
                <a:r>
                  <a:rPr lang="en-US" altLang="zh-CN" baseline="-25000" dirty="0" err="1"/>
                  <a:t>i</a:t>
                </a:r>
                <a:r>
                  <a:rPr lang="en-US" altLang="zh-CN" dirty="0"/>
                  <a:t>}</a:t>
                </a:r>
                <a:r>
                  <a:rPr lang="en-US" altLang="zh-CN" baseline="-25000" dirty="0" err="1"/>
                  <a:t>i</a:t>
                </a:r>
                <a:r>
                  <a:rPr lang="en-US" altLang="zh-CN" dirty="0"/>
                  <a:t> of </a:t>
                </a:r>
                <a:r>
                  <a:rPr lang="en-US" altLang="zh-CN" i="1" dirty="0"/>
                  <a:t>L</a:t>
                </a:r>
                <a:r>
                  <a:rPr lang="en-US" altLang="zh-CN" baseline="30000" dirty="0"/>
                  <a:t>2</a:t>
                </a:r>
                <a:r>
                  <a:rPr lang="en-US" altLang="zh-CN" dirty="0"/>
                  <a:t>[</a:t>
                </a:r>
                <a:r>
                  <a:rPr lang="en-US" altLang="zh-CN" i="1" dirty="0"/>
                  <a:t>a</a:t>
                </a:r>
                <a:r>
                  <a:rPr lang="en-US" altLang="zh-CN" dirty="0"/>
                  <a:t>, </a:t>
                </a:r>
                <a:r>
                  <a:rPr lang="en-US" altLang="zh-CN" i="1" dirty="0"/>
                  <a:t>b</a:t>
                </a:r>
                <a:r>
                  <a:rPr lang="en-US" altLang="zh-CN" dirty="0"/>
                  <a:t>] consisting of eigenfunctions of </a:t>
                </a:r>
                <a:r>
                  <a:rPr lang="en-US" altLang="zh-CN" i="1" dirty="0"/>
                  <a:t>T</a:t>
                </a:r>
                <a:r>
                  <a:rPr lang="en-US" altLang="zh-CN" i="1" baseline="-25000" dirty="0"/>
                  <a:t>K</a:t>
                </a:r>
                <a:r>
                  <a:rPr lang="en-US" altLang="zh-CN" dirty="0"/>
                  <a:t> such that the corresponding sequence of eigenvalues {</a:t>
                </a:r>
                <a:r>
                  <a:rPr lang="en-US" altLang="zh-CN" dirty="0" err="1"/>
                  <a:t>λ</a:t>
                </a:r>
                <a:r>
                  <a:rPr lang="en-US" altLang="zh-CN" i="1" baseline="-25000" dirty="0" err="1"/>
                  <a:t>i</a:t>
                </a:r>
                <a:r>
                  <a:rPr lang="en-US" altLang="zh-CN" dirty="0"/>
                  <a:t>}</a:t>
                </a:r>
                <a:r>
                  <a:rPr lang="en-US" altLang="zh-CN" i="1" baseline="-25000" dirty="0" err="1"/>
                  <a:t>i</a:t>
                </a:r>
                <a:r>
                  <a:rPr lang="en-US" altLang="zh-CN" dirty="0"/>
                  <a:t> is nonnegative. The eigenfunctions corresponding to non-zero eigenvalues are continuous on [</a:t>
                </a:r>
                <a:r>
                  <a:rPr lang="en-US" altLang="zh-CN" i="1" dirty="0"/>
                  <a:t>a</a:t>
                </a:r>
                <a:r>
                  <a:rPr lang="en-US" altLang="zh-CN" dirty="0"/>
                  <a:t>, </a:t>
                </a:r>
                <a:r>
                  <a:rPr lang="en-US" altLang="zh-CN" i="1" dirty="0"/>
                  <a:t>b</a:t>
                </a:r>
                <a:r>
                  <a:rPr lang="en-US" altLang="zh-CN" dirty="0"/>
                  <a:t>] and </a:t>
                </a:r>
                <a:r>
                  <a:rPr lang="en-US" altLang="zh-CN" i="1" dirty="0"/>
                  <a:t>K</a:t>
                </a:r>
                <a:r>
                  <a:rPr lang="en-US" altLang="zh-CN" dirty="0"/>
                  <a:t> has the representation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𝑗</m:t>
                              </m:r>
                            </m:sub>
                          </m:sSub>
                        </m:e>
                      </m:nary>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b="0" i="1" smtClean="0">
                          <a:latin typeface="Cambria Math" panose="02040503050406030204" pitchFamily="18" charset="0"/>
                        </a:rPr>
                        <m:t>𝑡</m:t>
                      </m:r>
                      <m:r>
                        <a:rPr lang="en-US" altLang="zh-CN" i="1">
                          <a:latin typeface="Cambria Math" panose="02040503050406030204" pitchFamily="18" charset="0"/>
                        </a:rPr>
                        <m:t>)</m:t>
                      </m:r>
                    </m:oMath>
                  </m:oMathPara>
                </a14:m>
                <a:endParaRPr lang="en-US" altLang="zh-CN" dirty="0"/>
              </a:p>
              <a:p>
                <a:r>
                  <a:rPr lang="en-US" altLang="zh-CN" dirty="0"/>
                  <a:t>where the convergence is absolute and uniform.</a:t>
                </a:r>
                <a:endParaRPr lang="zh-CN" altLang="en-US" dirty="0"/>
              </a:p>
            </p:txBody>
          </p:sp>
        </mc:Choice>
        <mc:Fallback xmlns="">
          <p:sp>
            <p:nvSpPr>
              <p:cNvPr id="3" name="内容占位符 2">
                <a:extLst>
                  <a:ext uri="{FF2B5EF4-FFF2-40B4-BE49-F238E27FC236}">
                    <a16:creationId xmlns:a16="http://schemas.microsoft.com/office/drawing/2014/main" id="{BF358ECB-D754-448E-A05B-B5263826C57B}"/>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3728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86631-9D43-4CE4-816B-C9F21BFF64F5}"/>
              </a:ext>
            </a:extLst>
          </p:cNvPr>
          <p:cNvSpPr>
            <a:spLocks noGrp="1"/>
          </p:cNvSpPr>
          <p:nvPr>
            <p:ph type="title"/>
          </p:nvPr>
        </p:nvSpPr>
        <p:spPr/>
        <p:txBody>
          <a:bodyPr/>
          <a:lstStyle/>
          <a:p>
            <a:r>
              <a:rPr lang="en-US" altLang="zh-CN" dirty="0"/>
              <a:t>Completely Monotonic Function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5FA50B-C14D-46BE-AF9B-899AFBF87B86}"/>
                  </a:ext>
                </a:extLst>
              </p:cNvPr>
              <p:cNvSpPr>
                <a:spLocks noGrp="1"/>
              </p:cNvSpPr>
              <p:nvPr>
                <p:ph idx="1"/>
              </p:nvPr>
            </p:nvSpPr>
            <p:spPr/>
            <p:txBody>
              <a:bodyPr/>
              <a:lstStyle/>
              <a:p>
                <a:r>
                  <a:rPr lang="en-US" altLang="zh-CN" b="1" dirty="0"/>
                  <a:t>Definition: </a:t>
                </a:r>
                <a:r>
                  <a:rPr lang="en-US" altLang="zh-CN" dirty="0"/>
                  <a:t>A function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with domain </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oMath>
                </a14:m>
                <a:r>
                  <a:rPr lang="en-US" altLang="zh-CN" dirty="0"/>
                  <a:t> is said to be completely monotonic, if it possesses derivatives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 for all n=0,1,2,3,... and if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𝑛</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255FA50B-C14D-46BE-AF9B-899AFBF87B86}"/>
                  </a:ext>
                </a:extLst>
              </p:cNvPr>
              <p:cNvSpPr>
                <a:spLocks noGrp="1" noRot="1" noChangeAspect="1" noMove="1" noResize="1" noEditPoints="1" noAdjustHandles="1" noChangeArrowheads="1" noChangeShapeType="1" noTextEdit="1"/>
              </p:cNvSpPr>
              <p:nvPr>
                <p:ph idx="1"/>
              </p:nvPr>
            </p:nvSpPr>
            <p:spPr>
              <a:blipFill>
                <a:blip r:embed="rId2"/>
                <a:stretch>
                  <a:fillRect l="-444" t="-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3319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996C2-9E00-43DE-9FF6-FB571AF7D9DC}"/>
              </a:ext>
            </a:extLst>
          </p:cNvPr>
          <p:cNvSpPr>
            <a:spLocks noGrp="1"/>
          </p:cNvSpPr>
          <p:nvPr>
            <p:ph type="title"/>
          </p:nvPr>
        </p:nvSpPr>
        <p:spPr/>
        <p:txBody>
          <a:bodyPr/>
          <a:lstStyle/>
          <a:p>
            <a:r>
              <a:rPr lang="en-US" altLang="zh-CN" dirty="0"/>
              <a:t>TensorFlow</a:t>
            </a:r>
            <a:endParaRPr lang="zh-CN" altLang="en-US" dirty="0"/>
          </a:p>
        </p:txBody>
      </p:sp>
      <p:sp>
        <p:nvSpPr>
          <p:cNvPr id="3" name="内容占位符 2">
            <a:extLst>
              <a:ext uri="{FF2B5EF4-FFF2-40B4-BE49-F238E27FC236}">
                <a16:creationId xmlns:a16="http://schemas.microsoft.com/office/drawing/2014/main" id="{753740CB-0294-4D02-88BF-65B7CDEA8D35}"/>
              </a:ext>
            </a:extLst>
          </p:cNvPr>
          <p:cNvSpPr>
            <a:spLocks noGrp="1"/>
          </p:cNvSpPr>
          <p:nvPr>
            <p:ph idx="1"/>
          </p:nvPr>
        </p:nvSpPr>
        <p:spPr/>
        <p:txBody>
          <a:bodyPr/>
          <a:lstStyle/>
          <a:p>
            <a:r>
              <a:rPr lang="en-US" altLang="zh-CN" dirty="0"/>
              <a:t>an open source software library for numerical computation using data flow graphs, machine learning system that operates at large scale and in heterogeneous environments. </a:t>
            </a:r>
          </a:p>
          <a:p>
            <a:r>
              <a:rPr lang="en-US" altLang="zh-CN" dirty="0"/>
              <a:t>comes with strong support for machine learning and deep learning and the flexible numerical computation core is used across many other scientific domains. </a:t>
            </a:r>
          </a:p>
          <a:p>
            <a:r>
              <a:rPr lang="en-US" altLang="zh-CN" dirty="0"/>
              <a:t>gives great flexibility to the application developer and enables developers to experiment with novel optimizations and training algorithms.</a:t>
            </a:r>
            <a:endParaRPr lang="zh-CN" altLang="en-US" dirty="0"/>
          </a:p>
        </p:txBody>
      </p:sp>
      <p:pic>
        <p:nvPicPr>
          <p:cNvPr id="5" name="图片 4">
            <a:extLst>
              <a:ext uri="{FF2B5EF4-FFF2-40B4-BE49-F238E27FC236}">
                <a16:creationId xmlns:a16="http://schemas.microsoft.com/office/drawing/2014/main" id="{D738A193-03F3-49B0-A58B-018DECF24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01" y="4283290"/>
            <a:ext cx="7443798" cy="1888910"/>
          </a:xfrm>
          <a:prstGeom prst="rect">
            <a:avLst/>
          </a:prstGeom>
        </p:spPr>
      </p:pic>
    </p:spTree>
    <p:extLst>
      <p:ext uri="{BB962C8B-B14F-4D97-AF65-F5344CB8AC3E}">
        <p14:creationId xmlns:p14="http://schemas.microsoft.com/office/powerpoint/2010/main" val="2541466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4613B-0CF8-49B7-9D91-E80A3ED997B9}"/>
              </a:ext>
            </a:extLst>
          </p:cNvPr>
          <p:cNvSpPr>
            <a:spLocks noGrp="1"/>
          </p:cNvSpPr>
          <p:nvPr>
            <p:ph type="title"/>
          </p:nvPr>
        </p:nvSpPr>
        <p:spPr/>
        <p:txBody>
          <a:bodyPr/>
          <a:lstStyle/>
          <a:p>
            <a:r>
              <a:rPr lang="en-US" altLang="zh-CN" dirty="0"/>
              <a:t>Gradient Descent Optimization</a:t>
            </a:r>
            <a:endParaRPr lang="zh-CN" altLang="en-US" dirty="0"/>
          </a:p>
        </p:txBody>
      </p:sp>
      <p:sp>
        <p:nvSpPr>
          <p:cNvPr id="3" name="内容占位符 2">
            <a:extLst>
              <a:ext uri="{FF2B5EF4-FFF2-40B4-BE49-F238E27FC236}">
                <a16:creationId xmlns:a16="http://schemas.microsoft.com/office/drawing/2014/main" id="{352CC545-FC55-49ED-8C6E-AD498769B4E2}"/>
              </a:ext>
            </a:extLst>
          </p:cNvPr>
          <p:cNvSpPr>
            <a:spLocks noGrp="1"/>
          </p:cNvSpPr>
          <p:nvPr>
            <p:ph idx="1"/>
          </p:nvPr>
        </p:nvSpPr>
        <p:spPr/>
        <p:txBody>
          <a:bodyPr/>
          <a:lstStyle/>
          <a:p>
            <a:r>
              <a:rPr lang="en-US" altLang="zh-CN" dirty="0"/>
              <a:t>the most common way to optimize artificial neural networks</a:t>
            </a:r>
          </a:p>
          <a:p>
            <a:r>
              <a:rPr lang="en-US" altLang="zh-CN" dirty="0"/>
              <a:t>Batch gradient descent is applied by TensorFlow class</a:t>
            </a:r>
            <a:endParaRPr lang="zh-CN" altLang="en-US" dirty="0"/>
          </a:p>
        </p:txBody>
      </p:sp>
      <p:pic>
        <p:nvPicPr>
          <p:cNvPr id="7" name="图片 6">
            <a:extLst>
              <a:ext uri="{FF2B5EF4-FFF2-40B4-BE49-F238E27FC236}">
                <a16:creationId xmlns:a16="http://schemas.microsoft.com/office/drawing/2014/main" id="{D4F36EC9-35DE-4551-98DD-ACED43C9D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8" y="3708477"/>
            <a:ext cx="3922428" cy="2417182"/>
          </a:xfrm>
          <a:prstGeom prst="rect">
            <a:avLst/>
          </a:prstGeom>
        </p:spPr>
      </p:pic>
      <p:pic>
        <p:nvPicPr>
          <p:cNvPr id="9" name="图片 8">
            <a:extLst>
              <a:ext uri="{FF2B5EF4-FFF2-40B4-BE49-F238E27FC236}">
                <a16:creationId xmlns:a16="http://schemas.microsoft.com/office/drawing/2014/main" id="{8D04738E-BA34-4BF2-B431-3EC2C80E98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37" y="2309206"/>
            <a:ext cx="6722169" cy="1538894"/>
          </a:xfrm>
          <a:prstGeom prst="rect">
            <a:avLst/>
          </a:prstGeom>
        </p:spPr>
      </p:pic>
    </p:spTree>
    <p:extLst>
      <p:ext uri="{BB962C8B-B14F-4D97-AF65-F5344CB8AC3E}">
        <p14:creationId xmlns:p14="http://schemas.microsoft.com/office/powerpoint/2010/main" val="726247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A8C41FE-F4A3-4C07-877B-196B580B7B71}"/>
                  </a:ext>
                </a:extLst>
              </p:cNvPr>
              <p:cNvSpPr>
                <a:spLocks noGrp="1"/>
              </p:cNvSpPr>
              <p:nvPr>
                <p:ph type="title"/>
              </p:nvPr>
            </p:nvSpPr>
            <p:spPr/>
            <p:txBody>
              <a:bodyPr/>
              <a:lstStyle/>
              <a:p>
                <a14:m>
                  <m:oMath xmlns:m="http://schemas.openxmlformats.org/officeDocument/2006/math">
                    <m:sSup>
                      <m:sSupPr>
                        <m:ctrlPr>
                          <a:rPr lang="en-US" altLang="zh-CN" i="1">
                            <a:latin typeface="Cambria Math" panose="02040503050406030204" pitchFamily="18" charset="0"/>
                          </a:rPr>
                        </m:ctrlPr>
                      </m:sSupPr>
                      <m:e>
                        <m:r>
                          <a:rPr lang="en-US" altLang="zh-CN" b="0" i="1">
                            <a:latin typeface="Cambria Math" panose="02040503050406030204" pitchFamily="18" charset="0"/>
                          </a:rPr>
                          <m:t>𝐿</m:t>
                        </m:r>
                      </m:e>
                      <m:sup>
                        <m:r>
                          <a:rPr lang="en-US" altLang="zh-CN" b="0" i="1">
                            <a:latin typeface="Cambria Math" panose="02040503050406030204" pitchFamily="18" charset="0"/>
                          </a:rPr>
                          <m:t>2</m:t>
                        </m:r>
                      </m:sup>
                    </m:sSup>
                  </m:oMath>
                </a14:m>
                <a:r>
                  <a:rPr lang="en-US" altLang="zh-CN" dirty="0"/>
                  <a:t> Norm</a:t>
                </a:r>
                <a:endParaRPr lang="zh-CN" altLang="en-US" dirty="0"/>
              </a:p>
            </p:txBody>
          </p:sp>
        </mc:Choice>
        <mc:Fallback xmlns="">
          <p:sp>
            <p:nvSpPr>
              <p:cNvPr id="2" name="标题 1">
                <a:extLst>
                  <a:ext uri="{FF2B5EF4-FFF2-40B4-BE49-F238E27FC236}">
                    <a16:creationId xmlns:a16="http://schemas.microsoft.com/office/drawing/2014/main" id="{3A8C41FE-F4A3-4C07-877B-196B580B7B71}"/>
                  </a:ext>
                </a:extLst>
              </p:cNvPr>
              <p:cNvSpPr>
                <a:spLocks noGrp="1" noRot="1" noChangeAspect="1" noMove="1" noResize="1" noEditPoints="1" noAdjustHandles="1" noChangeArrowheads="1" noChangeShapeType="1" noTextEdit="1"/>
              </p:cNvSpPr>
              <p:nvPr>
                <p:ph type="title"/>
              </p:nvPr>
            </p:nvSpPr>
            <p:spPr>
              <a:blipFill>
                <a:blip r:embed="rId2"/>
                <a:stretch>
                  <a:fillRect l="-148" b="-15909"/>
                </a:stretch>
              </a:blipFill>
            </p:spPr>
            <p:txBody>
              <a:bodyPr/>
              <a:lstStyle/>
              <a:p>
                <a:r>
                  <a:rPr lang="zh-CN" altLang="en-US">
                    <a:noFill/>
                  </a:rPr>
                  <a:t> </a:t>
                </a:r>
              </a:p>
            </p:txBody>
          </p:sp>
        </mc:Fallback>
      </mc:AlternateContent>
      <p:pic>
        <p:nvPicPr>
          <p:cNvPr id="5" name="内容占位符 4">
            <a:extLst>
              <a:ext uri="{FF2B5EF4-FFF2-40B4-BE49-F238E27FC236}">
                <a16:creationId xmlns:a16="http://schemas.microsoft.com/office/drawing/2014/main" id="{609DB0CC-C50D-4310-940F-65D464938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5937" y="2362107"/>
            <a:ext cx="3292125" cy="2133785"/>
          </a:xfrm>
        </p:spPr>
      </p:pic>
    </p:spTree>
    <p:extLst>
      <p:ext uri="{BB962C8B-B14F-4D97-AF65-F5344CB8AC3E}">
        <p14:creationId xmlns:p14="http://schemas.microsoft.com/office/powerpoint/2010/main" val="68638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556BA-8F00-4B2C-A5A5-3409DDF1F74D}"/>
              </a:ext>
            </a:extLst>
          </p:cNvPr>
          <p:cNvSpPr>
            <a:spLocks noGrp="1"/>
          </p:cNvSpPr>
          <p:nvPr>
            <p:ph type="title"/>
          </p:nvPr>
        </p:nvSpPr>
        <p:spPr/>
        <p:txBody>
          <a:bodyPr/>
          <a:lstStyle/>
          <a:p>
            <a:r>
              <a:rPr lang="en-US" altLang="zh-CN" dirty="0"/>
              <a:t>Overview</a:t>
            </a:r>
            <a:endParaRPr lang="zh-CN" altLang="en-US" dirty="0"/>
          </a:p>
        </p:txBody>
      </p:sp>
      <p:sp>
        <p:nvSpPr>
          <p:cNvPr id="4" name="矩形: 圆角 3">
            <a:extLst>
              <a:ext uri="{FF2B5EF4-FFF2-40B4-BE49-F238E27FC236}">
                <a16:creationId xmlns:a16="http://schemas.microsoft.com/office/drawing/2014/main" id="{A950954E-6859-4E99-99BB-A782D4FAEE00}"/>
              </a:ext>
            </a:extLst>
          </p:cNvPr>
          <p:cNvSpPr/>
          <p:nvPr/>
        </p:nvSpPr>
        <p:spPr bwMode="auto">
          <a:xfrm>
            <a:off x="746449" y="3099318"/>
            <a:ext cx="2192694" cy="1385596"/>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latin typeface="+mn-lt"/>
              </a:rPr>
              <a:t>Deep </a:t>
            </a:r>
            <a:r>
              <a:rPr lang="en-US" altLang="zh-CN" sz="1600" dirty="0">
                <a:solidFill>
                  <a:schemeClr val="bg1"/>
                </a:solidFill>
              </a:rPr>
              <a:t>Learning </a:t>
            </a:r>
          </a:p>
          <a:p>
            <a:pPr algn="ctr"/>
            <a:r>
              <a:rPr lang="en-US" altLang="zh-CN" sz="1600" dirty="0">
                <a:solidFill>
                  <a:schemeClr val="bg1"/>
                </a:solidFill>
              </a:rPr>
              <a:t>(</a:t>
            </a:r>
            <a:r>
              <a:rPr lang="en-US" altLang="zh-CN" sz="1600" dirty="0">
                <a:solidFill>
                  <a:schemeClr val="bg1"/>
                </a:solidFill>
                <a:latin typeface="+mn-lt"/>
              </a:rPr>
              <a:t>Autoencoders)</a:t>
            </a:r>
            <a:endParaRPr lang="zh-CN" altLang="en-US" sz="1600" dirty="0">
              <a:solidFill>
                <a:schemeClr val="bg1"/>
              </a:solidFill>
              <a:latin typeface="+mn-lt"/>
            </a:endParaRPr>
          </a:p>
        </p:txBody>
      </p:sp>
      <p:sp>
        <p:nvSpPr>
          <p:cNvPr id="5" name="矩形: 圆角 4">
            <a:extLst>
              <a:ext uri="{FF2B5EF4-FFF2-40B4-BE49-F238E27FC236}">
                <a16:creationId xmlns:a16="http://schemas.microsoft.com/office/drawing/2014/main" id="{FFCB9F1B-F656-45FC-9CA4-10B086393419}"/>
              </a:ext>
            </a:extLst>
          </p:cNvPr>
          <p:cNvSpPr/>
          <p:nvPr/>
        </p:nvSpPr>
        <p:spPr bwMode="auto">
          <a:xfrm>
            <a:off x="5309122" y="1880117"/>
            <a:ext cx="2192694" cy="1385597"/>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rPr>
              <a:t>Canonical </a:t>
            </a:r>
          </a:p>
          <a:p>
            <a:pPr algn="ctr"/>
            <a:r>
              <a:rPr lang="en-US" altLang="zh-CN" sz="1600" dirty="0">
                <a:solidFill>
                  <a:schemeClr val="bg1"/>
                </a:solidFill>
              </a:rPr>
              <a:t>Correlation </a:t>
            </a:r>
          </a:p>
          <a:p>
            <a:pPr algn="ctr"/>
            <a:r>
              <a:rPr lang="en-US" altLang="zh-CN" sz="1600" dirty="0">
                <a:solidFill>
                  <a:schemeClr val="bg1"/>
                </a:solidFill>
              </a:rPr>
              <a:t>Analysis (CCA)</a:t>
            </a:r>
            <a:endParaRPr lang="zh-CN" altLang="en-US" sz="1600" dirty="0">
              <a:solidFill>
                <a:schemeClr val="bg1"/>
              </a:solidFill>
            </a:endParaRPr>
          </a:p>
        </p:txBody>
      </p:sp>
      <p:sp>
        <p:nvSpPr>
          <p:cNvPr id="6" name="矩形: 圆角 5">
            <a:extLst>
              <a:ext uri="{FF2B5EF4-FFF2-40B4-BE49-F238E27FC236}">
                <a16:creationId xmlns:a16="http://schemas.microsoft.com/office/drawing/2014/main" id="{D1FF79F7-3DCC-4C2F-95DA-D9A23D4BA226}"/>
              </a:ext>
            </a:extLst>
          </p:cNvPr>
          <p:cNvSpPr/>
          <p:nvPr/>
        </p:nvSpPr>
        <p:spPr bwMode="auto">
          <a:xfrm>
            <a:off x="5309121" y="4318518"/>
            <a:ext cx="2192695" cy="1385598"/>
          </a:xfrm>
          <a:prstGeom prst="roundRect">
            <a:avLst/>
          </a:prstGeom>
          <a:solidFill>
            <a:schemeClr val="accent2"/>
          </a:solidFill>
          <a:ln w="12700" cap="sq" algn="ctr">
            <a:solidFill>
              <a:schemeClr val="tx2"/>
            </a:solidFill>
            <a:miter lim="800000"/>
            <a:headEnd/>
            <a:tailEnd/>
          </a:ln>
          <a:effectLst/>
        </p:spPr>
        <p:txBody>
          <a:bodyPr wrap="none" rtlCol="0" anchor="ctr"/>
          <a:lstStyle/>
          <a:p>
            <a:pPr algn="ctr"/>
            <a:r>
              <a:rPr lang="en-US" altLang="zh-CN" sz="1600" dirty="0">
                <a:solidFill>
                  <a:schemeClr val="bg1"/>
                </a:solidFill>
              </a:rPr>
              <a:t>Kernel Canonical </a:t>
            </a:r>
          </a:p>
          <a:p>
            <a:pPr algn="ctr"/>
            <a:r>
              <a:rPr lang="en-US" altLang="zh-CN" sz="1600" dirty="0">
                <a:solidFill>
                  <a:schemeClr val="bg1"/>
                </a:solidFill>
              </a:rPr>
              <a:t>Correlation</a:t>
            </a:r>
          </a:p>
          <a:p>
            <a:pPr algn="ctr"/>
            <a:r>
              <a:rPr lang="en-US" altLang="zh-CN" sz="1600" dirty="0">
                <a:solidFill>
                  <a:schemeClr val="bg1"/>
                </a:solidFill>
              </a:rPr>
              <a:t>Analysis (KCCA)</a:t>
            </a:r>
            <a:endParaRPr lang="zh-CN" altLang="en-US" sz="1600" dirty="0">
              <a:solidFill>
                <a:schemeClr val="bg1"/>
              </a:solidFill>
              <a:latin typeface="+mn-lt"/>
            </a:endParaRPr>
          </a:p>
        </p:txBody>
      </p:sp>
      <p:cxnSp>
        <p:nvCxnSpPr>
          <p:cNvPr id="8" name="直接箭头连接符 7">
            <a:extLst>
              <a:ext uri="{FF2B5EF4-FFF2-40B4-BE49-F238E27FC236}">
                <a16:creationId xmlns:a16="http://schemas.microsoft.com/office/drawing/2014/main" id="{95147BB0-1DB5-4323-9877-C2C3266AB462}"/>
              </a:ext>
            </a:extLst>
          </p:cNvPr>
          <p:cNvCxnSpPr>
            <a:stCxn id="5" idx="2"/>
            <a:endCxn id="6" idx="0"/>
          </p:cNvCxnSpPr>
          <p:nvPr/>
        </p:nvCxnSpPr>
        <p:spPr>
          <a:xfrm>
            <a:off x="6405469" y="3265714"/>
            <a:ext cx="0" cy="1052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4A074B7-0643-4136-AEA4-A5DA652FE6A1}"/>
              </a:ext>
            </a:extLst>
          </p:cNvPr>
          <p:cNvCxnSpPr>
            <a:cxnSpLocks/>
            <a:stCxn id="4" idx="3"/>
            <a:endCxn id="4" idx="3"/>
          </p:cNvCxnSpPr>
          <p:nvPr/>
        </p:nvCxnSpPr>
        <p:spPr>
          <a:xfrm>
            <a:off x="2939143" y="379211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48F82B7-5CCB-42CC-8392-889A696844B2}"/>
              </a:ext>
            </a:extLst>
          </p:cNvPr>
          <p:cNvCxnSpPr>
            <a:cxnSpLocks/>
            <a:stCxn id="4" idx="3"/>
            <a:endCxn id="5" idx="1"/>
          </p:cNvCxnSpPr>
          <p:nvPr/>
        </p:nvCxnSpPr>
        <p:spPr>
          <a:xfrm flipV="1">
            <a:off x="2939143" y="2572916"/>
            <a:ext cx="2369979"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658123D-E2CD-447B-89A5-EDC86DD47627}"/>
              </a:ext>
            </a:extLst>
          </p:cNvPr>
          <p:cNvCxnSpPr>
            <a:cxnSpLocks/>
            <a:stCxn id="4" idx="3"/>
            <a:endCxn id="6" idx="1"/>
          </p:cNvCxnSpPr>
          <p:nvPr/>
        </p:nvCxnSpPr>
        <p:spPr>
          <a:xfrm>
            <a:off x="2939143" y="3792116"/>
            <a:ext cx="2369978" cy="1219201"/>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DA5C6FC-8E03-4A45-8231-DEC55EED7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821" y="4793938"/>
            <a:ext cx="1161097" cy="1152367"/>
          </a:xfrm>
          <a:prstGeom prst="rect">
            <a:avLst/>
          </a:prstGeom>
        </p:spPr>
      </p:pic>
      <p:pic>
        <p:nvPicPr>
          <p:cNvPr id="15" name="图片 14">
            <a:extLst>
              <a:ext uri="{FF2B5EF4-FFF2-40B4-BE49-F238E27FC236}">
                <a16:creationId xmlns:a16="http://schemas.microsoft.com/office/drawing/2014/main" id="{B8A7F2E6-584A-4C5A-9AB6-1C41DD74F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606" y="1556638"/>
            <a:ext cx="1161097" cy="1152367"/>
          </a:xfrm>
          <a:prstGeom prst="rect">
            <a:avLst/>
          </a:prstGeom>
        </p:spPr>
      </p:pic>
      <p:pic>
        <p:nvPicPr>
          <p:cNvPr id="16" name="图片 15">
            <a:extLst>
              <a:ext uri="{FF2B5EF4-FFF2-40B4-BE49-F238E27FC236}">
                <a16:creationId xmlns:a16="http://schemas.microsoft.com/office/drawing/2014/main" id="{D0B0A0B9-6A5E-4D70-AE8A-33667B965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476" y="5138834"/>
            <a:ext cx="1228436" cy="1219200"/>
          </a:xfrm>
          <a:prstGeom prst="rect">
            <a:avLst/>
          </a:prstGeom>
        </p:spPr>
      </p:pic>
      <p:sp>
        <p:nvSpPr>
          <p:cNvPr id="17" name="文本框 16">
            <a:extLst>
              <a:ext uri="{FF2B5EF4-FFF2-40B4-BE49-F238E27FC236}">
                <a16:creationId xmlns:a16="http://schemas.microsoft.com/office/drawing/2014/main" id="{207A8E53-9CE4-4CA4-98A4-3442C9B2A590}"/>
              </a:ext>
            </a:extLst>
          </p:cNvPr>
          <p:cNvSpPr txBox="1"/>
          <p:nvPr/>
        </p:nvSpPr>
        <p:spPr>
          <a:xfrm>
            <a:off x="2892490" y="2632011"/>
            <a:ext cx="1679510" cy="373225"/>
          </a:xfrm>
          <a:prstGeom prst="rect">
            <a:avLst/>
          </a:prstGeom>
          <a:noFill/>
        </p:spPr>
        <p:txBody>
          <a:bodyPr wrap="square" rtlCol="0">
            <a:noAutofit/>
          </a:bodyPr>
          <a:lstStyle/>
          <a:p>
            <a:pPr algn="ctr"/>
            <a:r>
              <a:rPr lang="en-US" altLang="zh-CN" sz="1600" dirty="0"/>
              <a:t>Coherence Encoder</a:t>
            </a:r>
            <a:endParaRPr lang="zh-CN" altLang="en-US" sz="1600" dirty="0" err="1"/>
          </a:p>
        </p:txBody>
      </p:sp>
      <p:sp>
        <p:nvSpPr>
          <p:cNvPr id="18" name="文本框 17">
            <a:extLst>
              <a:ext uri="{FF2B5EF4-FFF2-40B4-BE49-F238E27FC236}">
                <a16:creationId xmlns:a16="http://schemas.microsoft.com/office/drawing/2014/main" id="{0E560D17-35C6-4F44-AFDC-A55BAE705E8E}"/>
              </a:ext>
            </a:extLst>
          </p:cNvPr>
          <p:cNvSpPr txBox="1"/>
          <p:nvPr/>
        </p:nvSpPr>
        <p:spPr>
          <a:xfrm>
            <a:off x="307910" y="4530010"/>
            <a:ext cx="2976466" cy="374002"/>
          </a:xfrm>
          <a:prstGeom prst="rect">
            <a:avLst/>
          </a:prstGeom>
          <a:noFill/>
        </p:spPr>
        <p:txBody>
          <a:bodyPr wrap="square" rtlCol="0">
            <a:noAutofit/>
          </a:bodyPr>
          <a:lstStyle/>
          <a:p>
            <a:pPr algn="ctr"/>
            <a:r>
              <a:rPr lang="en-US" altLang="zh-CN" sz="1600" dirty="0"/>
              <a:t>Non-Coherence Encoder</a:t>
            </a:r>
            <a:endParaRPr lang="zh-CN" altLang="en-US" sz="1600" dirty="0" err="1"/>
          </a:p>
        </p:txBody>
      </p:sp>
      <p:sp>
        <p:nvSpPr>
          <p:cNvPr id="20" name="文本框 19">
            <a:extLst>
              <a:ext uri="{FF2B5EF4-FFF2-40B4-BE49-F238E27FC236}">
                <a16:creationId xmlns:a16="http://schemas.microsoft.com/office/drawing/2014/main" id="{50F8EDA0-8F25-4A3D-ACA1-16555C1FC743}"/>
              </a:ext>
            </a:extLst>
          </p:cNvPr>
          <p:cNvSpPr txBox="1"/>
          <p:nvPr/>
        </p:nvSpPr>
        <p:spPr>
          <a:xfrm>
            <a:off x="2939142" y="4683967"/>
            <a:ext cx="2099388" cy="597160"/>
          </a:xfrm>
          <a:prstGeom prst="rect">
            <a:avLst/>
          </a:prstGeom>
          <a:noFill/>
        </p:spPr>
        <p:txBody>
          <a:bodyPr wrap="square" rtlCol="0">
            <a:noAutofit/>
          </a:bodyPr>
          <a:lstStyle/>
          <a:p>
            <a:pPr algn="ctr"/>
            <a:r>
              <a:rPr lang="en-US" altLang="zh-CN" sz="1600" dirty="0"/>
              <a:t>Kernel Coherence Encoder</a:t>
            </a:r>
            <a:endParaRPr lang="zh-CN" altLang="en-US" sz="1600" dirty="0" err="1"/>
          </a:p>
        </p:txBody>
      </p:sp>
      <p:sp>
        <p:nvSpPr>
          <p:cNvPr id="3" name="思想气泡: 云 2">
            <a:extLst>
              <a:ext uri="{FF2B5EF4-FFF2-40B4-BE49-F238E27FC236}">
                <a16:creationId xmlns:a16="http://schemas.microsoft.com/office/drawing/2014/main" id="{465A7D63-E1AA-4B50-81CF-5016B7417772}"/>
              </a:ext>
            </a:extLst>
          </p:cNvPr>
          <p:cNvSpPr/>
          <p:nvPr/>
        </p:nvSpPr>
        <p:spPr bwMode="auto">
          <a:xfrm>
            <a:off x="1664055" y="3429000"/>
            <a:ext cx="2637357" cy="1402314"/>
          </a:xfrm>
          <a:prstGeom prst="cloudCallout">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600" dirty="0">
                <a:solidFill>
                  <a:schemeClr val="bg1"/>
                </a:solidFill>
                <a:latin typeface="+mn-lt"/>
              </a:rPr>
              <a:t>Non-linear, but not</a:t>
            </a:r>
          </a:p>
          <a:p>
            <a:pPr algn="ctr"/>
            <a:r>
              <a:rPr lang="en-US" altLang="zh-CN" sz="1600" dirty="0">
                <a:solidFill>
                  <a:schemeClr val="bg1"/>
                </a:solidFill>
              </a:rPr>
              <a:t>Mathematically</a:t>
            </a:r>
          </a:p>
          <a:p>
            <a:pPr algn="ctr"/>
            <a:r>
              <a:rPr lang="en-US" altLang="zh-CN" sz="1600" dirty="0">
                <a:solidFill>
                  <a:schemeClr val="bg1"/>
                </a:solidFill>
                <a:latin typeface="+mn-lt"/>
              </a:rPr>
              <a:t>Well-principled!</a:t>
            </a:r>
            <a:endParaRPr lang="zh-CN" altLang="en-US" sz="1600" dirty="0">
              <a:solidFill>
                <a:schemeClr val="bg1"/>
              </a:solidFill>
              <a:latin typeface="+mn-lt"/>
            </a:endParaRPr>
          </a:p>
        </p:txBody>
      </p:sp>
      <p:sp>
        <p:nvSpPr>
          <p:cNvPr id="21" name="思想气泡: 云 20">
            <a:extLst>
              <a:ext uri="{FF2B5EF4-FFF2-40B4-BE49-F238E27FC236}">
                <a16:creationId xmlns:a16="http://schemas.microsoft.com/office/drawing/2014/main" id="{07278BEE-15F3-4E75-83A5-677B74522394}"/>
              </a:ext>
            </a:extLst>
          </p:cNvPr>
          <p:cNvSpPr/>
          <p:nvPr/>
        </p:nvSpPr>
        <p:spPr bwMode="auto">
          <a:xfrm>
            <a:off x="3646234" y="257563"/>
            <a:ext cx="2637357" cy="1402314"/>
          </a:xfrm>
          <a:prstGeom prst="cloudCallout">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600" dirty="0">
                <a:solidFill>
                  <a:schemeClr val="bg1"/>
                </a:solidFill>
              </a:rPr>
              <a:t>Mathematically</a:t>
            </a:r>
          </a:p>
          <a:p>
            <a:pPr algn="ctr"/>
            <a:r>
              <a:rPr lang="en-US" altLang="zh-CN" sz="1600" dirty="0">
                <a:solidFill>
                  <a:schemeClr val="bg1"/>
                </a:solidFill>
              </a:rPr>
              <a:t>Well-principled, </a:t>
            </a:r>
            <a:endParaRPr lang="en-US" altLang="zh-CN" sz="1600" dirty="0">
              <a:solidFill>
                <a:schemeClr val="bg1"/>
              </a:solidFill>
              <a:latin typeface="+mn-lt"/>
            </a:endParaRPr>
          </a:p>
          <a:p>
            <a:pPr algn="ctr"/>
            <a:r>
              <a:rPr lang="en-US" altLang="zh-CN" sz="1600" dirty="0">
                <a:solidFill>
                  <a:schemeClr val="bg1"/>
                </a:solidFill>
              </a:rPr>
              <a:t>But linear!</a:t>
            </a:r>
            <a:endParaRPr lang="zh-CN" altLang="en-US" sz="1600" dirty="0">
              <a:solidFill>
                <a:schemeClr val="bg1"/>
              </a:solidFill>
              <a:latin typeface="+mn-lt"/>
            </a:endParaRPr>
          </a:p>
        </p:txBody>
      </p:sp>
      <p:sp>
        <p:nvSpPr>
          <p:cNvPr id="22" name="思想气泡: 云 21">
            <a:extLst>
              <a:ext uri="{FF2B5EF4-FFF2-40B4-BE49-F238E27FC236}">
                <a16:creationId xmlns:a16="http://schemas.microsoft.com/office/drawing/2014/main" id="{3EA41E12-6188-43A3-A22A-D4EE31BAA75A}"/>
              </a:ext>
            </a:extLst>
          </p:cNvPr>
          <p:cNvSpPr/>
          <p:nvPr/>
        </p:nvSpPr>
        <p:spPr bwMode="auto">
          <a:xfrm>
            <a:off x="4276629" y="4002831"/>
            <a:ext cx="2637357" cy="1402314"/>
          </a:xfrm>
          <a:prstGeom prst="cloudCallout">
            <a:avLst/>
          </a:prstGeom>
          <a:ln>
            <a:headEnd/>
            <a:tailEnd/>
          </a:ln>
        </p:spPr>
        <p:style>
          <a:lnRef idx="1">
            <a:schemeClr val="accent3"/>
          </a:lnRef>
          <a:fillRef idx="2">
            <a:schemeClr val="accent3"/>
          </a:fillRef>
          <a:effectRef idx="1">
            <a:schemeClr val="accent3"/>
          </a:effectRef>
          <a:fontRef idx="minor">
            <a:schemeClr val="dk1"/>
          </a:fontRef>
        </p:style>
        <p:txBody>
          <a:bodyPr wrap="none" rtlCol="0" anchor="ctr"/>
          <a:lstStyle/>
          <a:p>
            <a:pPr algn="ctr"/>
            <a:r>
              <a:rPr lang="en-US" altLang="zh-CN" sz="1600" dirty="0">
                <a:solidFill>
                  <a:schemeClr val="bg1"/>
                </a:solidFill>
              </a:rPr>
              <a:t>Mathematically</a:t>
            </a:r>
          </a:p>
          <a:p>
            <a:pPr algn="ctr"/>
            <a:r>
              <a:rPr lang="en-US" altLang="zh-CN" sz="1600" dirty="0">
                <a:solidFill>
                  <a:schemeClr val="bg1"/>
                </a:solidFill>
              </a:rPr>
              <a:t>Well-principled, </a:t>
            </a:r>
            <a:endParaRPr lang="en-US" altLang="zh-CN" sz="1600" dirty="0">
              <a:solidFill>
                <a:schemeClr val="bg1"/>
              </a:solidFill>
              <a:latin typeface="+mn-lt"/>
            </a:endParaRPr>
          </a:p>
          <a:p>
            <a:pPr algn="ctr"/>
            <a:r>
              <a:rPr lang="en-US" altLang="zh-CN" sz="1600" dirty="0">
                <a:solidFill>
                  <a:schemeClr val="bg1"/>
                </a:solidFill>
              </a:rPr>
              <a:t>And non-linear!!</a:t>
            </a:r>
            <a:endParaRPr lang="zh-CN" altLang="en-US" sz="1600" dirty="0">
              <a:solidFill>
                <a:schemeClr val="bg1"/>
              </a:solidFill>
              <a:latin typeface="+mn-lt"/>
            </a:endParaRPr>
          </a:p>
        </p:txBody>
      </p:sp>
    </p:spTree>
    <p:extLst>
      <p:ext uri="{BB962C8B-B14F-4D97-AF65-F5344CB8AC3E}">
        <p14:creationId xmlns:p14="http://schemas.microsoft.com/office/powerpoint/2010/main" val="3277147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61597-0BD5-4381-A1EB-D90CD1205B55}"/>
              </a:ext>
            </a:extLst>
          </p:cNvPr>
          <p:cNvSpPr>
            <a:spLocks noGrp="1"/>
          </p:cNvSpPr>
          <p:nvPr>
            <p:ph type="title"/>
          </p:nvPr>
        </p:nvSpPr>
        <p:spPr/>
        <p:txBody>
          <a:bodyPr/>
          <a:lstStyle/>
          <a:p>
            <a:r>
              <a:rPr lang="en-US" altLang="zh-CN" dirty="0"/>
              <a:t>Pearson Correlation Score</a:t>
            </a:r>
            <a:endParaRPr lang="zh-CN" altLang="en-US" dirty="0"/>
          </a:p>
        </p:txBody>
      </p:sp>
      <p:sp>
        <p:nvSpPr>
          <p:cNvPr id="3" name="内容占位符 2">
            <a:extLst>
              <a:ext uri="{FF2B5EF4-FFF2-40B4-BE49-F238E27FC236}">
                <a16:creationId xmlns:a16="http://schemas.microsoft.com/office/drawing/2014/main" id="{1706EB03-A3CD-425D-B8F0-7F4D1EB01654}"/>
              </a:ext>
            </a:extLst>
          </p:cNvPr>
          <p:cNvSpPr>
            <a:spLocks noGrp="1"/>
          </p:cNvSpPr>
          <p:nvPr>
            <p:ph idx="1"/>
          </p:nvPr>
        </p:nvSpPr>
        <p:spPr/>
        <p:txBody>
          <a:bodyPr/>
          <a:lstStyle/>
          <a:p>
            <a:r>
              <a:rPr lang="en-US" altLang="zh-CN" dirty="0"/>
              <a:t>Pearson Correlation Coefficient is a measure of the linear correlation between two variables x and y. It has a value between -1 and +1, where 1 indicates total positive linear correlation, 0 is no linear correlation, and −1 is the total negative linear correlation. </a:t>
            </a:r>
          </a:p>
          <a:p>
            <a:r>
              <a:rPr lang="en-US" altLang="zh-CN" dirty="0"/>
              <a:t>Accordingly, Pearson Correlation score measures how highly correlated are two variables. A score of 1 indicates that the data objects are perfectly correlated but in this case, a score of -1 means that the data objects are not correlated. </a:t>
            </a:r>
          </a:p>
          <a:p>
            <a:r>
              <a:rPr lang="en-US" altLang="zh-CN" dirty="0"/>
              <a:t>In other words, the Pearson Correlation score quantifies how well two data objects fit a line. </a:t>
            </a:r>
          </a:p>
        </p:txBody>
      </p:sp>
      <p:pic>
        <p:nvPicPr>
          <p:cNvPr id="5" name="图片 4">
            <a:extLst>
              <a:ext uri="{FF2B5EF4-FFF2-40B4-BE49-F238E27FC236}">
                <a16:creationId xmlns:a16="http://schemas.microsoft.com/office/drawing/2014/main" id="{43157811-5294-4C72-BCA5-53070FDA2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61" y="4372541"/>
            <a:ext cx="4714477" cy="2056251"/>
          </a:xfrm>
          <a:prstGeom prst="rect">
            <a:avLst/>
          </a:prstGeom>
        </p:spPr>
      </p:pic>
    </p:spTree>
    <p:extLst>
      <p:ext uri="{BB962C8B-B14F-4D97-AF65-F5344CB8AC3E}">
        <p14:creationId xmlns:p14="http://schemas.microsoft.com/office/powerpoint/2010/main" val="3986405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7422D-AD95-42BA-9E12-6608B9374386}"/>
              </a:ext>
            </a:extLst>
          </p:cNvPr>
          <p:cNvSpPr>
            <a:spLocks noGrp="1"/>
          </p:cNvSpPr>
          <p:nvPr>
            <p:ph type="title"/>
          </p:nvPr>
        </p:nvSpPr>
        <p:spPr/>
        <p:txBody>
          <a:bodyPr/>
          <a:lstStyle/>
          <a:p>
            <a:r>
              <a:rPr lang="en-US" altLang="zh-CN" dirty="0"/>
              <a:t>Cross-Correlation</a:t>
            </a:r>
            <a:endParaRPr lang="zh-CN" altLang="en-US" dirty="0"/>
          </a:p>
        </p:txBody>
      </p:sp>
      <p:sp>
        <p:nvSpPr>
          <p:cNvPr id="3" name="内容占位符 2">
            <a:extLst>
              <a:ext uri="{FF2B5EF4-FFF2-40B4-BE49-F238E27FC236}">
                <a16:creationId xmlns:a16="http://schemas.microsoft.com/office/drawing/2014/main" id="{340C15DE-C136-49D9-8447-04ACF010A3BD}"/>
              </a:ext>
            </a:extLst>
          </p:cNvPr>
          <p:cNvSpPr>
            <a:spLocks noGrp="1"/>
          </p:cNvSpPr>
          <p:nvPr>
            <p:ph idx="1"/>
          </p:nvPr>
        </p:nvSpPr>
        <p:spPr/>
        <p:txBody>
          <a:bodyPr/>
          <a:lstStyle/>
          <a:p>
            <a:r>
              <a:rPr lang="en-US" altLang="zh-CN" dirty="0"/>
              <a:t>In signal processing, cross-correlation measures similarity of two series as a function of the displacement of one relative to the other.</a:t>
            </a:r>
          </a:p>
          <a:p>
            <a:r>
              <a:rPr lang="en-US" altLang="zh-CN" dirty="0"/>
              <a:t>For 1-dimensional data, it’s same as Pearson Correlation Coefficient.</a:t>
            </a:r>
          </a:p>
          <a:p>
            <a:r>
              <a:rPr lang="en-US" altLang="zh-CN" dirty="0"/>
              <a:t>For 2-dimensional data, this measure has one advantage: it takes care of the data shifting just like cross-correlation method takes care of the time-delay between signals in signal processing.</a:t>
            </a:r>
          </a:p>
          <a:p>
            <a:r>
              <a:rPr lang="en-US" altLang="zh-CN" dirty="0"/>
              <a:t>Here cc2d are two arrays containing cross-correlation coefficients (range -1 to 1) in different phases. We select the maximum values</a:t>
            </a:r>
            <a:endParaRPr lang="zh-CN" altLang="en-US" dirty="0"/>
          </a:p>
        </p:txBody>
      </p:sp>
      <p:pic>
        <p:nvPicPr>
          <p:cNvPr id="7" name="图片 6">
            <a:extLst>
              <a:ext uri="{FF2B5EF4-FFF2-40B4-BE49-F238E27FC236}">
                <a16:creationId xmlns:a16="http://schemas.microsoft.com/office/drawing/2014/main" id="{DD20A7A7-491E-468A-AC9F-D0343E7C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681" y="4184013"/>
            <a:ext cx="4808637" cy="1531753"/>
          </a:xfrm>
          <a:prstGeom prst="rect">
            <a:avLst/>
          </a:prstGeom>
        </p:spPr>
      </p:pic>
    </p:spTree>
    <p:extLst>
      <p:ext uri="{BB962C8B-B14F-4D97-AF65-F5344CB8AC3E}">
        <p14:creationId xmlns:p14="http://schemas.microsoft.com/office/powerpoint/2010/main" val="973756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D0712-F9FE-498B-8C1B-8EB5E5F6A807}"/>
              </a:ext>
            </a:extLst>
          </p:cNvPr>
          <p:cNvSpPr>
            <a:spLocks noGrp="1"/>
          </p:cNvSpPr>
          <p:nvPr>
            <p:ph type="title"/>
          </p:nvPr>
        </p:nvSpPr>
        <p:spPr/>
        <p:txBody>
          <a:bodyPr/>
          <a:lstStyle/>
          <a:p>
            <a:r>
              <a:rPr lang="en-US" altLang="zh-CN" dirty="0"/>
              <a:t>Bhattacharyya Distance</a:t>
            </a:r>
            <a:endParaRPr lang="zh-CN" altLang="en-US" dirty="0"/>
          </a:p>
        </p:txBody>
      </p:sp>
      <p:sp>
        <p:nvSpPr>
          <p:cNvPr id="3" name="内容占位符 2">
            <a:extLst>
              <a:ext uri="{FF2B5EF4-FFF2-40B4-BE49-F238E27FC236}">
                <a16:creationId xmlns:a16="http://schemas.microsoft.com/office/drawing/2014/main" id="{EAB5FA8A-0643-48CC-8896-06B74E399DEA}"/>
              </a:ext>
            </a:extLst>
          </p:cNvPr>
          <p:cNvSpPr>
            <a:spLocks noGrp="1"/>
          </p:cNvSpPr>
          <p:nvPr>
            <p:ph idx="1"/>
          </p:nvPr>
        </p:nvSpPr>
        <p:spPr/>
        <p:txBody>
          <a:bodyPr/>
          <a:lstStyle/>
          <a:p>
            <a:r>
              <a:rPr lang="en-US" altLang="zh-CN" dirty="0"/>
              <a:t>Measures the similarity of two discrete or continuous probability distributions. </a:t>
            </a:r>
          </a:p>
          <a:p>
            <a:r>
              <a:rPr lang="en-US" altLang="zh-CN" dirty="0"/>
              <a:t>In image processing, this measure can be used to determine the relative closeness of the two samples being considered.</a:t>
            </a:r>
          </a:p>
          <a:p>
            <a:r>
              <a:rPr lang="en-US" altLang="zh-CN" dirty="0"/>
              <a:t>A zero Bhattacharyya distance means that two data are exactly the same. Larger Bhattacharyya distance refers to greater gap or difference between them.</a:t>
            </a:r>
          </a:p>
          <a:p>
            <a:endParaRPr lang="zh-CN" altLang="en-US" dirty="0"/>
          </a:p>
        </p:txBody>
      </p:sp>
      <p:pic>
        <p:nvPicPr>
          <p:cNvPr id="5" name="图片 4">
            <a:extLst>
              <a:ext uri="{FF2B5EF4-FFF2-40B4-BE49-F238E27FC236}">
                <a16:creationId xmlns:a16="http://schemas.microsoft.com/office/drawing/2014/main" id="{BE6D5F00-1822-42EC-B1AC-1B16533BA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62" y="3848100"/>
            <a:ext cx="3863675" cy="1996613"/>
          </a:xfrm>
          <a:prstGeom prst="rect">
            <a:avLst/>
          </a:prstGeom>
        </p:spPr>
      </p:pic>
    </p:spTree>
    <p:extLst>
      <p:ext uri="{BB962C8B-B14F-4D97-AF65-F5344CB8AC3E}">
        <p14:creationId xmlns:p14="http://schemas.microsoft.com/office/powerpoint/2010/main" val="3594844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3A4C2-FA8A-4A31-B0C9-AF7AA747C40B}"/>
              </a:ext>
            </a:extLst>
          </p:cNvPr>
          <p:cNvSpPr>
            <a:spLocks noGrp="1"/>
          </p:cNvSpPr>
          <p:nvPr>
            <p:ph type="title"/>
          </p:nvPr>
        </p:nvSpPr>
        <p:spPr/>
        <p:txBody>
          <a:bodyPr/>
          <a:lstStyle/>
          <a:p>
            <a:r>
              <a:rPr lang="en-US" altLang="zh-CN" dirty="0"/>
              <a:t>FFT Rank</a:t>
            </a:r>
            <a:endParaRPr lang="zh-CN" altLang="en-US" dirty="0"/>
          </a:p>
        </p:txBody>
      </p:sp>
      <p:sp>
        <p:nvSpPr>
          <p:cNvPr id="3" name="内容占位符 2">
            <a:extLst>
              <a:ext uri="{FF2B5EF4-FFF2-40B4-BE49-F238E27FC236}">
                <a16:creationId xmlns:a16="http://schemas.microsoft.com/office/drawing/2014/main" id="{C8048BB8-D06C-46D7-9351-2B791AC2924E}"/>
              </a:ext>
            </a:extLst>
          </p:cNvPr>
          <p:cNvSpPr>
            <a:spLocks noGrp="1"/>
          </p:cNvSpPr>
          <p:nvPr>
            <p:ph idx="1"/>
          </p:nvPr>
        </p:nvSpPr>
        <p:spPr/>
        <p:txBody>
          <a:bodyPr/>
          <a:lstStyle/>
          <a:p>
            <a:r>
              <a:rPr lang="en-US" altLang="zh-CN" dirty="0"/>
              <a:t>FFT is an algorithm that samples a signal (or signal-like data) over a period of time (or space) and transforms it into its frequency domain. </a:t>
            </a:r>
          </a:p>
          <a:p>
            <a:r>
              <a:rPr lang="en-US" altLang="zh-CN" dirty="0"/>
              <a:t>In the frequency domain, each point represents a particular frequency contained in the spatial domain. We use the real part of FFT results (magnitude).</a:t>
            </a:r>
          </a:p>
          <a:p>
            <a:r>
              <a:rPr lang="en-US" altLang="zh-CN" dirty="0"/>
              <a:t>                 represent the average frequency values in frequency domain.</a:t>
            </a:r>
          </a:p>
          <a:p>
            <a:r>
              <a:rPr lang="en-US" altLang="zh-CN" dirty="0"/>
              <a:t>A rank ranges from -1 to 1, where 1 is obtained if two datasets are exactly the same and -1 if they are fully independent from each other.</a:t>
            </a:r>
          </a:p>
        </p:txBody>
      </p:sp>
      <p:pic>
        <p:nvPicPr>
          <p:cNvPr id="5" name="图片 4">
            <a:extLst>
              <a:ext uri="{FF2B5EF4-FFF2-40B4-BE49-F238E27FC236}">
                <a16:creationId xmlns:a16="http://schemas.microsoft.com/office/drawing/2014/main" id="{8E38FBCF-455A-4CB9-986E-53084F38F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51" y="3396343"/>
            <a:ext cx="1359075" cy="239096"/>
          </a:xfrm>
          <a:prstGeom prst="rect">
            <a:avLst/>
          </a:prstGeom>
        </p:spPr>
      </p:pic>
      <p:pic>
        <p:nvPicPr>
          <p:cNvPr id="7" name="图片 6">
            <a:extLst>
              <a:ext uri="{FF2B5EF4-FFF2-40B4-BE49-F238E27FC236}">
                <a16:creationId xmlns:a16="http://schemas.microsoft.com/office/drawing/2014/main" id="{F33FE6C4-2655-4850-81EF-838CCC638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494" y="4760957"/>
            <a:ext cx="6127011" cy="1493649"/>
          </a:xfrm>
          <a:prstGeom prst="rect">
            <a:avLst/>
          </a:prstGeom>
        </p:spPr>
      </p:pic>
    </p:spTree>
    <p:extLst>
      <p:ext uri="{BB962C8B-B14F-4D97-AF65-F5344CB8AC3E}">
        <p14:creationId xmlns:p14="http://schemas.microsoft.com/office/powerpoint/2010/main" val="188181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45DD3-5E4E-4112-86E0-870A2149A345}"/>
              </a:ext>
            </a:extLst>
          </p:cNvPr>
          <p:cNvSpPr>
            <a:spLocks noGrp="1"/>
          </p:cNvSpPr>
          <p:nvPr>
            <p:ph type="title"/>
          </p:nvPr>
        </p:nvSpPr>
        <p:spPr/>
        <p:txBody>
          <a:bodyPr/>
          <a:lstStyle/>
          <a:p>
            <a:r>
              <a:rPr lang="en-US" altLang="zh-CN" dirty="0"/>
              <a:t>Contribution</a:t>
            </a:r>
            <a:endParaRPr lang="zh-CN" altLang="en-US" dirty="0"/>
          </a:p>
        </p:txBody>
      </p:sp>
      <p:sp>
        <p:nvSpPr>
          <p:cNvPr id="3" name="内容占位符 2">
            <a:extLst>
              <a:ext uri="{FF2B5EF4-FFF2-40B4-BE49-F238E27FC236}">
                <a16:creationId xmlns:a16="http://schemas.microsoft.com/office/drawing/2014/main" id="{48E5A0F4-4DF5-4245-9793-50B3A1F47F2C}"/>
              </a:ext>
            </a:extLst>
          </p:cNvPr>
          <p:cNvSpPr>
            <a:spLocks noGrp="1"/>
          </p:cNvSpPr>
          <p:nvPr>
            <p:ph idx="1"/>
          </p:nvPr>
        </p:nvSpPr>
        <p:spPr/>
        <p:txBody>
          <a:bodyPr>
            <a:normAutofit/>
          </a:bodyPr>
          <a:lstStyle/>
          <a:p>
            <a:r>
              <a:rPr lang="en-US" altLang="zh-CN" dirty="0"/>
              <a:t>People try to connect Autoencoders, kernel methods and other mathematical approaches for data reconstruction.</a:t>
            </a:r>
          </a:p>
          <a:p>
            <a:r>
              <a:rPr lang="en-US" altLang="zh-CN" dirty="0"/>
              <a:t>We come up with NCE, CE and KCE.</a:t>
            </a:r>
          </a:p>
          <a:p>
            <a:r>
              <a:rPr lang="en-US" altLang="zh-CN" dirty="0"/>
              <a:t>NCE is not mathematically well principled and CE is based on linear CCA. </a:t>
            </a:r>
          </a:p>
          <a:p>
            <a:r>
              <a:rPr lang="en-US" altLang="zh-CN" dirty="0"/>
              <a:t>KCE is the only one to be non-linear and mathematically well-principled model.</a:t>
            </a:r>
          </a:p>
          <a:p>
            <a:r>
              <a:rPr lang="en-US" altLang="zh-CN" dirty="0"/>
              <a:t>Moreover, experimental results demonstrate that KCE has the best performance among the three models. </a:t>
            </a:r>
          </a:p>
          <a:p>
            <a:endParaRPr lang="zh-CN" altLang="en-US" dirty="0"/>
          </a:p>
        </p:txBody>
      </p:sp>
    </p:spTree>
    <p:extLst>
      <p:ext uri="{BB962C8B-B14F-4D97-AF65-F5344CB8AC3E}">
        <p14:creationId xmlns:p14="http://schemas.microsoft.com/office/powerpoint/2010/main" val="38968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A8008-0781-480B-96A8-863F8C0A2E2D}"/>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9ED4A617-D375-4E5C-955D-EFFE01346ABF}"/>
              </a:ext>
            </a:extLst>
          </p:cNvPr>
          <p:cNvSpPr>
            <a:spLocks noGrp="1"/>
          </p:cNvSpPr>
          <p:nvPr>
            <p:ph idx="1"/>
          </p:nvPr>
        </p:nvSpPr>
        <p:spPr/>
        <p:txBody>
          <a:bodyPr>
            <a:normAutofit/>
          </a:bodyPr>
          <a:lstStyle/>
          <a:p>
            <a:r>
              <a:rPr lang="en-US" altLang="zh-CN" dirty="0"/>
              <a:t>Principal Component Analysis (PCA)</a:t>
            </a:r>
          </a:p>
          <a:p>
            <a:r>
              <a:rPr lang="en-US" altLang="zh-CN" dirty="0"/>
              <a:t>Canonical Correlation Analysis (CCA)</a:t>
            </a:r>
          </a:p>
          <a:p>
            <a:r>
              <a:rPr lang="en-US" altLang="zh-CN" dirty="0"/>
              <a:t>Kernel methods </a:t>
            </a:r>
          </a:p>
          <a:p>
            <a:r>
              <a:rPr lang="en-US" altLang="zh-CN" dirty="0"/>
              <a:t>Kernel Canonical Correlation Analysis (KCCA)</a:t>
            </a:r>
          </a:p>
          <a:p>
            <a:r>
              <a:rPr lang="en-US" altLang="zh-CN" dirty="0"/>
              <a:t>Artificial Neural Networks</a:t>
            </a:r>
          </a:p>
          <a:p>
            <a:r>
              <a:rPr lang="en-US" altLang="zh-CN" dirty="0"/>
              <a:t>Autoencoders</a:t>
            </a:r>
          </a:p>
          <a:p>
            <a:endParaRPr lang="zh-CN" altLang="en-US" dirty="0"/>
          </a:p>
        </p:txBody>
      </p:sp>
    </p:spTree>
    <p:extLst>
      <p:ext uri="{BB962C8B-B14F-4D97-AF65-F5344CB8AC3E}">
        <p14:creationId xmlns:p14="http://schemas.microsoft.com/office/powerpoint/2010/main" val="24023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AA9A7-1946-4F09-8A26-12C26708441A}"/>
              </a:ext>
            </a:extLst>
          </p:cNvPr>
          <p:cNvSpPr>
            <a:spLocks noGrp="1"/>
          </p:cNvSpPr>
          <p:nvPr>
            <p:ph type="title"/>
          </p:nvPr>
        </p:nvSpPr>
        <p:spPr/>
        <p:txBody>
          <a:bodyPr/>
          <a:lstStyle/>
          <a:p>
            <a:r>
              <a:rPr lang="en-US" altLang="zh-CN" dirty="0"/>
              <a:t>Principal Component Analysis (PCA)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4FBE0D-180D-4C7F-A8F1-7C194B8E252D}"/>
                  </a:ext>
                </a:extLst>
              </p:cNvPr>
              <p:cNvSpPr>
                <a:spLocks noGrp="1"/>
              </p:cNvSpPr>
              <p:nvPr>
                <p:ph idx="1"/>
              </p:nvPr>
            </p:nvSpPr>
            <p:spPr/>
            <p:txBody>
              <a:bodyPr>
                <a:normAutofit/>
              </a:bodyPr>
              <a:lstStyle/>
              <a:p>
                <a:r>
                  <a:rPr lang="en-US" altLang="zh-CN" dirty="0"/>
                  <a:t>PCA is a popular unsupervised learning approach for discovering a low-dimensional set of features from a large set of variables.</a:t>
                </a:r>
              </a:p>
              <a:p>
                <a:r>
                  <a:rPr lang="en-US" altLang="zh-CN" dirty="0"/>
                  <a:t>For high-dimensional data, principal components allow us to summarize this set with a smaller number of representative variables that collectively explain most of the variability in the original set.</a:t>
                </a:r>
              </a:p>
              <a:p>
                <a:r>
                  <a:rPr lang="en-US" altLang="zh-CN" dirty="0"/>
                  <a:t>For </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𝑝</m:t>
                            </m:r>
                          </m:sub>
                        </m:sSub>
                      </m:e>
                    </m:d>
                  </m:oMath>
                </a14:m>
                <a:r>
                  <a:rPr lang="en-US" altLang="zh-CN" dirty="0"/>
                  <a:t>,</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rPr>
                            <m:t>11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𝑝</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𝑝</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smtClean="0">
                              <a:latin typeface="Cambria Math" panose="02040503050406030204" pitchFamily="18" charset="0"/>
                            </a:rPr>
                            <m:t>1</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rPr>
                            <m:t>1</m:t>
                          </m:r>
                          <m:r>
                            <a:rPr lang="en-US" altLang="zh-CN" b="0" i="1" smtClean="0">
                              <a:latin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𝑘</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𝑝</m:t>
                          </m:r>
                        </m:sub>
                      </m:sSub>
                    </m:oMath>
                  </m:oMathPara>
                </a14:m>
                <a:endParaRPr lang="en-US" altLang="zh-CN" dirty="0"/>
              </a:p>
              <a:p>
                <a:r>
                  <a:rPr lang="en-US" altLang="zh-CN" dirty="0"/>
                  <a:t>subject to the constraint that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𝑝</m:t>
                        </m:r>
                      </m:sup>
                      <m:e>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=1</m:t>
                        </m:r>
                      </m:e>
                    </m:nary>
                  </m:oMath>
                </a14:m>
                <a:r>
                  <a:rPr lang="en-US" altLang="zh-CN" dirty="0"/>
                  <a:t> for each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𝑘</m:t>
                        </m:r>
                      </m:sub>
                    </m:sSub>
                  </m:oMath>
                </a14:m>
                <a:r>
                  <a:rPr lang="en-US" altLang="zh-CN" dirty="0"/>
                  <a:t>.</a:t>
                </a:r>
              </a:p>
            </p:txBody>
          </p:sp>
        </mc:Choice>
        <mc:Fallback xmlns="">
          <p:sp>
            <p:nvSpPr>
              <p:cNvPr id="3" name="内容占位符 2">
                <a:extLst>
                  <a:ext uri="{FF2B5EF4-FFF2-40B4-BE49-F238E27FC236}">
                    <a16:creationId xmlns:a16="http://schemas.microsoft.com/office/drawing/2014/main" id="{144FBE0D-180D-4C7F-A8F1-7C194B8E252D}"/>
                  </a:ext>
                </a:extLst>
              </p:cNvPr>
              <p:cNvSpPr>
                <a:spLocks noGrp="1" noRot="1" noChangeAspect="1" noMove="1" noResize="1" noEditPoints="1" noAdjustHandles="1" noChangeArrowheads="1" noChangeShapeType="1" noTextEdit="1"/>
              </p:cNvSpPr>
              <p:nvPr>
                <p:ph idx="1"/>
              </p:nvPr>
            </p:nvSpPr>
            <p:spPr>
              <a:blipFill>
                <a:blip r:embed="rId2"/>
                <a:stretch>
                  <a:fillRect l="-444" t="-917" b="-13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9462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White">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新闻纸">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_Multi" id="{592846F6-2C2A-49A5-ADD6-6227D6D44546}" vid="{365DFE4F-0F53-4F31-91C9-5376F1301CE5}"/>
    </a:ext>
  </a:extLst>
</a:theme>
</file>

<file path=ppt/theme/theme2.xml><?xml version="1.0" encoding="utf-8"?>
<a:theme xmlns:a="http://schemas.openxmlformats.org/drawingml/2006/main"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lumMod val="40000"/>
            <a:lumOff val="60000"/>
          </a:schemeClr>
        </a:solidFill>
        <a:ln w="12700" cap="sq" algn="ctr">
          <a:solidFill>
            <a:schemeClr val="tx1"/>
          </a:solidFill>
          <a:miter lim="800000"/>
          <a:headEnd/>
          <a:tailEnd/>
        </a:ln>
        <a:effectLst/>
      </a:spPr>
      <a:bodyPr wrap="none" rtlCol="0" anchor="ctr"/>
      <a:lstStyle>
        <a:defPPr algn="ctr">
          <a:defRPr sz="1600" dirty="0" smtClean="0">
            <a:solidFill>
              <a:schemeClr val="bg1"/>
            </a:solidFill>
            <a:latin typeface="+mn-lt"/>
          </a:defRPr>
        </a:defPPr>
      </a:lstStyle>
    </a:spDef>
    <a:lnDef>
      <a:spPr bwMode="auto">
        <a:solidFill>
          <a:schemeClr val="accent2"/>
        </a:solidFill>
        <a:ln w="19050" cap="sq" cmpd="sng" algn="ctr">
          <a:solidFill>
            <a:schemeClr val="tx1"/>
          </a:solidFill>
          <a:prstDash val="solid"/>
          <a:round/>
          <a:headEnd type="triangle" w="med" len="med"/>
          <a:tailEnd type="triangle" w="med" len="med"/>
        </a:ln>
        <a:effectLst/>
      </a:spPr>
      <a:bodyPr/>
      <a:lstStyle/>
    </a:ln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_Multi" id="{592846F6-2C2A-49A5-ADD6-6227D6D44546}" vid="{FFC84166-453F-436D-826F-0C4D50543E6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WPI_Multi</Template>
  <TotalTime>1706</TotalTime>
  <Words>2790</Words>
  <Application>Microsoft Office PowerPoint</Application>
  <PresentationFormat>全屏显示(4:3)</PresentationFormat>
  <Paragraphs>436</Paragraphs>
  <Slides>63</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63</vt:i4>
      </vt:variant>
    </vt:vector>
  </HeadingPairs>
  <TitlesOfParts>
    <vt:vector size="72" baseType="lpstr">
      <vt:lpstr>等线</vt:lpstr>
      <vt:lpstr>Arial</vt:lpstr>
      <vt:lpstr>Cambria Math</vt:lpstr>
      <vt:lpstr>Courier New</vt:lpstr>
      <vt:lpstr>Times New Roman</vt:lpstr>
      <vt:lpstr>Verdana</vt:lpstr>
      <vt:lpstr>Wingdings</vt:lpstr>
      <vt:lpstr>WPI-White</vt:lpstr>
      <vt:lpstr>WPI_Gray</vt:lpstr>
      <vt:lpstr> Kernel Coherence Encoders </vt:lpstr>
      <vt:lpstr>Overview</vt:lpstr>
      <vt:lpstr>Experiment</vt:lpstr>
      <vt:lpstr>Overview</vt:lpstr>
      <vt:lpstr>Overview</vt:lpstr>
      <vt:lpstr>Overview</vt:lpstr>
      <vt:lpstr>Contribution</vt:lpstr>
      <vt:lpstr>Background</vt:lpstr>
      <vt:lpstr>Principal Component Analysis (PCA)</vt:lpstr>
      <vt:lpstr>PCA – Optimization</vt:lpstr>
      <vt:lpstr>Canonical Correlation Analysis (CCA)</vt:lpstr>
      <vt:lpstr>Canonical Correlation Analysis</vt:lpstr>
      <vt:lpstr>CCA – Linear Algebra (Canonical Variables)</vt:lpstr>
      <vt:lpstr>CCA – Optimization (Coherence)</vt:lpstr>
      <vt:lpstr>Kernel Methods</vt:lpstr>
      <vt:lpstr>Positive-Definite Kernel</vt:lpstr>
      <vt:lpstr>Schoenberg’s Theorem</vt:lpstr>
      <vt:lpstr>KCCA – Linear Algebra</vt:lpstr>
      <vt:lpstr>KCCA – Optimization</vt:lpstr>
      <vt:lpstr>KCCA – Optimization</vt:lpstr>
      <vt:lpstr>KCCA – Optimization</vt:lpstr>
      <vt:lpstr>Artificial Neural Networks</vt:lpstr>
      <vt:lpstr>Autoencoders</vt:lpstr>
      <vt:lpstr>Model Design</vt:lpstr>
      <vt:lpstr>Model Design</vt:lpstr>
      <vt:lpstr>Non-Coherence Encoder (NCE)</vt:lpstr>
      <vt:lpstr>Linear ANNs</vt:lpstr>
      <vt:lpstr>PCA Reconstruction</vt:lpstr>
      <vt:lpstr>Non-linear ANNs</vt:lpstr>
      <vt:lpstr>Flowchart of NCE</vt:lpstr>
      <vt:lpstr>Coherence Encoder (CE)</vt:lpstr>
      <vt:lpstr>CCA</vt:lpstr>
      <vt:lpstr>Linear ANNs</vt:lpstr>
      <vt:lpstr>Flowchart of CE</vt:lpstr>
      <vt:lpstr>Kernel Coherence Encoder (KCE)</vt:lpstr>
      <vt:lpstr>KCCA</vt:lpstr>
      <vt:lpstr>Element-wise Coherence</vt:lpstr>
      <vt:lpstr>Flowchart of KCE</vt:lpstr>
      <vt:lpstr>Experiment – MNIST Data Set</vt:lpstr>
      <vt:lpstr>Experiment – MNIST Data Set</vt:lpstr>
      <vt:lpstr>Training</vt:lpstr>
      <vt:lpstr>Experiment – MNIST Data Set</vt:lpstr>
      <vt:lpstr>Experiment – MNIST Data Set</vt:lpstr>
      <vt:lpstr>NCE Reconstruction</vt:lpstr>
      <vt:lpstr>CE Reconstruction</vt:lpstr>
      <vt:lpstr>KCE Reconstruction</vt:lpstr>
      <vt:lpstr>Quantitative Measures</vt:lpstr>
      <vt:lpstr>Quantitative Measures (For All Digits)</vt:lpstr>
      <vt:lpstr>Summary</vt:lpstr>
      <vt:lpstr>Future Works</vt:lpstr>
      <vt:lpstr>Future Works</vt:lpstr>
      <vt:lpstr> Thanks!</vt:lpstr>
      <vt:lpstr>Reproducing Kernel Hilbert Space (RKHS)</vt:lpstr>
      <vt:lpstr>Positive Definite Kernel</vt:lpstr>
      <vt:lpstr>Mercer’s Theorem</vt:lpstr>
      <vt:lpstr>Completely Monotonic Function</vt:lpstr>
      <vt:lpstr>TensorFlow</vt:lpstr>
      <vt:lpstr>Gradient Descent Optimization</vt:lpstr>
      <vt:lpstr>L^2 Norm</vt:lpstr>
      <vt:lpstr>Pearson Correlation Score</vt:lpstr>
      <vt:lpstr>Cross-Correlation</vt:lpstr>
      <vt:lpstr>Bhattacharyya Distance</vt:lpstr>
      <vt:lpstr>FFT 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Andy</dc:creator>
  <cp:lastModifiedBy>Andy</cp:lastModifiedBy>
  <cp:revision>123</cp:revision>
  <dcterms:created xsi:type="dcterms:W3CDTF">2018-04-11T21:47:31Z</dcterms:created>
  <dcterms:modified xsi:type="dcterms:W3CDTF">2018-04-23T17:11:38Z</dcterms:modified>
</cp:coreProperties>
</file>