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5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04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89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58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7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7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787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18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00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44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CF3F-8CD1-476A-8121-8FA0998C9531}" type="datetimeFigureOut">
              <a:rPr lang="en-SG" smtClean="0"/>
              <a:t>21/4/2019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CB17-8B30-4E23-B65A-7943BBAF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046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set" TargetMode="External"/><Relationship Id="rId2" Type="http://schemas.openxmlformats.org/officeDocument/2006/relationships/hyperlink" Target="https://en.wikipedia.org/wiki/Count-distinct_proble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F6E8943-12CF-4DDA-BC97-872FED362483}"/>
              </a:ext>
            </a:extLst>
          </p:cNvPr>
          <p:cNvGrpSpPr/>
          <p:nvPr/>
        </p:nvGrpSpPr>
        <p:grpSpPr>
          <a:xfrm>
            <a:off x="2332607" y="2097645"/>
            <a:ext cx="6128247" cy="2702257"/>
            <a:chOff x="3480178" y="726743"/>
            <a:chExt cx="6128247" cy="2702257"/>
          </a:xfrm>
        </p:grpSpPr>
        <p:sp>
          <p:nvSpPr>
            <p:cNvPr id="35" name="Rounded Rectangle 14">
              <a:extLst>
                <a:ext uri="{FF2B5EF4-FFF2-40B4-BE49-F238E27FC236}">
                  <a16:creationId xmlns:a16="http://schemas.microsoft.com/office/drawing/2014/main" id="{0DA68B0C-83BA-447C-8361-4C06042B867E}"/>
                </a:ext>
              </a:extLst>
            </p:cNvPr>
            <p:cNvSpPr/>
            <p:nvPr/>
          </p:nvSpPr>
          <p:spPr>
            <a:xfrm>
              <a:off x="3480178" y="726743"/>
              <a:ext cx="4155595" cy="2702257"/>
            </a:xfrm>
            <a:prstGeom prst="roundRect">
              <a:avLst>
                <a:gd name="adj" fmla="val 6722"/>
              </a:avLst>
            </a:prstGeom>
            <a:solidFill>
              <a:srgbClr val="C8D7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FE825F-9BCD-4DC3-9AC7-CE5A18C9E81C}"/>
                </a:ext>
              </a:extLst>
            </p:cNvPr>
            <p:cNvSpPr/>
            <p:nvPr/>
          </p:nvSpPr>
          <p:spPr>
            <a:xfrm>
              <a:off x="3695859" y="1605977"/>
              <a:ext cx="977501" cy="726356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HTTP </a:t>
              </a:r>
              <a:br>
                <a:rPr lang="en-US" sz="1400" dirty="0"/>
              </a:br>
              <a:r>
                <a:rPr lang="en-US" sz="1400" dirty="0"/>
                <a:t>Source</a:t>
              </a:r>
            </a:p>
          </p:txBody>
        </p:sp>
        <p:sp>
          <p:nvSpPr>
            <p:cNvPr id="37" name="Can 4">
              <a:extLst>
                <a:ext uri="{FF2B5EF4-FFF2-40B4-BE49-F238E27FC236}">
                  <a16:creationId xmlns:a16="http://schemas.microsoft.com/office/drawing/2014/main" id="{D69E94E0-0D92-4334-95BC-8879B8669B7F}"/>
                </a:ext>
              </a:extLst>
            </p:cNvPr>
            <p:cNvSpPr/>
            <p:nvPr/>
          </p:nvSpPr>
          <p:spPr>
            <a:xfrm rot="5400000">
              <a:off x="5243217" y="645042"/>
              <a:ext cx="531796" cy="1279937"/>
            </a:xfrm>
            <a:prstGeom prst="can">
              <a:avLst>
                <a:gd name="adj" fmla="val 58898"/>
              </a:avLst>
            </a:prstGeom>
            <a:solidFill>
              <a:srgbClr val="9CB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mem-channel-1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505760-B934-4F36-9251-D3DC2D1E3286}"/>
                </a:ext>
              </a:extLst>
            </p:cNvPr>
            <p:cNvSpPr/>
            <p:nvPr/>
          </p:nvSpPr>
          <p:spPr>
            <a:xfrm>
              <a:off x="6482157" y="935607"/>
              <a:ext cx="857785" cy="726356"/>
            </a:xfrm>
            <a:prstGeom prst="ellipse">
              <a:avLst/>
            </a:prstGeom>
            <a:solidFill>
              <a:srgbClr val="A99B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HDFS</a:t>
              </a:r>
            </a:p>
            <a:p>
              <a:pPr algn="ctr"/>
              <a:r>
                <a:rPr lang="en-US" sz="1400" dirty="0"/>
                <a:t>Sink</a:t>
              </a:r>
            </a:p>
          </p:txBody>
        </p:sp>
        <p:sp>
          <p:nvSpPr>
            <p:cNvPr id="39" name="Can 8">
              <a:extLst>
                <a:ext uri="{FF2B5EF4-FFF2-40B4-BE49-F238E27FC236}">
                  <a16:creationId xmlns:a16="http://schemas.microsoft.com/office/drawing/2014/main" id="{D00C20C9-A41E-4F97-AC96-123137E6CB82}"/>
                </a:ext>
              </a:extLst>
            </p:cNvPr>
            <p:cNvSpPr/>
            <p:nvPr/>
          </p:nvSpPr>
          <p:spPr>
            <a:xfrm>
              <a:off x="8490025" y="873201"/>
              <a:ext cx="779014" cy="851167"/>
            </a:xfrm>
            <a:prstGeom prst="can">
              <a:avLst>
                <a:gd name="adj" fmla="val 3679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HDFS</a:t>
              </a:r>
            </a:p>
          </p:txBody>
        </p:sp>
        <p:sp>
          <p:nvSpPr>
            <p:cNvPr id="40" name="Can 12">
              <a:extLst>
                <a:ext uri="{FF2B5EF4-FFF2-40B4-BE49-F238E27FC236}">
                  <a16:creationId xmlns:a16="http://schemas.microsoft.com/office/drawing/2014/main" id="{621EEF34-7108-46B9-98BD-A86E24A60C73}"/>
                </a:ext>
              </a:extLst>
            </p:cNvPr>
            <p:cNvSpPr/>
            <p:nvPr/>
          </p:nvSpPr>
          <p:spPr>
            <a:xfrm rot="5400000">
              <a:off x="5243217" y="2159462"/>
              <a:ext cx="531796" cy="1279938"/>
            </a:xfrm>
            <a:prstGeom prst="can">
              <a:avLst>
                <a:gd name="adj" fmla="val 58898"/>
              </a:avLst>
            </a:prstGeom>
            <a:solidFill>
              <a:srgbClr val="9CB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mem-channel-2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0353F7-B07C-44D6-AB2D-8F7C58FD6CE9}"/>
                </a:ext>
              </a:extLst>
            </p:cNvPr>
            <p:cNvSpPr/>
            <p:nvPr/>
          </p:nvSpPr>
          <p:spPr>
            <a:xfrm>
              <a:off x="6482157" y="2437624"/>
              <a:ext cx="857785" cy="726356"/>
            </a:xfrm>
            <a:prstGeom prst="ellipse">
              <a:avLst/>
            </a:prstGeom>
            <a:solidFill>
              <a:srgbClr val="A99B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Avro</a:t>
              </a:r>
            </a:p>
            <a:p>
              <a:pPr algn="ctr"/>
              <a:r>
                <a:rPr lang="en-US" sz="1400"/>
                <a:t>Sink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1C47080-A064-463D-812A-648762303603}"/>
                </a:ext>
              </a:extLst>
            </p:cNvPr>
            <p:cNvCxnSpPr>
              <a:cxnSpLocks/>
              <a:stCxn id="36" idx="6"/>
              <a:endCxn id="37" idx="3"/>
            </p:cNvCxnSpPr>
            <p:nvPr/>
          </p:nvCxnSpPr>
          <p:spPr>
            <a:xfrm flipV="1">
              <a:off x="4673360" y="1285011"/>
              <a:ext cx="195787" cy="684144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0DF644-4974-4F37-847A-C856C39DFBBD}"/>
                </a:ext>
              </a:extLst>
            </p:cNvPr>
            <p:cNvCxnSpPr>
              <a:cxnSpLocks/>
              <a:stCxn id="36" idx="6"/>
              <a:endCxn id="40" idx="3"/>
            </p:cNvCxnSpPr>
            <p:nvPr/>
          </p:nvCxnSpPr>
          <p:spPr>
            <a:xfrm>
              <a:off x="4673360" y="1969155"/>
              <a:ext cx="195786" cy="830276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20DB10-02BD-4C18-9C0B-7F01C928E282}"/>
                </a:ext>
              </a:extLst>
            </p:cNvPr>
            <p:cNvCxnSpPr>
              <a:cxnSpLocks/>
              <a:stCxn id="40" idx="1"/>
              <a:endCxn id="41" idx="2"/>
            </p:cNvCxnSpPr>
            <p:nvPr/>
          </p:nvCxnSpPr>
          <p:spPr>
            <a:xfrm>
              <a:off x="6149084" y="2799431"/>
              <a:ext cx="333073" cy="1371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61E367-36FD-4DB5-9DF4-AA5F3336C309}"/>
                </a:ext>
              </a:extLst>
            </p:cNvPr>
            <p:cNvCxnSpPr>
              <a:cxnSpLocks/>
              <a:stCxn id="37" idx="1"/>
              <a:endCxn id="38" idx="2"/>
            </p:cNvCxnSpPr>
            <p:nvPr/>
          </p:nvCxnSpPr>
          <p:spPr>
            <a:xfrm>
              <a:off x="6149084" y="1285011"/>
              <a:ext cx="333073" cy="13774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A1CBE30-7303-4904-B0B5-54A6283781AD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7339942" y="1298785"/>
              <a:ext cx="1150083" cy="0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C11D755-4894-46A8-A8C9-903CBAECE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624" y="2373847"/>
              <a:ext cx="1175801" cy="851167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87115A-2075-4648-B49B-453C5D3237AE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 flipV="1">
              <a:off x="7339942" y="2799431"/>
              <a:ext cx="1092682" cy="1371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2B2F08B-284B-4047-99DB-CB88A1E20396}"/>
              </a:ext>
            </a:extLst>
          </p:cNvPr>
          <p:cNvSpPr txBox="1"/>
          <p:nvPr/>
        </p:nvSpPr>
        <p:spPr>
          <a:xfrm>
            <a:off x="2332607" y="1427177"/>
            <a:ext cx="213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http-</a:t>
            </a:r>
            <a:r>
              <a:rPr lang="en-US" sz="1400" dirty="0" err="1"/>
              <a:t>api</a:t>
            </a:r>
            <a:r>
              <a:rPr lang="en-US" sz="1400" dirty="0"/>
              <a:t>-source</a:t>
            </a:r>
          </a:p>
          <a:p>
            <a:r>
              <a:rPr lang="en-US" sz="1400" dirty="0"/>
              <a:t>replicating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64EA17-8F06-4E48-9630-6401AE5C9D91}"/>
              </a:ext>
            </a:extLst>
          </p:cNvPr>
          <p:cNvSpPr txBox="1"/>
          <p:nvPr/>
        </p:nvSpPr>
        <p:spPr>
          <a:xfrm>
            <a:off x="3325392" y="4940472"/>
            <a:ext cx="2964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mem-channel-1/2</a:t>
            </a:r>
            <a:endParaRPr lang="en-US" sz="1400" dirty="0"/>
          </a:p>
          <a:p>
            <a:r>
              <a:rPr lang="en-US" sz="1400" dirty="0"/>
              <a:t>capacity = 1000</a:t>
            </a:r>
          </a:p>
          <a:p>
            <a:r>
              <a:rPr lang="en-US" sz="1400" dirty="0"/>
              <a:t>Transaction capacity = 100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3478DE-FABA-4721-8EC6-702E1A2425C1}"/>
              </a:ext>
            </a:extLst>
          </p:cNvPr>
          <p:cNvCxnSpPr>
            <a:cxnSpLocks/>
          </p:cNvCxnSpPr>
          <p:nvPr/>
        </p:nvCxnSpPr>
        <p:spPr>
          <a:xfrm>
            <a:off x="1669741" y="1351429"/>
            <a:ext cx="0" cy="5281383"/>
          </a:xfrm>
          <a:prstGeom prst="line">
            <a:avLst/>
          </a:prstGeom>
          <a:ln w="825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81">
            <a:extLst>
              <a:ext uri="{FF2B5EF4-FFF2-40B4-BE49-F238E27FC236}">
                <a16:creationId xmlns:a16="http://schemas.microsoft.com/office/drawing/2014/main" id="{4D7032A4-CFBB-464C-B17D-666693CEE0CF}"/>
              </a:ext>
            </a:extLst>
          </p:cNvPr>
          <p:cNvSpPr/>
          <p:nvPr/>
        </p:nvSpPr>
        <p:spPr>
          <a:xfrm>
            <a:off x="574331" y="3467642"/>
            <a:ext cx="793514" cy="941318"/>
          </a:xfrm>
          <a:prstGeom prst="roundRect">
            <a:avLst>
              <a:gd name="adj" fmla="val 6722"/>
            </a:avLst>
          </a:prstGeom>
          <a:solidFill>
            <a:srgbClr val="C8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 Mock 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2103FD-0D0A-42B0-ACA6-5A59DAE95F03}"/>
              </a:ext>
            </a:extLst>
          </p:cNvPr>
          <p:cNvSpPr txBox="1"/>
          <p:nvPr/>
        </p:nvSpPr>
        <p:spPr>
          <a:xfrm>
            <a:off x="2048814" y="6124871"/>
            <a:ext cx="296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F3CE1F-CEB3-4D00-9EF5-22E192FC7CBF}"/>
              </a:ext>
            </a:extLst>
          </p:cNvPr>
          <p:cNvSpPr txBox="1"/>
          <p:nvPr/>
        </p:nvSpPr>
        <p:spPr>
          <a:xfrm>
            <a:off x="-101396" y="6114918"/>
            <a:ext cx="139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Host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92D4A3-4644-4C6B-B42A-D4055F14E2CC}"/>
              </a:ext>
            </a:extLst>
          </p:cNvPr>
          <p:cNvCxnSpPr>
            <a:cxnSpLocks/>
            <a:stCxn id="54" idx="3"/>
            <a:endCxn id="36" idx="2"/>
          </p:cNvCxnSpPr>
          <p:nvPr/>
        </p:nvCxnSpPr>
        <p:spPr>
          <a:xfrm flipV="1">
            <a:off x="1367845" y="3340057"/>
            <a:ext cx="1180443" cy="598244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1D2AB45-CC9D-4891-BC9F-3E2B688EBE6C}"/>
              </a:ext>
            </a:extLst>
          </p:cNvPr>
          <p:cNvSpPr txBox="1"/>
          <p:nvPr/>
        </p:nvSpPr>
        <p:spPr>
          <a:xfrm>
            <a:off x="3959768" y="658535"/>
            <a:ext cx="120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Flume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500FBF-2296-4A3F-9B6D-C7EE79BD6A8B}"/>
              </a:ext>
            </a:extLst>
          </p:cNvPr>
          <p:cNvSpPr txBox="1"/>
          <p:nvPr/>
        </p:nvSpPr>
        <p:spPr>
          <a:xfrm>
            <a:off x="886285" y="3121629"/>
            <a:ext cx="151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 Post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393795-992E-4FA9-9845-EF6C4BAD871F}"/>
              </a:ext>
            </a:extLst>
          </p:cNvPr>
          <p:cNvSpPr txBox="1"/>
          <p:nvPr/>
        </p:nvSpPr>
        <p:spPr>
          <a:xfrm>
            <a:off x="6160356" y="3824268"/>
            <a:ext cx="136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Push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886A65-4DF5-414C-9E02-50D7BACA5A29}"/>
              </a:ext>
            </a:extLst>
          </p:cNvPr>
          <p:cNvSpPr txBox="1"/>
          <p:nvPr/>
        </p:nvSpPr>
        <p:spPr>
          <a:xfrm>
            <a:off x="-100857" y="4564944"/>
            <a:ext cx="197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rom review_sample.csv</a:t>
            </a:r>
          </a:p>
        </p:txBody>
      </p:sp>
    </p:spTree>
    <p:extLst>
      <p:ext uri="{BB962C8B-B14F-4D97-AF65-F5344CB8AC3E}">
        <p14:creationId xmlns:p14="http://schemas.microsoft.com/office/powerpoint/2010/main" val="347408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3E98D4-9180-45DA-8F25-A6A0308B1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42135"/>
              </p:ext>
            </p:extLst>
          </p:nvPr>
        </p:nvGraphicFramePr>
        <p:xfrm>
          <a:off x="508001" y="1634070"/>
          <a:ext cx="8127999" cy="138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41170">
                  <a:extLst>
                    <a:ext uri="{9D8B030D-6E8A-4147-A177-3AD203B41FA5}">
                      <a16:colId xmlns:a16="http://schemas.microsoft.com/office/drawing/2014/main" val="3361666990"/>
                    </a:ext>
                  </a:extLst>
                </a:gridCol>
                <a:gridCol w="1976717">
                  <a:extLst>
                    <a:ext uri="{9D8B030D-6E8A-4147-A177-3AD203B41FA5}">
                      <a16:colId xmlns:a16="http://schemas.microsoft.com/office/drawing/2014/main" val="620229668"/>
                    </a:ext>
                  </a:extLst>
                </a:gridCol>
                <a:gridCol w="3210112">
                  <a:extLst>
                    <a:ext uri="{9D8B030D-6E8A-4147-A177-3AD203B41FA5}">
                      <a16:colId xmlns:a16="http://schemas.microsoft.com/office/drawing/2014/main" val="146571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1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Rating by Business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(Business, </a:t>
                      </a:r>
                      <a:r>
                        <a:rPr lang="en-SG" dirty="0" err="1"/>
                        <a:t>Timestamp_Hour</a:t>
                      </a:r>
                      <a:r>
                        <a:rPr lang="en-SG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(1 star count, 2 star count, 3 star count, 4 star count, 5 star 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3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Unique Reviewer by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(HLL of reviewer)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643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1D26BE-97F0-4387-9F31-019CE1CDE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32275"/>
              </p:ext>
            </p:extLst>
          </p:nvPr>
        </p:nvGraphicFramePr>
        <p:xfrm>
          <a:off x="508001" y="3877986"/>
          <a:ext cx="8127998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042023">
                  <a:extLst>
                    <a:ext uri="{9D8B030D-6E8A-4147-A177-3AD203B41FA5}">
                      <a16:colId xmlns:a16="http://schemas.microsoft.com/office/drawing/2014/main" val="3810131349"/>
                    </a:ext>
                  </a:extLst>
                </a:gridCol>
                <a:gridCol w="5085975">
                  <a:extLst>
                    <a:ext uri="{9D8B030D-6E8A-4147-A177-3AD203B41FA5}">
                      <a16:colId xmlns:a16="http://schemas.microsoft.com/office/drawing/2014/main" val="3423037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6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Rating by Business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((“business 1”, </a:t>
                      </a:r>
                      <a:r>
                        <a:rPr lang="en-SG" sz="1800" kern="1200" dirty="0"/>
                        <a:t>1555733355011</a:t>
                      </a:r>
                      <a:r>
                        <a:rPr lang="en-SG" dirty="0"/>
                        <a:t>), (2,0,3,4,6))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1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Unique Reviewer by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(“business 1”, HLL can resolve to numeric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69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4C1B4E-6CB9-433F-BA2B-AEDA8E065FD9}"/>
              </a:ext>
            </a:extLst>
          </p:cNvPr>
          <p:cNvSpPr txBox="1"/>
          <p:nvPr/>
        </p:nvSpPr>
        <p:spPr>
          <a:xfrm>
            <a:off x="508001" y="5637073"/>
            <a:ext cx="720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HyperLogLog</a:t>
            </a:r>
            <a:r>
              <a:rPr lang="en-SG" dirty="0"/>
              <a:t> is an algorithm for the </a:t>
            </a:r>
            <a:r>
              <a:rPr lang="en-SG" dirty="0">
                <a:hlinkClick r:id="rId2" tooltip="Count-distinct problem"/>
              </a:rPr>
              <a:t>count-distinct problem</a:t>
            </a:r>
            <a:r>
              <a:rPr lang="en-SG" dirty="0"/>
              <a:t>, approximating the number of distinct elements in a </a:t>
            </a:r>
            <a:r>
              <a:rPr lang="en-SG" dirty="0">
                <a:hlinkClick r:id="rId3" tooltip="Multiset"/>
              </a:rPr>
              <a:t>multiset</a:t>
            </a:r>
            <a:r>
              <a:rPr lang="en-SG" dirty="0"/>
              <a:t>. - Wikipedia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0EA2B-0F50-4E74-93D0-BF8B89DAA83E}"/>
              </a:ext>
            </a:extLst>
          </p:cNvPr>
          <p:cNvSpPr txBox="1"/>
          <p:nvPr/>
        </p:nvSpPr>
        <p:spPr>
          <a:xfrm>
            <a:off x="3201572" y="741327"/>
            <a:ext cx="274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Streaming State</a:t>
            </a:r>
          </a:p>
        </p:txBody>
      </p:sp>
    </p:spTree>
    <p:extLst>
      <p:ext uri="{BB962C8B-B14F-4D97-AF65-F5344CB8AC3E}">
        <p14:creationId xmlns:p14="http://schemas.microsoft.com/office/powerpoint/2010/main" val="288170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D0CCB-5073-4C80-BC26-4246470A4DA7}"/>
              </a:ext>
            </a:extLst>
          </p:cNvPr>
          <p:cNvSpPr/>
          <p:nvPr/>
        </p:nvSpPr>
        <p:spPr>
          <a:xfrm>
            <a:off x="2850777" y="1727955"/>
            <a:ext cx="2958352" cy="645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Flume/File Events</a:t>
            </a:r>
          </a:p>
          <a:p>
            <a:pPr algn="ctr"/>
            <a:r>
              <a:rPr lang="en-SG" dirty="0" err="1">
                <a:solidFill>
                  <a:srgbClr val="00B0F0"/>
                </a:solidFill>
              </a:rPr>
              <a:t>DStream</a:t>
            </a:r>
            <a:r>
              <a:rPr lang="en-SG" dirty="0">
                <a:solidFill>
                  <a:srgbClr val="00B0F0"/>
                </a:solidFill>
              </a:rPr>
              <a:t>[String]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4940E-ABA8-4C28-899A-76D57709DB3A}"/>
              </a:ext>
            </a:extLst>
          </p:cNvPr>
          <p:cNvSpPr/>
          <p:nvPr/>
        </p:nvSpPr>
        <p:spPr>
          <a:xfrm>
            <a:off x="2850777" y="3023355"/>
            <a:ext cx="2958352" cy="645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Reviews</a:t>
            </a:r>
          </a:p>
          <a:p>
            <a:pPr algn="ctr"/>
            <a:r>
              <a:rPr lang="en-SG" dirty="0" err="1">
                <a:solidFill>
                  <a:srgbClr val="00B0F0"/>
                </a:solidFill>
              </a:rPr>
              <a:t>DStream</a:t>
            </a:r>
            <a:r>
              <a:rPr lang="en-SG" dirty="0">
                <a:solidFill>
                  <a:srgbClr val="00B0F0"/>
                </a:solidFill>
              </a:rPr>
              <a:t>[Review]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206E5-A15B-4BE0-8290-B7550F7F0AA2}"/>
              </a:ext>
            </a:extLst>
          </p:cNvPr>
          <p:cNvSpPr/>
          <p:nvPr/>
        </p:nvSpPr>
        <p:spPr>
          <a:xfrm>
            <a:off x="918883" y="4668378"/>
            <a:ext cx="2958352" cy="645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Rating by Business and Time</a:t>
            </a:r>
          </a:p>
          <a:p>
            <a:pPr algn="r"/>
            <a:r>
              <a:rPr lang="en-SG" sz="1200" dirty="0">
                <a:solidFill>
                  <a:srgbClr val="00B0F0"/>
                </a:solidFill>
              </a:rPr>
              <a:t>((“business 1”, 1555733355011), (2,0,3,4,6))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F01C2-0FA1-40CF-B0DF-9E4A789C7A6E}"/>
              </a:ext>
            </a:extLst>
          </p:cNvPr>
          <p:cNvSpPr/>
          <p:nvPr/>
        </p:nvSpPr>
        <p:spPr>
          <a:xfrm>
            <a:off x="4572000" y="4668378"/>
            <a:ext cx="2958352" cy="645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Unique Reviewer by Business</a:t>
            </a:r>
          </a:p>
          <a:p>
            <a:pPr algn="ctr"/>
            <a:r>
              <a:rPr lang="en-SG" sz="1200" dirty="0">
                <a:solidFill>
                  <a:srgbClr val="00B0F0"/>
                </a:solidFill>
              </a:rPr>
              <a:t>(“business 1”, HLL)</a:t>
            </a:r>
            <a:endParaRPr lang="en-SG" dirty="0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D3CBE-90F5-4078-841D-1C589804C8F4}"/>
              </a:ext>
            </a:extLst>
          </p:cNvPr>
          <p:cNvSpPr/>
          <p:nvPr/>
        </p:nvSpPr>
        <p:spPr>
          <a:xfrm>
            <a:off x="918883" y="5809137"/>
            <a:ext cx="2958352" cy="645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Rating State</a:t>
            </a:r>
          </a:p>
          <a:p>
            <a:pPr algn="ctr"/>
            <a:r>
              <a:rPr lang="en-SG" dirty="0" err="1">
                <a:solidFill>
                  <a:srgbClr val="00B0F0"/>
                </a:solidFill>
              </a:rPr>
              <a:t>MapWithStateDStream</a:t>
            </a:r>
            <a:r>
              <a:rPr lang="en-SG" dirty="0">
                <a:solidFill>
                  <a:srgbClr val="00B0F0"/>
                </a:solidFill>
              </a:rPr>
              <a:t>[]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6D66-2CF2-4C45-B16B-FBB4E2CBCECD}"/>
              </a:ext>
            </a:extLst>
          </p:cNvPr>
          <p:cNvSpPr/>
          <p:nvPr/>
        </p:nvSpPr>
        <p:spPr>
          <a:xfrm>
            <a:off x="4572000" y="5809136"/>
            <a:ext cx="2958352" cy="645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Reviewer Sate</a:t>
            </a:r>
          </a:p>
          <a:p>
            <a:pPr algn="ctr"/>
            <a:r>
              <a:rPr lang="en-SG" dirty="0" err="1">
                <a:solidFill>
                  <a:srgbClr val="00B0F0"/>
                </a:solidFill>
              </a:rPr>
              <a:t>MapWithStateDStream</a:t>
            </a:r>
            <a:r>
              <a:rPr lang="en-SG" dirty="0">
                <a:solidFill>
                  <a:srgbClr val="00B0F0"/>
                </a:solidFill>
              </a:rPr>
              <a:t>[]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1A3CDB0-9A70-421C-A11B-500E1966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184" y="3022483"/>
            <a:ext cx="25616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case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Review(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timestamp_hour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Long,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stars: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reviewer: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business: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2EF6F2-3949-483E-A30A-D0FEB3112B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329953" y="2373414"/>
            <a:ext cx="0" cy="649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A9E48F-01B1-4BB7-A25F-05F7CEED88F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398059" y="3668814"/>
            <a:ext cx="1931894" cy="999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A3922B-AFC7-42F9-8997-184BCB1ECC5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329953" y="3668814"/>
            <a:ext cx="1721223" cy="999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9F85DE-D1F7-4644-A784-9E5A971FCE4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398059" y="5313837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5EC38F-B2D4-4C51-98C4-EA58188539E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51176" y="5313837"/>
            <a:ext cx="0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2CF919-85B2-450E-8538-4B4503902CDE}"/>
              </a:ext>
            </a:extLst>
          </p:cNvPr>
          <p:cNvSpPr txBox="1"/>
          <p:nvPr/>
        </p:nvSpPr>
        <p:spPr>
          <a:xfrm>
            <a:off x="1727947" y="3160982"/>
            <a:ext cx="75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cache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8D379C-A552-446B-822E-AA576BD096BB}"/>
              </a:ext>
            </a:extLst>
          </p:cNvPr>
          <p:cNvCxnSpPr>
            <a:stCxn id="5" idx="1"/>
            <a:endCxn id="27" idx="3"/>
          </p:cNvCxnSpPr>
          <p:nvPr/>
        </p:nvCxnSpPr>
        <p:spPr>
          <a:xfrm flipH="1" flipV="1">
            <a:off x="2487706" y="3345648"/>
            <a:ext cx="363071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FC2A11-DDF9-4515-93CE-CBE384E3AA9F}"/>
              </a:ext>
            </a:extLst>
          </p:cNvPr>
          <p:cNvSpPr txBox="1"/>
          <p:nvPr/>
        </p:nvSpPr>
        <p:spPr>
          <a:xfrm>
            <a:off x="3228466" y="697258"/>
            <a:ext cx="220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Processing DAG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E85745-A3FA-4535-996D-20473322F534}"/>
              </a:ext>
            </a:extLst>
          </p:cNvPr>
          <p:cNvSpPr txBox="1"/>
          <p:nvPr/>
        </p:nvSpPr>
        <p:spPr>
          <a:xfrm>
            <a:off x="4381397" y="2571426"/>
            <a:ext cx="10623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transformation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04F1BB-831A-4329-9629-74CA78673DF0}"/>
              </a:ext>
            </a:extLst>
          </p:cNvPr>
          <p:cNvSpPr txBox="1"/>
          <p:nvPr/>
        </p:nvSpPr>
        <p:spPr>
          <a:xfrm>
            <a:off x="5277971" y="3922200"/>
            <a:ext cx="10623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transformation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0EAC78-6978-44A7-B2E0-99654C97A53E}"/>
              </a:ext>
            </a:extLst>
          </p:cNvPr>
          <p:cNvSpPr txBox="1"/>
          <p:nvPr/>
        </p:nvSpPr>
        <p:spPr>
          <a:xfrm>
            <a:off x="2398059" y="3922200"/>
            <a:ext cx="10623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transformation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A16A5B-233D-43B1-922F-433DF493A114}"/>
              </a:ext>
            </a:extLst>
          </p:cNvPr>
          <p:cNvSpPr txBox="1"/>
          <p:nvPr/>
        </p:nvSpPr>
        <p:spPr>
          <a:xfrm>
            <a:off x="2398059" y="5434529"/>
            <a:ext cx="10623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map with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02ED76-97A1-4D02-9425-81AF9D732CA4}"/>
              </a:ext>
            </a:extLst>
          </p:cNvPr>
          <p:cNvSpPr txBox="1"/>
          <p:nvPr/>
        </p:nvSpPr>
        <p:spPr>
          <a:xfrm>
            <a:off x="6051176" y="5434529"/>
            <a:ext cx="10623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map with state</a:t>
            </a:r>
          </a:p>
        </p:txBody>
      </p:sp>
    </p:spTree>
    <p:extLst>
      <p:ext uri="{BB962C8B-B14F-4D97-AF65-F5344CB8AC3E}">
        <p14:creationId xmlns:p14="http://schemas.microsoft.com/office/powerpoint/2010/main" val="314317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181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Haidong Fu</dc:creator>
  <cp:lastModifiedBy>Haidong Fu</cp:lastModifiedBy>
  <cp:revision>10</cp:revision>
  <dcterms:created xsi:type="dcterms:W3CDTF">2019-04-21T03:35:55Z</dcterms:created>
  <dcterms:modified xsi:type="dcterms:W3CDTF">2019-04-21T06:27:30Z</dcterms:modified>
</cp:coreProperties>
</file>