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Merriweather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5C90B9-FA4D-4402-9800-AEA6BB79E907}">
  <a:tblStyle styleId="{785C90B9-FA4D-4402-9800-AEA6BB79E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432CED-2EA2-4967-8E35-81214E4F42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 - Andreu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Our Data - Andreu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preprocessing - Alex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evaluation criteria - Guille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Naive Bayes - Raúl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KNN - Lluc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Decision Trees - Guille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SVM </a:t>
            </a:r>
            <a:r>
              <a:rPr lang="ca">
                <a:solidFill>
                  <a:schemeClr val="dk1"/>
                </a:solidFill>
              </a:rPr>
              <a:t>Polinomical - Andreu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SVM Linear - Raúl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SVM RBF  - Raúl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Metamethods - Joan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 - </a:t>
            </a:r>
            <a:r>
              <a:rPr lang="ca">
                <a:solidFill>
                  <a:schemeClr val="dk1"/>
                </a:solidFill>
              </a:rPr>
              <a:t>Joan &amp; Lluc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ae39551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ae39551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aae3955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aae39551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aae39551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aae39551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aec2c0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aaec2c0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aec2c06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aaec2c06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aaec2c06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aaec2c06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8cfac1e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8cfac1e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8cfac1ed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8cfac1ed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8cfac1ed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8cfac1ed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aae395517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aae395517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ae3955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ae3955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aae39551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aae39551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aae395517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aae395517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aae3955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aae3955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aae39551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aae39551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aae39551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aae39551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aae39551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aae39551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aae39551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aae39551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aae39551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aae39551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aae39551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aae395517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aae39551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aae39551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c0ee99f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c0ee99f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aae395517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aae395517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aae395517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aae395517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aae39551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aae39551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aae3955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aae3955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aae395517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aae395517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aae395517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aae395517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ae395517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aae395517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aae395517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aae395517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aae395517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aae395517_5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ae3955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aae3955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500" b="1">
                <a:latin typeface="Merriweather"/>
                <a:ea typeface="Merriweather"/>
                <a:cs typeface="Merriweather"/>
                <a:sym typeface="Merriweather"/>
              </a:rPr>
              <a:t>Earthquake damage prediction</a:t>
            </a:r>
            <a:br>
              <a:rPr lang="ca" sz="3500" b="1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ca" sz="2400">
                <a:latin typeface="Merriweather"/>
                <a:ea typeface="Merriweather"/>
                <a:cs typeface="Merriweather"/>
                <a:sym typeface="Merriweather"/>
              </a:rPr>
              <a:t>Data Mining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400">
                <a:latin typeface="Merriweather"/>
                <a:ea typeface="Merriweather"/>
                <a:cs typeface="Merriweather"/>
                <a:sym typeface="Merriweather"/>
              </a:rPr>
              <a:t>2021-2022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2400">
                <a:latin typeface="Merriweather"/>
                <a:ea typeface="Merriweather"/>
                <a:cs typeface="Merriweather"/>
                <a:sym typeface="Merriweather"/>
              </a:rPr>
              <a:t>FIB - UPC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Evaluation Criteria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50" y="1533525"/>
            <a:ext cx="23812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045" y="1533525"/>
            <a:ext cx="394525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Naive Bayes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" y="2263225"/>
            <a:ext cx="27336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175" y="2263225"/>
            <a:ext cx="26479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1556500" y="1017725"/>
            <a:ext cx="5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Balanced Dataset</a:t>
            </a:r>
            <a:endParaRPr sz="2100"/>
          </a:p>
        </p:txBody>
      </p:sp>
      <p:sp>
        <p:nvSpPr>
          <p:cNvPr id="135" name="Google Shape;135;p23"/>
          <p:cNvSpPr txBox="1"/>
          <p:nvPr/>
        </p:nvSpPr>
        <p:spPr>
          <a:xfrm>
            <a:off x="650900" y="1811200"/>
            <a:ext cx="27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Without mean encoding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730725" y="1754600"/>
            <a:ext cx="27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With mean encoding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Naive Bayes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556500" y="1017725"/>
            <a:ext cx="5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Unbalanced Dataset</a:t>
            </a:r>
            <a:endParaRPr sz="2100"/>
          </a:p>
        </p:txBody>
      </p:sp>
      <p:sp>
        <p:nvSpPr>
          <p:cNvPr id="143" name="Google Shape;143;p24"/>
          <p:cNvSpPr txBox="1"/>
          <p:nvPr/>
        </p:nvSpPr>
        <p:spPr>
          <a:xfrm>
            <a:off x="650900" y="1811200"/>
            <a:ext cx="27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Without mean encoding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5730725" y="1754600"/>
            <a:ext cx="27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With mean encoding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75" y="2263225"/>
            <a:ext cx="26479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200" y="2263225"/>
            <a:ext cx="26479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ca" sz="2750" i="1"/>
              <a:t>k</a:t>
            </a:r>
            <a:r>
              <a:rPr lang="ca" sz="2750"/>
              <a:t>-nearest neighbors</a:t>
            </a:r>
            <a:endParaRPr sz="275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Choosing the best dataset and best scaling method.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459700" y="1619800"/>
          <a:ext cx="8103625" cy="3216825"/>
        </p:xfrm>
        <a:graphic>
          <a:graphicData uri="http://schemas.openxmlformats.org/drawingml/2006/table">
            <a:tbl>
              <a:tblPr>
                <a:noFill/>
                <a:tableStyleId>{785C90B9-FA4D-4402-9800-AEA6BB79E907}</a:tableStyleId>
              </a:tblPr>
              <a:tblGrid>
                <a:gridCol w="170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Mean Encoding →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Balanced </a:t>
                      </a:r>
                      <a:r>
                        <a:rPr lang="ca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↓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No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Yes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 b="1"/>
                        <a:t>Standard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Acc: 0.678            F1: 0.677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 b="1">
                          <a:solidFill>
                            <a:schemeClr val="dk1"/>
                          </a:solidFill>
                        </a:rPr>
                        <a:t>Minmax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dk1"/>
                          </a:solidFill>
                        </a:rPr>
                        <a:t>Acc: 0.682            F1: 0.681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 b="1">
                          <a:solidFill>
                            <a:schemeClr val="dk1"/>
                          </a:solidFill>
                        </a:rPr>
                        <a:t>Standard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>
                          <a:solidFill>
                            <a:schemeClr val="dk1"/>
                          </a:solidFill>
                        </a:rPr>
                        <a:t>Acc: 0.559            F1: 0.555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 b="1">
                          <a:solidFill>
                            <a:schemeClr val="dk1"/>
                          </a:solidFill>
                        </a:rPr>
                        <a:t>Minmax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>
                          <a:solidFill>
                            <a:schemeClr val="dk1"/>
                          </a:solidFill>
                        </a:rPr>
                        <a:t>Acc: 0.560            F1: 0.556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No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 b="1">
                          <a:solidFill>
                            <a:schemeClr val="dk1"/>
                          </a:solidFill>
                        </a:rPr>
                        <a:t>Standard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>
                          <a:solidFill>
                            <a:schemeClr val="dk1"/>
                          </a:solidFill>
                        </a:rPr>
                        <a:t>Acc: 0.690            F1: 0.685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 b="1">
                          <a:solidFill>
                            <a:schemeClr val="dk1"/>
                          </a:solidFill>
                        </a:rPr>
                        <a:t>Minmax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>
                          <a:solidFill>
                            <a:schemeClr val="dk1"/>
                          </a:solidFill>
                        </a:rPr>
                        <a:t>Acc: 0.699            F1: 0.695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 b="1">
                          <a:solidFill>
                            <a:schemeClr val="dk1"/>
                          </a:solidFill>
                        </a:rPr>
                        <a:t>Standard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>
                          <a:solidFill>
                            <a:schemeClr val="dk1"/>
                          </a:solidFill>
                        </a:rPr>
                        <a:t>Acc: 0.605            F1: 0.598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 b="1">
                          <a:solidFill>
                            <a:schemeClr val="dk1"/>
                          </a:solidFill>
                        </a:rPr>
                        <a:t>Minmax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200">
                          <a:solidFill>
                            <a:schemeClr val="dk1"/>
                          </a:solidFill>
                        </a:rPr>
                        <a:t>Acc: 0.611            F1: 0.605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Does the amount of data influence Knn?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25" y="1522400"/>
            <a:ext cx="40481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Best parameters for knn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88" y="1522400"/>
            <a:ext cx="40290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725" y="1522388"/>
            <a:ext cx="3414850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Decision Trees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50" y="1017725"/>
            <a:ext cx="2157825" cy="21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651" y="1017738"/>
            <a:ext cx="2157825" cy="21960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28"/>
          <p:cNvGraphicFramePr/>
          <p:nvPr/>
        </p:nvGraphicFramePr>
        <p:xfrm>
          <a:off x="1658700" y="3337038"/>
          <a:ext cx="1737250" cy="1473200"/>
        </p:xfrm>
        <a:graphic>
          <a:graphicData uri="http://schemas.openxmlformats.org/drawingml/2006/table">
            <a:tbl>
              <a:tblPr>
                <a:noFill/>
                <a:tableStyleId>{19432CED-2EA2-4967-8E35-81214E4F42D9}</a:tableStyleId>
              </a:tblPr>
              <a:tblGrid>
                <a:gridCol w="8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 b="1"/>
                        <a:t>Balanced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precision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0.73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0.55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0.69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0.66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7" name="Google Shape;177;p28"/>
          <p:cNvGraphicFramePr/>
          <p:nvPr/>
        </p:nvGraphicFramePr>
        <p:xfrm>
          <a:off x="5990400" y="3366250"/>
          <a:ext cx="1766050" cy="1473200"/>
        </p:xfrm>
        <a:graphic>
          <a:graphicData uri="http://schemas.openxmlformats.org/drawingml/2006/table">
            <a:tbl>
              <a:tblPr>
                <a:noFill/>
                <a:tableStyleId>{19432CED-2EA2-4967-8E35-81214E4F42D9}</a:tableStyleId>
              </a:tblPr>
              <a:tblGrid>
                <a:gridCol w="9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 b="1"/>
                        <a:t>UnBalanced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precision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0.45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0.71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3</a:t>
                      </a:r>
                      <a:endParaRPr sz="1100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0.6</a:t>
                      </a:r>
                      <a:endParaRPr sz="1100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accuracy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0.65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Best Decision tree</a:t>
            </a:r>
            <a:endParaRPr/>
          </a:p>
        </p:txBody>
      </p:sp>
      <p:graphicFrame>
        <p:nvGraphicFramePr>
          <p:cNvPr id="183" name="Google Shape;183;p29"/>
          <p:cNvGraphicFramePr/>
          <p:nvPr/>
        </p:nvGraphicFramePr>
        <p:xfrm>
          <a:off x="519300" y="2939563"/>
          <a:ext cx="2076175" cy="1584875"/>
        </p:xfrm>
        <a:graphic>
          <a:graphicData uri="http://schemas.openxmlformats.org/drawingml/2006/table">
            <a:tbl>
              <a:tblPr>
                <a:noFill/>
                <a:tableStyleId>{19432CED-2EA2-4967-8E35-81214E4F42D9}</a:tableStyleId>
              </a:tblPr>
              <a:tblGrid>
                <a:gridCol w="96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 b="1"/>
                        <a:t>Best DT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precision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0.74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0.63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0.87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0.73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801" y="2334075"/>
            <a:ext cx="2545625" cy="258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p29"/>
          <p:cNvGraphicFramePr/>
          <p:nvPr/>
        </p:nvGraphicFramePr>
        <p:xfrm>
          <a:off x="519300" y="1152200"/>
          <a:ext cx="3732000" cy="1584875"/>
        </p:xfrm>
        <a:graphic>
          <a:graphicData uri="http://schemas.openxmlformats.org/drawingml/2006/table">
            <a:tbl>
              <a:tblPr>
                <a:noFill/>
                <a:tableStyleId>{19432CED-2EA2-4967-8E35-81214E4F42D9}</a:tableStyleId>
              </a:tblPr>
              <a:tblGrid>
                <a:gridCol w="174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Criterion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gini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splitter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best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min_impurity_decrease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0.0102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min_samples_split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class_weight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{1: 2, 2: 2, 3: 1}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r="24029" b="14683"/>
          <a:stretch/>
        </p:blipFill>
        <p:spPr>
          <a:xfrm>
            <a:off x="4474475" y="276575"/>
            <a:ext cx="3994274" cy="20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Decision tree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375" y="851900"/>
            <a:ext cx="4207250" cy="420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SVM Linear Kernel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125" y="1917700"/>
            <a:ext cx="27622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413" y="1970088"/>
            <a:ext cx="26384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1054963" y="1471600"/>
            <a:ext cx="24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Balanced Dataset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5211588" y="1471600"/>
            <a:ext cx="24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Unbalanced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57700" y="452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Our Data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93" y="1162475"/>
            <a:ext cx="5551407" cy="15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69100" y="2912900"/>
            <a:ext cx="35118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b="1"/>
              <a:t>Classes</a:t>
            </a:r>
            <a:r>
              <a:rPr lang="ca"/>
              <a:t>:</a:t>
            </a:r>
            <a:endParaRPr/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 b="1">
                <a:solidFill>
                  <a:schemeClr val="dk1"/>
                </a:solidFill>
              </a:rPr>
              <a:t>1</a:t>
            </a:r>
            <a:r>
              <a:rPr lang="ca" sz="1100">
                <a:solidFill>
                  <a:schemeClr val="dk1"/>
                </a:solidFill>
              </a:rPr>
              <a:t> - Represents a low damage level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 b="1">
                <a:solidFill>
                  <a:schemeClr val="dk1"/>
                </a:solidFill>
              </a:rPr>
              <a:t>2</a:t>
            </a:r>
            <a:r>
              <a:rPr lang="ca" sz="1100">
                <a:solidFill>
                  <a:schemeClr val="dk1"/>
                </a:solidFill>
              </a:rPr>
              <a:t> - Represents a medium amount of damage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 b="1">
                <a:solidFill>
                  <a:schemeClr val="dk1"/>
                </a:solidFill>
              </a:rPr>
              <a:t>3</a:t>
            </a:r>
            <a:r>
              <a:rPr lang="ca" sz="1100">
                <a:solidFill>
                  <a:schemeClr val="dk1"/>
                </a:solidFill>
              </a:rPr>
              <a:t> - Represents a high level of damage (almost complete destruction of the building)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049100" y="2912900"/>
            <a:ext cx="3511800" cy="1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b="1"/>
              <a:t>Matrix</a:t>
            </a:r>
            <a:r>
              <a:rPr lang="ca"/>
              <a:t>:</a:t>
            </a:r>
            <a:endParaRPr/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 sz="1100"/>
              <a:t>39 columns</a:t>
            </a:r>
            <a:endParaRPr sz="1100"/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 sz="1100"/>
              <a:t>260.000 rows</a:t>
            </a:r>
            <a:endParaRPr sz="1100"/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 sz="1100"/>
              <a:t>Variables</a:t>
            </a:r>
            <a:endParaRPr sz="1100"/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8 numerical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22 binary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8 categorical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23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a"/>
              <a:t>SVM Polynomial Kernel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50" y="1309350"/>
            <a:ext cx="30289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750" y="2332925"/>
            <a:ext cx="22193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225" y="1309350"/>
            <a:ext cx="28860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3225" y="2278263"/>
            <a:ext cx="2219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750" y="3189988"/>
            <a:ext cx="2348994" cy="155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3219" y="3123488"/>
            <a:ext cx="23717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945550" y="857475"/>
            <a:ext cx="28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Balanced dataset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5103263" y="857475"/>
            <a:ext cx="28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Unbalanced dataset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SVM RBF Kernel</a:t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1054975" y="1110775"/>
            <a:ext cx="24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Balanced Dataset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5542013" y="1110775"/>
            <a:ext cx="24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Unbalanced Dataset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38" y="1604025"/>
            <a:ext cx="22383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138" y="3144875"/>
            <a:ext cx="3219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2025" y="1510975"/>
            <a:ext cx="2469300" cy="1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286" y="3144875"/>
            <a:ext cx="2714779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Meta-learning algorithms</a:t>
            </a: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Voting Scheme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Bagging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Random Forest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Boosting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Voting Scheme (Majority voting)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Naive Bayes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KNN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Decision Tree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50" y="1213825"/>
            <a:ext cx="3075475" cy="35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Voting Scheme (Weighted voting)</a:t>
            </a: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Naive Bayes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KNN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Decision Tree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250" y="1003300"/>
            <a:ext cx="3209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Bagging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Naive Bayes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KNN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Decision Tree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Bagging (Naive Bayes)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25" y="1178063"/>
            <a:ext cx="2987400" cy="33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Bagging (KNN)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525" y="1152475"/>
            <a:ext cx="32385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Bagging (Decision Tree)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63" y="1205650"/>
            <a:ext cx="31908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Random Forest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875" y="1422350"/>
            <a:ext cx="2984121" cy="34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225" y="1555273"/>
            <a:ext cx="2753650" cy="32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1"/>
          <p:cNvSpPr txBox="1"/>
          <p:nvPr/>
        </p:nvSpPr>
        <p:spPr>
          <a:xfrm>
            <a:off x="255650" y="2443925"/>
            <a:ext cx="1380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/>
              <a:t>n_estimators = 100</a:t>
            </a:r>
            <a:endParaRPr sz="1000"/>
          </a:p>
        </p:txBody>
      </p:sp>
      <p:sp>
        <p:nvSpPr>
          <p:cNvPr id="282" name="Google Shape;282;p41"/>
          <p:cNvSpPr txBox="1"/>
          <p:nvPr/>
        </p:nvSpPr>
        <p:spPr>
          <a:xfrm>
            <a:off x="4742625" y="2269075"/>
            <a:ext cx="138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/>
              <a:t>n_estimators = 100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/>
              <a:t>max_features = 0.35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Pre-processing - Introduction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Non-specific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Train / Test datasets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Sample without replacement 20000 rows randomly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525" y="2249670"/>
            <a:ext cx="3142950" cy="16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3888200"/>
            <a:ext cx="85206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Feature selection will be done using 3 methods jointly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Boosting</a:t>
            </a:r>
            <a:endParaRPr/>
          </a:p>
        </p:txBody>
      </p:sp>
      <p:sp>
        <p:nvSpPr>
          <p:cNvPr id="288" name="Google Shape;28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Ada Boost Classifier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Gradient Boosting Classifier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Ada Boost Classifier</a:t>
            </a:r>
            <a:endParaRPr/>
          </a:p>
        </p:txBody>
      </p:sp>
      <p:sp>
        <p:nvSpPr>
          <p:cNvPr id="294" name="Google Shape;29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425" y="1224050"/>
            <a:ext cx="29563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Gradient Boosting Classifier</a:t>
            </a:r>
            <a:endParaRPr/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00" y="1131811"/>
            <a:ext cx="3004825" cy="34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/>
          <p:cNvPicPr preferRelativeResize="0"/>
          <p:nvPr/>
        </p:nvPicPr>
        <p:blipFill rotWithShape="1">
          <a:blip r:embed="rId4">
            <a:alphaModFix/>
          </a:blip>
          <a:srcRect r="53297" b="56918"/>
          <a:stretch/>
        </p:blipFill>
        <p:spPr>
          <a:xfrm>
            <a:off x="5683175" y="1152475"/>
            <a:ext cx="14668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4">
            <a:alphaModFix/>
          </a:blip>
          <a:srcRect t="42369"/>
          <a:stretch/>
        </p:blipFill>
        <p:spPr>
          <a:xfrm>
            <a:off x="5627188" y="2705050"/>
            <a:ext cx="31337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/>
        </p:nvSpPr>
        <p:spPr>
          <a:xfrm>
            <a:off x="4568675" y="1390700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Balanced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Preprocessing Step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Naive Bayes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Other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Gradient Boosting Classifier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Balanced/Unbalanced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Pre-processing - Feature selection (By correlation)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84700" cy="387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400" y="2615738"/>
            <a:ext cx="4284701" cy="68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Pre-processing - Feature selection (By Information Gain)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Encode with </a:t>
            </a:r>
            <a:r>
              <a:rPr lang="ca">
                <a:latin typeface="Courier New"/>
                <a:ea typeface="Courier New"/>
                <a:cs typeface="Courier New"/>
                <a:sym typeface="Courier New"/>
              </a:rPr>
              <a:t>LabelEncoder</a:t>
            </a:r>
            <a:r>
              <a:rPr lang="ca"/>
              <a:t> from </a:t>
            </a:r>
            <a:r>
              <a:rPr lang="ca" i="1"/>
              <a:t>sklearn</a:t>
            </a:r>
            <a:r>
              <a:rPr lang="ca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0.01 threshold.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25" y="1152475"/>
            <a:ext cx="4376575" cy="31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0326"/>
            <a:ext cx="4143900" cy="189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Pre-processing - Feature selection (By Fisher score)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Rank by Fisher score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25" y="1581500"/>
            <a:ext cx="3057525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625" y="1581500"/>
            <a:ext cx="30194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Pre-processing - Features selected / dropped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Method: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Main decision → Information Gain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Discard → Correlation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Validate → Fisher score ranking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750" y="1152475"/>
            <a:ext cx="3646125" cy="13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5" y="2347800"/>
            <a:ext cx="3749725" cy="25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Pre-processing - Data treatment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One Hot Encoding: 17 → 25 columns.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Variance Threshold: 0 features eliminated.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Mean encoding geographical features.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Target variable is categorical, but also ordinal.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Test dataset presents problems (NaN values)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We assign the mean of the superior geographical location.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Balancing: we’ll undersample.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Save the data: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47" y="2245284"/>
            <a:ext cx="1769325" cy="4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825" y="3226200"/>
            <a:ext cx="2391150" cy="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8972" y="3548200"/>
            <a:ext cx="4029100" cy="13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2468975" y="4365250"/>
            <a:ext cx="750000" cy="2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Evaluation Criteria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53214"/>
          <a:stretch/>
        </p:blipFill>
        <p:spPr>
          <a:xfrm>
            <a:off x="876300" y="2054575"/>
            <a:ext cx="7391400" cy="3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t="87164"/>
          <a:stretch/>
        </p:blipFill>
        <p:spPr>
          <a:xfrm>
            <a:off x="1943150" y="3389355"/>
            <a:ext cx="5257700" cy="3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Macintosh PowerPoint</Application>
  <PresentationFormat>On-screen Show (16:9)</PresentationFormat>
  <Paragraphs>187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Merriweather</vt:lpstr>
      <vt:lpstr>Courier New</vt:lpstr>
      <vt:lpstr>Simple Light</vt:lpstr>
      <vt:lpstr>Earthquake damage prediction Data Mining 2021-2022 FIB - UPC</vt:lpstr>
      <vt:lpstr>Our Data</vt:lpstr>
      <vt:lpstr>Pre-processing - Introduction</vt:lpstr>
      <vt:lpstr>Pre-processing - Feature selection (By correlation)</vt:lpstr>
      <vt:lpstr>Pre-processing - Feature selection (By Information Gain)</vt:lpstr>
      <vt:lpstr>Pre-processing - Feature selection (By Fisher score)</vt:lpstr>
      <vt:lpstr>Pre-processing - Features selected / dropped</vt:lpstr>
      <vt:lpstr>Pre-processing - Data treatment</vt:lpstr>
      <vt:lpstr>Evaluation Criteria</vt:lpstr>
      <vt:lpstr>Evaluation Criteria</vt:lpstr>
      <vt:lpstr>Naive Bayes</vt:lpstr>
      <vt:lpstr>Naive Bayes</vt:lpstr>
      <vt:lpstr>k-nearest neighbors </vt:lpstr>
      <vt:lpstr>Does the amount of data influence Knn?</vt:lpstr>
      <vt:lpstr>Best parameters for knn</vt:lpstr>
      <vt:lpstr>Decision Trees</vt:lpstr>
      <vt:lpstr>Best Decision tree</vt:lpstr>
      <vt:lpstr>Decision tree</vt:lpstr>
      <vt:lpstr>SVM Linear Kernel</vt:lpstr>
      <vt:lpstr>SVM Polynomial Kernel </vt:lpstr>
      <vt:lpstr>SVM RBF Kernel</vt:lpstr>
      <vt:lpstr>Meta-learning algorithms</vt:lpstr>
      <vt:lpstr>Voting Scheme (Majority voting)</vt:lpstr>
      <vt:lpstr>Voting Scheme (Weighted voting)</vt:lpstr>
      <vt:lpstr>Bagging</vt:lpstr>
      <vt:lpstr>Bagging (Naive Bayes)</vt:lpstr>
      <vt:lpstr>Bagging (KNN)</vt:lpstr>
      <vt:lpstr>Bagging (Decision Tree)</vt:lpstr>
      <vt:lpstr>Random Forest</vt:lpstr>
      <vt:lpstr>Boosting</vt:lpstr>
      <vt:lpstr>Ada Boost Classifier</vt:lpstr>
      <vt:lpstr>Gradient Boosting Classifier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damage prediction Data Mining 2021-2022 FIB - UPC</dc:title>
  <cp:lastModifiedBy>David Orensanz</cp:lastModifiedBy>
  <cp:revision>2</cp:revision>
  <dcterms:modified xsi:type="dcterms:W3CDTF">2022-01-18T18:17:01Z</dcterms:modified>
</cp:coreProperties>
</file>