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cc2e87a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cc2e87a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We hebben al gehoord dat mensen sinds enkele jaren steeds vaker surfen op hun smartphone dan met hun desktop. Daarom is responsive webdesign een belangrijk element bij het creëren van een website.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cc2e87a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cc2e87a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Toch is hier ook nog een onderscheidt tussen native applicaties die in een eigen omgeving draaien, die veel meer gebruikt worden dan responsive websites in een webbrowsers. De reden hiervoor is dat ze een eigen icoontje hebben op de homescreen van een smartphone, notificaties kunnen geven aan een gebruiker en gewoon sneller zijn. Een PWA wilt deze barrière weghalen door een website te laten draaien in zijn eigen omgeving, alsof het een applicatie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6cc2e87a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6cc2e87a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cc2e87a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cc2e87a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Service workers zorgen voor de extra functionaliteit die een gewone website niet kan bieden, zo kan de site draaien op de achtergrond van het toestel, zelfs wanneer de website gesloten is. Hierdoor kunnen bv er push notifications gestuurd worden naar de gebruiker. Maar het belangrijkste is dat een service worker het mogelijk maakt om de website offline op te slaan waardoor opstarten </a:t>
            </a:r>
            <a:r>
              <a:rPr lang="nl"/>
              <a:t>onmiddellijk</a:t>
            </a:r>
            <a:r>
              <a:rPr lang="nl"/>
              <a:t> gebeurd,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cc2e87a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cc2e87a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Goedkoop -&gt; één applicatie werkt op alle platformen, update de website -&gt; update de app -&gt; mobile layout = web app</a:t>
            </a:r>
            <a:endParaRPr/>
          </a:p>
          <a:p>
            <a:pPr indent="0" lvl="0" marL="0" rtl="0" algn="l">
              <a:spcBef>
                <a:spcPts val="0"/>
              </a:spcBef>
              <a:spcAft>
                <a:spcPts val="0"/>
              </a:spcAft>
              <a:buNone/>
            </a:pPr>
            <a:r>
              <a:rPr lang="nl"/>
              <a:t>makkelijk om te maken -&gt; een programmeur moet enkel html, css en javascript kennen en een pwa is snel gemaakt</a:t>
            </a:r>
            <a:endParaRPr/>
          </a:p>
          <a:p>
            <a:pPr indent="0" lvl="0" marL="0" rtl="0" algn="l">
              <a:spcBef>
                <a:spcPts val="0"/>
              </a:spcBef>
              <a:spcAft>
                <a:spcPts val="0"/>
              </a:spcAft>
              <a:buNone/>
            </a:pPr>
            <a:r>
              <a:rPr lang="nl"/>
              <a:t>toegankelijk -&gt; installatie vanaf de webbrowser/website, dus geen appstore of updates etc -&gt; vindbaar in google! t</a:t>
            </a:r>
            <a:endParaRPr/>
          </a:p>
          <a:p>
            <a:pPr indent="0" lvl="0" marL="0" rtl="0" algn="l">
              <a:spcBef>
                <a:spcPts val="0"/>
              </a:spcBef>
              <a:spcAft>
                <a:spcPts val="0"/>
              </a:spcAft>
              <a:buNone/>
            </a:pPr>
            <a:r>
              <a:rPr lang="nl"/>
              <a:t>toegang beperkt -&gt; (nog) geen nfc, bluetooth </a:t>
            </a:r>
            <a:endParaRPr/>
          </a:p>
          <a:p>
            <a:pPr indent="0" lvl="0" marL="0" rtl="0" algn="l">
              <a:spcBef>
                <a:spcPts val="0"/>
              </a:spcBef>
              <a:spcAft>
                <a:spcPts val="0"/>
              </a:spcAft>
              <a:buNone/>
            </a:pPr>
            <a:r>
              <a:rPr lang="nl"/>
              <a:t>hoog batterij gebruik -&gt; nadeel dat blijft terugkomen,technologie is relatief jong dus ik denk dat dit nog geoptimaliseerd moet worden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cc2e87a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cc2e87a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Google haalt hun geld voornamelijk met data van gebruikers op het web. Dus een appstore of google play store is voor hun niet interessant, want deze apps draaien in hun eigen omgeving en ze kunnen hier niet zoveel data uithalen. Dus daarom pushen ze PWAs en zorgen ze voor innovatie achter de techniek.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Sinds begin dit jaar kan je ook PWAs installeren vanuit chrome op je desktop, waardoor ze dus nu naast mobiel ook op voor windows of mac gemaakt kunnen worden</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De vraag is ook hoeveel bedrijven een PWA zullen verkiezen boven een native app. In sommige gevallen (tijd/geld) is de keuze logisch, maar wanneer er geen zware hardware vereisten zijn is die keuze misschien moeilijk te maken.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cc2e87a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cc2e87a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s.google.com/web/progressive-web-apps/checkli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Progressive Web Apps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Introduction </a:t>
            </a:r>
            <a:r>
              <a:rPr lang="nl"/>
              <a:t>to PWAs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85575" y="-85925"/>
            <a:ext cx="9229576" cy="54073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DDDDD"/>
        </a:solidFill>
      </p:bgPr>
    </p:bg>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2409000" y="304800"/>
            <a:ext cx="4004178"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Voorwaarden van een PWA</a:t>
            </a:r>
            <a:endParaRPr/>
          </a:p>
        </p:txBody>
      </p:sp>
      <p:sp>
        <p:nvSpPr>
          <p:cNvPr id="103" name="Google Shape;103;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Betrouwbaar</a:t>
            </a:r>
            <a:endParaRPr/>
          </a:p>
          <a:p>
            <a:pPr indent="-298450" lvl="1" marL="914400" rtl="0" algn="l">
              <a:spcBef>
                <a:spcPts val="0"/>
              </a:spcBef>
              <a:spcAft>
                <a:spcPts val="0"/>
              </a:spcAft>
              <a:buSzPts val="1100"/>
              <a:buChar char="-"/>
            </a:pPr>
            <a:r>
              <a:rPr lang="nl"/>
              <a:t>Applicatie moet op ieder moment kunnen werken (zelfs zonder internet) op ieder apparaat </a:t>
            </a:r>
            <a:endParaRPr/>
          </a:p>
          <a:p>
            <a:pPr indent="-311150" lvl="0" marL="457200" rtl="0" algn="l">
              <a:spcBef>
                <a:spcPts val="0"/>
              </a:spcBef>
              <a:spcAft>
                <a:spcPts val="0"/>
              </a:spcAft>
              <a:buSzPts val="1300"/>
              <a:buChar char="●"/>
            </a:pPr>
            <a:r>
              <a:rPr lang="nl"/>
              <a:t>Snel</a:t>
            </a:r>
            <a:endParaRPr/>
          </a:p>
          <a:p>
            <a:pPr indent="-298450" lvl="1" marL="914400" rtl="0" algn="l">
              <a:spcBef>
                <a:spcPts val="0"/>
              </a:spcBef>
              <a:spcAft>
                <a:spcPts val="0"/>
              </a:spcAft>
              <a:buSzPts val="1100"/>
              <a:buChar char="-"/>
            </a:pPr>
            <a:r>
              <a:rPr lang="nl"/>
              <a:t>Laden onder de 3 seconden is cruciaal!</a:t>
            </a:r>
            <a:endParaRPr/>
          </a:p>
          <a:p>
            <a:pPr indent="-311150" lvl="0" marL="457200" rtl="0" algn="l">
              <a:spcBef>
                <a:spcPts val="0"/>
              </a:spcBef>
              <a:spcAft>
                <a:spcPts val="0"/>
              </a:spcAft>
              <a:buSzPts val="1300"/>
              <a:buChar char="●"/>
            </a:pPr>
            <a:r>
              <a:rPr lang="nl"/>
              <a:t>Aanlokkelijk</a:t>
            </a:r>
            <a:endParaRPr/>
          </a:p>
          <a:p>
            <a:pPr indent="-298450" lvl="1" marL="914400" rtl="0" algn="l">
              <a:spcBef>
                <a:spcPts val="0"/>
              </a:spcBef>
              <a:spcAft>
                <a:spcPts val="0"/>
              </a:spcAft>
              <a:buSzPts val="1100"/>
              <a:buChar char="-"/>
            </a:pPr>
            <a:r>
              <a:rPr lang="nl"/>
              <a:t>Extra functionaliteit, starten vanaf de home-screen, full-size, ...</a:t>
            </a:r>
            <a:r>
              <a:rPr lang="nl"/>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Hoe een PWA maken?</a:t>
            </a:r>
            <a:endParaRPr/>
          </a:p>
        </p:txBody>
      </p:sp>
      <p:sp>
        <p:nvSpPr>
          <p:cNvPr id="109" name="Google Shape;109;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33333"/>
              </a:buClr>
              <a:buSzPts val="1300"/>
              <a:buChar char="●"/>
            </a:pPr>
            <a:r>
              <a:rPr i="1" lang="nl" u="sng">
                <a:solidFill>
                  <a:srgbClr val="333333"/>
                </a:solidFill>
                <a:hlinkClick r:id="rId3"/>
              </a:rPr>
              <a:t>Google PWA Checklist</a:t>
            </a:r>
            <a:endParaRPr i="1" u="sng">
              <a:solidFill>
                <a:srgbClr val="333333"/>
              </a:solidFill>
            </a:endParaRPr>
          </a:p>
          <a:p>
            <a:pPr indent="-311150" lvl="0" marL="457200" rtl="0" algn="l">
              <a:spcBef>
                <a:spcPts val="0"/>
              </a:spcBef>
              <a:spcAft>
                <a:spcPts val="0"/>
              </a:spcAft>
              <a:buSzPts val="1300"/>
              <a:buChar char="●"/>
            </a:pPr>
            <a:r>
              <a:rPr lang="nl"/>
              <a:t>HTTPS Connectie</a:t>
            </a:r>
            <a:endParaRPr/>
          </a:p>
          <a:p>
            <a:pPr indent="-311150" lvl="0" marL="457200" rtl="0" algn="l">
              <a:spcBef>
                <a:spcPts val="0"/>
              </a:spcBef>
              <a:spcAft>
                <a:spcPts val="0"/>
              </a:spcAft>
              <a:buSzPts val="1300"/>
              <a:buChar char="●"/>
            </a:pPr>
            <a:r>
              <a:rPr lang="nl"/>
              <a:t>Web App Manifest</a:t>
            </a:r>
            <a:endParaRPr/>
          </a:p>
          <a:p>
            <a:pPr indent="-298450" lvl="1" marL="914400" rtl="0" algn="l">
              <a:spcBef>
                <a:spcPts val="0"/>
              </a:spcBef>
              <a:spcAft>
                <a:spcPts val="0"/>
              </a:spcAft>
              <a:buSzPts val="1100"/>
              <a:buChar char="-"/>
            </a:pPr>
            <a:r>
              <a:rPr lang="nl"/>
              <a:t>bepaalt de eigenschappen van de app</a:t>
            </a:r>
            <a:endParaRPr/>
          </a:p>
          <a:p>
            <a:pPr indent="-298450" lvl="1" marL="914400" rtl="0" algn="l">
              <a:spcBef>
                <a:spcPts val="0"/>
              </a:spcBef>
              <a:spcAft>
                <a:spcPts val="0"/>
              </a:spcAft>
              <a:buSzPts val="1100"/>
              <a:buChar char="-"/>
            </a:pPr>
            <a:r>
              <a:rPr lang="nl">
                <a:solidFill>
                  <a:srgbClr val="000080"/>
                </a:solidFill>
                <a:highlight>
                  <a:schemeClr val="lt1"/>
                </a:highlight>
                <a:latin typeface="Courier New"/>
                <a:ea typeface="Courier New"/>
                <a:cs typeface="Courier New"/>
                <a:sym typeface="Courier New"/>
              </a:rPr>
              <a:t>&lt;link </a:t>
            </a:r>
            <a:r>
              <a:rPr lang="nl">
                <a:solidFill>
                  <a:srgbClr val="008080"/>
                </a:solidFill>
                <a:highlight>
                  <a:schemeClr val="lt1"/>
                </a:highlight>
                <a:latin typeface="Courier New"/>
                <a:ea typeface="Courier New"/>
                <a:cs typeface="Courier New"/>
                <a:sym typeface="Courier New"/>
              </a:rPr>
              <a:t>rel</a:t>
            </a:r>
            <a:r>
              <a:rPr lang="nl">
                <a:solidFill>
                  <a:srgbClr val="000080"/>
                </a:solidFill>
                <a:highlight>
                  <a:schemeClr val="lt1"/>
                </a:highlight>
                <a:latin typeface="Courier New"/>
                <a:ea typeface="Courier New"/>
                <a:cs typeface="Courier New"/>
                <a:sym typeface="Courier New"/>
              </a:rPr>
              <a:t>=</a:t>
            </a:r>
            <a:r>
              <a:rPr lang="nl">
                <a:solidFill>
                  <a:srgbClr val="DD1144"/>
                </a:solidFill>
                <a:highlight>
                  <a:schemeClr val="lt1"/>
                </a:highlight>
                <a:latin typeface="Courier New"/>
                <a:ea typeface="Courier New"/>
                <a:cs typeface="Courier New"/>
                <a:sym typeface="Courier New"/>
              </a:rPr>
              <a:t>"manifest"</a:t>
            </a:r>
            <a:r>
              <a:rPr lang="nl">
                <a:solidFill>
                  <a:srgbClr val="000080"/>
                </a:solidFill>
                <a:highlight>
                  <a:schemeClr val="lt1"/>
                </a:highlight>
                <a:latin typeface="Courier New"/>
                <a:ea typeface="Courier New"/>
                <a:cs typeface="Courier New"/>
                <a:sym typeface="Courier New"/>
              </a:rPr>
              <a:t> </a:t>
            </a:r>
            <a:r>
              <a:rPr lang="nl">
                <a:solidFill>
                  <a:srgbClr val="008080"/>
                </a:solidFill>
                <a:highlight>
                  <a:schemeClr val="lt1"/>
                </a:highlight>
                <a:latin typeface="Courier New"/>
                <a:ea typeface="Courier New"/>
                <a:cs typeface="Courier New"/>
                <a:sym typeface="Courier New"/>
              </a:rPr>
              <a:t>href</a:t>
            </a:r>
            <a:r>
              <a:rPr lang="nl">
                <a:solidFill>
                  <a:srgbClr val="000080"/>
                </a:solidFill>
                <a:highlight>
                  <a:schemeClr val="lt1"/>
                </a:highlight>
                <a:latin typeface="Courier New"/>
                <a:ea typeface="Courier New"/>
                <a:cs typeface="Courier New"/>
                <a:sym typeface="Courier New"/>
              </a:rPr>
              <a:t>=</a:t>
            </a:r>
            <a:r>
              <a:rPr lang="nl">
                <a:solidFill>
                  <a:srgbClr val="DD1144"/>
                </a:solidFill>
                <a:highlight>
                  <a:schemeClr val="lt1"/>
                </a:highlight>
                <a:latin typeface="Courier New"/>
                <a:ea typeface="Courier New"/>
                <a:cs typeface="Courier New"/>
                <a:sym typeface="Courier New"/>
              </a:rPr>
              <a:t>"manifest.webmanifest"</a:t>
            </a:r>
            <a:r>
              <a:rPr lang="nl">
                <a:solidFill>
                  <a:srgbClr val="000080"/>
                </a:solidFill>
                <a:highlight>
                  <a:schemeClr val="lt1"/>
                </a:highlight>
                <a:latin typeface="Courier New"/>
                <a:ea typeface="Courier New"/>
                <a:cs typeface="Courier New"/>
                <a:sym typeface="Courier New"/>
              </a:rPr>
              <a:t>&gt;</a:t>
            </a:r>
            <a:endParaRPr>
              <a:solidFill>
                <a:srgbClr val="000080"/>
              </a:solidFill>
              <a:highlight>
                <a:schemeClr val="lt1"/>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nl"/>
              <a:t>Service Workers</a:t>
            </a:r>
            <a:endParaRPr/>
          </a:p>
          <a:p>
            <a:pPr indent="-298450" lvl="1" marL="914400" rtl="0" algn="l">
              <a:spcBef>
                <a:spcPts val="0"/>
              </a:spcBef>
              <a:spcAft>
                <a:spcPts val="0"/>
              </a:spcAft>
              <a:buSzPts val="1100"/>
              <a:buChar char="-"/>
            </a:pPr>
            <a:r>
              <a:rPr lang="nl"/>
              <a:t>Slaat de website op in de cache → maakt offline bezoeken mogelijk</a:t>
            </a:r>
            <a:endParaRPr/>
          </a:p>
          <a:p>
            <a:pPr indent="-298450" lvl="1" marL="914400" rtl="0" algn="l">
              <a:spcBef>
                <a:spcPts val="0"/>
              </a:spcBef>
              <a:spcAft>
                <a:spcPts val="0"/>
              </a:spcAft>
              <a:buSzPts val="1100"/>
              <a:buChar char="-"/>
            </a:pPr>
            <a:r>
              <a:rPr lang="nl"/>
              <a:t>Functionaliteit</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solidFill>
                <a:srgbClr val="000080"/>
              </a:solidFill>
              <a:highlight>
                <a:schemeClr val="lt1"/>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Voordelen?					  Nadelen?</a:t>
            </a:r>
            <a:endParaRPr/>
          </a:p>
        </p:txBody>
      </p:sp>
      <p:sp>
        <p:nvSpPr>
          <p:cNvPr id="115" name="Google Shape;115;p1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Goedkoop</a:t>
            </a:r>
            <a:endParaRPr/>
          </a:p>
          <a:p>
            <a:pPr indent="-311150" lvl="0" marL="457200" rtl="0" algn="l">
              <a:spcBef>
                <a:spcPts val="0"/>
              </a:spcBef>
              <a:spcAft>
                <a:spcPts val="0"/>
              </a:spcAft>
              <a:buSzPts val="1300"/>
              <a:buChar char="-"/>
            </a:pPr>
            <a:r>
              <a:rPr lang="nl"/>
              <a:t>Makkelijk om te maken, snel </a:t>
            </a:r>
            <a:endParaRPr/>
          </a:p>
          <a:p>
            <a:pPr indent="-311150" lvl="0" marL="457200" rtl="0" algn="l">
              <a:spcBef>
                <a:spcPts val="0"/>
              </a:spcBef>
              <a:spcAft>
                <a:spcPts val="0"/>
              </a:spcAft>
              <a:buSzPts val="1300"/>
              <a:buChar char="-"/>
            </a:pPr>
            <a:r>
              <a:rPr lang="nl"/>
              <a:t>Toegankelijk → Geen app store</a:t>
            </a:r>
            <a:endParaRPr/>
          </a:p>
        </p:txBody>
      </p:sp>
      <p:sp>
        <p:nvSpPr>
          <p:cNvPr id="116" name="Google Shape;116;p1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Toegang hardware is beperkt</a:t>
            </a:r>
            <a:endParaRPr/>
          </a:p>
          <a:p>
            <a:pPr indent="-311150" lvl="0" marL="457200" rtl="0" algn="l">
              <a:spcBef>
                <a:spcPts val="0"/>
              </a:spcBef>
              <a:spcAft>
                <a:spcPts val="0"/>
              </a:spcAft>
              <a:buSzPts val="1300"/>
              <a:buChar char="-"/>
            </a:pPr>
            <a:r>
              <a:rPr lang="nl"/>
              <a:t>Cross-app API’s niet mogelijk</a:t>
            </a:r>
            <a:endParaRPr/>
          </a:p>
          <a:p>
            <a:pPr indent="-311150" lvl="0" marL="457200" rtl="0" algn="l">
              <a:spcBef>
                <a:spcPts val="0"/>
              </a:spcBef>
              <a:spcAft>
                <a:spcPts val="0"/>
              </a:spcAft>
              <a:buSzPts val="1300"/>
              <a:buChar char="-"/>
            </a:pPr>
            <a:r>
              <a:rPr lang="nl"/>
              <a:t>Hoog batterij gebruik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Toekomst?</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Google’s business model → Web</a:t>
            </a:r>
            <a:endParaRPr/>
          </a:p>
          <a:p>
            <a:pPr indent="-311150" lvl="0" marL="457200" rtl="0" algn="l">
              <a:spcBef>
                <a:spcPts val="0"/>
              </a:spcBef>
              <a:spcAft>
                <a:spcPts val="0"/>
              </a:spcAft>
              <a:buSzPts val="1300"/>
              <a:buChar char="-"/>
            </a:pPr>
            <a:r>
              <a:rPr lang="nl"/>
              <a:t>PWAs voor desktop</a:t>
            </a:r>
            <a:endParaRPr/>
          </a:p>
          <a:p>
            <a:pPr indent="-311150" lvl="0" marL="457200" rtl="0" algn="l">
              <a:spcBef>
                <a:spcPts val="0"/>
              </a:spcBef>
              <a:spcAft>
                <a:spcPts val="0"/>
              </a:spcAft>
              <a:buSzPts val="1300"/>
              <a:buChar char="-"/>
            </a:pPr>
            <a:r>
              <a:rPr lang="nl"/>
              <a:t>Meer PWAs dan native apps? </a:t>
            </a:r>
            <a:endParaRPr/>
          </a:p>
        </p:txBody>
      </p:sp>
      <p:pic>
        <p:nvPicPr>
          <p:cNvPr id="123" name="Google Shape;123;p19"/>
          <p:cNvPicPr preferRelativeResize="0"/>
          <p:nvPr/>
        </p:nvPicPr>
        <p:blipFill>
          <a:blip r:embed="rId3">
            <a:alphaModFix/>
          </a:blip>
          <a:stretch>
            <a:fillRect/>
          </a:stretch>
        </p:blipFill>
        <p:spPr>
          <a:xfrm>
            <a:off x="4233588" y="1173188"/>
            <a:ext cx="4311188" cy="287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Einde.</a:t>
            </a:r>
            <a:endParaRPr/>
          </a:p>
        </p:txBody>
      </p:sp>
      <p:sp>
        <p:nvSpPr>
          <p:cNvPr id="129" name="Google Shape;129;p20"/>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