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300" r:id="rId2"/>
    <p:sldId id="268" r:id="rId3"/>
    <p:sldId id="309" r:id="rId4"/>
    <p:sldId id="310" r:id="rId5"/>
    <p:sldId id="313" r:id="rId6"/>
    <p:sldId id="257" r:id="rId7"/>
    <p:sldId id="311" r:id="rId8"/>
    <p:sldId id="314" r:id="rId9"/>
    <p:sldId id="315" r:id="rId10"/>
    <p:sldId id="316" r:id="rId11"/>
    <p:sldId id="318" r:id="rId12"/>
    <p:sldId id="319" r:id="rId13"/>
    <p:sldId id="317" r:id="rId14"/>
    <p:sldId id="312" r:id="rId15"/>
    <p:sldId id="320" r:id="rId16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微软雅黑" pitchFamily="34" charset="-122"/>
        <a:ea typeface="微软雅黑" pitchFamily="34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微软雅黑" pitchFamily="34" charset="-122"/>
        <a:ea typeface="微软雅黑" pitchFamily="34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微软雅黑" pitchFamily="34" charset="-122"/>
        <a:ea typeface="微软雅黑" pitchFamily="34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微软雅黑" pitchFamily="34" charset="-122"/>
        <a:ea typeface="微软雅黑" pitchFamily="34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微软雅黑" pitchFamily="34" charset="-122"/>
        <a:ea typeface="微软雅黑" pitchFamily="34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微软雅黑" pitchFamily="34" charset="-122"/>
        <a:ea typeface="微软雅黑" pitchFamily="34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微软雅黑" pitchFamily="34" charset="-122"/>
        <a:ea typeface="微软雅黑" pitchFamily="34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微软雅黑" pitchFamily="34" charset="-122"/>
        <a:ea typeface="微软雅黑" pitchFamily="34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微软雅黑" pitchFamily="34" charset="-122"/>
        <a:ea typeface="微软雅黑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51">
          <p15:clr>
            <a:srgbClr val="A4A3A4"/>
          </p15:clr>
        </p15:guide>
        <p15:guide id="2" orient="horz" pos="3203">
          <p15:clr>
            <a:srgbClr val="A4A3A4"/>
          </p15:clr>
        </p15:guide>
        <p15:guide id="3" orient="horz" pos="1185">
          <p15:clr>
            <a:srgbClr val="A4A3A4"/>
          </p15:clr>
        </p15:guide>
        <p15:guide id="4" orient="horz" pos="1661">
          <p15:clr>
            <a:srgbClr val="A4A3A4"/>
          </p15:clr>
        </p15:guide>
        <p15:guide id="5" orient="horz" pos="2069">
          <p15:clr>
            <a:srgbClr val="A4A3A4"/>
          </p15:clr>
        </p15:guide>
        <p15:guide id="6" orient="horz" pos="2931">
          <p15:clr>
            <a:srgbClr val="A4A3A4"/>
          </p15:clr>
        </p15:guide>
        <p15:guide id="7" orient="horz" pos="1502">
          <p15:clr>
            <a:srgbClr val="A4A3A4"/>
          </p15:clr>
        </p15:guide>
        <p15:guide id="8" pos="3795">
          <p15:clr>
            <a:srgbClr val="A4A3A4"/>
          </p15:clr>
        </p15:guide>
        <p15:guide id="9" pos="3386">
          <p15:clr>
            <a:srgbClr val="A4A3A4"/>
          </p15:clr>
        </p15:guide>
        <p15:guide id="10" pos="3228">
          <p15:clr>
            <a:srgbClr val="A4A3A4"/>
          </p15:clr>
        </p15:guide>
        <p15:guide id="11" pos="5586">
          <p15:clr>
            <a:srgbClr val="A4A3A4"/>
          </p15:clr>
        </p15:guide>
        <p15:guide id="12" pos="5450">
          <p15:clr>
            <a:srgbClr val="A4A3A4"/>
          </p15:clr>
        </p15:guide>
        <p15:guide id="13" pos="982">
          <p15:clr>
            <a:srgbClr val="A4A3A4"/>
          </p15:clr>
        </p15:guide>
        <p15:guide id="14" pos="105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AAB1E"/>
    <a:srgbClr val="197519"/>
    <a:srgbClr val="2B4F3F"/>
    <a:srgbClr val="4F867D"/>
    <a:srgbClr val="EAEFEA"/>
    <a:srgbClr val="98BF37"/>
    <a:srgbClr val="AED99B"/>
    <a:srgbClr val="B6D4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79" autoAdjust="0"/>
    <p:restoredTop sz="94140" autoAdjust="0"/>
  </p:normalViewPr>
  <p:slideViewPr>
    <p:cSldViewPr snapToGrid="0">
      <p:cViewPr>
        <p:scale>
          <a:sx n="75" d="100"/>
          <a:sy n="75" d="100"/>
        </p:scale>
        <p:origin x="826" y="350"/>
      </p:cViewPr>
      <p:guideLst>
        <p:guide orient="horz" pos="2251"/>
        <p:guide orient="horz" pos="3203"/>
        <p:guide orient="horz" pos="1185"/>
        <p:guide orient="horz" pos="1661"/>
        <p:guide orient="horz" pos="2069"/>
        <p:guide orient="horz" pos="2931"/>
        <p:guide orient="horz" pos="1502"/>
        <p:guide pos="3795"/>
        <p:guide pos="3386"/>
        <p:guide pos="3228"/>
        <p:guide pos="5586"/>
        <p:guide pos="5450"/>
        <p:guide pos="982"/>
        <p:guide pos="105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6" cy="7200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defRPr sz="1200" noProof="1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defRPr sz="1200" noProof="1" smtClean="0">
                <a:latin typeface="+mn-lt"/>
                <a:ea typeface="+mn-ea"/>
              </a:defRPr>
            </a:lvl1pPr>
          </a:lstStyle>
          <a:p>
            <a:fld id="{EF55CAEE-9351-405D-B604-5A2BE040498C}" type="datetimeFigureOut">
              <a:rPr lang="zh-CN" altLang="en-US"/>
              <a:pPr/>
              <a:t>2018/9/9</a:t>
            </a:fld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76" name="幻灯片图像占位符 3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备注占位符 4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defRPr sz="1200" noProof="1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4026F42-6C18-436D-9B0C-AEFDE08ED31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10030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微软雅黑" pitchFamily="34" charset="-122"/>
        <a:ea typeface="微软雅黑" pitchFamily="34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微软雅黑" pitchFamily="34" charset="-122"/>
        <a:ea typeface="微软雅黑" pitchFamily="34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微软雅黑" pitchFamily="34" charset="-122"/>
        <a:ea typeface="微软雅黑" pitchFamily="34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微软雅黑" pitchFamily="34" charset="-122"/>
        <a:ea typeface="微软雅黑" pitchFamily="34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微软雅黑" pitchFamily="34" charset="-122"/>
        <a:ea typeface="微软雅黑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6146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147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0494473A-8CFA-4753-A279-55231BB8101D}" type="slidenum">
              <a:rPr lang="zh-CN" altLang="en-US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92069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463C627-6A63-442D-9051-38C884ED0C10}" type="datetimeFigureOut">
              <a:rPr lang="zh-CN" altLang="en-US"/>
              <a:pPr/>
              <a:t>2018/9/9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3F1CDE-4FB8-4F7D-8D86-26D5D657209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4529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463C627-6A63-442D-9051-38C884ED0C10}" type="datetimeFigureOut">
              <a:rPr lang="zh-CN" altLang="en-US"/>
              <a:pPr/>
              <a:t>2018/9/9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52BEEF-3F49-4E9C-B14E-D1724661BDD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6999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2625"/>
          </a:xfrm>
        </p:spPr>
        <p:txBody>
          <a:bodyPr/>
          <a:lstStyle>
            <a:lvl1pPr>
              <a:defRPr sz="3200">
                <a:solidFill>
                  <a:srgbClr val="197519"/>
                </a:solidFill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47775"/>
            <a:ext cx="10515600" cy="4929188"/>
          </a:xfrm>
        </p:spPr>
        <p:txBody>
          <a:bodyPr/>
          <a:lstStyle>
            <a:lvl1pPr marL="228600" indent="-228600">
              <a:lnSpc>
                <a:spcPct val="100000"/>
              </a:lnSpc>
              <a:buFont typeface="Wingdings" panose="05000000000000000000" pitchFamily="2" charset="2"/>
              <a:buChar char="Ø"/>
              <a:defRPr>
                <a:solidFill>
                  <a:srgbClr val="197519"/>
                </a:solidFill>
              </a:defRPr>
            </a:lvl1pPr>
            <a:lvl2pPr>
              <a:lnSpc>
                <a:spcPct val="100000"/>
              </a:lnSpc>
              <a:defRPr>
                <a:solidFill>
                  <a:srgbClr val="197519"/>
                </a:solidFill>
              </a:defRPr>
            </a:lvl2pPr>
            <a:lvl3pPr>
              <a:lnSpc>
                <a:spcPct val="10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defRPr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463C627-6A63-442D-9051-38C884ED0C10}" type="datetimeFigureOut">
              <a:rPr lang="zh-CN" altLang="en-US"/>
              <a:pPr/>
              <a:t>2018/9/9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9E52F6-DC1F-41FF-8E62-B25756EC5CA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409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463C627-6A63-442D-9051-38C884ED0C10}" type="datetimeFigureOut">
              <a:rPr lang="zh-CN" altLang="en-US"/>
              <a:pPr/>
              <a:t>2018/9/9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7E17FA-FCC5-4EE0-A28A-D833B402634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2514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463C627-6A63-442D-9051-38C884ED0C10}" type="datetimeFigureOut">
              <a:rPr lang="zh-CN" altLang="en-US"/>
              <a:pPr/>
              <a:t>2018/9/9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B419A4-C857-4B04-9E70-453420B4E21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2037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463C627-6A63-442D-9051-38C884ED0C10}" type="datetimeFigureOut">
              <a:rPr lang="zh-CN" altLang="en-US"/>
              <a:pPr/>
              <a:t>2018/9/9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776765-1DFD-4515-87EE-5ED40E72019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0816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463C627-6A63-442D-9051-38C884ED0C10}" type="datetimeFigureOut">
              <a:rPr lang="zh-CN" altLang="en-US"/>
              <a:pPr/>
              <a:t>2018/9/9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64B888-605F-42D5-9B85-FE32AD1C984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9495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463C627-6A63-442D-9051-38C884ED0C10}" type="datetimeFigureOut">
              <a:rPr lang="zh-CN" altLang="en-US"/>
              <a:pPr/>
              <a:t>2018/9/9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7BEF89-29F2-4702-85D0-0FA1D72D6BD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367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463C627-6A63-442D-9051-38C884ED0C10}" type="datetimeFigureOut">
              <a:rPr lang="zh-CN" altLang="en-US"/>
              <a:pPr/>
              <a:t>2018/9/9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3F78E8-AF35-44E5-8540-08F45E5BF9E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9073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463C627-6A63-442D-9051-38C884ED0C10}" type="datetimeFigureOut">
              <a:rPr lang="zh-CN" altLang="en-US"/>
              <a:pPr/>
              <a:t>2018/9/9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61A111-6C44-4ADA-8907-E6E0E321EDD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5330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197519">
            <a:alpha val="4999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defRPr sz="1200" noProof="1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F463C627-6A63-442D-9051-38C884ED0C10}" type="datetimeFigureOut">
              <a:rPr lang="zh-CN" altLang="en-US"/>
              <a:pPr/>
              <a:t>2018/9/9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defRPr sz="1200" noProof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6BB62685-5D3F-46CE-A885-364600ECF8E2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3" r:id="rId2"/>
    <p:sldLayoutId id="2147483662" r:id="rId3"/>
    <p:sldLayoutId id="2147483661" r:id="rId4"/>
    <p:sldLayoutId id="2147483660" r:id="rId5"/>
    <p:sldLayoutId id="2147483659" r:id="rId6"/>
    <p:sldLayoutId id="2147483658" r:id="rId7"/>
    <p:sldLayoutId id="2147483657" r:id="rId8"/>
    <p:sldLayoutId id="2147483656" r:id="rId9"/>
    <p:sldLayoutId id="2147483655" r:id="rId10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itchFamily="34" charset="-122"/>
          <a:ea typeface="微软雅黑" pitchFamily="34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itchFamily="34" charset="-122"/>
          <a:ea typeface="微软雅黑" pitchFamily="34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itchFamily="34" charset="-122"/>
          <a:ea typeface="微软雅黑" pitchFamily="34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itchFamily="34" charset="-122"/>
          <a:ea typeface="微软雅黑" pitchFamily="3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itchFamily="34" charset="-122"/>
          <a:ea typeface="微软雅黑" pitchFamily="3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itchFamily="34" charset="-122"/>
          <a:ea typeface="微软雅黑" pitchFamily="3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itchFamily="34" charset="-122"/>
          <a:ea typeface="微软雅黑" pitchFamily="3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itchFamily="34" charset="-122"/>
          <a:ea typeface="微软雅黑" pitchFamily="34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unicode.org/charts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&#36719;&#20214;&#36164;&#26009;/FontCreator/fontcreator/FCP5.EXE" TargetMode="External"/><Relationship Id="rId2" Type="http://schemas.openxmlformats.org/officeDocument/2006/relationships/hyperlink" Target="&#36719;&#20214;&#36164;&#26009;/&#23383;&#20307;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&#36719;&#20214;&#36164;&#26009;/&#36755;&#20837;&#27861;/&#36229;&#22823;&#23383;&#31526;&#38598;&#36755;&#20837;&#26495;/&#36229;&#22823;&#23383;&#31526;&#38598;&#36755;&#20837;&#27861;.exe" TargetMode="External"/><Relationship Id="rId2" Type="http://schemas.openxmlformats.org/officeDocument/2006/relationships/hyperlink" Target="&#36719;&#20214;&#36164;&#26009;/&#36755;&#20837;&#27861;/&#20803;&#38899;&#36755;&#20837;.exe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&#36719;&#20214;&#36164;&#26009;/&#36755;&#20837;&#27861;/&#36229;&#22823;&#23383;&#31526;&#38598;&#36755;&#20837;&#26495;/&#36229;&#22823;&#23383;&#31526;&#38598;&#36755;&#20837;&#27861;.exe" TargetMode="External"/><Relationship Id="rId2" Type="http://schemas.openxmlformats.org/officeDocument/2006/relationships/hyperlink" Target="&#36719;&#20214;&#36164;&#26009;/&#36755;&#20837;&#27861;/&#20803;&#38899;&#36755;&#20837;.ex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file:///E:\STUDY\phd%20dissertation\&#26448;&#26009;\&#30333;&#35821;&#22768;&#38901;&#35843;.xls" TargetMode="External"/><Relationship Id="rId2" Type="http://schemas.openxmlformats.org/officeDocument/2006/relationships/hyperlink" Target="&#25968;&#25454;&#26679;&#26412;/&#31532;&#19968;&#31456;/&#20845;&#30002;&#25104;&#32489;&#21333;-&#19978;&#23398;&#26399;.xlsm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file:///F:\STUDY\&#19987;&#19994;&#36164;&#26009;\0&#35821;&#35328;&#26280;&#35821;&#35328;&#23398;\&#35821;&#35328;&#26280;&#35821;&#35328;&#23398;&#24635;&#30446;&#24405;.xlsm" TargetMode="External"/><Relationship Id="rId4" Type="http://schemas.openxmlformats.org/officeDocument/2006/relationships/hyperlink" Target="file:///E:\STUDY\TB%20COG\TB_Database\&#35821;&#38899;&#23545;&#24212;&#35268;&#24459;&#20998;&#26512;.xls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文本框 43"/>
          <p:cNvSpPr txBox="1">
            <a:spLocks noChangeArrowheads="1"/>
          </p:cNvSpPr>
          <p:nvPr/>
        </p:nvSpPr>
        <p:spPr bwMode="auto">
          <a:xfrm>
            <a:off x="2637258" y="2478931"/>
            <a:ext cx="6917479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zh-CN" altLang="en-US" sz="7200" b="1" dirty="0">
                <a:ln/>
                <a:solidFill>
                  <a:srgbClr val="197519"/>
                </a:solidFill>
              </a:rPr>
              <a:t>语言信息处理</a:t>
            </a:r>
          </a:p>
        </p:txBody>
      </p:sp>
      <p:sp>
        <p:nvSpPr>
          <p:cNvPr id="45" name="文本框 44"/>
          <p:cNvSpPr txBox="1"/>
          <p:nvPr/>
        </p:nvSpPr>
        <p:spPr>
          <a:xfrm>
            <a:off x="4037011" y="4066600"/>
            <a:ext cx="4117975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/>
            <a:r>
              <a:rPr lang="zh-CN" altLang="en-US" sz="3200" noProof="1">
                <a:solidFill>
                  <a:srgbClr val="19751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华中科技大学中文系</a:t>
            </a:r>
          </a:p>
        </p:txBody>
      </p:sp>
      <p:sp>
        <p:nvSpPr>
          <p:cNvPr id="31" name="文本框 30"/>
          <p:cNvSpPr txBox="1">
            <a:spLocks noChangeArrowheads="1"/>
          </p:cNvSpPr>
          <p:nvPr/>
        </p:nvSpPr>
        <p:spPr bwMode="auto">
          <a:xfrm>
            <a:off x="3991557" y="4653748"/>
            <a:ext cx="4208880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2800" dirty="0">
                <a:solidFill>
                  <a:srgbClr val="19751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高天俊</a:t>
            </a:r>
            <a:endParaRPr lang="en-US" altLang="zh-CN" sz="2800" dirty="0">
              <a:solidFill>
                <a:srgbClr val="197519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/>
            <a:r>
              <a:rPr lang="en-US" altLang="zh-CN" sz="2400" dirty="0">
                <a:solidFill>
                  <a:srgbClr val="197519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andygaotian@163.com</a:t>
            </a:r>
            <a:endParaRPr lang="zh-CN" altLang="en-US" sz="2400" dirty="0">
              <a:solidFill>
                <a:srgbClr val="197519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5" grpId="0"/>
      <p:bldP spid="3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一、文本处理基础知识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28524"/>
            <a:ext cx="10515600" cy="4929188"/>
          </a:xfrm>
        </p:spPr>
        <p:txBody>
          <a:bodyPr/>
          <a:lstStyle/>
          <a:p>
            <a:r>
              <a:rPr lang="zh-CN" altLang="en-US" dirty="0"/>
              <a:t>计算机文本存储原理</a:t>
            </a:r>
            <a:endParaRPr lang="en-US" altLang="zh-CN" dirty="0"/>
          </a:p>
          <a:p>
            <a:pPr lvl="1"/>
            <a:r>
              <a:rPr lang="zh-CN" altLang="en-US" dirty="0"/>
              <a:t>文本文件的存储</a:t>
            </a:r>
            <a:endParaRPr lang="en-US" altLang="zh-CN" dirty="0"/>
          </a:p>
          <a:p>
            <a:pPr lvl="2"/>
            <a:r>
              <a:rPr lang="zh-CN" altLang="en-US" dirty="0"/>
              <a:t>编码字符集：</a:t>
            </a:r>
            <a:endParaRPr lang="en-US" altLang="zh-CN" dirty="0"/>
          </a:p>
          <a:p>
            <a:pPr marL="1714500" lvl="3" indent="-342900">
              <a:lnSpc>
                <a:spcPct val="100000"/>
              </a:lnSpc>
              <a:buFont typeface="+mj-lt"/>
              <a:buAutoNum type="alphaUcPeriod" startAt="3"/>
            </a:pPr>
            <a:r>
              <a:rPr lang="en-US" altLang="zh-CN" b="1" dirty="0"/>
              <a:t>Unicode</a:t>
            </a:r>
            <a:r>
              <a:rPr lang="zh-CN" altLang="en-US" b="1" dirty="0"/>
              <a:t>码：</a:t>
            </a:r>
            <a:r>
              <a:rPr lang="en-US" altLang="zh-CN" b="1" dirty="0"/>
              <a:t> </a:t>
            </a:r>
          </a:p>
          <a:p>
            <a:pPr marL="1828800" lvl="4" indent="0">
              <a:buNone/>
            </a:pPr>
            <a:r>
              <a:rPr lang="zh-CN" altLang="en-US" dirty="0">
                <a:solidFill>
                  <a:srgbClr val="5AAB1E"/>
                </a:solidFill>
              </a:rPr>
              <a:t>为解决不同地区字符编码各自为政的混乱状况，</a:t>
            </a:r>
            <a:r>
              <a:rPr lang="en-US" altLang="zh-CN" dirty="0">
                <a:solidFill>
                  <a:srgbClr val="5AAB1E"/>
                </a:solidFill>
              </a:rPr>
              <a:t>Adobe</a:t>
            </a:r>
            <a:r>
              <a:rPr lang="zh-CN" altLang="en-US" dirty="0">
                <a:solidFill>
                  <a:srgbClr val="5AAB1E"/>
                </a:solidFill>
              </a:rPr>
              <a:t>、苹果、惠普、</a:t>
            </a:r>
            <a:r>
              <a:rPr lang="en-US" altLang="zh-CN" dirty="0">
                <a:solidFill>
                  <a:srgbClr val="5AAB1E"/>
                </a:solidFill>
              </a:rPr>
              <a:t>IBM</a:t>
            </a:r>
            <a:r>
              <a:rPr lang="zh-CN" altLang="en-US" dirty="0">
                <a:solidFill>
                  <a:srgbClr val="5AAB1E"/>
                </a:solidFill>
              </a:rPr>
              <a:t>、微软等公司联合提出了</a:t>
            </a:r>
            <a:r>
              <a:rPr lang="en-US" altLang="zh-CN" dirty="0">
                <a:solidFill>
                  <a:srgbClr val="5AAB1E"/>
                </a:solidFill>
              </a:rPr>
              <a:t>Unicode</a:t>
            </a:r>
            <a:r>
              <a:rPr lang="zh-CN" altLang="en-US" dirty="0">
                <a:solidFill>
                  <a:srgbClr val="5AAB1E"/>
                </a:solidFill>
              </a:rPr>
              <a:t>标准。</a:t>
            </a:r>
            <a:endParaRPr lang="en-US" altLang="zh-CN" dirty="0">
              <a:solidFill>
                <a:srgbClr val="5AAB1E"/>
              </a:solidFill>
            </a:endParaRPr>
          </a:p>
          <a:p>
            <a:pPr marL="1828800" lvl="4" indent="0">
              <a:buNone/>
            </a:pPr>
            <a:r>
              <a:rPr lang="en-US" altLang="zh-CN" b="1" dirty="0">
                <a:solidFill>
                  <a:srgbClr val="5AAB1E"/>
                </a:solidFill>
              </a:rPr>
              <a:t>Unicode</a:t>
            </a:r>
            <a:r>
              <a:rPr lang="zh-CN" altLang="en-US" b="1" dirty="0">
                <a:solidFill>
                  <a:srgbClr val="5AAB1E"/>
                </a:solidFill>
              </a:rPr>
              <a:t>的特点：</a:t>
            </a:r>
            <a:endParaRPr lang="en-US" altLang="zh-CN" b="1" dirty="0">
              <a:solidFill>
                <a:srgbClr val="5AAB1E"/>
              </a:solidFill>
            </a:endParaRPr>
          </a:p>
          <a:p>
            <a:pPr lvl="5"/>
            <a:r>
              <a:rPr lang="zh-CN" altLang="en-US" dirty="0">
                <a:solidFill>
                  <a:srgbClr val="2B4F3F"/>
                </a:solidFill>
              </a:rPr>
              <a:t>全球统一，不再地域化。</a:t>
            </a:r>
            <a:endParaRPr lang="en-US" altLang="zh-CN" dirty="0">
              <a:solidFill>
                <a:srgbClr val="2B4F3F"/>
              </a:solidFill>
            </a:endParaRPr>
          </a:p>
          <a:p>
            <a:pPr lvl="5"/>
            <a:r>
              <a:rPr lang="zh-CN" altLang="en-US" dirty="0">
                <a:solidFill>
                  <a:srgbClr val="2B4F3F"/>
                </a:solidFill>
              </a:rPr>
              <a:t>一个字形只有确定的一个编码，保证字、码一一对应（为照顾不同地区的字形风格，</a:t>
            </a:r>
            <a:r>
              <a:rPr lang="en-US" altLang="zh-CN" dirty="0">
                <a:solidFill>
                  <a:srgbClr val="2B4F3F"/>
                </a:solidFill>
              </a:rPr>
              <a:t>Unicode</a:t>
            </a:r>
            <a:r>
              <a:rPr lang="zh-CN" altLang="en-US" dirty="0">
                <a:solidFill>
                  <a:srgbClr val="2B4F3F"/>
                </a:solidFill>
              </a:rPr>
              <a:t>标准甚至为本身是一个字符的字形分配了多个码位，如“</a:t>
            </a:r>
            <a:r>
              <a:rPr lang="zh-CN" altLang="en-US" b="1" dirty="0">
                <a:solidFill>
                  <a:srgbClr val="2B4F3F"/>
                </a:solidFill>
              </a:rPr>
              <a:t>戶／户／戸</a:t>
            </a:r>
            <a:r>
              <a:rPr lang="zh-CN" altLang="en-US" dirty="0">
                <a:solidFill>
                  <a:srgbClr val="2B4F3F"/>
                </a:solidFill>
              </a:rPr>
              <a:t>”）。</a:t>
            </a:r>
            <a:endParaRPr lang="en-US" altLang="zh-CN" dirty="0">
              <a:solidFill>
                <a:srgbClr val="2B4F3F"/>
              </a:solidFill>
            </a:endParaRPr>
          </a:p>
          <a:p>
            <a:pPr lvl="5"/>
            <a:r>
              <a:rPr lang="zh-CN" altLang="en-US" dirty="0">
                <a:solidFill>
                  <a:srgbClr val="2B4F3F"/>
                </a:solidFill>
              </a:rPr>
              <a:t>编码空间大：</a:t>
            </a:r>
            <a:r>
              <a:rPr lang="en-US" altLang="zh-CN" dirty="0">
                <a:solidFill>
                  <a:srgbClr val="2B4F3F"/>
                </a:solidFill>
              </a:rPr>
              <a:t>ASCII</a:t>
            </a:r>
            <a:r>
              <a:rPr lang="zh-CN" altLang="en-US" dirty="0">
                <a:solidFill>
                  <a:srgbClr val="2B4F3F"/>
                </a:solidFill>
              </a:rPr>
              <a:t>（</a:t>
            </a:r>
            <a:r>
              <a:rPr lang="en-US" altLang="zh-CN" dirty="0">
                <a:solidFill>
                  <a:srgbClr val="2B4F3F"/>
                </a:solidFill>
              </a:rPr>
              <a:t>128</a:t>
            </a:r>
            <a:r>
              <a:rPr lang="zh-CN" altLang="en-US" dirty="0">
                <a:solidFill>
                  <a:srgbClr val="2B4F3F"/>
                </a:solidFill>
              </a:rPr>
              <a:t>）、</a:t>
            </a:r>
            <a:r>
              <a:rPr lang="en-US" altLang="zh-CN" dirty="0">
                <a:solidFill>
                  <a:srgbClr val="2B4F3F"/>
                </a:solidFill>
              </a:rPr>
              <a:t>ANSI</a:t>
            </a:r>
            <a:r>
              <a:rPr lang="zh-CN" altLang="en-US" dirty="0">
                <a:solidFill>
                  <a:srgbClr val="2B4F3F"/>
                </a:solidFill>
              </a:rPr>
              <a:t>（</a:t>
            </a:r>
            <a:r>
              <a:rPr lang="en-US" altLang="zh-CN" dirty="0">
                <a:solidFill>
                  <a:srgbClr val="2B4F3F"/>
                </a:solidFill>
              </a:rPr>
              <a:t>2</a:t>
            </a:r>
            <a:r>
              <a:rPr lang="zh-CN" altLang="en-US" dirty="0">
                <a:solidFill>
                  <a:srgbClr val="2B4F3F"/>
                </a:solidFill>
              </a:rPr>
              <a:t>字节</a:t>
            </a:r>
            <a:r>
              <a:rPr lang="en-US" altLang="zh-CN" dirty="0">
                <a:solidFill>
                  <a:srgbClr val="2B4F3F"/>
                </a:solidFill>
              </a:rPr>
              <a:t>16</a:t>
            </a:r>
            <a:r>
              <a:rPr lang="zh-CN" altLang="en-US" dirty="0">
                <a:solidFill>
                  <a:srgbClr val="2B4F3F"/>
                </a:solidFill>
              </a:rPr>
              <a:t>位</a:t>
            </a:r>
            <a:r>
              <a:rPr lang="en-US" altLang="zh-CN" dirty="0">
                <a:solidFill>
                  <a:srgbClr val="2B4F3F"/>
                </a:solidFill>
              </a:rPr>
              <a:t>65536</a:t>
            </a:r>
            <a:r>
              <a:rPr lang="zh-CN" altLang="en-US" dirty="0">
                <a:solidFill>
                  <a:srgbClr val="2B4F3F"/>
                </a:solidFill>
              </a:rPr>
              <a:t>）</a:t>
            </a:r>
            <a:endParaRPr lang="en-US" altLang="zh-CN" dirty="0">
              <a:solidFill>
                <a:srgbClr val="2B4F3F"/>
              </a:solidFill>
            </a:endParaRPr>
          </a:p>
          <a:p>
            <a:pPr marL="2286000" lvl="5" indent="0">
              <a:buNone/>
            </a:pPr>
            <a:r>
              <a:rPr lang="en-US" altLang="zh-CN" dirty="0">
                <a:solidFill>
                  <a:srgbClr val="2B4F3F"/>
                </a:solidFill>
              </a:rPr>
              <a:t>                        Unicode</a:t>
            </a:r>
            <a:r>
              <a:rPr lang="zh-CN" altLang="en-US" dirty="0">
                <a:solidFill>
                  <a:srgbClr val="2B4F3F"/>
                </a:solidFill>
              </a:rPr>
              <a:t>：</a:t>
            </a:r>
            <a:r>
              <a:rPr lang="en-US" altLang="zh-CN" dirty="0">
                <a:solidFill>
                  <a:srgbClr val="2B4F3F"/>
                </a:solidFill>
              </a:rPr>
              <a:t>UTF-8</a:t>
            </a:r>
            <a:r>
              <a:rPr lang="zh-CN" altLang="en-US" dirty="0">
                <a:solidFill>
                  <a:srgbClr val="2B4F3F"/>
                </a:solidFill>
              </a:rPr>
              <a:t>（</a:t>
            </a:r>
            <a:r>
              <a:rPr lang="en-US" altLang="zh-CN" dirty="0">
                <a:solidFill>
                  <a:srgbClr val="2B4F3F"/>
                </a:solidFill>
              </a:rPr>
              <a:t>65536</a:t>
            </a:r>
            <a:r>
              <a:rPr lang="zh-CN" altLang="en-US" dirty="0">
                <a:solidFill>
                  <a:srgbClr val="2B4F3F"/>
                </a:solidFill>
              </a:rPr>
              <a:t>）、</a:t>
            </a:r>
            <a:r>
              <a:rPr lang="en-US" altLang="zh-CN" dirty="0">
                <a:solidFill>
                  <a:srgbClr val="2B4F3F"/>
                </a:solidFill>
              </a:rPr>
              <a:t>UTF-16</a:t>
            </a:r>
            <a:r>
              <a:rPr lang="zh-CN" altLang="en-US" dirty="0">
                <a:solidFill>
                  <a:srgbClr val="2B4F3F"/>
                </a:solidFill>
              </a:rPr>
              <a:t>（四字节数百万）</a:t>
            </a:r>
            <a:endParaRPr lang="en-US" altLang="zh-CN" dirty="0">
              <a:solidFill>
                <a:srgbClr val="2B4F3F"/>
              </a:solidFill>
            </a:endParaRPr>
          </a:p>
          <a:p>
            <a:pPr lvl="5"/>
            <a:r>
              <a:rPr lang="zh-CN" altLang="en-US" dirty="0">
                <a:solidFill>
                  <a:srgbClr val="2B4F3F"/>
                </a:solidFill>
              </a:rPr>
              <a:t>收录字符全面：为全球所有文字（包括许多已死亡的文字）字符分配独立码点；</a:t>
            </a:r>
            <a:endParaRPr lang="en-US" altLang="zh-CN" dirty="0">
              <a:solidFill>
                <a:srgbClr val="2B4F3F"/>
              </a:solidFill>
            </a:endParaRPr>
          </a:p>
          <a:p>
            <a:pPr lvl="5"/>
            <a:r>
              <a:rPr lang="zh-CN" altLang="en-US" dirty="0">
                <a:solidFill>
                  <a:srgbClr val="2B4F3F"/>
                </a:solidFill>
              </a:rPr>
              <a:t>持续更新：用户可向</a:t>
            </a:r>
            <a:r>
              <a:rPr lang="en-US" altLang="zh-CN" dirty="0">
                <a:solidFill>
                  <a:srgbClr val="2B4F3F"/>
                </a:solidFill>
              </a:rPr>
              <a:t>Unicode</a:t>
            </a:r>
            <a:r>
              <a:rPr lang="zh-CN" altLang="en-US" dirty="0">
                <a:solidFill>
                  <a:srgbClr val="2B4F3F"/>
                </a:solidFill>
              </a:rPr>
              <a:t>申请为尚未收录字符分配码点。</a:t>
            </a:r>
            <a:endParaRPr lang="en-US" altLang="zh-CN" dirty="0">
              <a:solidFill>
                <a:srgbClr val="2B4F3F"/>
              </a:solidFill>
            </a:endParaRPr>
          </a:p>
          <a:p>
            <a:pPr lvl="4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558457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一、文本处理基础知识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28524"/>
            <a:ext cx="10515600" cy="4929188"/>
          </a:xfrm>
        </p:spPr>
        <p:txBody>
          <a:bodyPr/>
          <a:lstStyle/>
          <a:p>
            <a:r>
              <a:rPr lang="zh-CN" altLang="en-US" dirty="0"/>
              <a:t>计算机文本存储原理</a:t>
            </a:r>
            <a:endParaRPr lang="en-US" altLang="zh-CN" dirty="0"/>
          </a:p>
          <a:p>
            <a:pPr lvl="1">
              <a:buFont typeface="微软雅黑" panose="020B0503020204020204" pitchFamily="34" charset="-122"/>
              <a:buChar char="★"/>
            </a:pP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Unicode</a:t>
            </a:r>
            <a:r>
              <a:rPr lang="zh-CN" altLang="en-US" dirty="0"/>
              <a:t>中的汉字编码</a:t>
            </a:r>
            <a:endParaRPr lang="en-US" altLang="zh-CN" dirty="0"/>
          </a:p>
          <a:p>
            <a:pPr lvl="2"/>
            <a:r>
              <a:rPr lang="en-US" altLang="zh-CN" dirty="0"/>
              <a:t>Unicode</a:t>
            </a:r>
            <a:r>
              <a:rPr lang="zh-CN" altLang="en-US" dirty="0"/>
              <a:t>标准为世界上所有文字编码，汉字只是其中一部分，因此</a:t>
            </a:r>
            <a:r>
              <a:rPr lang="en-US" altLang="zh-CN" dirty="0"/>
              <a:t>Unicode</a:t>
            </a:r>
            <a:r>
              <a:rPr lang="zh-CN" altLang="en-US" dirty="0"/>
              <a:t>为汉字划分了专有的编码区块（编码范围）。   附：</a:t>
            </a:r>
            <a:r>
              <a:rPr lang="en-US" altLang="zh-CN" dirty="0">
                <a:hlinkClick r:id="rId2"/>
              </a:rPr>
              <a:t>Unicode</a:t>
            </a:r>
            <a:r>
              <a:rPr lang="zh-CN" altLang="en-US" dirty="0">
                <a:hlinkClick r:id="rId2"/>
              </a:rPr>
              <a:t>编码表</a:t>
            </a:r>
            <a:endParaRPr lang="en-US" altLang="zh-CN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zh-CN" dirty="0"/>
              <a:t>Unicode</a:t>
            </a:r>
            <a:r>
              <a:rPr lang="zh-CN" altLang="en-US" dirty="0"/>
              <a:t>中的汉字编码区间</a:t>
            </a:r>
            <a:endParaRPr lang="en-US" altLang="zh-CN" dirty="0"/>
          </a:p>
          <a:p>
            <a:pPr lvl="3"/>
            <a:r>
              <a:rPr lang="en-US" altLang="zh-CN" dirty="0"/>
              <a:t>CJK Unified Ideographs			4E00-9FA5		20294</a:t>
            </a:r>
          </a:p>
          <a:p>
            <a:pPr lvl="3"/>
            <a:r>
              <a:rPr lang="en-US" altLang="zh-CN" dirty="0"/>
              <a:t>CJK Unified Ideographs Extension A	3400-4DB5		6582</a:t>
            </a:r>
          </a:p>
          <a:p>
            <a:pPr lvl="3"/>
            <a:r>
              <a:rPr lang="en-US" altLang="zh-CN" dirty="0"/>
              <a:t>CJK Unified Ideographs Extension B		20000-2A6D6		42711</a:t>
            </a:r>
          </a:p>
          <a:p>
            <a:pPr lvl="3"/>
            <a:r>
              <a:rPr lang="en-US" altLang="zh-CN" dirty="0"/>
              <a:t>CJK Unified Ideographs Extension C	2A700-2B734		4219</a:t>
            </a:r>
          </a:p>
          <a:p>
            <a:pPr lvl="3"/>
            <a:r>
              <a:rPr lang="en-US" altLang="zh-CN" dirty="0"/>
              <a:t>CJK Unified Ideographs Extension D	2B740-2B81D		336</a:t>
            </a:r>
          </a:p>
          <a:p>
            <a:pPr lvl="3"/>
            <a:r>
              <a:rPr lang="en-US" altLang="zh-CN" dirty="0"/>
              <a:t>CJK Unified Ideographs Extension E		2B820–2CEA1		13202</a:t>
            </a:r>
          </a:p>
          <a:p>
            <a:pPr lvl="3"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lvl="4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786767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一、文本处理基础知识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28524"/>
            <a:ext cx="10515600" cy="4929188"/>
          </a:xfrm>
        </p:spPr>
        <p:txBody>
          <a:bodyPr/>
          <a:lstStyle/>
          <a:p>
            <a:r>
              <a:rPr lang="zh-CN" altLang="en-US" dirty="0"/>
              <a:t>计算机文本存储原理</a:t>
            </a:r>
            <a:endParaRPr lang="en-US" altLang="zh-CN" dirty="0"/>
          </a:p>
          <a:p>
            <a:pPr lvl="1">
              <a:buFont typeface="微软雅黑" panose="020B0503020204020204" pitchFamily="34" charset="-122"/>
              <a:buChar char="★"/>
            </a:pP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Unicode</a:t>
            </a:r>
            <a:r>
              <a:rPr lang="zh-CN" altLang="en-US" dirty="0"/>
              <a:t>中的汉字编码</a:t>
            </a:r>
            <a:endParaRPr lang="en-US" altLang="zh-CN" dirty="0"/>
          </a:p>
          <a:p>
            <a:pPr lvl="2">
              <a:buFont typeface="微软雅黑" panose="020B0503020204020204" pitchFamily="34" charset="-122"/>
              <a:buChar char="★"/>
            </a:pPr>
            <a:r>
              <a:rPr lang="zh-CN" altLang="en-US" b="1" dirty="0">
                <a:solidFill>
                  <a:srgbClr val="197519"/>
                </a:solidFill>
              </a:rPr>
              <a:t> 四字节汉字</a:t>
            </a:r>
            <a:endParaRPr lang="en-US" altLang="zh-CN" b="1" dirty="0">
              <a:solidFill>
                <a:srgbClr val="197519"/>
              </a:solidFill>
            </a:endParaRPr>
          </a:p>
          <a:p>
            <a:pPr lvl="2"/>
            <a:r>
              <a:rPr lang="zh-CN" altLang="en-US" dirty="0"/>
              <a:t>由于历史原因，现有的各类编码字符集均采用</a:t>
            </a:r>
            <a:r>
              <a:rPr lang="en-US" altLang="zh-CN" dirty="0"/>
              <a:t>16</a:t>
            </a:r>
            <a:r>
              <a:rPr lang="zh-CN" altLang="en-US" dirty="0"/>
              <a:t>位编码（</a:t>
            </a:r>
            <a:r>
              <a:rPr lang="en-US" altLang="zh-CN" dirty="0"/>
              <a:t>2</a:t>
            </a:r>
            <a:r>
              <a:rPr lang="zh-CN" altLang="en-US" dirty="0"/>
              <a:t>字节），一共可编码</a:t>
            </a:r>
            <a:r>
              <a:rPr lang="en-US" altLang="zh-CN" dirty="0"/>
              <a:t>65535</a:t>
            </a:r>
            <a:r>
              <a:rPr lang="zh-CN" altLang="en-US" dirty="0"/>
              <a:t>个字符，但是汉字的字量就已超过这一数量。</a:t>
            </a:r>
            <a:endParaRPr lang="en-US" altLang="zh-CN" dirty="0"/>
          </a:p>
          <a:p>
            <a:pPr lvl="2"/>
            <a:r>
              <a:rPr lang="en-US" altLang="zh-CN" dirty="0"/>
              <a:t>Unicode</a:t>
            </a:r>
            <a:r>
              <a:rPr lang="zh-CN" altLang="en-US" dirty="0"/>
              <a:t>为解决码位不足的问题，设计了一种称为“代理对”的方案，即使用两个特定区位的</a:t>
            </a:r>
            <a:r>
              <a:rPr lang="en-US" altLang="zh-CN" dirty="0"/>
              <a:t>2</a:t>
            </a:r>
            <a:r>
              <a:rPr lang="zh-CN" altLang="en-US" dirty="0"/>
              <a:t>字节编码组合形成一个</a:t>
            </a:r>
            <a:r>
              <a:rPr lang="en-US" altLang="zh-CN" dirty="0"/>
              <a:t>4</a:t>
            </a:r>
            <a:r>
              <a:rPr lang="zh-CN" altLang="en-US" dirty="0"/>
              <a:t>字节编码，用以表示超出</a:t>
            </a:r>
            <a:r>
              <a:rPr lang="en-US" altLang="zh-CN" dirty="0"/>
              <a:t>65536</a:t>
            </a:r>
            <a:r>
              <a:rPr lang="zh-CN" altLang="en-US" dirty="0"/>
              <a:t>个编码之外的字符。</a:t>
            </a:r>
            <a:r>
              <a:rPr lang="zh-CN" altLang="en-US" dirty="0">
                <a:solidFill>
                  <a:srgbClr val="197519"/>
                </a:solidFill>
              </a:rPr>
              <a:t>使用代理对方案编码的汉字我们一般称为“四字节汉字”。</a:t>
            </a:r>
            <a:endParaRPr lang="en-US" altLang="zh-CN" dirty="0">
              <a:solidFill>
                <a:srgbClr val="197519"/>
              </a:solidFill>
            </a:endParaRPr>
          </a:p>
          <a:p>
            <a:pPr lvl="3"/>
            <a:r>
              <a:rPr lang="zh-CN" altLang="en-US" dirty="0"/>
              <a:t>高位代理：</a:t>
            </a:r>
            <a:r>
              <a:rPr lang="en-US" altLang="zh-CN" dirty="0"/>
              <a:t>D800——DBFF   </a:t>
            </a:r>
            <a:r>
              <a:rPr lang="zh-CN" altLang="en-US" dirty="0"/>
              <a:t>低位代理：</a:t>
            </a:r>
            <a:r>
              <a:rPr lang="en-US" altLang="zh-CN" dirty="0"/>
              <a:t>DC00——DFFF</a:t>
            </a:r>
          </a:p>
          <a:p>
            <a:pPr lvl="3"/>
            <a:r>
              <a:rPr lang="zh-CN" altLang="en-US" dirty="0"/>
              <a:t>将两个代理编码通过固定算法可转换为字符编码，</a:t>
            </a:r>
            <a:r>
              <a:rPr lang="en-US" altLang="zh-CN" dirty="0"/>
              <a:t>4</a:t>
            </a:r>
            <a:r>
              <a:rPr lang="zh-CN" altLang="en-US" dirty="0"/>
              <a:t>字节字符编码范围为</a:t>
            </a:r>
            <a:r>
              <a:rPr lang="en-US" altLang="zh-CN" dirty="0"/>
              <a:t>10000——10FFF</a:t>
            </a:r>
            <a:r>
              <a:rPr lang="zh-CN" altLang="en-US" dirty="0"/>
              <a:t>，共</a:t>
            </a:r>
            <a:r>
              <a:rPr lang="en-US" altLang="zh-CN" dirty="0"/>
              <a:t>1,048,576</a:t>
            </a:r>
            <a:r>
              <a:rPr lang="zh-CN" altLang="en-US" dirty="0"/>
              <a:t>个码位。</a:t>
            </a:r>
            <a:endParaRPr lang="en-US" altLang="zh-CN" dirty="0"/>
          </a:p>
          <a:p>
            <a:pPr lvl="3"/>
            <a:r>
              <a:rPr lang="en-US" altLang="zh-CN" dirty="0"/>
              <a:t>CJK</a:t>
            </a:r>
            <a:r>
              <a:rPr lang="zh-CN" altLang="en-US" dirty="0"/>
              <a:t>扩展区</a:t>
            </a:r>
            <a:r>
              <a:rPr lang="en-US" altLang="zh-CN" dirty="0"/>
              <a:t>B</a:t>
            </a:r>
            <a:r>
              <a:rPr lang="zh-CN" altLang="en-US" dirty="0"/>
              <a:t>以后的均使用</a:t>
            </a:r>
            <a:r>
              <a:rPr lang="en-US" altLang="zh-CN" dirty="0"/>
              <a:t>4</a:t>
            </a:r>
            <a:r>
              <a:rPr lang="zh-CN" altLang="en-US" dirty="0"/>
              <a:t>字节编码。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lvl="4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612507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一、文本处理基础知识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28524"/>
            <a:ext cx="10515600" cy="4929188"/>
          </a:xfrm>
        </p:spPr>
        <p:txBody>
          <a:bodyPr/>
          <a:lstStyle/>
          <a:p>
            <a:r>
              <a:rPr lang="zh-CN" altLang="en-US" dirty="0"/>
              <a:t>文本的显示</a:t>
            </a:r>
            <a:r>
              <a:rPr lang="en-US" altLang="zh-CN" dirty="0"/>
              <a:t>——</a:t>
            </a:r>
            <a:r>
              <a:rPr lang="zh-CN" altLang="en-US" dirty="0"/>
              <a:t>字体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>
                <a:solidFill>
                  <a:srgbClr val="5AAB1E"/>
                </a:solidFill>
              </a:rPr>
              <a:t>计算机存储文本时，保存的只是字符的内码，真正的字符字形（图像）则是独立存储于</a:t>
            </a:r>
            <a:r>
              <a:rPr lang="zh-CN" altLang="en-US" b="1" dirty="0">
                <a:solidFill>
                  <a:srgbClr val="5AAB1E"/>
                </a:solidFill>
              </a:rPr>
              <a:t>字体</a:t>
            </a:r>
            <a:r>
              <a:rPr lang="zh-CN" altLang="en-US" dirty="0">
                <a:solidFill>
                  <a:srgbClr val="5AAB1E"/>
                </a:solidFill>
              </a:rPr>
              <a:t>文件中的。</a:t>
            </a:r>
            <a:endParaRPr lang="en-US" altLang="zh-CN" dirty="0">
              <a:solidFill>
                <a:srgbClr val="5AAB1E"/>
              </a:solidFill>
            </a:endParaRPr>
          </a:p>
          <a:p>
            <a:pPr lvl="1"/>
            <a:r>
              <a:rPr lang="zh-CN" altLang="en-US" dirty="0"/>
              <a:t>字体是字符内码和字形（</a:t>
            </a:r>
            <a:r>
              <a:rPr lang="en-US" altLang="zh-CN" dirty="0" err="1"/>
              <a:t>glphy</a:t>
            </a:r>
            <a:r>
              <a:rPr lang="zh-CN" altLang="en-US" dirty="0"/>
              <a:t>）的映射表：</a:t>
            </a:r>
            <a:endParaRPr lang="en-US" altLang="zh-CN" dirty="0"/>
          </a:p>
          <a:p>
            <a:pPr lvl="2"/>
            <a:r>
              <a:rPr lang="en-US" altLang="zh-CN" dirty="0">
                <a:hlinkClick r:id="rId2" action="ppaction://hlinkfile"/>
              </a:rPr>
              <a:t>YYY</a:t>
            </a:r>
            <a:r>
              <a:rPr lang="zh-CN" altLang="en-US" dirty="0">
                <a:hlinkClick r:id="rId2" action="ppaction://hlinkfile"/>
              </a:rPr>
              <a:t>说文小篆</a:t>
            </a:r>
            <a:r>
              <a:rPr lang="en-US" altLang="zh-CN" dirty="0">
                <a:hlinkClick r:id="rId2" action="ppaction://hlinkfile"/>
              </a:rPr>
              <a:t>.</a:t>
            </a:r>
            <a:r>
              <a:rPr lang="en-US" altLang="zh-CN" dirty="0" err="1">
                <a:hlinkClick r:id="rId2" action="ppaction://hlinkfile"/>
              </a:rPr>
              <a:t>ttf</a:t>
            </a:r>
            <a:endParaRPr lang="en-US" altLang="zh-CN" dirty="0"/>
          </a:p>
          <a:p>
            <a:pPr lvl="2"/>
            <a:r>
              <a:rPr lang="en-US" altLang="zh-CN" dirty="0" err="1">
                <a:hlinkClick r:id="rId3" action="ppaction://hlinkfile"/>
              </a:rPr>
              <a:t>FontCreator</a:t>
            </a:r>
            <a:r>
              <a:rPr lang="en-US" altLang="zh-CN" dirty="0">
                <a:hlinkClick r:id="rId3" action="ppaction://hlinkfile"/>
              </a:rPr>
              <a:t> </a:t>
            </a:r>
            <a:r>
              <a:rPr lang="zh-CN" altLang="en-US" dirty="0"/>
              <a:t>字体制作软件 </a:t>
            </a:r>
            <a:endParaRPr lang="en-US" altLang="zh-CN" dirty="0"/>
          </a:p>
          <a:p>
            <a:pPr lvl="1"/>
            <a:r>
              <a:rPr lang="zh-CN" altLang="en-US" dirty="0"/>
              <a:t>字体文件简介：</a:t>
            </a:r>
            <a:endParaRPr lang="en-US" altLang="zh-CN" dirty="0"/>
          </a:p>
          <a:p>
            <a:pPr lvl="2"/>
            <a:r>
              <a:rPr lang="zh-CN" altLang="en-US" dirty="0"/>
              <a:t>单个</a:t>
            </a:r>
            <a:r>
              <a:rPr lang="en-US" altLang="zh-CN" dirty="0" err="1"/>
              <a:t>ttf</a:t>
            </a:r>
            <a:r>
              <a:rPr lang="zh-CN" altLang="en-US" dirty="0"/>
              <a:t>文件最多可存储</a:t>
            </a:r>
            <a:r>
              <a:rPr lang="en-US" altLang="zh-CN" dirty="0"/>
              <a:t>65536</a:t>
            </a:r>
            <a:r>
              <a:rPr lang="zh-CN" altLang="en-US" dirty="0"/>
              <a:t>个字符，</a:t>
            </a:r>
            <a:r>
              <a:rPr lang="en-US" altLang="zh-CN" dirty="0" err="1"/>
              <a:t>ttc</a:t>
            </a:r>
            <a:r>
              <a:rPr lang="zh-CN" altLang="en-US" dirty="0"/>
              <a:t>文件可将多个</a:t>
            </a:r>
            <a:r>
              <a:rPr lang="en-US" altLang="zh-CN" dirty="0" err="1"/>
              <a:t>ttf</a:t>
            </a:r>
            <a:r>
              <a:rPr lang="zh-CN" altLang="en-US" dirty="0"/>
              <a:t>文件联合在一起存储更多字符。</a:t>
            </a:r>
            <a:endParaRPr lang="en-US" altLang="zh-CN" dirty="0"/>
          </a:p>
          <a:p>
            <a:pPr lvl="2"/>
            <a:r>
              <a:rPr lang="zh-CN" altLang="en-US" dirty="0"/>
              <a:t>计算机中的字体和书法上字体的界定有相似之处：二者都是同一风格字形字符的集合。差异：计算机字体风格差异可大可小；计算机字体间还有存储字符数的差别。</a:t>
            </a:r>
            <a:endParaRPr lang="en-US" altLang="zh-CN" dirty="0"/>
          </a:p>
          <a:p>
            <a:pPr lvl="1"/>
            <a:r>
              <a:rPr lang="en-US" altLang="zh-CN" dirty="0"/>
              <a:t>Windows</a:t>
            </a:r>
            <a:r>
              <a:rPr lang="zh-CN" altLang="en-US" dirty="0"/>
              <a:t>下字体文件的安装：</a:t>
            </a:r>
            <a:endParaRPr lang="en-US" altLang="zh-CN" dirty="0"/>
          </a:p>
          <a:p>
            <a:pPr lvl="2"/>
            <a:r>
              <a:rPr lang="zh-CN" altLang="en-US" dirty="0"/>
              <a:t>通过“</a:t>
            </a:r>
            <a:r>
              <a:rPr lang="en-US" altLang="zh-CN" dirty="0"/>
              <a:t>Windows</a:t>
            </a:r>
            <a:r>
              <a:rPr lang="zh-CN" altLang="en-US" dirty="0"/>
              <a:t>字体查看器”</a:t>
            </a:r>
            <a:r>
              <a:rPr lang="en-US" altLang="zh-CN" dirty="0"/>
              <a:t> </a:t>
            </a:r>
            <a:r>
              <a:rPr lang="zh-CN" altLang="en-US" dirty="0"/>
              <a:t>安装</a:t>
            </a:r>
            <a:endParaRPr lang="en-US" altLang="zh-CN" dirty="0"/>
          </a:p>
          <a:p>
            <a:pPr lvl="2"/>
            <a:r>
              <a:rPr lang="zh-CN" altLang="en-US" dirty="0"/>
              <a:t>直接将字体文件复制到“</a:t>
            </a:r>
            <a:r>
              <a:rPr lang="en-US" altLang="zh-CN" dirty="0"/>
              <a:t>C:\Windows\Fonts</a:t>
            </a:r>
            <a:r>
              <a:rPr lang="zh-CN" altLang="en-US" dirty="0"/>
              <a:t>”中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959945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一、文本处理基础知识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文本的输入</a:t>
            </a:r>
            <a:r>
              <a:rPr lang="en-US" altLang="zh-CN" dirty="0"/>
              <a:t>——</a:t>
            </a:r>
            <a:r>
              <a:rPr lang="zh-CN" altLang="en-US" dirty="0"/>
              <a:t>输入法</a:t>
            </a:r>
            <a:endParaRPr lang="en-US" altLang="zh-CN" dirty="0"/>
          </a:p>
          <a:p>
            <a:pPr lvl="1"/>
            <a:r>
              <a:rPr lang="zh-CN" altLang="en-US" dirty="0"/>
              <a:t>键盘方案（拼音文字）：将拼音字符集映射到标准键盘上。</a:t>
            </a:r>
            <a:endParaRPr lang="en-US" altLang="zh-CN" dirty="0"/>
          </a:p>
          <a:p>
            <a:pPr lvl="1"/>
            <a:r>
              <a:rPr lang="zh-CN" altLang="en-US" dirty="0"/>
              <a:t>中文输入法：</a:t>
            </a:r>
            <a:endParaRPr lang="en-US" altLang="zh-CN" dirty="0"/>
          </a:p>
          <a:p>
            <a:pPr lvl="2"/>
            <a:r>
              <a:rPr lang="zh-CN" altLang="en-US" dirty="0"/>
              <a:t>原理：使用某种便于人记忆的编码方案，为字符的内码进行再编码，当用户输入输入编码时，将字符内码输出到文本编辑软件。</a:t>
            </a:r>
            <a:endParaRPr lang="en-US" altLang="zh-CN" dirty="0"/>
          </a:p>
          <a:p>
            <a:pPr marL="914400" lvl="2" indent="0">
              <a:buNone/>
            </a:pPr>
            <a:r>
              <a:rPr lang="zh-CN" altLang="en-US" dirty="0"/>
              <a:t>                用户编码 → 字符内码 →  显示</a:t>
            </a:r>
            <a:endParaRPr lang="en-US" altLang="zh-CN" dirty="0"/>
          </a:p>
          <a:p>
            <a:pPr marL="914400" lvl="2" indent="0">
              <a:buNone/>
            </a:pPr>
            <a:r>
              <a:rPr lang="en-US" altLang="zh-CN" dirty="0"/>
              <a:t>	        </a:t>
            </a:r>
            <a:r>
              <a:rPr lang="en-US" altLang="zh-CN" dirty="0" err="1"/>
              <a:t>hua</a:t>
            </a:r>
            <a:r>
              <a:rPr lang="en-US" altLang="zh-CN" dirty="0"/>
              <a:t>    </a:t>
            </a:r>
            <a:r>
              <a:rPr lang="zh-CN" altLang="en-US" dirty="0"/>
              <a:t>→    </a:t>
            </a:r>
            <a:r>
              <a:rPr lang="en-US" altLang="zh-CN" dirty="0"/>
              <a:t>534E  </a:t>
            </a:r>
            <a:r>
              <a:rPr lang="zh-CN" altLang="en-US" dirty="0"/>
              <a:t>→  华</a:t>
            </a:r>
            <a:endParaRPr lang="en-US" altLang="zh-CN" dirty="0"/>
          </a:p>
          <a:p>
            <a:pPr lvl="2"/>
            <a:r>
              <a:rPr lang="zh-CN" altLang="en-US" dirty="0"/>
              <a:t>中文输入法编码方案：</a:t>
            </a:r>
            <a:endParaRPr lang="en-US" altLang="zh-CN" dirty="0"/>
          </a:p>
          <a:p>
            <a:pPr lvl="3"/>
            <a:r>
              <a:rPr lang="zh-CN" altLang="en-US" dirty="0"/>
              <a:t>拼音码   五笔字形   郑码   </a:t>
            </a:r>
            <a:r>
              <a:rPr lang="zh-CN" altLang="en-US" b="1" dirty="0">
                <a:solidFill>
                  <a:srgbClr val="FF0000"/>
                </a:solidFill>
              </a:rPr>
              <a:t>两分全拼</a:t>
            </a:r>
            <a:r>
              <a:rPr lang="zh-CN" altLang="en-US" dirty="0"/>
              <a:t>    仓颉码     五角号码       </a:t>
            </a:r>
            <a:r>
              <a:rPr lang="en-US" altLang="zh-CN" dirty="0"/>
              <a:t>Unicode</a:t>
            </a:r>
            <a:r>
              <a:rPr lang="zh-CN" altLang="en-US" dirty="0"/>
              <a:t>码</a:t>
            </a:r>
            <a:endParaRPr lang="en-US" altLang="zh-CN" dirty="0"/>
          </a:p>
          <a:p>
            <a:pPr lvl="2"/>
            <a:r>
              <a:rPr lang="zh-CN" altLang="en-US" dirty="0"/>
              <a:t>其他类型输入法：</a:t>
            </a:r>
            <a:endParaRPr lang="en-US" altLang="zh-CN" dirty="0"/>
          </a:p>
          <a:p>
            <a:pPr lvl="3"/>
            <a:r>
              <a:rPr lang="zh-CN" altLang="en-US" dirty="0"/>
              <a:t>手写输入法：如 </a:t>
            </a:r>
            <a:r>
              <a:rPr lang="zh-CN" altLang="en-US" b="1" dirty="0">
                <a:solidFill>
                  <a:srgbClr val="FF0000"/>
                </a:solidFill>
              </a:rPr>
              <a:t>逍遥笔</a:t>
            </a:r>
            <a:endParaRPr lang="en-US" altLang="zh-CN" b="1" dirty="0">
              <a:solidFill>
                <a:srgbClr val="FF0000"/>
              </a:solidFill>
            </a:endParaRPr>
          </a:p>
          <a:p>
            <a:pPr lvl="3"/>
            <a:r>
              <a:rPr lang="zh-CN" altLang="en-US" dirty="0"/>
              <a:t>语音输入法</a:t>
            </a:r>
            <a:endParaRPr lang="en-US" altLang="zh-CN" dirty="0"/>
          </a:p>
          <a:p>
            <a:pPr lvl="3"/>
            <a:r>
              <a:rPr lang="zh-CN" altLang="en-US" dirty="0"/>
              <a:t>输入板： </a:t>
            </a:r>
            <a:r>
              <a:rPr lang="zh-CN" altLang="en-US" dirty="0">
                <a:hlinkClick r:id="rId2" action="ppaction://hlinkfile"/>
              </a:rPr>
              <a:t>拼音元音 </a:t>
            </a:r>
            <a:r>
              <a:rPr lang="zh-CN" altLang="en-US" dirty="0"/>
              <a:t> </a:t>
            </a:r>
            <a:r>
              <a:rPr lang="zh-CN" altLang="en-US" dirty="0">
                <a:hlinkClick r:id="rId3" action="ppaction://hlinkfile"/>
              </a:rPr>
              <a:t>超大字符集输入板</a:t>
            </a:r>
            <a:endParaRPr lang="en-US" altLang="zh-CN" dirty="0"/>
          </a:p>
          <a:p>
            <a:pPr lvl="2"/>
            <a:r>
              <a:rPr lang="zh-CN" altLang="en-US" dirty="0"/>
              <a:t>小技巧：搜狗、必应等输入法的</a:t>
            </a:r>
            <a:r>
              <a:rPr lang="en-US" altLang="zh-CN" dirty="0"/>
              <a:t>U</a:t>
            </a:r>
            <a:r>
              <a:rPr lang="zh-CN" altLang="en-US" dirty="0"/>
              <a:t>模式拆字输入：  </a:t>
            </a:r>
            <a:r>
              <a:rPr lang="en-US" altLang="zh-CN" dirty="0"/>
              <a:t>u </a:t>
            </a:r>
            <a:r>
              <a:rPr lang="en-US" altLang="zh-CN" dirty="0" err="1"/>
              <a:t>ren</a:t>
            </a:r>
            <a:r>
              <a:rPr lang="en-US" altLang="zh-CN" dirty="0"/>
              <a:t> </a:t>
            </a:r>
            <a:r>
              <a:rPr lang="en-US" altLang="zh-CN" dirty="0" err="1"/>
              <a:t>kou</a:t>
            </a:r>
            <a:r>
              <a:rPr lang="en-US" altLang="zh-CN" dirty="0"/>
              <a:t> = </a:t>
            </a:r>
            <a:r>
              <a:rPr lang="zh-CN" altLang="en-US" dirty="0"/>
              <a:t>㐰</a:t>
            </a:r>
            <a:endParaRPr lang="en-US" altLang="zh-CN" dirty="0"/>
          </a:p>
          <a:p>
            <a:pPr marL="1828800" lvl="4" indent="0">
              <a:buNone/>
            </a:pPr>
            <a:r>
              <a:rPr lang="en-US" altLang="zh-CN" dirty="0"/>
              <a:t>     tab</a:t>
            </a:r>
            <a:r>
              <a:rPr lang="zh-CN" altLang="en-US" dirty="0"/>
              <a:t>笔形码选字             自定义词库高级扩展</a:t>
            </a:r>
          </a:p>
        </p:txBody>
      </p:sp>
    </p:spTree>
    <p:extLst>
      <p:ext uri="{BB962C8B-B14F-4D97-AF65-F5344CB8AC3E}">
        <p14:creationId xmlns:p14="http://schemas.microsoft.com/office/powerpoint/2010/main" val="2205333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一、文本处理基础知识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文本的输入</a:t>
            </a:r>
            <a:r>
              <a:rPr lang="en-US" altLang="zh-CN" dirty="0"/>
              <a:t>——</a:t>
            </a:r>
            <a:r>
              <a:rPr lang="zh-CN" altLang="en-US" dirty="0"/>
              <a:t>输入法</a:t>
            </a:r>
            <a:endParaRPr lang="en-US" altLang="zh-CN" dirty="0"/>
          </a:p>
          <a:p>
            <a:pPr lvl="1"/>
            <a:r>
              <a:rPr lang="zh-CN" altLang="en-US" dirty="0"/>
              <a:t>键盘方案（拼音文字）：将拼音字符集映射到标准键盘上。</a:t>
            </a:r>
            <a:endParaRPr lang="en-US" altLang="zh-CN" dirty="0"/>
          </a:p>
          <a:p>
            <a:pPr lvl="1"/>
            <a:r>
              <a:rPr lang="zh-CN" altLang="en-US" dirty="0"/>
              <a:t>中文输入法：</a:t>
            </a:r>
            <a:endParaRPr lang="en-US" altLang="zh-CN" dirty="0"/>
          </a:p>
          <a:p>
            <a:pPr lvl="2"/>
            <a:r>
              <a:rPr lang="zh-CN" altLang="en-US" dirty="0"/>
              <a:t>原理：使用某种便于人记忆的编码方案，为字符的内码进行再编码，当用户输入输入编码时，将字符内码输出到文本编辑软件。</a:t>
            </a:r>
            <a:endParaRPr lang="en-US" altLang="zh-CN" dirty="0"/>
          </a:p>
          <a:p>
            <a:pPr marL="914400" lvl="2" indent="0">
              <a:buNone/>
            </a:pPr>
            <a:r>
              <a:rPr lang="zh-CN" altLang="en-US" dirty="0"/>
              <a:t>                用户编码 → 字符内码 →  显示</a:t>
            </a:r>
            <a:endParaRPr lang="en-US" altLang="zh-CN" dirty="0"/>
          </a:p>
          <a:p>
            <a:pPr marL="914400" lvl="2" indent="0">
              <a:buNone/>
            </a:pPr>
            <a:r>
              <a:rPr lang="en-US" altLang="zh-CN" dirty="0"/>
              <a:t>	        </a:t>
            </a:r>
            <a:r>
              <a:rPr lang="en-US" altLang="zh-CN" dirty="0" err="1"/>
              <a:t>hua</a:t>
            </a:r>
            <a:r>
              <a:rPr lang="en-US" altLang="zh-CN" dirty="0"/>
              <a:t>    </a:t>
            </a:r>
            <a:r>
              <a:rPr lang="zh-CN" altLang="en-US" dirty="0"/>
              <a:t>→    </a:t>
            </a:r>
            <a:r>
              <a:rPr lang="en-US" altLang="zh-CN" dirty="0"/>
              <a:t>534E  </a:t>
            </a:r>
            <a:r>
              <a:rPr lang="zh-CN" altLang="en-US" dirty="0"/>
              <a:t>→  华</a:t>
            </a:r>
            <a:endParaRPr lang="en-US" altLang="zh-CN" dirty="0"/>
          </a:p>
          <a:p>
            <a:pPr lvl="2"/>
            <a:r>
              <a:rPr lang="zh-CN" altLang="en-US" dirty="0"/>
              <a:t>中文输入法编码方案：</a:t>
            </a:r>
            <a:endParaRPr lang="en-US" altLang="zh-CN" dirty="0"/>
          </a:p>
          <a:p>
            <a:pPr lvl="3"/>
            <a:r>
              <a:rPr lang="zh-CN" altLang="en-US" dirty="0"/>
              <a:t>拼音码   五笔字形   郑码   </a:t>
            </a:r>
            <a:r>
              <a:rPr lang="zh-CN" altLang="en-US" b="1" dirty="0">
                <a:solidFill>
                  <a:srgbClr val="FF0000"/>
                </a:solidFill>
              </a:rPr>
              <a:t>两分全拼</a:t>
            </a:r>
            <a:r>
              <a:rPr lang="zh-CN" altLang="en-US" dirty="0"/>
              <a:t>    仓颉码     五角号码       </a:t>
            </a:r>
            <a:r>
              <a:rPr lang="en-US" altLang="zh-CN" dirty="0"/>
              <a:t>Unicode</a:t>
            </a:r>
            <a:r>
              <a:rPr lang="zh-CN" altLang="en-US" dirty="0"/>
              <a:t>码</a:t>
            </a:r>
            <a:endParaRPr lang="en-US" altLang="zh-CN" dirty="0"/>
          </a:p>
          <a:p>
            <a:pPr lvl="2"/>
            <a:r>
              <a:rPr lang="zh-CN" altLang="en-US" dirty="0"/>
              <a:t>其他类型输入法：</a:t>
            </a:r>
            <a:endParaRPr lang="en-US" altLang="zh-CN" dirty="0"/>
          </a:p>
          <a:p>
            <a:pPr lvl="3"/>
            <a:r>
              <a:rPr lang="zh-CN" altLang="en-US" dirty="0"/>
              <a:t>手写输入法：如 </a:t>
            </a:r>
            <a:r>
              <a:rPr lang="zh-CN" altLang="en-US" b="1" dirty="0">
                <a:solidFill>
                  <a:srgbClr val="FF0000"/>
                </a:solidFill>
              </a:rPr>
              <a:t>逍遥笔</a:t>
            </a:r>
            <a:endParaRPr lang="en-US" altLang="zh-CN" b="1" dirty="0">
              <a:solidFill>
                <a:srgbClr val="FF0000"/>
              </a:solidFill>
            </a:endParaRPr>
          </a:p>
          <a:p>
            <a:pPr lvl="3"/>
            <a:r>
              <a:rPr lang="zh-CN" altLang="en-US" dirty="0"/>
              <a:t>语音输入法</a:t>
            </a:r>
            <a:endParaRPr lang="en-US" altLang="zh-CN" dirty="0"/>
          </a:p>
          <a:p>
            <a:pPr lvl="3"/>
            <a:r>
              <a:rPr lang="zh-CN" altLang="en-US" dirty="0"/>
              <a:t>输入板： </a:t>
            </a:r>
            <a:r>
              <a:rPr lang="zh-CN" altLang="en-US" dirty="0">
                <a:hlinkClick r:id="rId2" action="ppaction://hlinkfile"/>
              </a:rPr>
              <a:t>拼音元音 </a:t>
            </a:r>
            <a:r>
              <a:rPr lang="zh-CN" altLang="en-US" dirty="0"/>
              <a:t> </a:t>
            </a:r>
            <a:r>
              <a:rPr lang="zh-CN" altLang="en-US" dirty="0">
                <a:hlinkClick r:id="rId3" action="ppaction://hlinkfile"/>
              </a:rPr>
              <a:t>超大字符集输入板</a:t>
            </a:r>
            <a:endParaRPr lang="en-US" altLang="zh-CN" dirty="0"/>
          </a:p>
          <a:p>
            <a:pPr lvl="2"/>
            <a:r>
              <a:rPr lang="zh-CN" altLang="en-US" dirty="0"/>
              <a:t>小技巧：搜狗、必应等输入法的</a:t>
            </a:r>
            <a:r>
              <a:rPr lang="en-US" altLang="zh-CN" dirty="0"/>
              <a:t>U</a:t>
            </a:r>
            <a:r>
              <a:rPr lang="zh-CN" altLang="en-US" dirty="0"/>
              <a:t>模式拆字输入：  </a:t>
            </a:r>
            <a:r>
              <a:rPr lang="en-US" altLang="zh-CN" dirty="0"/>
              <a:t>u </a:t>
            </a:r>
            <a:r>
              <a:rPr lang="en-US" altLang="zh-CN" dirty="0" err="1"/>
              <a:t>ren</a:t>
            </a:r>
            <a:r>
              <a:rPr lang="en-US" altLang="zh-CN" dirty="0"/>
              <a:t> </a:t>
            </a:r>
            <a:r>
              <a:rPr lang="en-US" altLang="zh-CN" dirty="0" err="1"/>
              <a:t>kou</a:t>
            </a:r>
            <a:r>
              <a:rPr lang="en-US" altLang="zh-CN" dirty="0"/>
              <a:t> = </a:t>
            </a:r>
            <a:r>
              <a:rPr lang="zh-CN" altLang="en-US" dirty="0"/>
              <a:t>㐰</a:t>
            </a:r>
            <a:endParaRPr lang="en-US" altLang="zh-CN" dirty="0"/>
          </a:p>
          <a:p>
            <a:pPr marL="1828800" lvl="4" indent="0">
              <a:buNone/>
            </a:pPr>
            <a:r>
              <a:rPr lang="en-US" altLang="zh-CN" dirty="0"/>
              <a:t>     tab</a:t>
            </a:r>
            <a:r>
              <a:rPr lang="zh-CN" altLang="en-US" dirty="0"/>
              <a:t>笔形码选字             自定义词库高级扩展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86996" y="1799953"/>
            <a:ext cx="12365992" cy="5058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01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42"/>
          <p:cNvGrpSpPr>
            <a:grpSpLocks/>
          </p:cNvGrpSpPr>
          <p:nvPr/>
        </p:nvGrpSpPr>
        <p:grpSpPr bwMode="auto">
          <a:xfrm rot="21377351">
            <a:off x="4675764" y="1193318"/>
            <a:ext cx="855663" cy="781050"/>
            <a:chOff x="5338742" y="1329558"/>
            <a:chExt cx="855357" cy="780606"/>
          </a:xfrm>
        </p:grpSpPr>
        <p:grpSp>
          <p:nvGrpSpPr>
            <p:cNvPr id="5128" name="组合 7"/>
            <p:cNvGrpSpPr>
              <a:grpSpLocks/>
            </p:cNvGrpSpPr>
            <p:nvPr/>
          </p:nvGrpSpPr>
          <p:grpSpPr bwMode="auto">
            <a:xfrm rot="789266">
              <a:off x="5338742" y="1329558"/>
              <a:ext cx="855357" cy="780606"/>
              <a:chOff x="13707721" y="2401221"/>
              <a:chExt cx="1435101" cy="1309686"/>
            </a:xfrm>
          </p:grpSpPr>
          <p:sp>
            <p:nvSpPr>
              <p:cNvPr id="5129" name="等腰三角形 29"/>
              <p:cNvSpPr>
                <a:spLocks noChangeArrowheads="1"/>
              </p:cNvSpPr>
              <p:nvPr/>
            </p:nvSpPr>
            <p:spPr bwMode="auto">
              <a:xfrm rot="-8687839">
                <a:off x="13707721" y="2696495"/>
                <a:ext cx="1176337" cy="1014412"/>
              </a:xfrm>
              <a:prstGeom prst="triangle">
                <a:avLst>
                  <a:gd name="adj" fmla="val 50000"/>
                </a:avLst>
              </a:prstGeom>
              <a:noFill/>
              <a:ln w="12700">
                <a:solidFill>
                  <a:srgbClr val="197519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lang="zh-CN" altLang="en-US">
                  <a:solidFill>
                    <a:srgbClr val="FFC20F"/>
                  </a:solidFill>
                  <a:latin typeface="Calibri" pitchFamily="34" charset="0"/>
                  <a:ea typeface="幼圆" pitchFamily="49" charset="-122"/>
                </a:endParaRPr>
              </a:p>
            </p:txBody>
          </p:sp>
          <p:grpSp>
            <p:nvGrpSpPr>
              <p:cNvPr id="5130" name="组合 4"/>
              <p:cNvGrpSpPr>
                <a:grpSpLocks/>
              </p:cNvGrpSpPr>
              <p:nvPr/>
            </p:nvGrpSpPr>
            <p:grpSpPr bwMode="auto">
              <a:xfrm>
                <a:off x="13839485" y="2401221"/>
                <a:ext cx="1303337" cy="1279525"/>
                <a:chOff x="13839374" y="2401220"/>
                <a:chExt cx="1303336" cy="1279536"/>
              </a:xfrm>
            </p:grpSpPr>
            <p:sp>
              <p:nvSpPr>
                <p:cNvPr id="5131" name="等腰三角形 28"/>
                <p:cNvSpPr>
                  <a:spLocks noChangeArrowheads="1"/>
                </p:cNvSpPr>
                <p:nvPr/>
              </p:nvSpPr>
              <p:spPr bwMode="auto">
                <a:xfrm rot="-8687839">
                  <a:off x="13839374" y="2756829"/>
                  <a:ext cx="944554" cy="815977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19751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lang="zh-CN" altLang="en-US">
                    <a:solidFill>
                      <a:srgbClr val="FFC20F"/>
                    </a:solidFill>
                    <a:latin typeface="Calibri" pitchFamily="34" charset="0"/>
                    <a:ea typeface="幼圆" pitchFamily="49" charset="-122"/>
                  </a:endParaRPr>
                </a:p>
              </p:txBody>
            </p:sp>
            <p:sp>
              <p:nvSpPr>
                <p:cNvPr id="5132" name="椭圆 30"/>
                <p:cNvSpPr>
                  <a:spLocks noChangeArrowheads="1"/>
                </p:cNvSpPr>
                <p:nvPr/>
              </p:nvSpPr>
              <p:spPr bwMode="auto">
                <a:xfrm rot="9110320">
                  <a:off x="15028410" y="3061629"/>
                  <a:ext cx="114300" cy="115888"/>
                </a:xfrm>
                <a:prstGeom prst="ellipse">
                  <a:avLst/>
                </a:prstGeom>
                <a:solidFill>
                  <a:srgbClr val="19751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lang="zh-CN" altLang="en-US">
                    <a:solidFill>
                      <a:srgbClr val="FFFFFF"/>
                    </a:solidFill>
                    <a:latin typeface="Calibri" pitchFamily="34" charset="0"/>
                    <a:ea typeface="幼圆" pitchFamily="49" charset="-122"/>
                  </a:endParaRPr>
                </a:p>
              </p:txBody>
            </p:sp>
            <p:sp>
              <p:nvSpPr>
                <p:cNvPr id="5133" name="椭圆 31"/>
                <p:cNvSpPr>
                  <a:spLocks noChangeArrowheads="1"/>
                </p:cNvSpPr>
                <p:nvPr/>
              </p:nvSpPr>
              <p:spPr bwMode="auto">
                <a:xfrm rot="9110320">
                  <a:off x="13939439" y="3564868"/>
                  <a:ext cx="115887" cy="115888"/>
                </a:xfrm>
                <a:prstGeom prst="ellipse">
                  <a:avLst/>
                </a:prstGeom>
                <a:solidFill>
                  <a:srgbClr val="19751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lang="zh-CN" altLang="en-US">
                    <a:solidFill>
                      <a:srgbClr val="FFFFFF"/>
                    </a:solidFill>
                    <a:latin typeface="Calibri" pitchFamily="34" charset="0"/>
                    <a:ea typeface="幼圆" pitchFamily="49" charset="-122"/>
                  </a:endParaRPr>
                </a:p>
              </p:txBody>
            </p:sp>
            <p:sp>
              <p:nvSpPr>
                <p:cNvPr id="5134" name="椭圆 32"/>
                <p:cNvSpPr>
                  <a:spLocks noChangeArrowheads="1"/>
                </p:cNvSpPr>
                <p:nvPr/>
              </p:nvSpPr>
              <p:spPr bwMode="auto">
                <a:xfrm rot="9110320">
                  <a:off x="14056973" y="2401220"/>
                  <a:ext cx="114300" cy="115888"/>
                </a:xfrm>
                <a:prstGeom prst="ellipse">
                  <a:avLst/>
                </a:prstGeom>
                <a:solidFill>
                  <a:srgbClr val="19751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lang="zh-CN" altLang="en-US">
                    <a:solidFill>
                      <a:srgbClr val="FFFFFF"/>
                    </a:solidFill>
                    <a:latin typeface="Calibri" pitchFamily="34" charset="0"/>
                    <a:ea typeface="幼圆" pitchFamily="49" charset="-122"/>
                  </a:endParaRPr>
                </a:p>
              </p:txBody>
            </p:sp>
          </p:grpSp>
        </p:grpSp>
        <p:sp>
          <p:nvSpPr>
            <p:cNvPr id="5135" name="文本框 41"/>
            <p:cNvSpPr txBox="1">
              <a:spLocks noChangeArrowheads="1"/>
            </p:cNvSpPr>
            <p:nvPr/>
          </p:nvSpPr>
          <p:spPr bwMode="auto">
            <a:xfrm>
              <a:off x="5625036" y="1503537"/>
              <a:ext cx="23047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sp>
        <p:nvSpPr>
          <p:cNvPr id="16" name="文本框 15"/>
          <p:cNvSpPr txBox="1">
            <a:spLocks noChangeArrowheads="1"/>
          </p:cNvSpPr>
          <p:nvPr/>
        </p:nvSpPr>
        <p:spPr bwMode="auto">
          <a:xfrm>
            <a:off x="5086335" y="2610036"/>
            <a:ext cx="4567237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800" dirty="0">
                <a:solidFill>
                  <a:srgbClr val="197519"/>
                </a:solidFill>
              </a:rPr>
              <a:t>Word</a:t>
            </a:r>
            <a:r>
              <a:rPr lang="zh-CN" altLang="en-US" sz="2800" dirty="0">
                <a:solidFill>
                  <a:srgbClr val="197519"/>
                </a:solidFill>
              </a:rPr>
              <a:t>高级检索</a:t>
            </a:r>
          </a:p>
        </p:txBody>
      </p:sp>
      <p:grpSp>
        <p:nvGrpSpPr>
          <p:cNvPr id="44" name="组合 43"/>
          <p:cNvGrpSpPr>
            <a:grpSpLocks/>
          </p:cNvGrpSpPr>
          <p:nvPr/>
        </p:nvGrpSpPr>
        <p:grpSpPr bwMode="auto">
          <a:xfrm rot="862416">
            <a:off x="4178961" y="2331172"/>
            <a:ext cx="855662" cy="781050"/>
            <a:chOff x="5338742" y="1329558"/>
            <a:chExt cx="855357" cy="780606"/>
          </a:xfrm>
        </p:grpSpPr>
        <p:grpSp>
          <p:nvGrpSpPr>
            <p:cNvPr id="5138" name="组合 44"/>
            <p:cNvGrpSpPr>
              <a:grpSpLocks/>
            </p:cNvGrpSpPr>
            <p:nvPr/>
          </p:nvGrpSpPr>
          <p:grpSpPr bwMode="auto">
            <a:xfrm rot="789266">
              <a:off x="5338742" y="1329558"/>
              <a:ext cx="855357" cy="780606"/>
              <a:chOff x="13707721" y="2401221"/>
              <a:chExt cx="1435101" cy="1309686"/>
            </a:xfrm>
          </p:grpSpPr>
          <p:sp>
            <p:nvSpPr>
              <p:cNvPr id="5139" name="等腰三角形 46"/>
              <p:cNvSpPr>
                <a:spLocks noChangeArrowheads="1"/>
              </p:cNvSpPr>
              <p:nvPr/>
            </p:nvSpPr>
            <p:spPr bwMode="auto">
              <a:xfrm rot="-8687839">
                <a:off x="13707721" y="2696495"/>
                <a:ext cx="1176337" cy="1014412"/>
              </a:xfrm>
              <a:prstGeom prst="triangle">
                <a:avLst>
                  <a:gd name="adj" fmla="val 50000"/>
                </a:avLst>
              </a:prstGeom>
              <a:noFill/>
              <a:ln w="12700">
                <a:solidFill>
                  <a:srgbClr val="197519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lang="zh-CN" altLang="en-US">
                  <a:solidFill>
                    <a:srgbClr val="FFC20F"/>
                  </a:solidFill>
                  <a:latin typeface="Calibri" pitchFamily="34" charset="0"/>
                  <a:ea typeface="幼圆" pitchFamily="49" charset="-122"/>
                </a:endParaRPr>
              </a:p>
            </p:txBody>
          </p:sp>
          <p:grpSp>
            <p:nvGrpSpPr>
              <p:cNvPr id="5140" name="组合 47"/>
              <p:cNvGrpSpPr>
                <a:grpSpLocks/>
              </p:cNvGrpSpPr>
              <p:nvPr/>
            </p:nvGrpSpPr>
            <p:grpSpPr bwMode="auto">
              <a:xfrm>
                <a:off x="13839485" y="2401221"/>
                <a:ext cx="1303337" cy="1279525"/>
                <a:chOff x="13839374" y="2401220"/>
                <a:chExt cx="1303336" cy="1279536"/>
              </a:xfrm>
            </p:grpSpPr>
            <p:sp>
              <p:nvSpPr>
                <p:cNvPr id="5141" name="等腰三角形 48"/>
                <p:cNvSpPr>
                  <a:spLocks noChangeArrowheads="1"/>
                </p:cNvSpPr>
                <p:nvPr/>
              </p:nvSpPr>
              <p:spPr bwMode="auto">
                <a:xfrm rot="-8687839">
                  <a:off x="13839374" y="2756829"/>
                  <a:ext cx="944554" cy="815977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19751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lang="zh-CN" altLang="en-US">
                    <a:solidFill>
                      <a:srgbClr val="FFC20F"/>
                    </a:solidFill>
                    <a:latin typeface="Calibri" pitchFamily="34" charset="0"/>
                    <a:ea typeface="幼圆" pitchFamily="49" charset="-122"/>
                  </a:endParaRPr>
                </a:p>
              </p:txBody>
            </p:sp>
            <p:sp>
              <p:nvSpPr>
                <p:cNvPr id="5142" name="椭圆 49"/>
                <p:cNvSpPr>
                  <a:spLocks noChangeArrowheads="1"/>
                </p:cNvSpPr>
                <p:nvPr/>
              </p:nvSpPr>
              <p:spPr bwMode="auto">
                <a:xfrm rot="9110320">
                  <a:off x="15028410" y="3061629"/>
                  <a:ext cx="114300" cy="115888"/>
                </a:xfrm>
                <a:prstGeom prst="ellipse">
                  <a:avLst/>
                </a:prstGeom>
                <a:solidFill>
                  <a:srgbClr val="19751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lang="zh-CN" altLang="en-US">
                    <a:solidFill>
                      <a:srgbClr val="FFFFFF"/>
                    </a:solidFill>
                    <a:latin typeface="Calibri" pitchFamily="34" charset="0"/>
                    <a:ea typeface="幼圆" pitchFamily="49" charset="-122"/>
                  </a:endParaRPr>
                </a:p>
              </p:txBody>
            </p:sp>
            <p:sp>
              <p:nvSpPr>
                <p:cNvPr id="5143" name="椭圆 50"/>
                <p:cNvSpPr>
                  <a:spLocks noChangeArrowheads="1"/>
                </p:cNvSpPr>
                <p:nvPr/>
              </p:nvSpPr>
              <p:spPr bwMode="auto">
                <a:xfrm rot="9110320">
                  <a:off x="13939439" y="3564868"/>
                  <a:ext cx="115887" cy="115888"/>
                </a:xfrm>
                <a:prstGeom prst="ellipse">
                  <a:avLst/>
                </a:prstGeom>
                <a:solidFill>
                  <a:srgbClr val="19751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lang="zh-CN" altLang="en-US">
                    <a:solidFill>
                      <a:srgbClr val="FFFFFF"/>
                    </a:solidFill>
                    <a:latin typeface="Calibri" pitchFamily="34" charset="0"/>
                    <a:ea typeface="幼圆" pitchFamily="49" charset="-122"/>
                  </a:endParaRPr>
                </a:p>
              </p:txBody>
            </p:sp>
            <p:sp>
              <p:nvSpPr>
                <p:cNvPr id="5144" name="椭圆 51"/>
                <p:cNvSpPr>
                  <a:spLocks noChangeArrowheads="1"/>
                </p:cNvSpPr>
                <p:nvPr/>
              </p:nvSpPr>
              <p:spPr bwMode="auto">
                <a:xfrm rot="9110320">
                  <a:off x="14056973" y="2401220"/>
                  <a:ext cx="114300" cy="115888"/>
                </a:xfrm>
                <a:prstGeom prst="ellipse">
                  <a:avLst/>
                </a:prstGeom>
                <a:solidFill>
                  <a:srgbClr val="19751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lang="zh-CN" altLang="en-US">
                    <a:solidFill>
                      <a:srgbClr val="FFFFFF"/>
                    </a:solidFill>
                    <a:latin typeface="Calibri" pitchFamily="34" charset="0"/>
                    <a:ea typeface="幼圆" pitchFamily="49" charset="-122"/>
                  </a:endParaRPr>
                </a:p>
              </p:txBody>
            </p:sp>
          </p:grpSp>
        </p:grpSp>
        <p:sp>
          <p:nvSpPr>
            <p:cNvPr id="5145" name="文本框 45"/>
            <p:cNvSpPr txBox="1">
              <a:spLocks noChangeArrowheads="1"/>
            </p:cNvSpPr>
            <p:nvPr/>
          </p:nvSpPr>
          <p:spPr bwMode="auto">
            <a:xfrm rot="-655813">
              <a:off x="5614772" y="1502452"/>
              <a:ext cx="23047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zh-CN">
                  <a:solidFill>
                    <a:schemeClr val="bg1"/>
                  </a:solidFill>
                </a:rPr>
                <a:t>2</a:t>
              </a:r>
            </a:p>
          </p:txBody>
        </p:sp>
      </p:grpSp>
      <p:sp>
        <p:nvSpPr>
          <p:cNvPr id="20" name="文本框 19"/>
          <p:cNvSpPr txBox="1">
            <a:spLocks noChangeArrowheads="1"/>
          </p:cNvSpPr>
          <p:nvPr/>
        </p:nvSpPr>
        <p:spPr bwMode="auto">
          <a:xfrm>
            <a:off x="4226426" y="3750139"/>
            <a:ext cx="4567237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800" dirty="0">
                <a:solidFill>
                  <a:srgbClr val="197519"/>
                </a:solidFill>
              </a:rPr>
              <a:t>Excel</a:t>
            </a:r>
            <a:r>
              <a:rPr lang="zh-CN" altLang="en-US" sz="2800" dirty="0">
                <a:solidFill>
                  <a:srgbClr val="197519"/>
                </a:solidFill>
              </a:rPr>
              <a:t>与数据库</a:t>
            </a:r>
          </a:p>
        </p:txBody>
      </p:sp>
      <p:grpSp>
        <p:nvGrpSpPr>
          <p:cNvPr id="53" name="组合 52"/>
          <p:cNvGrpSpPr>
            <a:grpSpLocks/>
          </p:cNvGrpSpPr>
          <p:nvPr/>
        </p:nvGrpSpPr>
        <p:grpSpPr bwMode="auto">
          <a:xfrm rot="1311626">
            <a:off x="3289315" y="3374134"/>
            <a:ext cx="855662" cy="779463"/>
            <a:chOff x="5338742" y="1329558"/>
            <a:chExt cx="855357" cy="780606"/>
          </a:xfrm>
        </p:grpSpPr>
        <p:grpSp>
          <p:nvGrpSpPr>
            <p:cNvPr id="5148" name="组合 53"/>
            <p:cNvGrpSpPr>
              <a:grpSpLocks/>
            </p:cNvGrpSpPr>
            <p:nvPr/>
          </p:nvGrpSpPr>
          <p:grpSpPr bwMode="auto">
            <a:xfrm rot="789266">
              <a:off x="5338742" y="1329558"/>
              <a:ext cx="855357" cy="780606"/>
              <a:chOff x="13707721" y="2401221"/>
              <a:chExt cx="1435101" cy="1309686"/>
            </a:xfrm>
          </p:grpSpPr>
          <p:sp>
            <p:nvSpPr>
              <p:cNvPr id="5149" name="等腰三角形 55"/>
              <p:cNvSpPr>
                <a:spLocks noChangeArrowheads="1"/>
              </p:cNvSpPr>
              <p:nvPr/>
            </p:nvSpPr>
            <p:spPr bwMode="auto">
              <a:xfrm rot="-8687839">
                <a:off x="13707721" y="2696495"/>
                <a:ext cx="1176337" cy="1014412"/>
              </a:xfrm>
              <a:prstGeom prst="triangle">
                <a:avLst>
                  <a:gd name="adj" fmla="val 50000"/>
                </a:avLst>
              </a:prstGeom>
              <a:noFill/>
              <a:ln w="12700">
                <a:solidFill>
                  <a:srgbClr val="197519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lang="zh-CN" altLang="en-US">
                  <a:solidFill>
                    <a:srgbClr val="FFC20F"/>
                  </a:solidFill>
                  <a:latin typeface="Calibri" pitchFamily="34" charset="0"/>
                  <a:ea typeface="幼圆" pitchFamily="49" charset="-122"/>
                </a:endParaRPr>
              </a:p>
            </p:txBody>
          </p:sp>
          <p:grpSp>
            <p:nvGrpSpPr>
              <p:cNvPr id="5150" name="组合 56"/>
              <p:cNvGrpSpPr>
                <a:grpSpLocks/>
              </p:cNvGrpSpPr>
              <p:nvPr/>
            </p:nvGrpSpPr>
            <p:grpSpPr bwMode="auto">
              <a:xfrm>
                <a:off x="13839485" y="2401221"/>
                <a:ext cx="1303337" cy="1279525"/>
                <a:chOff x="13839374" y="2401220"/>
                <a:chExt cx="1303336" cy="1279536"/>
              </a:xfrm>
            </p:grpSpPr>
            <p:sp>
              <p:nvSpPr>
                <p:cNvPr id="5151" name="等腰三角形 57"/>
                <p:cNvSpPr>
                  <a:spLocks noChangeArrowheads="1"/>
                </p:cNvSpPr>
                <p:nvPr/>
              </p:nvSpPr>
              <p:spPr bwMode="auto">
                <a:xfrm rot="-8687839">
                  <a:off x="13839374" y="2756829"/>
                  <a:ext cx="944554" cy="815977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19751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lang="zh-CN" altLang="en-US">
                    <a:solidFill>
                      <a:srgbClr val="FFC20F"/>
                    </a:solidFill>
                    <a:latin typeface="Calibri" pitchFamily="34" charset="0"/>
                    <a:ea typeface="幼圆" pitchFamily="49" charset="-122"/>
                  </a:endParaRPr>
                </a:p>
              </p:txBody>
            </p:sp>
            <p:sp>
              <p:nvSpPr>
                <p:cNvPr id="5152" name="椭圆 58"/>
                <p:cNvSpPr>
                  <a:spLocks noChangeArrowheads="1"/>
                </p:cNvSpPr>
                <p:nvPr/>
              </p:nvSpPr>
              <p:spPr bwMode="auto">
                <a:xfrm rot="9110320">
                  <a:off x="15028410" y="3061629"/>
                  <a:ext cx="114300" cy="115888"/>
                </a:xfrm>
                <a:prstGeom prst="ellipse">
                  <a:avLst/>
                </a:prstGeom>
                <a:solidFill>
                  <a:srgbClr val="19751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lang="zh-CN" altLang="en-US">
                    <a:solidFill>
                      <a:srgbClr val="FFFFFF"/>
                    </a:solidFill>
                    <a:latin typeface="Calibri" pitchFamily="34" charset="0"/>
                    <a:ea typeface="幼圆" pitchFamily="49" charset="-122"/>
                  </a:endParaRPr>
                </a:p>
              </p:txBody>
            </p:sp>
            <p:sp>
              <p:nvSpPr>
                <p:cNvPr id="5153" name="椭圆 59"/>
                <p:cNvSpPr>
                  <a:spLocks noChangeArrowheads="1"/>
                </p:cNvSpPr>
                <p:nvPr/>
              </p:nvSpPr>
              <p:spPr bwMode="auto">
                <a:xfrm rot="9110320">
                  <a:off x="13939439" y="3564868"/>
                  <a:ext cx="115887" cy="115888"/>
                </a:xfrm>
                <a:prstGeom prst="ellipse">
                  <a:avLst/>
                </a:prstGeom>
                <a:solidFill>
                  <a:srgbClr val="19751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lang="zh-CN" altLang="en-US">
                    <a:solidFill>
                      <a:srgbClr val="FFFFFF"/>
                    </a:solidFill>
                    <a:latin typeface="Calibri" pitchFamily="34" charset="0"/>
                    <a:ea typeface="幼圆" pitchFamily="49" charset="-122"/>
                  </a:endParaRPr>
                </a:p>
              </p:txBody>
            </p:sp>
            <p:sp>
              <p:nvSpPr>
                <p:cNvPr id="5154" name="椭圆 60"/>
                <p:cNvSpPr>
                  <a:spLocks noChangeArrowheads="1"/>
                </p:cNvSpPr>
                <p:nvPr/>
              </p:nvSpPr>
              <p:spPr bwMode="auto">
                <a:xfrm rot="9110320">
                  <a:off x="14056973" y="2401220"/>
                  <a:ext cx="114300" cy="115888"/>
                </a:xfrm>
                <a:prstGeom prst="ellipse">
                  <a:avLst/>
                </a:prstGeom>
                <a:solidFill>
                  <a:srgbClr val="19751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lang="zh-CN" altLang="en-US">
                    <a:solidFill>
                      <a:srgbClr val="FFFFFF"/>
                    </a:solidFill>
                    <a:latin typeface="Calibri" pitchFamily="34" charset="0"/>
                    <a:ea typeface="幼圆" pitchFamily="49" charset="-122"/>
                  </a:endParaRPr>
                </a:p>
              </p:txBody>
            </p:sp>
          </p:grpSp>
        </p:grpSp>
        <p:sp>
          <p:nvSpPr>
            <p:cNvPr id="5155" name="文本框 54"/>
            <p:cNvSpPr txBox="1">
              <a:spLocks noChangeArrowheads="1"/>
            </p:cNvSpPr>
            <p:nvPr/>
          </p:nvSpPr>
          <p:spPr bwMode="auto">
            <a:xfrm rot="-1530250">
              <a:off x="5620692" y="1522805"/>
              <a:ext cx="23047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</a:rPr>
                <a:t>3</a:t>
              </a:r>
            </a:p>
          </p:txBody>
        </p:sp>
      </p:grpSp>
      <p:sp>
        <p:nvSpPr>
          <p:cNvPr id="24" name="文本框 23"/>
          <p:cNvSpPr txBox="1">
            <a:spLocks noChangeArrowheads="1"/>
          </p:cNvSpPr>
          <p:nvPr/>
        </p:nvSpPr>
        <p:spPr bwMode="auto">
          <a:xfrm>
            <a:off x="3089260" y="4848411"/>
            <a:ext cx="4567237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800" dirty="0">
                <a:solidFill>
                  <a:srgbClr val="197519"/>
                </a:solidFill>
              </a:rPr>
              <a:t>VBA</a:t>
            </a:r>
            <a:r>
              <a:rPr lang="zh-CN" altLang="en-US" sz="2800" dirty="0">
                <a:solidFill>
                  <a:srgbClr val="197519"/>
                </a:solidFill>
              </a:rPr>
              <a:t>程序设计</a:t>
            </a:r>
          </a:p>
        </p:txBody>
      </p:sp>
      <p:grpSp>
        <p:nvGrpSpPr>
          <p:cNvPr id="62" name="组合 61"/>
          <p:cNvGrpSpPr>
            <a:grpSpLocks/>
          </p:cNvGrpSpPr>
          <p:nvPr/>
        </p:nvGrpSpPr>
        <p:grpSpPr bwMode="auto">
          <a:xfrm rot="1747869">
            <a:off x="2286517" y="4382311"/>
            <a:ext cx="854075" cy="779462"/>
            <a:chOff x="5338742" y="1329558"/>
            <a:chExt cx="855357" cy="780606"/>
          </a:xfrm>
        </p:grpSpPr>
        <p:grpSp>
          <p:nvGrpSpPr>
            <p:cNvPr id="5158" name="组合 62"/>
            <p:cNvGrpSpPr>
              <a:grpSpLocks/>
            </p:cNvGrpSpPr>
            <p:nvPr/>
          </p:nvGrpSpPr>
          <p:grpSpPr bwMode="auto">
            <a:xfrm rot="789266">
              <a:off x="5338742" y="1329558"/>
              <a:ext cx="855357" cy="780606"/>
              <a:chOff x="13707721" y="2401221"/>
              <a:chExt cx="1435101" cy="1309686"/>
            </a:xfrm>
          </p:grpSpPr>
          <p:sp>
            <p:nvSpPr>
              <p:cNvPr id="5159" name="等腰三角形 64"/>
              <p:cNvSpPr>
                <a:spLocks noChangeArrowheads="1"/>
              </p:cNvSpPr>
              <p:nvPr/>
            </p:nvSpPr>
            <p:spPr bwMode="auto">
              <a:xfrm rot="-8687839">
                <a:off x="13707721" y="2696495"/>
                <a:ext cx="1176337" cy="1014412"/>
              </a:xfrm>
              <a:prstGeom prst="triangle">
                <a:avLst>
                  <a:gd name="adj" fmla="val 50000"/>
                </a:avLst>
              </a:prstGeom>
              <a:noFill/>
              <a:ln w="12700">
                <a:solidFill>
                  <a:srgbClr val="197519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lang="zh-CN" altLang="en-US">
                  <a:solidFill>
                    <a:srgbClr val="FFC20F"/>
                  </a:solidFill>
                  <a:latin typeface="Calibri" pitchFamily="34" charset="0"/>
                  <a:ea typeface="幼圆" pitchFamily="49" charset="-122"/>
                </a:endParaRPr>
              </a:p>
            </p:txBody>
          </p:sp>
          <p:grpSp>
            <p:nvGrpSpPr>
              <p:cNvPr id="5160" name="组合 65"/>
              <p:cNvGrpSpPr>
                <a:grpSpLocks/>
              </p:cNvGrpSpPr>
              <p:nvPr/>
            </p:nvGrpSpPr>
            <p:grpSpPr bwMode="auto">
              <a:xfrm>
                <a:off x="13839485" y="2401221"/>
                <a:ext cx="1303337" cy="1279525"/>
                <a:chOff x="13839374" y="2401220"/>
                <a:chExt cx="1303336" cy="1279536"/>
              </a:xfrm>
            </p:grpSpPr>
            <p:sp>
              <p:nvSpPr>
                <p:cNvPr id="5161" name="等腰三角形 66"/>
                <p:cNvSpPr>
                  <a:spLocks noChangeArrowheads="1"/>
                </p:cNvSpPr>
                <p:nvPr/>
              </p:nvSpPr>
              <p:spPr bwMode="auto">
                <a:xfrm rot="-8687839">
                  <a:off x="13839374" y="2756829"/>
                  <a:ext cx="944554" cy="815977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19751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lang="zh-CN" altLang="en-US">
                    <a:solidFill>
                      <a:srgbClr val="FFC20F"/>
                    </a:solidFill>
                    <a:latin typeface="Calibri" pitchFamily="34" charset="0"/>
                    <a:ea typeface="幼圆" pitchFamily="49" charset="-122"/>
                  </a:endParaRPr>
                </a:p>
              </p:txBody>
            </p:sp>
            <p:sp>
              <p:nvSpPr>
                <p:cNvPr id="5162" name="椭圆 67"/>
                <p:cNvSpPr>
                  <a:spLocks noChangeArrowheads="1"/>
                </p:cNvSpPr>
                <p:nvPr/>
              </p:nvSpPr>
              <p:spPr bwMode="auto">
                <a:xfrm rot="9110320">
                  <a:off x="15028410" y="3061629"/>
                  <a:ext cx="114300" cy="115888"/>
                </a:xfrm>
                <a:prstGeom prst="ellipse">
                  <a:avLst/>
                </a:prstGeom>
                <a:solidFill>
                  <a:srgbClr val="19751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lang="zh-CN" altLang="en-US">
                    <a:solidFill>
                      <a:srgbClr val="FFFFFF"/>
                    </a:solidFill>
                    <a:latin typeface="Calibri" pitchFamily="34" charset="0"/>
                    <a:ea typeface="幼圆" pitchFamily="49" charset="-122"/>
                  </a:endParaRPr>
                </a:p>
              </p:txBody>
            </p:sp>
            <p:sp>
              <p:nvSpPr>
                <p:cNvPr id="5163" name="椭圆 68"/>
                <p:cNvSpPr>
                  <a:spLocks noChangeArrowheads="1"/>
                </p:cNvSpPr>
                <p:nvPr/>
              </p:nvSpPr>
              <p:spPr bwMode="auto">
                <a:xfrm rot="9110320">
                  <a:off x="13939439" y="3564868"/>
                  <a:ext cx="115887" cy="115888"/>
                </a:xfrm>
                <a:prstGeom prst="ellipse">
                  <a:avLst/>
                </a:prstGeom>
                <a:solidFill>
                  <a:srgbClr val="19751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lang="zh-CN" altLang="en-US">
                    <a:solidFill>
                      <a:srgbClr val="FFFFFF"/>
                    </a:solidFill>
                    <a:latin typeface="Calibri" pitchFamily="34" charset="0"/>
                    <a:ea typeface="幼圆" pitchFamily="49" charset="-122"/>
                  </a:endParaRPr>
                </a:p>
              </p:txBody>
            </p:sp>
            <p:sp>
              <p:nvSpPr>
                <p:cNvPr id="5164" name="椭圆 69"/>
                <p:cNvSpPr>
                  <a:spLocks noChangeArrowheads="1"/>
                </p:cNvSpPr>
                <p:nvPr/>
              </p:nvSpPr>
              <p:spPr bwMode="auto">
                <a:xfrm rot="9110320">
                  <a:off x="14056973" y="2401220"/>
                  <a:ext cx="114300" cy="115888"/>
                </a:xfrm>
                <a:prstGeom prst="ellipse">
                  <a:avLst/>
                </a:prstGeom>
                <a:solidFill>
                  <a:srgbClr val="19751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lang="zh-CN" altLang="en-US">
                    <a:solidFill>
                      <a:srgbClr val="FFFFFF"/>
                    </a:solidFill>
                    <a:latin typeface="Calibri" pitchFamily="34" charset="0"/>
                    <a:ea typeface="幼圆" pitchFamily="49" charset="-122"/>
                  </a:endParaRPr>
                </a:p>
              </p:txBody>
            </p:sp>
          </p:grpSp>
        </p:grpSp>
        <p:sp>
          <p:nvSpPr>
            <p:cNvPr id="5165" name="文本框 63"/>
            <p:cNvSpPr txBox="1">
              <a:spLocks noChangeArrowheads="1"/>
            </p:cNvSpPr>
            <p:nvPr/>
          </p:nvSpPr>
          <p:spPr bwMode="auto">
            <a:xfrm rot="-1967439">
              <a:off x="5618386" y="1533712"/>
              <a:ext cx="23047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zh-CN">
                  <a:solidFill>
                    <a:schemeClr val="bg1"/>
                  </a:solidFill>
                </a:rPr>
                <a:t>4</a:t>
              </a:r>
            </a:p>
          </p:txBody>
        </p:sp>
      </p:grpSp>
      <p:grpSp>
        <p:nvGrpSpPr>
          <p:cNvPr id="7" name="组合 6"/>
          <p:cNvGrpSpPr>
            <a:grpSpLocks/>
          </p:cNvGrpSpPr>
          <p:nvPr/>
        </p:nvGrpSpPr>
        <p:grpSpPr bwMode="auto">
          <a:xfrm>
            <a:off x="0" y="1"/>
            <a:ext cx="4558713" cy="4848410"/>
            <a:chOff x="1" y="0"/>
            <a:chExt cx="5453336" cy="5596974"/>
          </a:xfrm>
        </p:grpSpPr>
        <p:sp>
          <p:nvSpPr>
            <p:cNvPr id="41" name="任意多边形 40"/>
            <p:cNvSpPr/>
            <p:nvPr/>
          </p:nvSpPr>
          <p:spPr>
            <a:xfrm>
              <a:off x="1" y="0"/>
              <a:ext cx="5453336" cy="5596974"/>
            </a:xfrm>
            <a:custGeom>
              <a:avLst/>
              <a:gdLst>
                <a:gd name="connsiteX0" fmla="*/ 0 w 5453336"/>
                <a:gd name="connsiteY0" fmla="*/ 0 h 5596974"/>
                <a:gd name="connsiteX1" fmla="*/ 5453336 w 5453336"/>
                <a:gd name="connsiteY1" fmla="*/ 0 h 5596974"/>
                <a:gd name="connsiteX2" fmla="*/ 140848 w 5453336"/>
                <a:gd name="connsiteY2" fmla="*/ 5593412 h 5596974"/>
                <a:gd name="connsiteX3" fmla="*/ 0 w 5453336"/>
                <a:gd name="connsiteY3" fmla="*/ 5596974 h 5596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53336" h="5596974">
                  <a:moveTo>
                    <a:pt x="0" y="0"/>
                  </a:moveTo>
                  <a:lnTo>
                    <a:pt x="5453336" y="0"/>
                  </a:lnTo>
                  <a:cubicBezTo>
                    <a:pt x="5453336" y="2996519"/>
                    <a:pt x="3100088" y="5443408"/>
                    <a:pt x="140848" y="5593412"/>
                  </a:cubicBezTo>
                  <a:lnTo>
                    <a:pt x="0" y="5596974"/>
                  </a:lnTo>
                  <a:close/>
                </a:path>
              </a:pathLst>
            </a:custGeom>
            <a:solidFill>
              <a:srgbClr val="19751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noProof="1"/>
            </a:p>
          </p:txBody>
        </p:sp>
        <p:grpSp>
          <p:nvGrpSpPr>
            <p:cNvPr id="5168" name="组合 78"/>
            <p:cNvGrpSpPr>
              <a:grpSpLocks/>
            </p:cNvGrpSpPr>
            <p:nvPr/>
          </p:nvGrpSpPr>
          <p:grpSpPr bwMode="auto">
            <a:xfrm>
              <a:off x="654256" y="1461442"/>
              <a:ext cx="3084134" cy="1776950"/>
              <a:chOff x="654256" y="1618167"/>
              <a:chExt cx="3084134" cy="1776950"/>
            </a:xfrm>
          </p:grpSpPr>
          <p:sp>
            <p:nvSpPr>
              <p:cNvPr id="5169" name="文本框 75"/>
              <p:cNvSpPr txBox="1">
                <a:spLocks noChangeArrowheads="1"/>
              </p:cNvSpPr>
              <p:nvPr/>
            </p:nvSpPr>
            <p:spPr bwMode="auto">
              <a:xfrm>
                <a:off x="1139021" y="1618167"/>
                <a:ext cx="1899282" cy="10304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algn="dist"/>
                <a:r>
                  <a:rPr lang="zh-CN" altLang="en-US" sz="4800" dirty="0">
                    <a:solidFill>
                      <a:schemeClr val="bg1"/>
                    </a:solidFill>
                  </a:rPr>
                  <a:t>目录</a:t>
                </a:r>
              </a:p>
            </p:txBody>
          </p:sp>
          <p:sp>
            <p:nvSpPr>
              <p:cNvPr id="5170" name="文本框 77"/>
              <p:cNvSpPr txBox="1">
                <a:spLocks noChangeArrowheads="1"/>
              </p:cNvSpPr>
              <p:nvPr/>
            </p:nvSpPr>
            <p:spPr bwMode="auto">
              <a:xfrm>
                <a:off x="654256" y="2669972"/>
                <a:ext cx="3084134" cy="7251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algn="dist"/>
                <a:r>
                  <a:rPr lang="en-US" altLang="zh-CN" sz="3200" dirty="0">
                    <a:solidFill>
                      <a:schemeClr val="bg1"/>
                    </a:solidFill>
                  </a:rPr>
                  <a:t>CONTENTS</a:t>
                </a:r>
                <a:endParaRPr lang="zh-CN" altLang="en-US" sz="320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9" name="组合 8"/>
          <p:cNvGrpSpPr>
            <a:grpSpLocks/>
          </p:cNvGrpSpPr>
          <p:nvPr/>
        </p:nvGrpSpPr>
        <p:grpSpPr bwMode="auto">
          <a:xfrm>
            <a:off x="8461375" y="3087688"/>
            <a:ext cx="3730625" cy="3770312"/>
            <a:chOff x="8461714" y="3087044"/>
            <a:chExt cx="3730286" cy="3770956"/>
          </a:xfrm>
        </p:grpSpPr>
        <p:sp>
          <p:nvSpPr>
            <p:cNvPr id="75" name="任意多边形 74"/>
            <p:cNvSpPr/>
            <p:nvPr/>
          </p:nvSpPr>
          <p:spPr>
            <a:xfrm>
              <a:off x="8461714" y="3087044"/>
              <a:ext cx="3730286" cy="3770956"/>
            </a:xfrm>
            <a:custGeom>
              <a:avLst/>
              <a:gdLst>
                <a:gd name="connsiteX0" fmla="*/ 3598693 w 3730286"/>
                <a:gd name="connsiteY0" fmla="*/ 0 h 3770956"/>
                <a:gd name="connsiteX1" fmla="*/ 3730286 w 3730286"/>
                <a:gd name="connsiteY1" fmla="*/ 3091 h 3770956"/>
                <a:gd name="connsiteX2" fmla="*/ 3730286 w 3730286"/>
                <a:gd name="connsiteY2" fmla="*/ 3770956 h 3770956"/>
                <a:gd name="connsiteX3" fmla="*/ 32770 w 3730286"/>
                <a:gd name="connsiteY3" fmla="*/ 3770956 h 3770956"/>
                <a:gd name="connsiteX4" fmla="*/ 18580 w 3730286"/>
                <a:gd name="connsiteY4" fmla="*/ 3684585 h 3770956"/>
                <a:gd name="connsiteX5" fmla="*/ 0 w 3730286"/>
                <a:gd name="connsiteY5" fmla="*/ 3342803 h 3770956"/>
                <a:gd name="connsiteX6" fmla="*/ 3598693 w 3730286"/>
                <a:gd name="connsiteY6" fmla="*/ 0 h 3770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30286" h="3770956">
                  <a:moveTo>
                    <a:pt x="3598693" y="0"/>
                  </a:moveTo>
                  <a:lnTo>
                    <a:pt x="3730286" y="3091"/>
                  </a:lnTo>
                  <a:lnTo>
                    <a:pt x="3730286" y="3770956"/>
                  </a:lnTo>
                  <a:lnTo>
                    <a:pt x="32770" y="3770956"/>
                  </a:lnTo>
                  <a:lnTo>
                    <a:pt x="18580" y="3684585"/>
                  </a:lnTo>
                  <a:cubicBezTo>
                    <a:pt x="6294" y="3572210"/>
                    <a:pt x="0" y="3458189"/>
                    <a:pt x="0" y="3342803"/>
                  </a:cubicBezTo>
                  <a:cubicBezTo>
                    <a:pt x="0" y="1496624"/>
                    <a:pt x="1611190" y="0"/>
                    <a:pt x="3598693" y="0"/>
                  </a:cubicBezTo>
                  <a:close/>
                </a:path>
              </a:pathLst>
            </a:custGeom>
            <a:solidFill>
              <a:srgbClr val="19751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noProof="1"/>
            </a:p>
          </p:txBody>
        </p:sp>
        <p:sp>
          <p:nvSpPr>
            <p:cNvPr id="5173" name="Freeform 5"/>
            <p:cNvSpPr>
              <a:spLocks noEditPoints="1" noChangeArrowheads="1"/>
            </p:cNvSpPr>
            <p:nvPr/>
          </p:nvSpPr>
          <p:spPr bwMode="auto">
            <a:xfrm>
              <a:off x="9784709" y="4787634"/>
              <a:ext cx="1758950" cy="1637450"/>
            </a:xfrm>
            <a:custGeom>
              <a:avLst/>
              <a:gdLst>
                <a:gd name="T0" fmla="*/ 118 w 126"/>
                <a:gd name="T1" fmla="*/ 0 h 117"/>
                <a:gd name="T2" fmla="*/ 126 w 126"/>
                <a:gd name="T3" fmla="*/ 78 h 117"/>
                <a:gd name="T4" fmla="*/ 113 w 126"/>
                <a:gd name="T5" fmla="*/ 86 h 117"/>
                <a:gd name="T6" fmla="*/ 116 w 126"/>
                <a:gd name="T7" fmla="*/ 77 h 117"/>
                <a:gd name="T8" fmla="*/ 10 w 126"/>
                <a:gd name="T9" fmla="*/ 8 h 117"/>
                <a:gd name="T10" fmla="*/ 48 w 126"/>
                <a:gd name="T11" fmla="*/ 77 h 117"/>
                <a:gd name="T12" fmla="*/ 55 w 126"/>
                <a:gd name="T13" fmla="*/ 86 h 117"/>
                <a:gd name="T14" fmla="*/ 0 w 126"/>
                <a:gd name="T15" fmla="*/ 78 h 117"/>
                <a:gd name="T16" fmla="*/ 8 w 126"/>
                <a:gd name="T17" fmla="*/ 0 h 117"/>
                <a:gd name="T18" fmla="*/ 86 w 126"/>
                <a:gd name="T19" fmla="*/ 48 h 117"/>
                <a:gd name="T20" fmla="*/ 111 w 126"/>
                <a:gd name="T21" fmla="*/ 46 h 117"/>
                <a:gd name="T22" fmla="*/ 86 w 126"/>
                <a:gd name="T23" fmla="*/ 39 h 117"/>
                <a:gd name="T24" fmla="*/ 111 w 126"/>
                <a:gd name="T25" fmla="*/ 41 h 117"/>
                <a:gd name="T26" fmla="*/ 86 w 126"/>
                <a:gd name="T27" fmla="*/ 39 h 117"/>
                <a:gd name="T28" fmla="*/ 99 w 126"/>
                <a:gd name="T29" fmla="*/ 32 h 117"/>
                <a:gd name="T30" fmla="*/ 111 w 126"/>
                <a:gd name="T31" fmla="*/ 30 h 117"/>
                <a:gd name="T32" fmla="*/ 99 w 126"/>
                <a:gd name="T33" fmla="*/ 23 h 117"/>
                <a:gd name="T34" fmla="*/ 111 w 126"/>
                <a:gd name="T35" fmla="*/ 25 h 117"/>
                <a:gd name="T36" fmla="*/ 99 w 126"/>
                <a:gd name="T37" fmla="*/ 23 h 117"/>
                <a:gd name="T38" fmla="*/ 99 w 126"/>
                <a:gd name="T39" fmla="*/ 18 h 117"/>
                <a:gd name="T40" fmla="*/ 111 w 126"/>
                <a:gd name="T41" fmla="*/ 16 h 117"/>
                <a:gd name="T42" fmla="*/ 73 w 126"/>
                <a:gd name="T43" fmla="*/ 16 h 117"/>
                <a:gd name="T44" fmla="*/ 95 w 126"/>
                <a:gd name="T45" fmla="*/ 34 h 117"/>
                <a:gd name="T46" fmla="*/ 73 w 126"/>
                <a:gd name="T47" fmla="*/ 16 h 117"/>
                <a:gd name="T48" fmla="*/ 37 w 126"/>
                <a:gd name="T49" fmla="*/ 57 h 117"/>
                <a:gd name="T50" fmla="*/ 31 w 126"/>
                <a:gd name="T51" fmla="*/ 40 h 117"/>
                <a:gd name="T52" fmla="*/ 17 w 126"/>
                <a:gd name="T53" fmla="*/ 39 h 117"/>
                <a:gd name="T54" fmla="*/ 31 w 126"/>
                <a:gd name="T55" fmla="*/ 34 h 117"/>
                <a:gd name="T56" fmla="*/ 42 w 126"/>
                <a:gd name="T57" fmla="*/ 38 h 117"/>
                <a:gd name="T58" fmla="*/ 43 w 126"/>
                <a:gd name="T59" fmla="*/ 39 h 117"/>
                <a:gd name="T60" fmla="*/ 51 w 126"/>
                <a:gd name="T61" fmla="*/ 42 h 117"/>
                <a:gd name="T62" fmla="*/ 53 w 126"/>
                <a:gd name="T63" fmla="*/ 28 h 117"/>
                <a:gd name="T64" fmla="*/ 58 w 126"/>
                <a:gd name="T65" fmla="*/ 31 h 117"/>
                <a:gd name="T66" fmla="*/ 67 w 126"/>
                <a:gd name="T67" fmla="*/ 22 h 117"/>
                <a:gd name="T68" fmla="*/ 55 w 126"/>
                <a:gd name="T69" fmla="*/ 19 h 117"/>
                <a:gd name="T70" fmla="*/ 50 w 126"/>
                <a:gd name="T71" fmla="*/ 24 h 117"/>
                <a:gd name="T72" fmla="*/ 49 w 126"/>
                <a:gd name="T73" fmla="*/ 26 h 117"/>
                <a:gd name="T74" fmla="*/ 45 w 126"/>
                <a:gd name="T75" fmla="*/ 35 h 117"/>
                <a:gd name="T76" fmla="*/ 41 w 126"/>
                <a:gd name="T77" fmla="*/ 31 h 117"/>
                <a:gd name="T78" fmla="*/ 31 w 126"/>
                <a:gd name="T79" fmla="*/ 29 h 117"/>
                <a:gd name="T80" fmla="*/ 22 w 126"/>
                <a:gd name="T81" fmla="*/ 57 h 117"/>
                <a:gd name="T82" fmla="*/ 28 w 126"/>
                <a:gd name="T83" fmla="*/ 44 h 117"/>
                <a:gd name="T84" fmla="*/ 22 w 126"/>
                <a:gd name="T85" fmla="*/ 57 h 117"/>
                <a:gd name="T86" fmla="*/ 63 w 126"/>
                <a:gd name="T87" fmla="*/ 57 h 117"/>
                <a:gd name="T88" fmla="*/ 57 w 126"/>
                <a:gd name="T89" fmla="*/ 32 h 117"/>
                <a:gd name="T90" fmla="*/ 48 w 126"/>
                <a:gd name="T91" fmla="*/ 57 h 117"/>
                <a:gd name="T92" fmla="*/ 54 w 126"/>
                <a:gd name="T93" fmla="*/ 46 h 117"/>
                <a:gd name="T94" fmla="*/ 48 w 126"/>
                <a:gd name="T95" fmla="*/ 57 h 117"/>
                <a:gd name="T96" fmla="*/ 45 w 126"/>
                <a:gd name="T97" fmla="*/ 57 h 117"/>
                <a:gd name="T98" fmla="*/ 39 w 126"/>
                <a:gd name="T99" fmla="*/ 43 h 117"/>
                <a:gd name="T100" fmla="*/ 82 w 126"/>
                <a:gd name="T101" fmla="*/ 67 h 117"/>
                <a:gd name="T102" fmla="*/ 73 w 126"/>
                <a:gd name="T103" fmla="*/ 41 h 117"/>
                <a:gd name="T104" fmla="*/ 61 w 126"/>
                <a:gd name="T105" fmla="*/ 71 h 117"/>
                <a:gd name="T106" fmla="*/ 66 w 126"/>
                <a:gd name="T107" fmla="*/ 93 h 117"/>
                <a:gd name="T108" fmla="*/ 73 w 126"/>
                <a:gd name="T109" fmla="*/ 117 h 117"/>
                <a:gd name="T110" fmla="*/ 101 w 126"/>
                <a:gd name="T111" fmla="*/ 110 h 117"/>
                <a:gd name="T112" fmla="*/ 98 w 126"/>
                <a:gd name="T113" fmla="*/ 66 h 117"/>
                <a:gd name="T114" fmla="*/ 97 w 126"/>
                <a:gd name="T115" fmla="*/ 61 h 117"/>
                <a:gd name="T116" fmla="*/ 89 w 126"/>
                <a:gd name="T117" fmla="*/ 63 h 117"/>
                <a:gd name="T118" fmla="*/ 83 w 126"/>
                <a:gd name="T119" fmla="*/ 58 h 117"/>
                <a:gd name="T120" fmla="*/ 3 w 126"/>
                <a:gd name="T121" fmla="*/ 31 h 117"/>
                <a:gd name="T122" fmla="*/ 6 w 126"/>
                <a:gd name="T123" fmla="*/ 53 h 117"/>
                <a:gd name="T124" fmla="*/ 3 w 126"/>
                <a:gd name="T125" fmla="*/ 31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26" h="117">
                  <a:moveTo>
                    <a:pt x="8" y="0"/>
                  </a:moveTo>
                  <a:cubicBezTo>
                    <a:pt x="118" y="0"/>
                    <a:pt x="118" y="0"/>
                    <a:pt x="118" y="0"/>
                  </a:cubicBezTo>
                  <a:cubicBezTo>
                    <a:pt x="123" y="0"/>
                    <a:pt x="126" y="4"/>
                    <a:pt x="126" y="8"/>
                  </a:cubicBezTo>
                  <a:cubicBezTo>
                    <a:pt x="126" y="78"/>
                    <a:pt x="126" y="78"/>
                    <a:pt x="126" y="78"/>
                  </a:cubicBezTo>
                  <a:cubicBezTo>
                    <a:pt x="126" y="82"/>
                    <a:pt x="123" y="86"/>
                    <a:pt x="118" y="86"/>
                  </a:cubicBezTo>
                  <a:cubicBezTo>
                    <a:pt x="113" y="86"/>
                    <a:pt x="113" y="86"/>
                    <a:pt x="113" y="86"/>
                  </a:cubicBezTo>
                  <a:cubicBezTo>
                    <a:pt x="113" y="83"/>
                    <a:pt x="114" y="80"/>
                    <a:pt x="114" y="77"/>
                  </a:cubicBezTo>
                  <a:cubicBezTo>
                    <a:pt x="116" y="77"/>
                    <a:pt x="116" y="77"/>
                    <a:pt x="116" y="77"/>
                  </a:cubicBezTo>
                  <a:cubicBezTo>
                    <a:pt x="116" y="8"/>
                    <a:pt x="116" y="8"/>
                    <a:pt x="116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0" y="77"/>
                    <a:pt x="10" y="77"/>
                    <a:pt x="10" y="77"/>
                  </a:cubicBezTo>
                  <a:cubicBezTo>
                    <a:pt x="48" y="77"/>
                    <a:pt x="48" y="77"/>
                    <a:pt x="48" y="77"/>
                  </a:cubicBezTo>
                  <a:cubicBezTo>
                    <a:pt x="51" y="81"/>
                    <a:pt x="51" y="81"/>
                    <a:pt x="51" y="81"/>
                  </a:cubicBezTo>
                  <a:cubicBezTo>
                    <a:pt x="52" y="82"/>
                    <a:pt x="54" y="84"/>
                    <a:pt x="55" y="86"/>
                  </a:cubicBezTo>
                  <a:cubicBezTo>
                    <a:pt x="8" y="86"/>
                    <a:pt x="8" y="86"/>
                    <a:pt x="8" y="86"/>
                  </a:cubicBezTo>
                  <a:cubicBezTo>
                    <a:pt x="3" y="86"/>
                    <a:pt x="0" y="82"/>
                    <a:pt x="0" y="7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0"/>
                    <a:pt x="8" y="0"/>
                  </a:cubicBezTo>
                  <a:close/>
                  <a:moveTo>
                    <a:pt x="86" y="46"/>
                  </a:moveTo>
                  <a:cubicBezTo>
                    <a:pt x="86" y="48"/>
                    <a:pt x="86" y="48"/>
                    <a:pt x="86" y="48"/>
                  </a:cubicBezTo>
                  <a:cubicBezTo>
                    <a:pt x="111" y="48"/>
                    <a:pt x="111" y="48"/>
                    <a:pt x="111" y="48"/>
                  </a:cubicBezTo>
                  <a:cubicBezTo>
                    <a:pt x="111" y="46"/>
                    <a:pt x="111" y="46"/>
                    <a:pt x="111" y="46"/>
                  </a:cubicBezTo>
                  <a:cubicBezTo>
                    <a:pt x="86" y="46"/>
                    <a:pt x="86" y="46"/>
                    <a:pt x="86" y="46"/>
                  </a:cubicBezTo>
                  <a:close/>
                  <a:moveTo>
                    <a:pt x="86" y="39"/>
                  </a:moveTo>
                  <a:cubicBezTo>
                    <a:pt x="86" y="41"/>
                    <a:pt x="86" y="41"/>
                    <a:pt x="86" y="41"/>
                  </a:cubicBezTo>
                  <a:cubicBezTo>
                    <a:pt x="111" y="41"/>
                    <a:pt x="111" y="41"/>
                    <a:pt x="111" y="41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86" y="39"/>
                    <a:pt x="86" y="39"/>
                    <a:pt x="86" y="39"/>
                  </a:cubicBezTo>
                  <a:close/>
                  <a:moveTo>
                    <a:pt x="99" y="30"/>
                  </a:moveTo>
                  <a:cubicBezTo>
                    <a:pt x="99" y="32"/>
                    <a:pt x="99" y="32"/>
                    <a:pt x="99" y="32"/>
                  </a:cubicBezTo>
                  <a:cubicBezTo>
                    <a:pt x="111" y="32"/>
                    <a:pt x="111" y="32"/>
                    <a:pt x="111" y="32"/>
                  </a:cubicBezTo>
                  <a:cubicBezTo>
                    <a:pt x="111" y="30"/>
                    <a:pt x="111" y="30"/>
                    <a:pt x="111" y="30"/>
                  </a:cubicBezTo>
                  <a:cubicBezTo>
                    <a:pt x="99" y="30"/>
                    <a:pt x="99" y="30"/>
                    <a:pt x="99" y="30"/>
                  </a:cubicBezTo>
                  <a:close/>
                  <a:moveTo>
                    <a:pt x="99" y="23"/>
                  </a:moveTo>
                  <a:cubicBezTo>
                    <a:pt x="99" y="25"/>
                    <a:pt x="99" y="25"/>
                    <a:pt x="99" y="25"/>
                  </a:cubicBezTo>
                  <a:cubicBezTo>
                    <a:pt x="111" y="25"/>
                    <a:pt x="111" y="25"/>
                    <a:pt x="111" y="25"/>
                  </a:cubicBezTo>
                  <a:cubicBezTo>
                    <a:pt x="111" y="23"/>
                    <a:pt x="111" y="23"/>
                    <a:pt x="111" y="23"/>
                  </a:cubicBezTo>
                  <a:cubicBezTo>
                    <a:pt x="99" y="23"/>
                    <a:pt x="99" y="23"/>
                    <a:pt x="99" y="23"/>
                  </a:cubicBezTo>
                  <a:close/>
                  <a:moveTo>
                    <a:pt x="99" y="16"/>
                  </a:moveTo>
                  <a:cubicBezTo>
                    <a:pt x="99" y="18"/>
                    <a:pt x="99" y="18"/>
                    <a:pt x="99" y="18"/>
                  </a:cubicBezTo>
                  <a:cubicBezTo>
                    <a:pt x="111" y="18"/>
                    <a:pt x="111" y="18"/>
                    <a:pt x="111" y="18"/>
                  </a:cubicBezTo>
                  <a:cubicBezTo>
                    <a:pt x="111" y="16"/>
                    <a:pt x="111" y="16"/>
                    <a:pt x="111" y="16"/>
                  </a:cubicBezTo>
                  <a:cubicBezTo>
                    <a:pt x="99" y="16"/>
                    <a:pt x="99" y="16"/>
                    <a:pt x="99" y="16"/>
                  </a:cubicBezTo>
                  <a:close/>
                  <a:moveTo>
                    <a:pt x="73" y="16"/>
                  </a:moveTo>
                  <a:cubicBezTo>
                    <a:pt x="73" y="34"/>
                    <a:pt x="73" y="34"/>
                    <a:pt x="73" y="34"/>
                  </a:cubicBezTo>
                  <a:cubicBezTo>
                    <a:pt x="95" y="34"/>
                    <a:pt x="95" y="34"/>
                    <a:pt x="95" y="34"/>
                  </a:cubicBezTo>
                  <a:cubicBezTo>
                    <a:pt x="95" y="16"/>
                    <a:pt x="95" y="16"/>
                    <a:pt x="95" y="16"/>
                  </a:cubicBezTo>
                  <a:cubicBezTo>
                    <a:pt x="73" y="16"/>
                    <a:pt x="73" y="16"/>
                    <a:pt x="73" y="16"/>
                  </a:cubicBezTo>
                  <a:close/>
                  <a:moveTo>
                    <a:pt x="31" y="57"/>
                  </a:moveTo>
                  <a:cubicBezTo>
                    <a:pt x="37" y="57"/>
                    <a:pt x="37" y="57"/>
                    <a:pt x="37" y="57"/>
                  </a:cubicBezTo>
                  <a:cubicBezTo>
                    <a:pt x="37" y="40"/>
                    <a:pt x="37" y="40"/>
                    <a:pt x="37" y="40"/>
                  </a:cubicBezTo>
                  <a:cubicBezTo>
                    <a:pt x="31" y="40"/>
                    <a:pt x="31" y="40"/>
                    <a:pt x="31" y="40"/>
                  </a:cubicBezTo>
                  <a:cubicBezTo>
                    <a:pt x="31" y="57"/>
                    <a:pt x="31" y="57"/>
                    <a:pt x="31" y="57"/>
                  </a:cubicBezTo>
                  <a:close/>
                  <a:moveTo>
                    <a:pt x="17" y="39"/>
                  </a:moveTo>
                  <a:cubicBezTo>
                    <a:pt x="19" y="43"/>
                    <a:pt x="19" y="43"/>
                    <a:pt x="19" y="43"/>
                  </a:cubicBezTo>
                  <a:cubicBezTo>
                    <a:pt x="31" y="34"/>
                    <a:pt x="31" y="34"/>
                    <a:pt x="31" y="34"/>
                  </a:cubicBezTo>
                  <a:cubicBezTo>
                    <a:pt x="38" y="34"/>
                    <a:pt x="38" y="34"/>
                    <a:pt x="38" y="34"/>
                  </a:cubicBezTo>
                  <a:cubicBezTo>
                    <a:pt x="42" y="38"/>
                    <a:pt x="42" y="38"/>
                    <a:pt x="42" y="38"/>
                  </a:cubicBezTo>
                  <a:cubicBezTo>
                    <a:pt x="42" y="39"/>
                    <a:pt x="42" y="39"/>
                    <a:pt x="42" y="39"/>
                  </a:cubicBezTo>
                  <a:cubicBezTo>
                    <a:pt x="43" y="39"/>
                    <a:pt x="43" y="39"/>
                    <a:pt x="43" y="39"/>
                  </a:cubicBezTo>
                  <a:cubicBezTo>
                    <a:pt x="48" y="41"/>
                    <a:pt x="48" y="41"/>
                    <a:pt x="48" y="41"/>
                  </a:cubicBezTo>
                  <a:cubicBezTo>
                    <a:pt x="51" y="42"/>
                    <a:pt x="51" y="42"/>
                    <a:pt x="51" y="42"/>
                  </a:cubicBezTo>
                  <a:cubicBezTo>
                    <a:pt x="51" y="39"/>
                    <a:pt x="51" y="39"/>
                    <a:pt x="51" y="39"/>
                  </a:cubicBezTo>
                  <a:cubicBezTo>
                    <a:pt x="53" y="28"/>
                    <a:pt x="53" y="28"/>
                    <a:pt x="53" y="28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8" y="31"/>
                    <a:pt x="58" y="31"/>
                    <a:pt x="58" y="31"/>
                  </a:cubicBezTo>
                  <a:cubicBezTo>
                    <a:pt x="62" y="26"/>
                    <a:pt x="62" y="26"/>
                    <a:pt x="62" y="26"/>
                  </a:cubicBezTo>
                  <a:cubicBezTo>
                    <a:pt x="67" y="22"/>
                    <a:pt x="67" y="22"/>
                    <a:pt x="67" y="22"/>
                  </a:cubicBezTo>
                  <a:cubicBezTo>
                    <a:pt x="61" y="21"/>
                    <a:pt x="61" y="21"/>
                    <a:pt x="61" y="21"/>
                  </a:cubicBezTo>
                  <a:cubicBezTo>
                    <a:pt x="55" y="19"/>
                    <a:pt x="55" y="19"/>
                    <a:pt x="55" y="19"/>
                  </a:cubicBezTo>
                  <a:cubicBezTo>
                    <a:pt x="56" y="23"/>
                    <a:pt x="56" y="23"/>
                    <a:pt x="56" y="23"/>
                  </a:cubicBezTo>
                  <a:cubicBezTo>
                    <a:pt x="50" y="24"/>
                    <a:pt x="50" y="24"/>
                    <a:pt x="50" y="24"/>
                  </a:cubicBezTo>
                  <a:cubicBezTo>
                    <a:pt x="49" y="25"/>
                    <a:pt x="49" y="25"/>
                    <a:pt x="49" y="25"/>
                  </a:cubicBezTo>
                  <a:cubicBezTo>
                    <a:pt x="49" y="26"/>
                    <a:pt x="49" y="26"/>
                    <a:pt x="49" y="26"/>
                  </a:cubicBezTo>
                  <a:cubicBezTo>
                    <a:pt x="47" y="36"/>
                    <a:pt x="47" y="36"/>
                    <a:pt x="47" y="36"/>
                  </a:cubicBezTo>
                  <a:cubicBezTo>
                    <a:pt x="45" y="35"/>
                    <a:pt x="45" y="35"/>
                    <a:pt x="45" y="35"/>
                  </a:cubicBezTo>
                  <a:cubicBezTo>
                    <a:pt x="41" y="31"/>
                    <a:pt x="41" y="31"/>
                    <a:pt x="41" y="31"/>
                  </a:cubicBezTo>
                  <a:cubicBezTo>
                    <a:pt x="41" y="31"/>
                    <a:pt x="41" y="31"/>
                    <a:pt x="41" y="31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31" y="29"/>
                    <a:pt x="31" y="29"/>
                    <a:pt x="31" y="29"/>
                  </a:cubicBezTo>
                  <a:cubicBezTo>
                    <a:pt x="17" y="39"/>
                    <a:pt x="17" y="39"/>
                    <a:pt x="17" y="39"/>
                  </a:cubicBezTo>
                  <a:close/>
                  <a:moveTo>
                    <a:pt x="22" y="57"/>
                  </a:moveTo>
                  <a:cubicBezTo>
                    <a:pt x="28" y="57"/>
                    <a:pt x="28" y="57"/>
                    <a:pt x="28" y="57"/>
                  </a:cubicBezTo>
                  <a:cubicBezTo>
                    <a:pt x="28" y="44"/>
                    <a:pt x="28" y="44"/>
                    <a:pt x="28" y="44"/>
                  </a:cubicBezTo>
                  <a:cubicBezTo>
                    <a:pt x="22" y="44"/>
                    <a:pt x="22" y="44"/>
                    <a:pt x="22" y="44"/>
                  </a:cubicBezTo>
                  <a:cubicBezTo>
                    <a:pt x="22" y="57"/>
                    <a:pt x="22" y="57"/>
                    <a:pt x="22" y="57"/>
                  </a:cubicBezTo>
                  <a:close/>
                  <a:moveTo>
                    <a:pt x="57" y="57"/>
                  </a:moveTo>
                  <a:cubicBezTo>
                    <a:pt x="63" y="57"/>
                    <a:pt x="63" y="57"/>
                    <a:pt x="63" y="57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57" y="32"/>
                    <a:pt x="57" y="32"/>
                    <a:pt x="57" y="32"/>
                  </a:cubicBezTo>
                  <a:cubicBezTo>
                    <a:pt x="57" y="57"/>
                    <a:pt x="57" y="57"/>
                    <a:pt x="57" y="57"/>
                  </a:cubicBezTo>
                  <a:close/>
                  <a:moveTo>
                    <a:pt x="48" y="57"/>
                  </a:moveTo>
                  <a:cubicBezTo>
                    <a:pt x="54" y="57"/>
                    <a:pt x="54" y="57"/>
                    <a:pt x="54" y="57"/>
                  </a:cubicBezTo>
                  <a:cubicBezTo>
                    <a:pt x="54" y="46"/>
                    <a:pt x="54" y="46"/>
                    <a:pt x="54" y="46"/>
                  </a:cubicBezTo>
                  <a:cubicBezTo>
                    <a:pt x="48" y="46"/>
                    <a:pt x="48" y="46"/>
                    <a:pt x="48" y="46"/>
                  </a:cubicBezTo>
                  <a:cubicBezTo>
                    <a:pt x="48" y="57"/>
                    <a:pt x="48" y="57"/>
                    <a:pt x="48" y="57"/>
                  </a:cubicBezTo>
                  <a:close/>
                  <a:moveTo>
                    <a:pt x="39" y="57"/>
                  </a:moveTo>
                  <a:cubicBezTo>
                    <a:pt x="45" y="57"/>
                    <a:pt x="45" y="57"/>
                    <a:pt x="45" y="57"/>
                  </a:cubicBezTo>
                  <a:cubicBezTo>
                    <a:pt x="45" y="43"/>
                    <a:pt x="45" y="43"/>
                    <a:pt x="45" y="43"/>
                  </a:cubicBezTo>
                  <a:cubicBezTo>
                    <a:pt x="39" y="43"/>
                    <a:pt x="39" y="43"/>
                    <a:pt x="39" y="43"/>
                  </a:cubicBezTo>
                  <a:cubicBezTo>
                    <a:pt x="39" y="57"/>
                    <a:pt x="39" y="57"/>
                    <a:pt x="39" y="57"/>
                  </a:cubicBezTo>
                  <a:close/>
                  <a:moveTo>
                    <a:pt x="82" y="67"/>
                  </a:moveTo>
                  <a:cubicBezTo>
                    <a:pt x="82" y="59"/>
                    <a:pt x="81" y="50"/>
                    <a:pt x="80" y="42"/>
                  </a:cubicBezTo>
                  <a:cubicBezTo>
                    <a:pt x="78" y="41"/>
                    <a:pt x="75" y="41"/>
                    <a:pt x="73" y="41"/>
                  </a:cubicBezTo>
                  <a:cubicBezTo>
                    <a:pt x="72" y="55"/>
                    <a:pt x="73" y="68"/>
                    <a:pt x="72" y="82"/>
                  </a:cubicBezTo>
                  <a:cubicBezTo>
                    <a:pt x="70" y="77"/>
                    <a:pt x="68" y="73"/>
                    <a:pt x="61" y="71"/>
                  </a:cubicBezTo>
                  <a:cubicBezTo>
                    <a:pt x="60" y="73"/>
                    <a:pt x="59" y="73"/>
                    <a:pt x="58" y="75"/>
                  </a:cubicBezTo>
                  <a:cubicBezTo>
                    <a:pt x="62" y="80"/>
                    <a:pt x="65" y="87"/>
                    <a:pt x="66" y="93"/>
                  </a:cubicBezTo>
                  <a:cubicBezTo>
                    <a:pt x="68" y="107"/>
                    <a:pt x="68" y="107"/>
                    <a:pt x="68" y="107"/>
                  </a:cubicBezTo>
                  <a:cubicBezTo>
                    <a:pt x="69" y="110"/>
                    <a:pt x="71" y="114"/>
                    <a:pt x="73" y="117"/>
                  </a:cubicBezTo>
                  <a:cubicBezTo>
                    <a:pt x="82" y="116"/>
                    <a:pt x="89" y="116"/>
                    <a:pt x="99" y="116"/>
                  </a:cubicBezTo>
                  <a:cubicBezTo>
                    <a:pt x="99" y="114"/>
                    <a:pt x="100" y="112"/>
                    <a:pt x="101" y="110"/>
                  </a:cubicBezTo>
                  <a:cubicBezTo>
                    <a:pt x="103" y="99"/>
                    <a:pt x="105" y="78"/>
                    <a:pt x="105" y="67"/>
                  </a:cubicBezTo>
                  <a:cubicBezTo>
                    <a:pt x="102" y="67"/>
                    <a:pt x="101" y="66"/>
                    <a:pt x="98" y="66"/>
                  </a:cubicBezTo>
                  <a:cubicBezTo>
                    <a:pt x="98" y="67"/>
                    <a:pt x="97" y="72"/>
                    <a:pt x="97" y="73"/>
                  </a:cubicBezTo>
                  <a:cubicBezTo>
                    <a:pt x="97" y="69"/>
                    <a:pt x="97" y="65"/>
                    <a:pt x="97" y="61"/>
                  </a:cubicBezTo>
                  <a:cubicBezTo>
                    <a:pt x="94" y="61"/>
                    <a:pt x="92" y="61"/>
                    <a:pt x="90" y="60"/>
                  </a:cubicBezTo>
                  <a:cubicBezTo>
                    <a:pt x="90" y="61"/>
                    <a:pt x="90" y="62"/>
                    <a:pt x="89" y="63"/>
                  </a:cubicBezTo>
                  <a:cubicBezTo>
                    <a:pt x="89" y="62"/>
                    <a:pt x="89" y="60"/>
                    <a:pt x="89" y="58"/>
                  </a:cubicBezTo>
                  <a:cubicBezTo>
                    <a:pt x="87" y="58"/>
                    <a:pt x="85" y="58"/>
                    <a:pt x="83" y="58"/>
                  </a:cubicBezTo>
                  <a:cubicBezTo>
                    <a:pt x="83" y="61"/>
                    <a:pt x="83" y="64"/>
                    <a:pt x="82" y="67"/>
                  </a:cubicBezTo>
                  <a:close/>
                  <a:moveTo>
                    <a:pt x="3" y="31"/>
                  </a:moveTo>
                  <a:cubicBezTo>
                    <a:pt x="3" y="53"/>
                    <a:pt x="3" y="53"/>
                    <a:pt x="3" y="53"/>
                  </a:cubicBezTo>
                  <a:cubicBezTo>
                    <a:pt x="6" y="53"/>
                    <a:pt x="6" y="53"/>
                    <a:pt x="6" y="53"/>
                  </a:cubicBezTo>
                  <a:cubicBezTo>
                    <a:pt x="6" y="31"/>
                    <a:pt x="6" y="31"/>
                    <a:pt x="6" y="31"/>
                  </a:cubicBezTo>
                  <a:lnTo>
                    <a:pt x="3" y="3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5" name="文本框 54"/>
          <p:cNvSpPr txBox="1">
            <a:spLocks noChangeArrowheads="1"/>
          </p:cNvSpPr>
          <p:nvPr/>
        </p:nvSpPr>
        <p:spPr bwMode="auto">
          <a:xfrm>
            <a:off x="5648479" y="1406857"/>
            <a:ext cx="4567237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800" dirty="0">
                <a:solidFill>
                  <a:srgbClr val="197519"/>
                </a:solidFill>
              </a:rPr>
              <a:t>文本处理基础知识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8" presetClass="emph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Rot by="21600000">
                                      <p:cBhvr>
                                        <p:cTn id="20" dur="6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" presetID="8" presetClass="emph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Rot by="21600000">
                                      <p:cBhvr>
                                        <p:cTn id="22" dur="6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8" presetClass="emph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Rot by="21600000">
                                      <p:cBhvr>
                                        <p:cTn id="24" dur="6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" presetID="8" presetClass="emph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Rot by="21600000">
                                      <p:cBhvr>
                                        <p:cTn id="26" dur="6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7" presetID="12" presetClass="entr" presetSubtype="8" fill="hold" grpId="0" nodeType="withEffect">
                                  <p:stCondLst>
                                    <p:cond delay="10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75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0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2" presetClass="entr" presetSubtype="8" fill="hold" grpId="0" nodeType="withEffect">
                                  <p:stCondLst>
                                    <p:cond delay="10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75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4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2" presetClass="entr" presetSubtype="8" fill="hold" grpId="0" nodeType="withEffect">
                                  <p:stCondLst>
                                    <p:cond delay="10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75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8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2" presetClass="entr" presetSubtype="8" fill="hold" grpId="0" nodeType="withEffect">
                                  <p:stCondLst>
                                    <p:cond delay="10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75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2" dur="7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0" grpId="0"/>
      <p:bldP spid="24" grpId="0"/>
      <p:bldP spid="5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197519"/>
                </a:solidFill>
              </a:rPr>
              <a:t>能做什么？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4F867D"/>
                </a:solidFill>
              </a:rPr>
              <a:t>Word</a:t>
            </a:r>
            <a:r>
              <a:rPr lang="zh-CN" altLang="en-US" dirty="0">
                <a:solidFill>
                  <a:srgbClr val="4F867D"/>
                </a:solidFill>
              </a:rPr>
              <a:t>高级检索</a:t>
            </a:r>
            <a:endParaRPr lang="en-US" altLang="zh-CN" dirty="0">
              <a:solidFill>
                <a:srgbClr val="4F867D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zh-CN" altLang="en-US" dirty="0"/>
          </a:p>
        </p:txBody>
      </p:sp>
      <p:pic>
        <p:nvPicPr>
          <p:cNvPr id="8" name="Picture 3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23336" y="1653970"/>
            <a:ext cx="9212580" cy="5131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2445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197519"/>
                </a:solidFill>
              </a:rPr>
              <a:t>能做什么？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4F867D"/>
                </a:solidFill>
              </a:rPr>
              <a:t>VBA</a:t>
            </a:r>
          </a:p>
          <a:p>
            <a:pPr marL="1371600" lvl="2" indent="-457200">
              <a:buFont typeface="+mj-lt"/>
              <a:buAutoNum type="arabicPeriod"/>
            </a:pPr>
            <a:r>
              <a:rPr lang="zh-CN" altLang="en-US" dirty="0">
                <a:solidFill>
                  <a:srgbClr val="4F867D"/>
                </a:solidFill>
              </a:rPr>
              <a:t>复杂数据处理</a:t>
            </a:r>
            <a:endParaRPr lang="en-US" altLang="zh-CN" dirty="0">
              <a:solidFill>
                <a:srgbClr val="4F867D"/>
              </a:solidFill>
            </a:endParaRPr>
          </a:p>
          <a:p>
            <a:pPr marL="1371600" lvl="3" indent="0">
              <a:buNone/>
            </a:pPr>
            <a:r>
              <a:rPr lang="zh-CN" altLang="en-US" dirty="0">
                <a:solidFill>
                  <a:srgbClr val="4F867D"/>
                </a:solidFill>
                <a:hlinkClick r:id="rId2" action="ppaction://hlinkfile"/>
              </a:rPr>
              <a:t>六甲成绩单</a:t>
            </a:r>
            <a:r>
              <a:rPr lang="en-US" altLang="zh-CN" dirty="0">
                <a:solidFill>
                  <a:srgbClr val="4F867D"/>
                </a:solidFill>
                <a:hlinkClick r:id="rId2" action="ppaction://hlinkfile"/>
              </a:rPr>
              <a:t>-</a:t>
            </a:r>
            <a:r>
              <a:rPr lang="zh-CN" altLang="en-US" dirty="0">
                <a:solidFill>
                  <a:srgbClr val="4F867D"/>
                </a:solidFill>
                <a:hlinkClick r:id="rId2" action="ppaction://hlinkfile"/>
              </a:rPr>
              <a:t>上学期</a:t>
            </a:r>
            <a:r>
              <a:rPr lang="en-US" altLang="zh-CN" dirty="0">
                <a:solidFill>
                  <a:srgbClr val="4F867D"/>
                </a:solidFill>
                <a:hlinkClick r:id="rId2" action="ppaction://hlinkfile"/>
              </a:rPr>
              <a:t>.</a:t>
            </a:r>
            <a:r>
              <a:rPr lang="en-US" altLang="zh-CN" dirty="0" err="1">
                <a:solidFill>
                  <a:srgbClr val="4F867D"/>
                </a:solidFill>
                <a:hlinkClick r:id="rId2" action="ppaction://hlinkfile"/>
              </a:rPr>
              <a:t>xlsm</a:t>
            </a:r>
            <a:endParaRPr lang="en-US" altLang="zh-CN" dirty="0">
              <a:solidFill>
                <a:srgbClr val="4F867D"/>
              </a:solidFill>
            </a:endParaRPr>
          </a:p>
          <a:p>
            <a:pPr marL="1371600" lvl="3" indent="0">
              <a:buNone/>
            </a:pPr>
            <a:endParaRPr lang="en-US" altLang="zh-CN" dirty="0">
              <a:solidFill>
                <a:srgbClr val="4F867D"/>
              </a:solidFill>
            </a:endParaRPr>
          </a:p>
          <a:p>
            <a:pPr marL="1257300" lvl="2" indent="-342900">
              <a:buFont typeface="+mj-lt"/>
              <a:buAutoNum type="arabicPeriod"/>
            </a:pPr>
            <a:r>
              <a:rPr lang="zh-CN" altLang="en-US" dirty="0">
                <a:solidFill>
                  <a:srgbClr val="4F867D"/>
                </a:solidFill>
              </a:rPr>
              <a:t>高级数据展示</a:t>
            </a:r>
            <a:endParaRPr lang="en-US" altLang="zh-CN" dirty="0">
              <a:solidFill>
                <a:srgbClr val="4F867D"/>
              </a:solidFill>
            </a:endParaRPr>
          </a:p>
          <a:p>
            <a:pPr marL="1371600" lvl="3" indent="0">
              <a:buNone/>
            </a:pPr>
            <a:r>
              <a:rPr lang="zh-CN" altLang="en-US" dirty="0">
                <a:solidFill>
                  <a:srgbClr val="4F867D"/>
                </a:solidFill>
                <a:hlinkClick r:id="rId3" action="ppaction://hlinkfile"/>
              </a:rPr>
              <a:t>白语声韵调</a:t>
            </a:r>
            <a:r>
              <a:rPr lang="en-US" altLang="zh-CN" dirty="0">
                <a:solidFill>
                  <a:srgbClr val="4F867D"/>
                </a:solidFill>
                <a:hlinkClick r:id="rId3" action="ppaction://hlinkfile"/>
              </a:rPr>
              <a:t>.</a:t>
            </a:r>
            <a:r>
              <a:rPr lang="en-US" altLang="zh-CN" dirty="0" err="1">
                <a:solidFill>
                  <a:srgbClr val="4F867D"/>
                </a:solidFill>
                <a:hlinkClick r:id="rId3" action="ppaction://hlinkfile"/>
              </a:rPr>
              <a:t>xls</a:t>
            </a:r>
            <a:endParaRPr lang="en-US" altLang="zh-CN" dirty="0">
              <a:solidFill>
                <a:srgbClr val="4F867D"/>
              </a:solidFill>
            </a:endParaRPr>
          </a:p>
          <a:p>
            <a:pPr marL="1371600" lvl="3" indent="0">
              <a:buNone/>
            </a:pPr>
            <a:r>
              <a:rPr lang="zh-CN" altLang="en-US" dirty="0">
                <a:solidFill>
                  <a:srgbClr val="4F867D"/>
                </a:solidFill>
                <a:hlinkClick r:id="rId4" action="ppaction://hlinkfile"/>
              </a:rPr>
              <a:t>语音对应规律分析</a:t>
            </a:r>
            <a:r>
              <a:rPr lang="en-US" altLang="zh-CN" dirty="0">
                <a:solidFill>
                  <a:srgbClr val="4F867D"/>
                </a:solidFill>
                <a:hlinkClick r:id="rId4" action="ppaction://hlinkfile"/>
              </a:rPr>
              <a:t>.</a:t>
            </a:r>
            <a:r>
              <a:rPr lang="en-US" altLang="zh-CN" dirty="0" err="1">
                <a:solidFill>
                  <a:srgbClr val="4F867D"/>
                </a:solidFill>
                <a:hlinkClick r:id="rId4" action="ppaction://hlinkfile"/>
              </a:rPr>
              <a:t>xls</a:t>
            </a:r>
            <a:endParaRPr lang="en-US" altLang="zh-CN" dirty="0">
              <a:solidFill>
                <a:srgbClr val="4F867D"/>
              </a:solidFill>
            </a:endParaRPr>
          </a:p>
          <a:p>
            <a:pPr marL="1371600" lvl="3" indent="0">
              <a:buNone/>
            </a:pPr>
            <a:endParaRPr lang="en-US" altLang="zh-CN" dirty="0">
              <a:solidFill>
                <a:srgbClr val="4F867D"/>
              </a:solidFill>
            </a:endParaRPr>
          </a:p>
          <a:p>
            <a:pPr marL="1257300" lvl="2" indent="-342900">
              <a:buFont typeface="+mj-lt"/>
              <a:buAutoNum type="arabicPeriod"/>
            </a:pPr>
            <a:r>
              <a:rPr lang="zh-CN" altLang="en-US" dirty="0">
                <a:solidFill>
                  <a:srgbClr val="4F867D"/>
                </a:solidFill>
              </a:rPr>
              <a:t>更多可能</a:t>
            </a:r>
            <a:endParaRPr lang="en-US" altLang="zh-CN" dirty="0">
              <a:solidFill>
                <a:srgbClr val="4F867D"/>
              </a:solidFill>
            </a:endParaRPr>
          </a:p>
          <a:p>
            <a:pPr marL="1371600" lvl="3" indent="0">
              <a:buNone/>
            </a:pPr>
            <a:r>
              <a:rPr lang="zh-CN" altLang="en-US" dirty="0">
                <a:solidFill>
                  <a:srgbClr val="4F867D"/>
                </a:solidFill>
              </a:rPr>
              <a:t>网页爬虫：</a:t>
            </a:r>
            <a:r>
              <a:rPr lang="zh-CN" altLang="en-US" dirty="0">
                <a:solidFill>
                  <a:srgbClr val="4F867D"/>
                </a:solidFill>
                <a:hlinkClick r:id="rId5" action="ppaction://hlinkfile"/>
              </a:rPr>
              <a:t>语言暨语言学总目录</a:t>
            </a:r>
            <a:r>
              <a:rPr lang="en-US" altLang="zh-CN" dirty="0">
                <a:solidFill>
                  <a:srgbClr val="4F867D"/>
                </a:solidFill>
                <a:hlinkClick r:id="rId5" action="ppaction://hlinkfile"/>
              </a:rPr>
              <a:t>.</a:t>
            </a:r>
            <a:r>
              <a:rPr lang="en-US" altLang="zh-CN" dirty="0" err="1">
                <a:solidFill>
                  <a:srgbClr val="4F867D"/>
                </a:solidFill>
                <a:hlinkClick r:id="rId5" action="ppaction://hlinkfile"/>
              </a:rPr>
              <a:t>xlsm</a:t>
            </a:r>
            <a:endParaRPr lang="en-US" altLang="zh-CN" dirty="0">
              <a:solidFill>
                <a:srgbClr val="4F867D"/>
              </a:solidFill>
            </a:endParaRPr>
          </a:p>
          <a:p>
            <a:pPr marL="1371600" lvl="3" indent="0">
              <a:buNone/>
            </a:pPr>
            <a:r>
              <a:rPr lang="en-US" altLang="zh-CN" dirty="0">
                <a:solidFill>
                  <a:srgbClr val="4F867D"/>
                </a:solidFill>
              </a:rPr>
              <a:t>……………………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0611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平台、软件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操作系统：建议</a:t>
            </a:r>
            <a:r>
              <a:rPr lang="en-US" altLang="zh-CN" dirty="0"/>
              <a:t>Windows</a:t>
            </a:r>
          </a:p>
          <a:p>
            <a:pPr marL="0" indent="0">
              <a:buNone/>
            </a:pPr>
            <a:r>
              <a:rPr lang="en-US" altLang="zh-CN" dirty="0"/>
              <a:t>                    Mac OS</a:t>
            </a:r>
          </a:p>
          <a:p>
            <a:r>
              <a:rPr lang="zh-CN" altLang="en-US" dirty="0"/>
              <a:t>软件：</a:t>
            </a:r>
            <a:r>
              <a:rPr lang="en-US" altLang="zh-CN" dirty="0"/>
              <a:t>Microsoft Office  2007 </a:t>
            </a:r>
            <a:r>
              <a:rPr lang="zh-CN" altLang="en-US" dirty="0"/>
              <a:t>以上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zh-CN" altLang="en-US" dirty="0"/>
              <a:t>           </a:t>
            </a:r>
            <a:r>
              <a:rPr lang="en-US" altLang="zh-CN" sz="3200" b="1" dirty="0">
                <a:solidFill>
                  <a:srgbClr val="FF0000"/>
                </a:solidFill>
              </a:rPr>
              <a:t>× </a:t>
            </a:r>
            <a:r>
              <a:rPr lang="zh-CN" altLang="en-US" dirty="0">
                <a:solidFill>
                  <a:srgbClr val="FF0000"/>
                </a:solidFill>
              </a:rPr>
              <a:t>金山</a:t>
            </a:r>
            <a:r>
              <a:rPr lang="en-US" altLang="zh-CN" dirty="0">
                <a:solidFill>
                  <a:srgbClr val="FF0000"/>
                </a:solidFill>
              </a:rPr>
              <a:t>Office   </a:t>
            </a:r>
          </a:p>
        </p:txBody>
      </p:sp>
    </p:spTree>
    <p:extLst>
      <p:ext uri="{BB962C8B-B14F-4D97-AF65-F5344CB8AC3E}">
        <p14:creationId xmlns:p14="http://schemas.microsoft.com/office/powerpoint/2010/main" val="2151061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3"/>
          <p:cNvSpPr txBox="1">
            <a:spLocks noChangeArrowheads="1"/>
          </p:cNvSpPr>
          <p:nvPr/>
        </p:nvSpPr>
        <p:spPr bwMode="auto">
          <a:xfrm>
            <a:off x="1493838" y="2547938"/>
            <a:ext cx="1641475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11500" b="1" i="1" dirty="0">
                <a:solidFill>
                  <a:srgbClr val="197519"/>
                </a:solidFill>
              </a:rPr>
              <a:t>01</a:t>
            </a:r>
          </a:p>
        </p:txBody>
      </p:sp>
      <p:sp>
        <p:nvSpPr>
          <p:cNvPr id="17" name="文本框 16"/>
          <p:cNvSpPr txBox="1">
            <a:spLocks noChangeArrowheads="1"/>
          </p:cNvSpPr>
          <p:nvPr/>
        </p:nvSpPr>
        <p:spPr bwMode="auto">
          <a:xfrm>
            <a:off x="3491692" y="3220654"/>
            <a:ext cx="530701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4000" b="1" dirty="0">
                <a:solidFill>
                  <a:srgbClr val="197519"/>
                </a:solidFill>
              </a:rPr>
              <a:t>文本处理基础知识</a:t>
            </a:r>
          </a:p>
        </p:txBody>
      </p:sp>
      <p:sp>
        <p:nvSpPr>
          <p:cNvPr id="19" name="等腰三角形 18"/>
          <p:cNvSpPr>
            <a:spLocks noChangeArrowheads="1"/>
          </p:cNvSpPr>
          <p:nvPr/>
        </p:nvSpPr>
        <p:spPr bwMode="auto">
          <a:xfrm rot="9233090">
            <a:off x="9509125" y="2454275"/>
            <a:ext cx="266700" cy="230188"/>
          </a:xfrm>
          <a:prstGeom prst="triangle">
            <a:avLst>
              <a:gd name="adj" fmla="val 50000"/>
            </a:avLst>
          </a:prstGeom>
          <a:solidFill>
            <a:srgbClr val="5EA45A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C20F"/>
              </a:solidFill>
              <a:latin typeface="Calibri" pitchFamily="34" charset="0"/>
              <a:ea typeface="幼圆" pitchFamily="49" charset="-122"/>
            </a:endParaRPr>
          </a:p>
        </p:txBody>
      </p:sp>
      <p:sp>
        <p:nvSpPr>
          <p:cNvPr id="20" name="等腰三角形 19"/>
          <p:cNvSpPr>
            <a:spLocks noChangeArrowheads="1"/>
          </p:cNvSpPr>
          <p:nvPr/>
        </p:nvSpPr>
        <p:spPr bwMode="auto">
          <a:xfrm rot="-6030424">
            <a:off x="9156700" y="3128963"/>
            <a:ext cx="396875" cy="342900"/>
          </a:xfrm>
          <a:prstGeom prst="triangle">
            <a:avLst>
              <a:gd name="adj" fmla="val 50000"/>
            </a:avLst>
          </a:prstGeom>
          <a:solidFill>
            <a:srgbClr val="30903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C20F"/>
              </a:solidFill>
              <a:latin typeface="Calibri" pitchFamily="34" charset="0"/>
              <a:ea typeface="幼圆" pitchFamily="49" charset="-122"/>
            </a:endParaRPr>
          </a:p>
        </p:txBody>
      </p:sp>
      <p:sp>
        <p:nvSpPr>
          <p:cNvPr id="21" name="等腰三角形 20"/>
          <p:cNvSpPr>
            <a:spLocks noChangeArrowheads="1"/>
          </p:cNvSpPr>
          <p:nvPr/>
        </p:nvSpPr>
        <p:spPr bwMode="auto">
          <a:xfrm rot="-228606">
            <a:off x="9024938" y="1804988"/>
            <a:ext cx="266700" cy="230187"/>
          </a:xfrm>
          <a:prstGeom prst="triangle">
            <a:avLst>
              <a:gd name="adj" fmla="val 50000"/>
            </a:avLst>
          </a:prstGeom>
          <a:solidFill>
            <a:srgbClr val="2B7E2A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C20F"/>
              </a:solidFill>
              <a:latin typeface="Calibri" pitchFamily="34" charset="0"/>
              <a:ea typeface="幼圆" pitchFamily="49" charset="-122"/>
            </a:endParaRPr>
          </a:p>
        </p:txBody>
      </p:sp>
      <p:grpSp>
        <p:nvGrpSpPr>
          <p:cNvPr id="5" name="组合 4"/>
          <p:cNvGrpSpPr>
            <a:grpSpLocks/>
          </p:cNvGrpSpPr>
          <p:nvPr/>
        </p:nvGrpSpPr>
        <p:grpSpPr bwMode="auto">
          <a:xfrm>
            <a:off x="9934575" y="3132138"/>
            <a:ext cx="1435100" cy="1309687"/>
            <a:chOff x="9933940" y="3132138"/>
            <a:chExt cx="1435100" cy="1309686"/>
          </a:xfrm>
        </p:grpSpPr>
        <p:sp>
          <p:nvSpPr>
            <p:cNvPr id="7176" name="等腰三角形 22"/>
            <p:cNvSpPr>
              <a:spLocks noChangeArrowheads="1"/>
            </p:cNvSpPr>
            <p:nvPr/>
          </p:nvSpPr>
          <p:spPr bwMode="auto">
            <a:xfrm rot="-8687839">
              <a:off x="9933940" y="3427412"/>
              <a:ext cx="1176338" cy="1014412"/>
            </a:xfrm>
            <a:prstGeom prst="triangle">
              <a:avLst>
                <a:gd name="adj" fmla="val 50000"/>
              </a:avLst>
            </a:prstGeom>
            <a:noFill/>
            <a:ln w="12700">
              <a:solidFill>
                <a:srgbClr val="19751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C20F"/>
                </a:solidFill>
                <a:latin typeface="Calibri" pitchFamily="34" charset="0"/>
                <a:ea typeface="幼圆" pitchFamily="49" charset="-122"/>
              </a:endParaRPr>
            </a:p>
          </p:txBody>
        </p:sp>
        <p:grpSp>
          <p:nvGrpSpPr>
            <p:cNvPr id="7177" name="组合 2"/>
            <p:cNvGrpSpPr>
              <a:grpSpLocks/>
            </p:cNvGrpSpPr>
            <p:nvPr/>
          </p:nvGrpSpPr>
          <p:grpSpPr bwMode="auto">
            <a:xfrm>
              <a:off x="10065703" y="3132138"/>
              <a:ext cx="1303337" cy="1279524"/>
              <a:chOff x="10065703" y="3132138"/>
              <a:chExt cx="1303337" cy="1279524"/>
            </a:xfrm>
          </p:grpSpPr>
          <p:sp>
            <p:nvSpPr>
              <p:cNvPr id="7178" name="等腰三角形 21"/>
              <p:cNvSpPr>
                <a:spLocks noChangeArrowheads="1"/>
              </p:cNvSpPr>
              <p:nvPr/>
            </p:nvSpPr>
            <p:spPr bwMode="auto">
              <a:xfrm rot="-8687839">
                <a:off x="10065703" y="3487738"/>
                <a:ext cx="944562" cy="815975"/>
              </a:xfrm>
              <a:prstGeom prst="triangle">
                <a:avLst>
                  <a:gd name="adj" fmla="val 50000"/>
                </a:avLst>
              </a:prstGeom>
              <a:solidFill>
                <a:srgbClr val="19751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en-US">
                  <a:solidFill>
                    <a:srgbClr val="FFC20F"/>
                  </a:solidFill>
                  <a:latin typeface="Calibri" pitchFamily="34" charset="0"/>
                  <a:ea typeface="幼圆" pitchFamily="49" charset="-122"/>
                </a:endParaRPr>
              </a:p>
            </p:txBody>
          </p:sp>
          <p:grpSp>
            <p:nvGrpSpPr>
              <p:cNvPr id="7179" name="组合 1"/>
              <p:cNvGrpSpPr>
                <a:grpSpLocks/>
              </p:cNvGrpSpPr>
              <p:nvPr/>
            </p:nvGrpSpPr>
            <p:grpSpPr bwMode="auto">
              <a:xfrm>
                <a:off x="10165715" y="3132138"/>
                <a:ext cx="1203325" cy="1279524"/>
                <a:chOff x="10165715" y="3132138"/>
                <a:chExt cx="1203325" cy="1279524"/>
              </a:xfrm>
            </p:grpSpPr>
            <p:sp>
              <p:nvSpPr>
                <p:cNvPr id="7180" name="椭圆 23"/>
                <p:cNvSpPr>
                  <a:spLocks noChangeArrowheads="1"/>
                </p:cNvSpPr>
                <p:nvPr/>
              </p:nvSpPr>
              <p:spPr bwMode="auto">
                <a:xfrm rot="9110320">
                  <a:off x="11254740" y="3792538"/>
                  <a:ext cx="114300" cy="115887"/>
                </a:xfrm>
                <a:prstGeom prst="ellipse">
                  <a:avLst/>
                </a:prstGeom>
                <a:solidFill>
                  <a:srgbClr val="19751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lang="zh-CN" altLang="en-US">
                    <a:solidFill>
                      <a:srgbClr val="FFFFFF"/>
                    </a:solidFill>
                    <a:latin typeface="Calibri" pitchFamily="34" charset="0"/>
                    <a:ea typeface="幼圆" pitchFamily="49" charset="-122"/>
                  </a:endParaRPr>
                </a:p>
              </p:txBody>
            </p:sp>
            <p:sp>
              <p:nvSpPr>
                <p:cNvPr id="7181" name="椭圆 24"/>
                <p:cNvSpPr>
                  <a:spLocks noChangeArrowheads="1"/>
                </p:cNvSpPr>
                <p:nvPr/>
              </p:nvSpPr>
              <p:spPr bwMode="auto">
                <a:xfrm rot="9110320">
                  <a:off x="10165715" y="4295774"/>
                  <a:ext cx="115888" cy="115888"/>
                </a:xfrm>
                <a:prstGeom prst="ellipse">
                  <a:avLst/>
                </a:prstGeom>
                <a:solidFill>
                  <a:srgbClr val="19751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lang="zh-CN" altLang="en-US">
                    <a:solidFill>
                      <a:srgbClr val="FFFFFF"/>
                    </a:solidFill>
                    <a:latin typeface="Calibri" pitchFamily="34" charset="0"/>
                    <a:ea typeface="幼圆" pitchFamily="49" charset="-122"/>
                  </a:endParaRPr>
                </a:p>
              </p:txBody>
            </p:sp>
            <p:sp>
              <p:nvSpPr>
                <p:cNvPr id="7182" name="椭圆 25"/>
                <p:cNvSpPr>
                  <a:spLocks noChangeArrowheads="1"/>
                </p:cNvSpPr>
                <p:nvPr/>
              </p:nvSpPr>
              <p:spPr bwMode="auto">
                <a:xfrm rot="9110320">
                  <a:off x="10283190" y="3132138"/>
                  <a:ext cx="114300" cy="115887"/>
                </a:xfrm>
                <a:prstGeom prst="ellipse">
                  <a:avLst/>
                </a:prstGeom>
                <a:solidFill>
                  <a:srgbClr val="19751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lang="zh-CN" altLang="en-US">
                    <a:solidFill>
                      <a:srgbClr val="FFFFFF"/>
                    </a:solidFill>
                    <a:latin typeface="Calibri" pitchFamily="34" charset="0"/>
                    <a:ea typeface="幼圆" pitchFamily="49" charset="-122"/>
                  </a:endParaRPr>
                </a:p>
              </p:txBody>
            </p:sp>
          </p:grpSp>
        </p:grpSp>
      </p:grpSp>
      <p:sp>
        <p:nvSpPr>
          <p:cNvPr id="27" name="等腰三角形 26"/>
          <p:cNvSpPr>
            <a:spLocks noChangeArrowheads="1"/>
          </p:cNvSpPr>
          <p:nvPr/>
        </p:nvSpPr>
        <p:spPr bwMode="auto">
          <a:xfrm rot="-3389783">
            <a:off x="8616157" y="2162969"/>
            <a:ext cx="127000" cy="109537"/>
          </a:xfrm>
          <a:prstGeom prst="triangle">
            <a:avLst>
              <a:gd name="adj" fmla="val 50000"/>
            </a:avLst>
          </a:prstGeom>
          <a:solidFill>
            <a:srgbClr val="5EA45A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C20F"/>
              </a:solidFill>
              <a:latin typeface="Calibri" pitchFamily="34" charset="0"/>
              <a:ea typeface="幼圆" pitchFamily="49" charset="-122"/>
            </a:endParaRPr>
          </a:p>
        </p:txBody>
      </p:sp>
      <p:sp>
        <p:nvSpPr>
          <p:cNvPr id="28" name="等腰三角形 27"/>
          <p:cNvSpPr>
            <a:spLocks noChangeArrowheads="1"/>
          </p:cNvSpPr>
          <p:nvPr/>
        </p:nvSpPr>
        <p:spPr bwMode="auto">
          <a:xfrm rot="8748521">
            <a:off x="8974138" y="2314575"/>
            <a:ext cx="128587" cy="109538"/>
          </a:xfrm>
          <a:prstGeom prst="triangle">
            <a:avLst>
              <a:gd name="adj" fmla="val 50000"/>
            </a:avLst>
          </a:prstGeom>
          <a:solidFill>
            <a:srgbClr val="55955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C20F"/>
              </a:solidFill>
              <a:latin typeface="Calibri" pitchFamily="34" charset="0"/>
              <a:ea typeface="幼圆" pitchFamily="49" charset="-122"/>
            </a:endParaRPr>
          </a:p>
        </p:txBody>
      </p:sp>
      <p:cxnSp>
        <p:nvCxnSpPr>
          <p:cNvPr id="2063" name="Straight Connector 13"/>
          <p:cNvCxnSpPr>
            <a:cxnSpLocks noChangeShapeType="1"/>
          </p:cNvCxnSpPr>
          <p:nvPr/>
        </p:nvCxnSpPr>
        <p:spPr bwMode="auto">
          <a:xfrm flipH="1">
            <a:off x="1417638" y="4110038"/>
            <a:ext cx="7208837" cy="0"/>
          </a:xfrm>
          <a:prstGeom prst="line">
            <a:avLst/>
          </a:prstGeom>
          <a:noFill/>
          <a:ln w="19050" cap="sq">
            <a:solidFill>
              <a:srgbClr val="197519"/>
            </a:solidFill>
            <a:miter lim="800000"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7" grpId="0" animBg="1"/>
      <p:bldP spid="27" grpId="1" animBg="1"/>
      <p:bldP spid="28" grpId="0" animBg="1"/>
      <p:bldP spid="28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一、文本处理基础知识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计算机文本存储原理</a:t>
            </a:r>
            <a:endParaRPr lang="en-US" altLang="zh-CN" dirty="0"/>
          </a:p>
          <a:p>
            <a:pPr lvl="1"/>
            <a:r>
              <a:rPr lang="zh-CN" altLang="en-US" dirty="0"/>
              <a:t>计算机数据存储基础：</a:t>
            </a:r>
            <a:r>
              <a:rPr lang="en-US" altLang="zh-CN" dirty="0"/>
              <a:t>0   1</a:t>
            </a:r>
          </a:p>
          <a:p>
            <a:pPr lvl="2"/>
            <a:r>
              <a:rPr lang="zh-CN" altLang="en-US" dirty="0"/>
              <a:t>二进制文件：应用程序、多媒体文件、数据库文件等</a:t>
            </a:r>
            <a:endParaRPr lang="en-US" altLang="zh-CN" dirty="0"/>
          </a:p>
          <a:p>
            <a:pPr lvl="3"/>
            <a:r>
              <a:rPr lang="zh-CN" altLang="en-US" dirty="0"/>
              <a:t>应用程序：直接机器码，由计算机直接解读</a:t>
            </a:r>
            <a:endParaRPr lang="en-US" altLang="zh-CN" dirty="0"/>
          </a:p>
          <a:p>
            <a:pPr lvl="3"/>
            <a:r>
              <a:rPr lang="zh-CN" altLang="en-US" dirty="0"/>
              <a:t>图像：存储每个像素的颜色值（如</a:t>
            </a:r>
            <a:r>
              <a:rPr lang="en-US" altLang="zh-CN" dirty="0"/>
              <a:t>RGB</a:t>
            </a:r>
            <a:r>
              <a:rPr lang="zh-CN" altLang="en-US" dirty="0"/>
              <a:t>）</a:t>
            </a:r>
            <a:endParaRPr lang="en-US" altLang="zh-CN" dirty="0"/>
          </a:p>
          <a:p>
            <a:pPr marL="1371600" lvl="3" indent="0">
              <a:buNone/>
            </a:pPr>
            <a:r>
              <a:rPr lang="en-US" altLang="zh-CN" dirty="0"/>
              <a:t>……………</a:t>
            </a:r>
          </a:p>
          <a:p>
            <a:pPr marL="1371600" lvl="3" indent="0">
              <a:buNone/>
            </a:pPr>
            <a:endParaRPr lang="en-US" altLang="zh-CN" dirty="0"/>
          </a:p>
          <a:p>
            <a:pPr lvl="2"/>
            <a:r>
              <a:rPr lang="zh-CN" altLang="en-US" dirty="0"/>
              <a:t>文本文件：存储字符的编码</a:t>
            </a:r>
            <a:endParaRPr lang="en-US" altLang="zh-CN" dirty="0"/>
          </a:p>
          <a:p>
            <a:pPr lvl="3"/>
            <a:r>
              <a:rPr lang="zh-CN" altLang="en-US" dirty="0"/>
              <a:t>可用普通文本编辑器打开、识读</a:t>
            </a:r>
            <a:endParaRPr lang="en-US" altLang="zh-CN" dirty="0"/>
          </a:p>
          <a:p>
            <a:pPr marL="1371600" lvl="3" indent="0">
              <a:buNone/>
            </a:pPr>
            <a:r>
              <a:rPr lang="en-US" altLang="zh-CN" dirty="0"/>
              <a:t>Windows</a:t>
            </a:r>
            <a:r>
              <a:rPr lang="zh-CN" altLang="en-US" dirty="0"/>
              <a:t>系统中有哪些常见文件类型是文本文件？</a:t>
            </a:r>
            <a:endParaRPr lang="en-US" altLang="zh-CN" dirty="0"/>
          </a:p>
          <a:p>
            <a:pPr marL="1371600" lvl="3" indent="0">
              <a:buNone/>
            </a:pPr>
            <a:r>
              <a:rPr lang="en-US" altLang="zh-CN" dirty="0"/>
              <a:t>	.txt</a:t>
            </a:r>
            <a:r>
              <a:rPr lang="zh-CN" altLang="en-US" dirty="0"/>
              <a:t>    </a:t>
            </a:r>
            <a:r>
              <a:rPr lang="en-US" altLang="zh-CN" dirty="0"/>
              <a:t>	</a:t>
            </a:r>
            <a:r>
              <a:rPr lang="zh-CN" altLang="en-US" dirty="0"/>
              <a:t>纯文本文件，基本不含格式信息（除换行外），跨平台</a:t>
            </a:r>
            <a:endParaRPr lang="en-US" altLang="zh-CN" dirty="0"/>
          </a:p>
          <a:p>
            <a:pPr marL="1371600" lvl="3" indent="0">
              <a:buNone/>
            </a:pPr>
            <a:r>
              <a:rPr lang="en-US" altLang="zh-CN" dirty="0"/>
              <a:t>	.rtf</a:t>
            </a:r>
            <a:r>
              <a:rPr lang="zh-CN" altLang="en-US" dirty="0"/>
              <a:t>    </a:t>
            </a:r>
            <a:r>
              <a:rPr lang="en-US" altLang="zh-CN" dirty="0"/>
              <a:t>	</a:t>
            </a:r>
            <a:r>
              <a:rPr lang="zh-CN" altLang="en-US" dirty="0"/>
              <a:t>富文本文件（</a:t>
            </a:r>
            <a:r>
              <a:rPr lang="en-US" altLang="zh-CN" dirty="0"/>
              <a:t>Rich Text File</a:t>
            </a:r>
            <a:r>
              <a:rPr lang="zh-CN" altLang="en-US" dirty="0"/>
              <a:t>），包含格式信息</a:t>
            </a:r>
            <a:endParaRPr lang="en-US" altLang="zh-CN" dirty="0"/>
          </a:p>
          <a:p>
            <a:pPr marL="1371600" lvl="3" indent="0">
              <a:buNone/>
            </a:pPr>
            <a:r>
              <a:rPr lang="en-US" altLang="zh-CN" dirty="0"/>
              <a:t>	.html</a:t>
            </a:r>
          </a:p>
          <a:p>
            <a:pPr marL="1371600" lvl="3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 </a:t>
            </a:r>
            <a:r>
              <a:rPr lang="en-US" altLang="zh-CN" dirty="0"/>
              <a:t>……</a:t>
            </a:r>
            <a:r>
              <a:rPr lang="zh-CN" altLang="en-US" dirty="0"/>
              <a:t>  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99616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一、文本处理基础知识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计算机文本存储原理</a:t>
            </a:r>
            <a:endParaRPr lang="en-US" altLang="zh-CN" dirty="0"/>
          </a:p>
          <a:p>
            <a:pPr lvl="1"/>
            <a:r>
              <a:rPr lang="zh-CN" altLang="en-US" dirty="0"/>
              <a:t>文本文件的存储</a:t>
            </a:r>
            <a:endParaRPr lang="en-US" altLang="zh-CN" dirty="0"/>
          </a:p>
          <a:p>
            <a:pPr lvl="2"/>
            <a:r>
              <a:rPr lang="zh-CN" altLang="en-US" dirty="0"/>
              <a:t>编码字符集：</a:t>
            </a:r>
            <a:endParaRPr lang="en-US" altLang="zh-CN" dirty="0"/>
          </a:p>
          <a:p>
            <a:pPr marL="1714500" lvl="3" indent="-342900">
              <a:buFont typeface="+mj-lt"/>
              <a:buAutoNum type="alphaUcPeriod"/>
            </a:pPr>
            <a:r>
              <a:rPr lang="en-US" altLang="zh-CN" b="1" dirty="0"/>
              <a:t>ASCII</a:t>
            </a:r>
            <a:r>
              <a:rPr lang="zh-CN" altLang="en-US" b="1" dirty="0"/>
              <a:t>编码：</a:t>
            </a:r>
            <a:r>
              <a:rPr lang="en-US" altLang="zh-CN" b="1" dirty="0"/>
              <a:t>A</a:t>
            </a:r>
            <a:r>
              <a:rPr lang="en-US" altLang="zh-CN" dirty="0"/>
              <a:t>merican </a:t>
            </a:r>
            <a:r>
              <a:rPr lang="en-US" altLang="zh-CN" b="1" dirty="0"/>
              <a:t>S</a:t>
            </a:r>
            <a:r>
              <a:rPr lang="en-US" altLang="zh-CN" dirty="0"/>
              <a:t>tandard </a:t>
            </a:r>
            <a:r>
              <a:rPr lang="en-US" altLang="zh-CN" b="1" dirty="0"/>
              <a:t>C</a:t>
            </a:r>
            <a:r>
              <a:rPr lang="en-US" altLang="zh-CN" dirty="0"/>
              <a:t>ode for </a:t>
            </a:r>
            <a:r>
              <a:rPr lang="en-US" altLang="zh-CN" b="1" dirty="0"/>
              <a:t>I</a:t>
            </a:r>
            <a:r>
              <a:rPr lang="en-US" altLang="zh-CN" dirty="0"/>
              <a:t>nformation </a:t>
            </a:r>
            <a:r>
              <a:rPr lang="en-US" altLang="zh-CN" b="1" dirty="0"/>
              <a:t>I</a:t>
            </a:r>
            <a:r>
              <a:rPr lang="en-US" altLang="zh-CN" dirty="0"/>
              <a:t>nterchange</a:t>
            </a:r>
          </a:p>
          <a:p>
            <a:pPr lvl="4"/>
            <a:r>
              <a:rPr lang="zh-CN" altLang="en-US" dirty="0"/>
              <a:t>用</a:t>
            </a:r>
            <a:r>
              <a:rPr lang="en-US" altLang="zh-CN" dirty="0"/>
              <a:t>8</a:t>
            </a:r>
            <a:r>
              <a:rPr lang="zh-CN" altLang="en-US" dirty="0"/>
              <a:t>位二进制数对字符进行编码，共有码位</a:t>
            </a:r>
            <a:r>
              <a:rPr lang="en-US" altLang="zh-CN" dirty="0"/>
              <a:t> 2</a:t>
            </a:r>
            <a:r>
              <a:rPr lang="en-US" altLang="zh-CN" baseline="30000" dirty="0"/>
              <a:t>8</a:t>
            </a:r>
            <a:r>
              <a:rPr lang="en-US" altLang="zh-CN" dirty="0"/>
              <a:t>=128 </a:t>
            </a:r>
            <a:r>
              <a:rPr lang="zh-CN" altLang="en-US" dirty="0"/>
              <a:t>个；</a:t>
            </a:r>
            <a:endParaRPr lang="en-US" altLang="zh-CN" dirty="0"/>
          </a:p>
          <a:p>
            <a:pPr lvl="4"/>
            <a:r>
              <a:rPr lang="zh-CN" altLang="en-US" dirty="0"/>
              <a:t>包含</a:t>
            </a:r>
            <a:r>
              <a:rPr lang="en-US" altLang="zh-CN" dirty="0"/>
              <a:t>95</a:t>
            </a:r>
            <a:r>
              <a:rPr lang="zh-CN" altLang="en-US" dirty="0"/>
              <a:t>个可显示字符（字母、数字、符号、空格）和</a:t>
            </a:r>
            <a:r>
              <a:rPr lang="en-US" altLang="zh-CN" dirty="0"/>
              <a:t>33</a:t>
            </a:r>
            <a:r>
              <a:rPr lang="zh-CN" altLang="en-US" dirty="0"/>
              <a:t>个不可显示的控制字符；</a:t>
            </a:r>
            <a:endParaRPr lang="en-US" altLang="zh-CN" dirty="0"/>
          </a:p>
          <a:p>
            <a:pPr lvl="4">
              <a:buFont typeface="Wingdings" panose="05000000000000000000" pitchFamily="2" charset="2"/>
              <a:buChar char="u"/>
            </a:pPr>
            <a:r>
              <a:rPr lang="zh-CN" altLang="en-US" dirty="0"/>
              <a:t>几个重要的控制字符及其编码，在</a:t>
            </a:r>
            <a:r>
              <a:rPr lang="en-US" altLang="zh-CN" dirty="0"/>
              <a:t>word</a:t>
            </a:r>
            <a:r>
              <a:rPr lang="zh-CN" altLang="en-US" dirty="0"/>
              <a:t>中可以通过编码搜索这些字符：</a:t>
            </a:r>
            <a:endParaRPr lang="en-US" altLang="zh-CN" dirty="0"/>
          </a:p>
          <a:p>
            <a:pPr lvl="5"/>
            <a:r>
              <a:rPr lang="zh-CN" altLang="en-US" dirty="0"/>
              <a:t>回车符</a:t>
            </a:r>
            <a:r>
              <a:rPr lang="en-US" altLang="zh-CN" dirty="0"/>
              <a:t>	13</a:t>
            </a:r>
          </a:p>
          <a:p>
            <a:pPr lvl="5"/>
            <a:r>
              <a:rPr lang="zh-CN" altLang="en-US" dirty="0"/>
              <a:t>制表符</a:t>
            </a:r>
            <a:r>
              <a:rPr lang="en-US" altLang="zh-CN" dirty="0"/>
              <a:t>	9</a:t>
            </a:r>
          </a:p>
          <a:p>
            <a:pPr lvl="5"/>
            <a:endParaRPr lang="en-US" altLang="zh-CN" dirty="0"/>
          </a:p>
          <a:p>
            <a:pPr lvl="4"/>
            <a:r>
              <a:rPr lang="zh-CN" altLang="en-US" dirty="0"/>
              <a:t>在文本数据分析、处理中，对制表符、回车符等不可见字符的处理非常重要，因此建议在</a:t>
            </a:r>
            <a:r>
              <a:rPr lang="en-US" altLang="zh-CN" dirty="0"/>
              <a:t>word</a:t>
            </a:r>
            <a:r>
              <a:rPr lang="zh-CN" altLang="en-US" dirty="0"/>
              <a:t>中打开显示这些不可见字符。</a:t>
            </a:r>
            <a:endParaRPr lang="en-US" altLang="zh-CN" dirty="0"/>
          </a:p>
          <a:p>
            <a:pPr lvl="4"/>
            <a:r>
              <a:rPr lang="zh-CN" altLang="en-US" dirty="0"/>
              <a:t>打开方法：</a:t>
            </a:r>
            <a:r>
              <a:rPr lang="en-US" altLang="zh-CN" dirty="0"/>
              <a:t>word</a:t>
            </a:r>
            <a:r>
              <a:rPr lang="zh-CN" altLang="en-US" dirty="0"/>
              <a:t>左上角 文件</a:t>
            </a:r>
            <a:r>
              <a:rPr lang="en-US" altLang="zh-CN" dirty="0"/>
              <a:t>———</a:t>
            </a:r>
            <a:r>
              <a:rPr lang="zh-CN" altLang="en-US" dirty="0"/>
              <a:t>选项</a:t>
            </a:r>
            <a:r>
              <a:rPr lang="en-US" altLang="zh-CN" dirty="0"/>
              <a:t>——</a:t>
            </a:r>
            <a:r>
              <a:rPr lang="zh-CN" altLang="en-US" dirty="0"/>
              <a:t>显示</a:t>
            </a:r>
            <a:r>
              <a:rPr lang="en-US" altLang="zh-CN" dirty="0"/>
              <a:t>——</a:t>
            </a:r>
            <a:r>
              <a:rPr lang="zh-CN" altLang="en-US" dirty="0"/>
              <a:t>勾选</a:t>
            </a:r>
            <a:r>
              <a:rPr lang="en-US" altLang="zh-CN" dirty="0"/>
              <a:t>【</a:t>
            </a:r>
            <a:r>
              <a:rPr lang="zh-CN" altLang="en-US" dirty="0"/>
              <a:t>制表符</a:t>
            </a:r>
            <a:r>
              <a:rPr lang="en-US" altLang="zh-CN" dirty="0"/>
              <a:t>】</a:t>
            </a:r>
            <a:r>
              <a:rPr lang="zh-CN" altLang="en-US" dirty="0"/>
              <a:t>和</a:t>
            </a:r>
            <a:r>
              <a:rPr lang="en-US" altLang="zh-CN" dirty="0"/>
              <a:t>【</a:t>
            </a:r>
            <a:r>
              <a:rPr lang="zh-CN" altLang="en-US" dirty="0"/>
              <a:t>段落标记</a:t>
            </a:r>
            <a:r>
              <a:rPr lang="en-US" altLang="zh-CN" dirty="0"/>
              <a:t>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2216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一、文本处理基础知识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计算机文本存储原理</a:t>
            </a:r>
            <a:endParaRPr lang="en-US" altLang="zh-CN" dirty="0"/>
          </a:p>
          <a:p>
            <a:pPr lvl="1"/>
            <a:r>
              <a:rPr lang="zh-CN" altLang="en-US" dirty="0"/>
              <a:t>文本文件的存储</a:t>
            </a:r>
            <a:endParaRPr lang="en-US" altLang="zh-CN" dirty="0"/>
          </a:p>
          <a:p>
            <a:pPr lvl="2"/>
            <a:r>
              <a:rPr lang="zh-CN" altLang="en-US" dirty="0"/>
              <a:t>编码字符集：</a:t>
            </a:r>
            <a:endParaRPr lang="en-US" altLang="zh-CN" dirty="0"/>
          </a:p>
          <a:p>
            <a:pPr marL="1714500" lvl="3" indent="-342900">
              <a:lnSpc>
                <a:spcPct val="100000"/>
              </a:lnSpc>
              <a:buFont typeface="+mj-lt"/>
              <a:buAutoNum type="alphaUcPeriod" startAt="2"/>
            </a:pPr>
            <a:r>
              <a:rPr lang="en-US" altLang="zh-CN" b="1" dirty="0"/>
              <a:t>ANSI</a:t>
            </a:r>
            <a:r>
              <a:rPr lang="zh-CN" altLang="en-US" b="1" dirty="0"/>
              <a:t>编码：</a:t>
            </a:r>
            <a:r>
              <a:rPr lang="en-US" altLang="zh-CN" b="1" dirty="0"/>
              <a:t> </a:t>
            </a:r>
          </a:p>
          <a:p>
            <a:pPr marL="1828800" lvl="4" indent="0">
              <a:buNone/>
            </a:pPr>
            <a:r>
              <a:rPr lang="en-US" altLang="zh-CN" dirty="0">
                <a:solidFill>
                  <a:srgbClr val="5AAB1E"/>
                </a:solidFill>
              </a:rPr>
              <a:t>ASCII</a:t>
            </a:r>
            <a:r>
              <a:rPr lang="zh-CN" altLang="en-US" dirty="0">
                <a:solidFill>
                  <a:srgbClr val="5AAB1E"/>
                </a:solidFill>
              </a:rPr>
              <a:t>码以拉丁字母为基础，所编码字符极为有限，无法表示其他语种文字，因此美国国家标准学会</a:t>
            </a:r>
            <a:r>
              <a:rPr lang="en-US" altLang="zh-CN" dirty="0">
                <a:solidFill>
                  <a:srgbClr val="5AAB1E"/>
                </a:solidFill>
              </a:rPr>
              <a:t>(American National Standards Institute)</a:t>
            </a:r>
            <a:r>
              <a:rPr lang="zh-CN" altLang="en-US" dirty="0">
                <a:solidFill>
                  <a:srgbClr val="5AAB1E"/>
                </a:solidFill>
              </a:rPr>
              <a:t>关于制定了一个区域字符标准，不同国家和地区根据此标准为自己的文字制定了自己的编码（如</a:t>
            </a:r>
            <a:r>
              <a:rPr lang="en-US" altLang="zh-CN" dirty="0">
                <a:solidFill>
                  <a:srgbClr val="5AAB1E"/>
                </a:solidFill>
              </a:rPr>
              <a:t>GB</a:t>
            </a:r>
            <a:r>
              <a:rPr lang="zh-CN" altLang="en-US" dirty="0">
                <a:solidFill>
                  <a:srgbClr val="5AAB1E"/>
                </a:solidFill>
              </a:rPr>
              <a:t>、</a:t>
            </a:r>
            <a:r>
              <a:rPr lang="en-US" altLang="zh-CN" dirty="0">
                <a:solidFill>
                  <a:srgbClr val="5AAB1E"/>
                </a:solidFill>
              </a:rPr>
              <a:t>BIG5</a:t>
            </a:r>
            <a:r>
              <a:rPr lang="zh-CN" altLang="en-US" dirty="0">
                <a:solidFill>
                  <a:srgbClr val="5AAB1E"/>
                </a:solidFill>
              </a:rPr>
              <a:t>、</a:t>
            </a:r>
            <a:r>
              <a:rPr lang="en-US" altLang="zh-CN" dirty="0">
                <a:solidFill>
                  <a:srgbClr val="5AAB1E"/>
                </a:solidFill>
              </a:rPr>
              <a:t>Shift-JIS</a:t>
            </a:r>
            <a:r>
              <a:rPr lang="zh-CN" altLang="en-US" dirty="0">
                <a:solidFill>
                  <a:srgbClr val="5AAB1E"/>
                </a:solidFill>
              </a:rPr>
              <a:t>等等）。</a:t>
            </a:r>
            <a:endParaRPr lang="en-US" altLang="zh-CN" dirty="0">
              <a:solidFill>
                <a:srgbClr val="5AAB1E"/>
              </a:solidFill>
            </a:endParaRPr>
          </a:p>
          <a:p>
            <a:pPr lvl="4"/>
            <a:r>
              <a:rPr lang="zh-CN" altLang="en-US" dirty="0"/>
              <a:t>几种汉字</a:t>
            </a:r>
            <a:r>
              <a:rPr lang="en-US" altLang="zh-CN" dirty="0"/>
              <a:t>ANSI</a:t>
            </a:r>
            <a:r>
              <a:rPr lang="zh-CN" altLang="en-US" dirty="0"/>
              <a:t>编码：</a:t>
            </a:r>
            <a:endParaRPr lang="en-US" altLang="zh-CN" dirty="0"/>
          </a:p>
          <a:p>
            <a:pPr lvl="5"/>
            <a:r>
              <a:rPr lang="en-US" altLang="zh-CN" dirty="0"/>
              <a:t>GB2312</a:t>
            </a:r>
            <a:r>
              <a:rPr lang="zh-CN" altLang="en-US" dirty="0"/>
              <a:t>、</a:t>
            </a:r>
            <a:r>
              <a:rPr lang="en-US" altLang="zh-CN" dirty="0"/>
              <a:t>GBK		</a:t>
            </a:r>
            <a:r>
              <a:rPr lang="zh-CN" altLang="en-US" dirty="0"/>
              <a:t>中国大陆</a:t>
            </a:r>
            <a:endParaRPr lang="en-US" altLang="zh-CN" dirty="0"/>
          </a:p>
          <a:p>
            <a:pPr lvl="5"/>
            <a:r>
              <a:rPr lang="en-US" altLang="zh-CN" dirty="0"/>
              <a:t>Big5</a:t>
            </a:r>
            <a:r>
              <a:rPr lang="zh-CN" altLang="en-US" dirty="0"/>
              <a:t>（大五码）</a:t>
            </a:r>
            <a:r>
              <a:rPr lang="en-US" altLang="zh-CN" dirty="0"/>
              <a:t>		</a:t>
            </a:r>
            <a:r>
              <a:rPr lang="zh-CN" altLang="en-US" dirty="0"/>
              <a:t>港澳台地区</a:t>
            </a:r>
          </a:p>
          <a:p>
            <a:pPr lvl="4"/>
            <a:r>
              <a:rPr lang="en-US" altLang="zh-CN" dirty="0"/>
              <a:t>ANSI</a:t>
            </a:r>
            <a:r>
              <a:rPr lang="zh-CN" altLang="en-US" dirty="0"/>
              <a:t>编码的问题：</a:t>
            </a:r>
            <a:endParaRPr lang="en-US" altLang="zh-CN" dirty="0"/>
          </a:p>
          <a:p>
            <a:pPr marL="2286000" lvl="5" indent="0">
              <a:buNone/>
            </a:pPr>
            <a:r>
              <a:rPr lang="zh-CN" altLang="en-US" dirty="0"/>
              <a:t>不同的</a:t>
            </a:r>
            <a:r>
              <a:rPr lang="en-US" altLang="zh-CN" dirty="0"/>
              <a:t>ANSI</a:t>
            </a:r>
            <a:r>
              <a:rPr lang="zh-CN" altLang="en-US" dirty="0"/>
              <a:t>编码互不兼容，在信息交换时如错选解码方案，则会出现“乱码”：</a:t>
            </a:r>
            <a:endParaRPr lang="en-US" altLang="zh-CN" dirty="0"/>
          </a:p>
          <a:p>
            <a:pPr lvl="5"/>
            <a:endParaRPr lang="en-US" altLang="zh-CN" dirty="0"/>
          </a:p>
          <a:p>
            <a:pPr marL="1371600" lvl="3" indent="0">
              <a:buNone/>
            </a:pPr>
            <a:endParaRPr lang="en-US" altLang="zh-CN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9085847"/>
              </p:ext>
            </p:extLst>
          </p:nvPr>
        </p:nvGraphicFramePr>
        <p:xfrm>
          <a:off x="3382478" y="5775150"/>
          <a:ext cx="3518835" cy="9914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72945">
                  <a:extLst>
                    <a:ext uri="{9D8B030D-6E8A-4147-A177-3AD203B41FA5}">
                      <a16:colId xmlns:a16="http://schemas.microsoft.com/office/drawing/2014/main" val="2427495801"/>
                    </a:ext>
                  </a:extLst>
                </a:gridCol>
                <a:gridCol w="1172945">
                  <a:extLst>
                    <a:ext uri="{9D8B030D-6E8A-4147-A177-3AD203B41FA5}">
                      <a16:colId xmlns:a16="http://schemas.microsoft.com/office/drawing/2014/main" val="707259787"/>
                    </a:ext>
                  </a:extLst>
                </a:gridCol>
                <a:gridCol w="1172945">
                  <a:extLst>
                    <a:ext uri="{9D8B030D-6E8A-4147-A177-3AD203B41FA5}">
                      <a16:colId xmlns:a16="http://schemas.microsoft.com/office/drawing/2014/main" val="1963219982"/>
                    </a:ext>
                  </a:extLst>
                </a:gridCol>
              </a:tblGrid>
              <a:tr h="308160">
                <a:tc>
                  <a:txBody>
                    <a:bodyPr/>
                    <a:lstStyle/>
                    <a:p>
                      <a:pPr algn="ctr" fontAlgn="ctr"/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GB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BIG5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7822174"/>
                  </a:ext>
                </a:extLst>
              </a:tr>
              <a:tr h="3416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A4A4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u="none" strike="noStrike">
                          <a:effectLst/>
                        </a:rPr>
                        <a:t>い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u="none" strike="noStrike">
                          <a:effectLst/>
                        </a:rPr>
                        <a:t>中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5657456"/>
                  </a:ext>
                </a:extLst>
              </a:tr>
              <a:tr h="3416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D6D0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u="none" strike="noStrike">
                          <a:effectLst/>
                        </a:rPr>
                        <a:t>中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u="none" strike="noStrike" dirty="0">
                          <a:effectLst/>
                        </a:rPr>
                        <a:t>笢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9909084"/>
                  </a:ext>
                </a:extLst>
              </a:tr>
            </a:tbl>
          </a:graphicData>
        </a:graphic>
      </p:graphicFrame>
      <p:cxnSp>
        <p:nvCxnSpPr>
          <p:cNvPr id="9" name="直接连接符 8"/>
          <p:cNvCxnSpPr/>
          <p:nvPr/>
        </p:nvCxnSpPr>
        <p:spPr>
          <a:xfrm flipV="1">
            <a:off x="5467149" y="6256421"/>
            <a:ext cx="510139" cy="327259"/>
          </a:xfrm>
          <a:prstGeom prst="line">
            <a:avLst/>
          </a:prstGeom>
          <a:ln w="28575">
            <a:solidFill>
              <a:srgbClr val="197519"/>
            </a:solidFill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90889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绿色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自定义 2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1182</TotalTime>
  <Pages>0</Pages>
  <Words>1058</Words>
  <Characters>0</Characters>
  <Application>Microsoft Office PowerPoint</Application>
  <DocSecurity>0</DocSecurity>
  <PresentationFormat>宽屏</PresentationFormat>
  <Lines>0</Lines>
  <Paragraphs>159</Paragraphs>
  <Slides>15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4" baseType="lpstr">
      <vt:lpstr>等线</vt:lpstr>
      <vt:lpstr>楷体</vt:lpstr>
      <vt:lpstr>宋体</vt:lpstr>
      <vt:lpstr>微软雅黑</vt:lpstr>
      <vt:lpstr>幼圆</vt:lpstr>
      <vt:lpstr>Arial</vt:lpstr>
      <vt:lpstr>Calibri</vt:lpstr>
      <vt:lpstr>Wingdings</vt:lpstr>
      <vt:lpstr>Office 主题</vt:lpstr>
      <vt:lpstr>PowerPoint 演示文稿</vt:lpstr>
      <vt:lpstr>PowerPoint 演示文稿</vt:lpstr>
      <vt:lpstr>能做什么？</vt:lpstr>
      <vt:lpstr>能做什么？</vt:lpstr>
      <vt:lpstr>平台、软件</vt:lpstr>
      <vt:lpstr>PowerPoint 演示文稿</vt:lpstr>
      <vt:lpstr>一、文本处理基础知识</vt:lpstr>
      <vt:lpstr>一、文本处理基础知识</vt:lpstr>
      <vt:lpstr>一、文本处理基础知识</vt:lpstr>
      <vt:lpstr>一、文本处理基础知识</vt:lpstr>
      <vt:lpstr>一、文本处理基础知识</vt:lpstr>
      <vt:lpstr>一、文本处理基础知识</vt:lpstr>
      <vt:lpstr>一、文本处理基础知识</vt:lpstr>
      <vt:lpstr>一、文本处理基础知识</vt:lpstr>
      <vt:lpstr>一、文本处理基础知识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高天俊</dc:creator>
  <cp:lastModifiedBy>高 天俊</cp:lastModifiedBy>
  <cp:revision>280</cp:revision>
  <dcterms:created xsi:type="dcterms:W3CDTF">2015-05-05T12:29:00Z</dcterms:created>
  <dcterms:modified xsi:type="dcterms:W3CDTF">2018-09-09T07:35:23Z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2052-10.1.0.5457</vt:lpwstr>
  </property>
</Properties>
</file>