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67" r:id="rId3"/>
    <p:sldId id="256" r:id="rId4"/>
    <p:sldId id="257" r:id="rId5"/>
    <p:sldId id="258" r:id="rId6"/>
    <p:sldId id="259" r:id="rId7"/>
    <p:sldId id="261" r:id="rId8"/>
    <p:sldId id="263" r:id="rId9"/>
    <p:sldId id="266"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1C17CD-F6CC-4137-A20B-C1E95E849D16}" type="datetimeFigureOut">
              <a:rPr lang="zh-CN" altLang="en-US" smtClean="0"/>
              <a:t>2018/10/24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4289A-4AEF-42FF-9B59-A1B1E4457F82}" type="slidenum">
              <a:rPr lang="zh-CN" altLang="en-US" smtClean="0"/>
              <a:t>‹#›</a:t>
            </a:fld>
            <a:endParaRPr lang="zh-CN" altLang="en-US"/>
          </a:p>
        </p:txBody>
      </p:sp>
    </p:spTree>
    <p:extLst>
      <p:ext uri="{BB962C8B-B14F-4D97-AF65-F5344CB8AC3E}">
        <p14:creationId xmlns:p14="http://schemas.microsoft.com/office/powerpoint/2010/main" val="3601151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D4289A-4AEF-42FF-9B59-A1B1E4457F82}" type="slidenum">
              <a:rPr lang="zh-CN" altLang="en-US" smtClean="0"/>
              <a:t>1</a:t>
            </a:fld>
            <a:endParaRPr lang="zh-CN" altLang="en-US"/>
          </a:p>
        </p:txBody>
      </p:sp>
    </p:spTree>
    <p:extLst>
      <p:ext uri="{BB962C8B-B14F-4D97-AF65-F5344CB8AC3E}">
        <p14:creationId xmlns:p14="http://schemas.microsoft.com/office/powerpoint/2010/main" val="2037663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D4289A-4AEF-42FF-9B59-A1B1E4457F82}" type="slidenum">
              <a:rPr lang="zh-CN" altLang="en-US" smtClean="0"/>
              <a:t>2</a:t>
            </a:fld>
            <a:endParaRPr lang="zh-CN" altLang="en-US"/>
          </a:p>
        </p:txBody>
      </p:sp>
    </p:spTree>
    <p:extLst>
      <p:ext uri="{BB962C8B-B14F-4D97-AF65-F5344CB8AC3E}">
        <p14:creationId xmlns:p14="http://schemas.microsoft.com/office/powerpoint/2010/main" val="2037663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D4289A-4AEF-42FF-9B59-A1B1E4457F82}" type="slidenum">
              <a:rPr lang="zh-CN" altLang="en-US" smtClean="0"/>
              <a:t>3</a:t>
            </a:fld>
            <a:endParaRPr lang="zh-CN" altLang="en-US"/>
          </a:p>
        </p:txBody>
      </p:sp>
    </p:spTree>
    <p:extLst>
      <p:ext uri="{BB962C8B-B14F-4D97-AF65-F5344CB8AC3E}">
        <p14:creationId xmlns:p14="http://schemas.microsoft.com/office/powerpoint/2010/main" val="2037663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D4289A-4AEF-42FF-9B59-A1B1E4457F82}" type="slidenum">
              <a:rPr lang="zh-CN" altLang="en-US" smtClean="0"/>
              <a:t>4</a:t>
            </a:fld>
            <a:endParaRPr lang="zh-CN" altLang="en-US"/>
          </a:p>
        </p:txBody>
      </p:sp>
    </p:spTree>
    <p:extLst>
      <p:ext uri="{BB962C8B-B14F-4D97-AF65-F5344CB8AC3E}">
        <p14:creationId xmlns:p14="http://schemas.microsoft.com/office/powerpoint/2010/main" val="2037663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D4289A-4AEF-42FF-9B59-A1B1E4457F82}" type="slidenum">
              <a:rPr lang="zh-CN" altLang="en-US" smtClean="0"/>
              <a:t>5</a:t>
            </a:fld>
            <a:endParaRPr lang="zh-CN" altLang="en-US"/>
          </a:p>
        </p:txBody>
      </p:sp>
    </p:spTree>
    <p:extLst>
      <p:ext uri="{BB962C8B-B14F-4D97-AF65-F5344CB8AC3E}">
        <p14:creationId xmlns:p14="http://schemas.microsoft.com/office/powerpoint/2010/main" val="2037663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D4289A-4AEF-42FF-9B59-A1B1E4457F82}" type="slidenum">
              <a:rPr lang="zh-CN" altLang="en-US" smtClean="0"/>
              <a:t>6</a:t>
            </a:fld>
            <a:endParaRPr lang="zh-CN" altLang="en-US"/>
          </a:p>
        </p:txBody>
      </p:sp>
    </p:spTree>
    <p:extLst>
      <p:ext uri="{BB962C8B-B14F-4D97-AF65-F5344CB8AC3E}">
        <p14:creationId xmlns:p14="http://schemas.microsoft.com/office/powerpoint/2010/main" val="2037663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D4289A-4AEF-42FF-9B59-A1B1E4457F82}" type="slidenum">
              <a:rPr lang="zh-CN" altLang="en-US" smtClean="0"/>
              <a:t>7</a:t>
            </a:fld>
            <a:endParaRPr lang="zh-CN" altLang="en-US"/>
          </a:p>
        </p:txBody>
      </p:sp>
    </p:spTree>
    <p:extLst>
      <p:ext uri="{BB962C8B-B14F-4D97-AF65-F5344CB8AC3E}">
        <p14:creationId xmlns:p14="http://schemas.microsoft.com/office/powerpoint/2010/main" val="2037663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D4289A-4AEF-42FF-9B59-A1B1E4457F82}" type="slidenum">
              <a:rPr lang="zh-CN" altLang="en-US" smtClean="0"/>
              <a:t>8</a:t>
            </a:fld>
            <a:endParaRPr lang="zh-CN" altLang="en-US"/>
          </a:p>
        </p:txBody>
      </p:sp>
    </p:spTree>
    <p:extLst>
      <p:ext uri="{BB962C8B-B14F-4D97-AF65-F5344CB8AC3E}">
        <p14:creationId xmlns:p14="http://schemas.microsoft.com/office/powerpoint/2010/main" val="2037663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D4289A-4AEF-42FF-9B59-A1B1E4457F82}" type="slidenum">
              <a:rPr lang="zh-CN" altLang="en-US" smtClean="0"/>
              <a:t>9</a:t>
            </a:fld>
            <a:endParaRPr lang="zh-CN" altLang="en-US"/>
          </a:p>
        </p:txBody>
      </p:sp>
    </p:spTree>
    <p:extLst>
      <p:ext uri="{BB962C8B-B14F-4D97-AF65-F5344CB8AC3E}">
        <p14:creationId xmlns:p14="http://schemas.microsoft.com/office/powerpoint/2010/main" val="203766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86E907E-83B0-4B45-8ECA-1C189D625F7C}"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22D87F-6C0F-4581-BF27-9D81F05BF40A}" type="slidenum">
              <a:rPr lang="zh-CN" altLang="en-US" smtClean="0"/>
              <a:t>‹#›</a:t>
            </a:fld>
            <a:endParaRPr lang="zh-CN" altLang="en-US"/>
          </a:p>
        </p:txBody>
      </p:sp>
    </p:spTree>
    <p:extLst>
      <p:ext uri="{BB962C8B-B14F-4D97-AF65-F5344CB8AC3E}">
        <p14:creationId xmlns:p14="http://schemas.microsoft.com/office/powerpoint/2010/main" val="257686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6E907E-83B0-4B45-8ECA-1C189D625F7C}"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22D87F-6C0F-4581-BF27-9D81F05BF40A}" type="slidenum">
              <a:rPr lang="zh-CN" altLang="en-US" smtClean="0"/>
              <a:t>‹#›</a:t>
            </a:fld>
            <a:endParaRPr lang="zh-CN" altLang="en-US"/>
          </a:p>
        </p:txBody>
      </p:sp>
    </p:spTree>
    <p:extLst>
      <p:ext uri="{BB962C8B-B14F-4D97-AF65-F5344CB8AC3E}">
        <p14:creationId xmlns:p14="http://schemas.microsoft.com/office/powerpoint/2010/main" val="389790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6E907E-83B0-4B45-8ECA-1C189D625F7C}"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22D87F-6C0F-4581-BF27-9D81F05BF40A}" type="slidenum">
              <a:rPr lang="zh-CN" altLang="en-US" smtClean="0"/>
              <a:t>‹#›</a:t>
            </a:fld>
            <a:endParaRPr lang="zh-CN" altLang="en-US"/>
          </a:p>
        </p:txBody>
      </p:sp>
    </p:spTree>
    <p:extLst>
      <p:ext uri="{BB962C8B-B14F-4D97-AF65-F5344CB8AC3E}">
        <p14:creationId xmlns:p14="http://schemas.microsoft.com/office/powerpoint/2010/main" val="382961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6E907E-83B0-4B45-8ECA-1C189D625F7C}"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22D87F-6C0F-4581-BF27-9D81F05BF40A}" type="slidenum">
              <a:rPr lang="zh-CN" altLang="en-US" smtClean="0"/>
              <a:t>‹#›</a:t>
            </a:fld>
            <a:endParaRPr lang="zh-CN" altLang="en-US"/>
          </a:p>
        </p:txBody>
      </p:sp>
    </p:spTree>
    <p:extLst>
      <p:ext uri="{BB962C8B-B14F-4D97-AF65-F5344CB8AC3E}">
        <p14:creationId xmlns:p14="http://schemas.microsoft.com/office/powerpoint/2010/main" val="3325925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86E907E-83B0-4B45-8ECA-1C189D625F7C}"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22D87F-6C0F-4581-BF27-9D81F05BF40A}" type="slidenum">
              <a:rPr lang="zh-CN" altLang="en-US" smtClean="0"/>
              <a:t>‹#›</a:t>
            </a:fld>
            <a:endParaRPr lang="zh-CN" altLang="en-US"/>
          </a:p>
        </p:txBody>
      </p:sp>
    </p:spTree>
    <p:extLst>
      <p:ext uri="{BB962C8B-B14F-4D97-AF65-F5344CB8AC3E}">
        <p14:creationId xmlns:p14="http://schemas.microsoft.com/office/powerpoint/2010/main" val="6906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86E907E-83B0-4B45-8ECA-1C189D625F7C}"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22D87F-6C0F-4581-BF27-9D81F05BF40A}" type="slidenum">
              <a:rPr lang="zh-CN" altLang="en-US" smtClean="0"/>
              <a:t>‹#›</a:t>
            </a:fld>
            <a:endParaRPr lang="zh-CN" altLang="en-US"/>
          </a:p>
        </p:txBody>
      </p:sp>
    </p:spTree>
    <p:extLst>
      <p:ext uri="{BB962C8B-B14F-4D97-AF65-F5344CB8AC3E}">
        <p14:creationId xmlns:p14="http://schemas.microsoft.com/office/powerpoint/2010/main" val="168996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6E907E-83B0-4B45-8ECA-1C189D625F7C}" type="datetimeFigureOut">
              <a:rPr lang="zh-CN" altLang="en-US" smtClean="0"/>
              <a:t>2018/10/24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22D87F-6C0F-4581-BF27-9D81F05BF40A}" type="slidenum">
              <a:rPr lang="zh-CN" altLang="en-US" smtClean="0"/>
              <a:t>‹#›</a:t>
            </a:fld>
            <a:endParaRPr lang="zh-CN" altLang="en-US"/>
          </a:p>
        </p:txBody>
      </p:sp>
    </p:spTree>
    <p:extLst>
      <p:ext uri="{BB962C8B-B14F-4D97-AF65-F5344CB8AC3E}">
        <p14:creationId xmlns:p14="http://schemas.microsoft.com/office/powerpoint/2010/main" val="315687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6E907E-83B0-4B45-8ECA-1C189D625F7C}" type="datetimeFigureOut">
              <a:rPr lang="zh-CN" altLang="en-US" smtClean="0"/>
              <a:t>2018/10/24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22D87F-6C0F-4581-BF27-9D81F05BF40A}" type="slidenum">
              <a:rPr lang="zh-CN" altLang="en-US" smtClean="0"/>
              <a:t>‹#›</a:t>
            </a:fld>
            <a:endParaRPr lang="zh-CN" altLang="en-US"/>
          </a:p>
        </p:txBody>
      </p:sp>
    </p:spTree>
    <p:extLst>
      <p:ext uri="{BB962C8B-B14F-4D97-AF65-F5344CB8AC3E}">
        <p14:creationId xmlns:p14="http://schemas.microsoft.com/office/powerpoint/2010/main" val="1934001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6E907E-83B0-4B45-8ECA-1C189D625F7C}" type="datetimeFigureOut">
              <a:rPr lang="zh-CN" altLang="en-US" smtClean="0"/>
              <a:t>2018/10/24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22D87F-6C0F-4581-BF27-9D81F05BF40A}" type="slidenum">
              <a:rPr lang="zh-CN" altLang="en-US" smtClean="0"/>
              <a:t>‹#›</a:t>
            </a:fld>
            <a:endParaRPr lang="zh-CN" altLang="en-US"/>
          </a:p>
        </p:txBody>
      </p:sp>
    </p:spTree>
    <p:extLst>
      <p:ext uri="{BB962C8B-B14F-4D97-AF65-F5344CB8AC3E}">
        <p14:creationId xmlns:p14="http://schemas.microsoft.com/office/powerpoint/2010/main" val="277635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6E907E-83B0-4B45-8ECA-1C189D625F7C}"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22D87F-6C0F-4581-BF27-9D81F05BF40A}" type="slidenum">
              <a:rPr lang="zh-CN" altLang="en-US" smtClean="0"/>
              <a:t>‹#›</a:t>
            </a:fld>
            <a:endParaRPr lang="zh-CN" altLang="en-US"/>
          </a:p>
        </p:txBody>
      </p:sp>
    </p:spTree>
    <p:extLst>
      <p:ext uri="{BB962C8B-B14F-4D97-AF65-F5344CB8AC3E}">
        <p14:creationId xmlns:p14="http://schemas.microsoft.com/office/powerpoint/2010/main" val="241731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6E907E-83B0-4B45-8ECA-1C189D625F7C}"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22D87F-6C0F-4581-BF27-9D81F05BF40A}" type="slidenum">
              <a:rPr lang="zh-CN" altLang="en-US" smtClean="0"/>
              <a:t>‹#›</a:t>
            </a:fld>
            <a:endParaRPr lang="zh-CN" altLang="en-US"/>
          </a:p>
        </p:txBody>
      </p:sp>
    </p:spTree>
    <p:extLst>
      <p:ext uri="{BB962C8B-B14F-4D97-AF65-F5344CB8AC3E}">
        <p14:creationId xmlns:p14="http://schemas.microsoft.com/office/powerpoint/2010/main" val="91451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E907E-83B0-4B45-8ECA-1C189D625F7C}" type="datetimeFigureOut">
              <a:rPr lang="zh-CN" altLang="en-US" smtClean="0"/>
              <a:t>2018/10/24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2D87F-6C0F-4581-BF27-9D81F05BF40A}" type="slidenum">
              <a:rPr lang="zh-CN" altLang="en-US" smtClean="0"/>
              <a:t>‹#›</a:t>
            </a:fld>
            <a:endParaRPr lang="zh-CN" altLang="en-US"/>
          </a:p>
        </p:txBody>
      </p:sp>
    </p:spTree>
    <p:extLst>
      <p:ext uri="{BB962C8B-B14F-4D97-AF65-F5344CB8AC3E}">
        <p14:creationId xmlns:p14="http://schemas.microsoft.com/office/powerpoint/2010/main" val="180528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92696"/>
            <a:ext cx="9144000" cy="2308324"/>
          </a:xfrm>
          <a:prstGeom prst="rect">
            <a:avLst/>
          </a:prstGeom>
        </p:spPr>
        <p:txBody>
          <a:bodyPr wrap="square">
            <a:spAutoFit/>
          </a:bodyPr>
          <a:lstStyle/>
          <a:p>
            <a:r>
              <a:rPr lang="zh-CN" altLang="zh-CN" dirty="0"/>
              <a:t>微信的</a:t>
            </a:r>
            <a:r>
              <a:rPr lang="en-US" altLang="zh-CN" dirty="0"/>
              <a:t>10</a:t>
            </a:r>
            <a:r>
              <a:rPr lang="zh-CN" altLang="zh-CN" dirty="0"/>
              <a:t>亿</a:t>
            </a:r>
            <a:r>
              <a:rPr lang="en-US" altLang="zh-CN" dirty="0"/>
              <a:t>+</a:t>
            </a:r>
            <a:r>
              <a:rPr lang="zh-CN" altLang="zh-CN" dirty="0"/>
              <a:t>级流量如何变现？</a:t>
            </a:r>
          </a:p>
          <a:p>
            <a:r>
              <a:rPr lang="en-US" altLang="zh-CN" dirty="0"/>
              <a:t>1</a:t>
            </a:r>
            <a:r>
              <a:rPr lang="zh-CN" altLang="zh-CN" dirty="0"/>
              <a:t>、中小企业没有技术能力对接微信并实现营销。</a:t>
            </a:r>
          </a:p>
          <a:p>
            <a:r>
              <a:rPr lang="en-US" altLang="zh-CN" dirty="0"/>
              <a:t>2</a:t>
            </a:r>
            <a:r>
              <a:rPr lang="zh-CN" altLang="zh-CN" dirty="0"/>
              <a:t>、中小企业即使对接了微信但是没有合适的营销工具和营销策略。</a:t>
            </a:r>
          </a:p>
          <a:p>
            <a:r>
              <a:rPr lang="en-US" altLang="zh-CN" dirty="0"/>
              <a:t>3</a:t>
            </a:r>
            <a:r>
              <a:rPr lang="zh-CN" altLang="zh-CN" dirty="0"/>
              <a:t>、中小企业没有客户行为分析的能力。</a:t>
            </a:r>
          </a:p>
          <a:p>
            <a:r>
              <a:rPr lang="en-US" altLang="zh-CN" dirty="0"/>
              <a:t>4</a:t>
            </a:r>
            <a:r>
              <a:rPr lang="zh-CN" altLang="zh-CN" dirty="0"/>
              <a:t>、大企业对接后独立维护团队形不成规模无法创建好的营销工具和营销策略，养一个团队成本较高。</a:t>
            </a:r>
          </a:p>
          <a:p>
            <a:r>
              <a:rPr lang="en-US" altLang="zh-CN" dirty="0"/>
              <a:t>5</a:t>
            </a:r>
            <a:r>
              <a:rPr lang="zh-CN" altLang="zh-CN" dirty="0"/>
              <a:t>、企业前期采用微信公众号做营销运营弊端明显，无法形成销售闭环。</a:t>
            </a:r>
          </a:p>
          <a:p>
            <a:r>
              <a:rPr lang="en-US" altLang="zh-CN" dirty="0"/>
              <a:t>6</a:t>
            </a:r>
            <a:r>
              <a:rPr lang="zh-CN" altLang="zh-CN" dirty="0"/>
              <a:t>、微信公众号需要人维护，成本较高，但是企业宣传效果不明显。</a:t>
            </a:r>
            <a:endParaRPr lang="zh-CN" altLang="en-US" dirty="0"/>
          </a:p>
        </p:txBody>
      </p:sp>
    </p:spTree>
    <p:extLst>
      <p:ext uri="{BB962C8B-B14F-4D97-AF65-F5344CB8AC3E}">
        <p14:creationId xmlns:p14="http://schemas.microsoft.com/office/powerpoint/2010/main" val="40745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742720943"/>
              </p:ext>
            </p:extLst>
          </p:nvPr>
        </p:nvGraphicFramePr>
        <p:xfrm>
          <a:off x="269870" y="1196752"/>
          <a:ext cx="8640960" cy="4000456"/>
        </p:xfrm>
        <a:graphic>
          <a:graphicData uri="http://schemas.openxmlformats.org/drawingml/2006/table">
            <a:tbl>
              <a:tblPr firstRow="1" bandRow="1">
                <a:tableStyleId>{5C22544A-7EE6-4342-B048-85BDC9FD1C3A}</a:tableStyleId>
              </a:tblPr>
              <a:tblGrid>
                <a:gridCol w="648072"/>
                <a:gridCol w="720080"/>
                <a:gridCol w="2088232"/>
                <a:gridCol w="2160240"/>
                <a:gridCol w="3024336"/>
              </a:tblGrid>
              <a:tr h="420047">
                <a:tc>
                  <a:txBody>
                    <a:bodyPr/>
                    <a:lstStyle/>
                    <a:p>
                      <a:pPr lvl="0" algn="ctr"/>
                      <a:r>
                        <a:rPr lang="zh-CN" altLang="en-US" dirty="0" smtClean="0"/>
                        <a:t>用户</a:t>
                      </a:r>
                      <a:endParaRPr lang="zh-CN" altLang="en-US" dirty="0"/>
                    </a:p>
                  </a:txBody>
                  <a:tcPr anchor="ctr"/>
                </a:tc>
                <a:tc>
                  <a:txBody>
                    <a:bodyPr/>
                    <a:lstStyle/>
                    <a:p>
                      <a:pPr lvl="0" algn="ctr"/>
                      <a:r>
                        <a:rPr lang="zh-CN" altLang="en-US" dirty="0" smtClean="0"/>
                        <a:t>场景</a:t>
                      </a:r>
                      <a:endParaRPr lang="zh-CN" altLang="en-US" dirty="0"/>
                    </a:p>
                  </a:txBody>
                  <a:tcPr anchor="ctr"/>
                </a:tc>
                <a:tc>
                  <a:txBody>
                    <a:bodyPr/>
                    <a:lstStyle/>
                    <a:p>
                      <a:pPr lvl="0" algn="ctr"/>
                      <a:r>
                        <a:rPr lang="zh-CN" altLang="en-US" dirty="0" smtClean="0"/>
                        <a:t>痛点</a:t>
                      </a:r>
                      <a:endParaRPr lang="zh-CN" altLang="en-US" dirty="0"/>
                    </a:p>
                  </a:txBody>
                  <a:tcPr anchor="ctr"/>
                </a:tc>
                <a:tc>
                  <a:txBody>
                    <a:bodyPr/>
                    <a:lstStyle/>
                    <a:p>
                      <a:pPr lvl="0" algn="ct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解决方案</a:t>
                      </a:r>
                    </a:p>
                  </a:txBody>
                  <a:tcPr anchor="ctr"/>
                </a:tc>
              </a:tr>
              <a:tr h="420047">
                <a:tc>
                  <a:txBody>
                    <a:bodyPr/>
                    <a:lstStyle/>
                    <a:p>
                      <a:endParaRPr lang="zh-CN" altLang="en-US" dirty="0"/>
                    </a:p>
                  </a:txBody>
                  <a:tcPr/>
                </a:tc>
                <a:tc>
                  <a:txBody>
                    <a:bodyPr/>
                    <a:lstStyle/>
                    <a:p>
                      <a:endParaRPr lang="zh-CN" altLang="en-US"/>
                    </a:p>
                  </a:txBody>
                  <a:tcPr/>
                </a:tc>
                <a:tc>
                  <a:txBody>
                    <a:bodyPr/>
                    <a:lstStyle/>
                    <a:p>
                      <a:r>
                        <a:rPr lang="zh-CN" altLang="en-US" dirty="0" smtClean="0"/>
                        <a:t>零售商品档次偏低</a:t>
                      </a:r>
                      <a:endParaRPr lang="zh-CN" altLang="en-US" dirty="0"/>
                    </a:p>
                  </a:txBody>
                  <a:tcPr/>
                </a:tc>
                <a:tc>
                  <a:txBody>
                    <a:bodyPr/>
                    <a:lstStyle/>
                    <a:p>
                      <a:r>
                        <a:rPr lang="zh-CN" altLang="en-US" dirty="0" smtClean="0"/>
                        <a:t>低档次日用消费品</a:t>
                      </a:r>
                      <a:endParaRPr lang="zh-CN" altLang="en-US" dirty="0"/>
                    </a:p>
                  </a:txBody>
                  <a:tcPr/>
                </a:tc>
                <a:tc>
                  <a:txBody>
                    <a:bodyPr/>
                    <a:lstStyle/>
                    <a:p>
                      <a:r>
                        <a:rPr lang="zh-CN" altLang="en-US" dirty="0" smtClean="0"/>
                        <a:t>引入城市内二线品牌商品</a:t>
                      </a:r>
                      <a:endParaRPr lang="zh-CN" altLang="en-US" dirty="0"/>
                    </a:p>
                  </a:txBody>
                  <a:tcPr/>
                </a:tc>
              </a:tr>
              <a:tr h="420047">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r>
                        <a:rPr lang="zh-CN" altLang="en-US" dirty="0" smtClean="0"/>
                        <a:t>中、低档次酒</a:t>
                      </a:r>
                      <a:endParaRPr lang="zh-CN" altLang="en-US" dirty="0"/>
                    </a:p>
                  </a:txBody>
                  <a:tcPr/>
                </a:tc>
                <a:tc>
                  <a:txBody>
                    <a:bodyPr/>
                    <a:lstStyle/>
                    <a:p>
                      <a:r>
                        <a:rPr lang="zh-CN" altLang="en-US" dirty="0" smtClean="0"/>
                        <a:t>引入知名品牌</a:t>
                      </a:r>
                      <a:endParaRPr lang="zh-CN" altLang="en-US" dirty="0"/>
                    </a:p>
                  </a:txBody>
                  <a:tcPr/>
                </a:tc>
              </a:tr>
              <a:tr h="420047">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zh-CN" altLang="en-US" dirty="0" smtClean="0"/>
                        <a:t>鞋帽服装</a:t>
                      </a:r>
                      <a:endParaRPr lang="zh-CN" altLang="en-US" dirty="0"/>
                    </a:p>
                  </a:txBody>
                  <a:tcPr/>
                </a:tc>
                <a:tc>
                  <a:txBody>
                    <a:bodyPr/>
                    <a:lstStyle/>
                    <a:p>
                      <a:r>
                        <a:rPr lang="zh-CN" altLang="en-US" dirty="0" smtClean="0"/>
                        <a:t>引入二线知名品牌</a:t>
                      </a:r>
                      <a:endParaRPr lang="zh-CN" altLang="en-US" dirty="0"/>
                    </a:p>
                  </a:txBody>
                  <a:tcPr/>
                </a:tc>
              </a:tr>
              <a:tr h="420047">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zh-CN" altLang="en-US" dirty="0" smtClean="0"/>
                        <a:t>家用电器</a:t>
                      </a:r>
                      <a:endParaRPr lang="zh-CN" altLang="en-US" dirty="0"/>
                    </a:p>
                  </a:txBody>
                  <a:tcPr/>
                </a:tc>
                <a:tc>
                  <a:txBody>
                    <a:bodyPr/>
                    <a:lstStyle/>
                    <a:p>
                      <a:r>
                        <a:rPr lang="zh-CN" altLang="en-US" dirty="0" smtClean="0"/>
                        <a:t>引入知名连锁品牌</a:t>
                      </a:r>
                      <a:endParaRPr lang="zh-CN" altLang="en-US" dirty="0"/>
                    </a:p>
                  </a:txBody>
                  <a:tcPr/>
                </a:tc>
              </a:tr>
              <a:tr h="420047">
                <a:tc>
                  <a:txBody>
                    <a:bodyPr/>
                    <a:lstStyle/>
                    <a:p>
                      <a:endParaRPr lang="zh-CN" altLang="en-US"/>
                    </a:p>
                  </a:txBody>
                  <a:tcPr/>
                </a:tc>
                <a:tc>
                  <a:txBody>
                    <a:bodyPr/>
                    <a:lstStyle/>
                    <a:p>
                      <a:endParaRPr lang="zh-CN" altLang="en-US"/>
                    </a:p>
                  </a:txBody>
                  <a:tcPr/>
                </a:tc>
                <a:tc>
                  <a:txBody>
                    <a:bodyPr/>
                    <a:lstStyle/>
                    <a:p>
                      <a:r>
                        <a:rPr lang="zh-CN" altLang="en-US" dirty="0" smtClean="0"/>
                        <a:t>从业人员素质不高</a:t>
                      </a:r>
                      <a:endParaRPr lang="zh-CN" altLang="en-US" dirty="0"/>
                    </a:p>
                  </a:txBody>
                  <a:tcPr/>
                </a:tc>
                <a:tc>
                  <a:txBody>
                    <a:bodyPr/>
                    <a:lstStyle/>
                    <a:p>
                      <a:endParaRPr lang="zh-CN" altLang="en-US" dirty="0"/>
                    </a:p>
                  </a:txBody>
                  <a:tcPr/>
                </a:tc>
                <a:tc>
                  <a:txBody>
                    <a:bodyPr/>
                    <a:lstStyle/>
                    <a:p>
                      <a:r>
                        <a:rPr lang="zh-CN" altLang="en-US" dirty="0" smtClean="0"/>
                        <a:t>直接与企业销售对话</a:t>
                      </a:r>
                      <a:endParaRPr lang="zh-CN" altLang="en-US" dirty="0"/>
                    </a:p>
                  </a:txBody>
                  <a:tcPr/>
                </a:tc>
              </a:tr>
              <a:tr h="420047">
                <a:tc>
                  <a:txBody>
                    <a:bodyPr/>
                    <a:lstStyle/>
                    <a:p>
                      <a:endParaRPr lang="zh-CN" altLang="en-US"/>
                    </a:p>
                  </a:txBody>
                  <a:tcPr/>
                </a:tc>
                <a:tc>
                  <a:txBody>
                    <a:bodyPr/>
                    <a:lstStyle/>
                    <a:p>
                      <a:endParaRPr lang="zh-CN" altLang="en-US"/>
                    </a:p>
                  </a:txBody>
                  <a:tcPr/>
                </a:tc>
                <a:tc>
                  <a:txBody>
                    <a:bodyPr/>
                    <a:lstStyle/>
                    <a:p>
                      <a:r>
                        <a:rPr lang="zh-CN" altLang="en-US" dirty="0" smtClean="0"/>
                        <a:t>市场秩序混乱</a:t>
                      </a:r>
                      <a:endParaRPr lang="zh-CN" altLang="en-US" dirty="0"/>
                    </a:p>
                  </a:txBody>
                  <a:tcPr/>
                </a:tc>
                <a:tc>
                  <a:txBody>
                    <a:bodyPr/>
                    <a:lstStyle/>
                    <a:p>
                      <a:r>
                        <a:rPr lang="zh-CN" altLang="en-US" dirty="0" smtClean="0"/>
                        <a:t>假货居多</a:t>
                      </a:r>
                      <a:endParaRPr lang="zh-CN" altLang="en-US" dirty="0"/>
                    </a:p>
                  </a:txBody>
                  <a:tcPr/>
                </a:tc>
                <a:tc>
                  <a:txBody>
                    <a:bodyPr/>
                    <a:lstStyle/>
                    <a:p>
                      <a:r>
                        <a:rPr lang="zh-CN" altLang="en-US" dirty="0" smtClean="0"/>
                        <a:t>微信、趣销云认证企业入住</a:t>
                      </a:r>
                      <a:endParaRPr lang="zh-CN" altLang="en-US" dirty="0"/>
                    </a:p>
                  </a:txBody>
                  <a:tcPr/>
                </a:tc>
              </a:tr>
              <a:tr h="420047">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r>
                        <a:rPr lang="zh-CN" altLang="en-US" dirty="0" smtClean="0"/>
                        <a:t>三无产品</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微信、趣销云认证企业入住</a:t>
                      </a:r>
                    </a:p>
                  </a:txBody>
                  <a:tcPr/>
                </a:tc>
              </a:tr>
              <a:tr h="420047">
                <a:tc>
                  <a:txBody>
                    <a:bodyPr/>
                    <a:lstStyle/>
                    <a:p>
                      <a:endParaRPr lang="zh-CN" altLang="en-US"/>
                    </a:p>
                  </a:txBody>
                  <a:tcPr/>
                </a:tc>
                <a:tc>
                  <a:txBody>
                    <a:bodyPr/>
                    <a:lstStyle/>
                    <a:p>
                      <a:endParaRPr lang="zh-CN" altLang="en-US"/>
                    </a:p>
                  </a:txBody>
                  <a:tcPr/>
                </a:tc>
                <a:tc>
                  <a:txBody>
                    <a:bodyPr/>
                    <a:lstStyle/>
                    <a:p>
                      <a:r>
                        <a:rPr lang="zh-CN" altLang="en-US" dirty="0" smtClean="0"/>
                        <a:t>品牌便利店少</a:t>
                      </a:r>
                      <a:endParaRPr lang="zh-CN" altLang="en-US" dirty="0"/>
                    </a:p>
                  </a:txBody>
                  <a:tcPr/>
                </a:tc>
                <a:tc>
                  <a:txBody>
                    <a:bodyPr/>
                    <a:lstStyle/>
                    <a:p>
                      <a:endParaRPr lang="zh-CN" altLang="en-US" dirty="0"/>
                    </a:p>
                  </a:txBody>
                  <a:tcPr/>
                </a:tc>
                <a:tc>
                  <a:txBody>
                    <a:bodyPr/>
                    <a:lstStyle/>
                    <a:p>
                      <a:r>
                        <a:rPr lang="en-US" altLang="zh-CN" dirty="0" smtClean="0"/>
                        <a:t>Q</a:t>
                      </a:r>
                      <a:r>
                        <a:rPr lang="zh-CN" altLang="en-US" dirty="0" smtClean="0"/>
                        <a:t>便利品牌便利店，互联网前沿技术</a:t>
                      </a:r>
                      <a:r>
                        <a:rPr lang="en-US" altLang="zh-CN" dirty="0" smtClean="0"/>
                        <a:t>+</a:t>
                      </a:r>
                      <a:r>
                        <a:rPr lang="zh-CN" altLang="en-US" dirty="0" smtClean="0"/>
                        <a:t>实体零售</a:t>
                      </a:r>
                      <a:endParaRPr lang="zh-CN" altLang="en-US" dirty="0"/>
                    </a:p>
                  </a:txBody>
                  <a:tcPr/>
                </a:tc>
              </a:tr>
            </a:tbl>
          </a:graphicData>
        </a:graphic>
      </p:graphicFrame>
    </p:spTree>
    <p:extLst>
      <p:ext uri="{BB962C8B-B14F-4D97-AF65-F5344CB8AC3E}">
        <p14:creationId xmlns:p14="http://schemas.microsoft.com/office/powerpoint/2010/main" val="351078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20603" y="3162672"/>
            <a:ext cx="914400"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农村</a:t>
            </a:r>
          </a:p>
        </p:txBody>
      </p:sp>
      <p:sp>
        <p:nvSpPr>
          <p:cNvPr id="9" name="同心圆 8"/>
          <p:cNvSpPr/>
          <p:nvPr/>
        </p:nvSpPr>
        <p:spPr>
          <a:xfrm>
            <a:off x="2966120" y="1967136"/>
            <a:ext cx="3213484" cy="3334072"/>
          </a:xfrm>
          <a:prstGeom prst="donut">
            <a:avLst>
              <a:gd name="adj" fmla="val 1934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TextBox 9"/>
          <p:cNvSpPr txBox="1"/>
          <p:nvPr/>
        </p:nvSpPr>
        <p:spPr>
          <a:xfrm>
            <a:off x="4188532" y="2092616"/>
            <a:ext cx="673224" cy="369332"/>
          </a:xfrm>
          <a:prstGeom prst="rect">
            <a:avLst/>
          </a:prstGeom>
          <a:noFill/>
        </p:spPr>
        <p:txBody>
          <a:bodyPr wrap="square" rtlCol="0">
            <a:spAutoFit/>
          </a:bodyPr>
          <a:lstStyle/>
          <a:p>
            <a:r>
              <a:rPr lang="zh-CN" altLang="en-US" dirty="0" smtClean="0">
                <a:solidFill>
                  <a:schemeClr val="accent6">
                    <a:lumMod val="40000"/>
                    <a:lumOff val="60000"/>
                  </a:schemeClr>
                </a:solidFill>
              </a:rPr>
              <a:t>微信</a:t>
            </a:r>
            <a:endParaRPr lang="zh-CN" altLang="en-US" dirty="0">
              <a:solidFill>
                <a:schemeClr val="accent6">
                  <a:lumMod val="40000"/>
                  <a:lumOff val="60000"/>
                </a:schemeClr>
              </a:solidFill>
            </a:endParaRPr>
          </a:p>
        </p:txBody>
      </p:sp>
      <p:sp>
        <p:nvSpPr>
          <p:cNvPr id="11" name="TextBox 10"/>
          <p:cNvSpPr txBox="1"/>
          <p:nvPr/>
        </p:nvSpPr>
        <p:spPr>
          <a:xfrm>
            <a:off x="4188532" y="4741830"/>
            <a:ext cx="673224" cy="369332"/>
          </a:xfrm>
          <a:prstGeom prst="rect">
            <a:avLst/>
          </a:prstGeom>
          <a:noFill/>
        </p:spPr>
        <p:txBody>
          <a:bodyPr wrap="square" rtlCol="0">
            <a:spAutoFit/>
          </a:bodyPr>
          <a:lstStyle/>
          <a:p>
            <a:r>
              <a:rPr lang="zh-CN" altLang="en-US" dirty="0" smtClean="0">
                <a:solidFill>
                  <a:schemeClr val="accent6">
                    <a:lumMod val="40000"/>
                    <a:lumOff val="60000"/>
                  </a:schemeClr>
                </a:solidFill>
              </a:rPr>
              <a:t>微信</a:t>
            </a:r>
            <a:endParaRPr lang="zh-CN" altLang="en-US" dirty="0">
              <a:solidFill>
                <a:schemeClr val="accent6">
                  <a:lumMod val="40000"/>
                  <a:lumOff val="60000"/>
                </a:schemeClr>
              </a:solidFill>
            </a:endParaRPr>
          </a:p>
        </p:txBody>
      </p:sp>
      <p:sp>
        <p:nvSpPr>
          <p:cNvPr id="12" name="TextBox 11"/>
          <p:cNvSpPr txBox="1"/>
          <p:nvPr/>
        </p:nvSpPr>
        <p:spPr>
          <a:xfrm>
            <a:off x="2948923" y="3367472"/>
            <a:ext cx="673224" cy="369332"/>
          </a:xfrm>
          <a:prstGeom prst="rect">
            <a:avLst/>
          </a:prstGeom>
          <a:noFill/>
        </p:spPr>
        <p:txBody>
          <a:bodyPr wrap="square" rtlCol="0">
            <a:spAutoFit/>
          </a:bodyPr>
          <a:lstStyle/>
          <a:p>
            <a:r>
              <a:rPr lang="zh-CN" altLang="en-US" dirty="0" smtClean="0">
                <a:solidFill>
                  <a:schemeClr val="accent6">
                    <a:lumMod val="40000"/>
                    <a:lumOff val="60000"/>
                  </a:schemeClr>
                </a:solidFill>
              </a:rPr>
              <a:t>微信</a:t>
            </a:r>
            <a:endParaRPr lang="zh-CN" altLang="en-US" dirty="0">
              <a:solidFill>
                <a:schemeClr val="accent6">
                  <a:lumMod val="40000"/>
                  <a:lumOff val="60000"/>
                </a:schemeClr>
              </a:solidFill>
            </a:endParaRPr>
          </a:p>
        </p:txBody>
      </p:sp>
      <p:sp>
        <p:nvSpPr>
          <p:cNvPr id="13" name="TextBox 12"/>
          <p:cNvSpPr txBox="1"/>
          <p:nvPr/>
        </p:nvSpPr>
        <p:spPr>
          <a:xfrm>
            <a:off x="5508104" y="3367472"/>
            <a:ext cx="673224" cy="369332"/>
          </a:xfrm>
          <a:prstGeom prst="rect">
            <a:avLst/>
          </a:prstGeom>
          <a:noFill/>
        </p:spPr>
        <p:txBody>
          <a:bodyPr wrap="square" rtlCol="0">
            <a:spAutoFit/>
          </a:bodyPr>
          <a:lstStyle/>
          <a:p>
            <a:r>
              <a:rPr lang="zh-CN" altLang="en-US" dirty="0" smtClean="0">
                <a:solidFill>
                  <a:schemeClr val="accent6">
                    <a:lumMod val="40000"/>
                    <a:lumOff val="60000"/>
                  </a:schemeClr>
                </a:solidFill>
              </a:rPr>
              <a:t>微信</a:t>
            </a:r>
            <a:endParaRPr lang="zh-CN" altLang="en-US" dirty="0">
              <a:solidFill>
                <a:schemeClr val="accent6">
                  <a:lumMod val="40000"/>
                  <a:lumOff val="60000"/>
                </a:schemeClr>
              </a:solidFill>
            </a:endParaRPr>
          </a:p>
        </p:txBody>
      </p:sp>
      <p:sp>
        <p:nvSpPr>
          <p:cNvPr id="14" name="同心圆 13"/>
          <p:cNvSpPr/>
          <p:nvPr/>
        </p:nvSpPr>
        <p:spPr>
          <a:xfrm>
            <a:off x="2267744" y="1372126"/>
            <a:ext cx="4608512" cy="4505146"/>
          </a:xfrm>
          <a:prstGeom prst="donut">
            <a:avLst>
              <a:gd name="adj" fmla="val 14418"/>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TextBox 14"/>
          <p:cNvSpPr txBox="1"/>
          <p:nvPr/>
        </p:nvSpPr>
        <p:spPr>
          <a:xfrm>
            <a:off x="6228184" y="3373678"/>
            <a:ext cx="673224" cy="369332"/>
          </a:xfrm>
          <a:prstGeom prst="rect">
            <a:avLst/>
          </a:prstGeom>
          <a:noFill/>
        </p:spPr>
        <p:txBody>
          <a:bodyPr wrap="square" rtlCol="0">
            <a:spAutoFit/>
          </a:bodyPr>
          <a:lstStyle/>
          <a:p>
            <a:r>
              <a:rPr lang="zh-CN" altLang="en-US" dirty="0">
                <a:solidFill>
                  <a:schemeClr val="accent3">
                    <a:lumMod val="20000"/>
                    <a:lumOff val="80000"/>
                  </a:schemeClr>
                </a:solidFill>
              </a:rPr>
              <a:t>趣销</a:t>
            </a:r>
          </a:p>
        </p:txBody>
      </p:sp>
      <p:sp>
        <p:nvSpPr>
          <p:cNvPr id="16" name="TextBox 15"/>
          <p:cNvSpPr txBox="1"/>
          <p:nvPr/>
        </p:nvSpPr>
        <p:spPr>
          <a:xfrm>
            <a:off x="2314600" y="3341412"/>
            <a:ext cx="673224" cy="369332"/>
          </a:xfrm>
          <a:prstGeom prst="rect">
            <a:avLst/>
          </a:prstGeom>
          <a:noFill/>
        </p:spPr>
        <p:txBody>
          <a:bodyPr wrap="square" rtlCol="0">
            <a:spAutoFit/>
          </a:bodyPr>
          <a:lstStyle/>
          <a:p>
            <a:r>
              <a:rPr lang="zh-CN" altLang="en-US" dirty="0">
                <a:solidFill>
                  <a:schemeClr val="accent3">
                    <a:lumMod val="20000"/>
                    <a:lumOff val="80000"/>
                  </a:schemeClr>
                </a:solidFill>
              </a:rPr>
              <a:t>趣销</a:t>
            </a:r>
          </a:p>
        </p:txBody>
      </p:sp>
      <p:sp>
        <p:nvSpPr>
          <p:cNvPr id="17" name="TextBox 16"/>
          <p:cNvSpPr txBox="1"/>
          <p:nvPr/>
        </p:nvSpPr>
        <p:spPr>
          <a:xfrm>
            <a:off x="4188532" y="5327186"/>
            <a:ext cx="673224" cy="369332"/>
          </a:xfrm>
          <a:prstGeom prst="rect">
            <a:avLst/>
          </a:prstGeom>
          <a:noFill/>
        </p:spPr>
        <p:txBody>
          <a:bodyPr wrap="square" rtlCol="0">
            <a:spAutoFit/>
          </a:bodyPr>
          <a:lstStyle/>
          <a:p>
            <a:r>
              <a:rPr lang="zh-CN" altLang="en-US" dirty="0">
                <a:solidFill>
                  <a:schemeClr val="accent3">
                    <a:lumMod val="20000"/>
                    <a:lumOff val="80000"/>
                  </a:schemeClr>
                </a:solidFill>
              </a:rPr>
              <a:t>趣销</a:t>
            </a:r>
          </a:p>
        </p:txBody>
      </p:sp>
      <p:sp>
        <p:nvSpPr>
          <p:cNvPr id="18" name="TextBox 17"/>
          <p:cNvSpPr txBox="1"/>
          <p:nvPr/>
        </p:nvSpPr>
        <p:spPr>
          <a:xfrm>
            <a:off x="4188532" y="1501470"/>
            <a:ext cx="673224" cy="369332"/>
          </a:xfrm>
          <a:prstGeom prst="rect">
            <a:avLst/>
          </a:prstGeom>
          <a:noFill/>
        </p:spPr>
        <p:txBody>
          <a:bodyPr wrap="square" rtlCol="0">
            <a:spAutoFit/>
          </a:bodyPr>
          <a:lstStyle/>
          <a:p>
            <a:r>
              <a:rPr lang="zh-CN" altLang="en-US" dirty="0">
                <a:solidFill>
                  <a:schemeClr val="accent3">
                    <a:lumMod val="20000"/>
                    <a:lumOff val="80000"/>
                  </a:schemeClr>
                </a:solidFill>
              </a:rPr>
              <a:t>趣销</a:t>
            </a:r>
          </a:p>
        </p:txBody>
      </p:sp>
      <p:sp>
        <p:nvSpPr>
          <p:cNvPr id="19" name="TextBox 18"/>
          <p:cNvSpPr txBox="1"/>
          <p:nvPr/>
        </p:nvSpPr>
        <p:spPr>
          <a:xfrm>
            <a:off x="2818656" y="2092616"/>
            <a:ext cx="673224" cy="369332"/>
          </a:xfrm>
          <a:prstGeom prst="rect">
            <a:avLst/>
          </a:prstGeom>
          <a:noFill/>
        </p:spPr>
        <p:txBody>
          <a:bodyPr wrap="square" rtlCol="0">
            <a:spAutoFit/>
          </a:bodyPr>
          <a:lstStyle/>
          <a:p>
            <a:r>
              <a:rPr lang="zh-CN" altLang="en-US" dirty="0">
                <a:solidFill>
                  <a:schemeClr val="accent3">
                    <a:lumMod val="20000"/>
                    <a:lumOff val="80000"/>
                  </a:schemeClr>
                </a:solidFill>
              </a:rPr>
              <a:t>趣销</a:t>
            </a:r>
          </a:p>
        </p:txBody>
      </p:sp>
      <p:sp>
        <p:nvSpPr>
          <p:cNvPr id="20" name="TextBox 19"/>
          <p:cNvSpPr txBox="1"/>
          <p:nvPr/>
        </p:nvSpPr>
        <p:spPr>
          <a:xfrm>
            <a:off x="5724128" y="2092616"/>
            <a:ext cx="673224" cy="369332"/>
          </a:xfrm>
          <a:prstGeom prst="rect">
            <a:avLst/>
          </a:prstGeom>
          <a:noFill/>
        </p:spPr>
        <p:txBody>
          <a:bodyPr wrap="square" rtlCol="0">
            <a:spAutoFit/>
          </a:bodyPr>
          <a:lstStyle/>
          <a:p>
            <a:r>
              <a:rPr lang="zh-CN" altLang="en-US" dirty="0">
                <a:solidFill>
                  <a:schemeClr val="accent3">
                    <a:lumMod val="20000"/>
                    <a:lumOff val="80000"/>
                  </a:schemeClr>
                </a:solidFill>
              </a:rPr>
              <a:t>趣销</a:t>
            </a:r>
          </a:p>
        </p:txBody>
      </p:sp>
      <p:sp>
        <p:nvSpPr>
          <p:cNvPr id="21" name="TextBox 20"/>
          <p:cNvSpPr txBox="1"/>
          <p:nvPr/>
        </p:nvSpPr>
        <p:spPr>
          <a:xfrm>
            <a:off x="2746648" y="4679114"/>
            <a:ext cx="673224" cy="369332"/>
          </a:xfrm>
          <a:prstGeom prst="rect">
            <a:avLst/>
          </a:prstGeom>
          <a:noFill/>
        </p:spPr>
        <p:txBody>
          <a:bodyPr wrap="square" rtlCol="0">
            <a:spAutoFit/>
          </a:bodyPr>
          <a:lstStyle/>
          <a:p>
            <a:r>
              <a:rPr lang="zh-CN" altLang="en-US" dirty="0">
                <a:solidFill>
                  <a:schemeClr val="accent3">
                    <a:lumMod val="20000"/>
                    <a:lumOff val="80000"/>
                  </a:schemeClr>
                </a:solidFill>
              </a:rPr>
              <a:t>趣销</a:t>
            </a:r>
          </a:p>
        </p:txBody>
      </p:sp>
      <p:sp>
        <p:nvSpPr>
          <p:cNvPr id="22" name="TextBox 21"/>
          <p:cNvSpPr txBox="1"/>
          <p:nvPr/>
        </p:nvSpPr>
        <p:spPr>
          <a:xfrm>
            <a:off x="5796136" y="4679114"/>
            <a:ext cx="673224" cy="369332"/>
          </a:xfrm>
          <a:prstGeom prst="rect">
            <a:avLst/>
          </a:prstGeom>
          <a:noFill/>
        </p:spPr>
        <p:txBody>
          <a:bodyPr wrap="square" rtlCol="0">
            <a:spAutoFit/>
          </a:bodyPr>
          <a:lstStyle/>
          <a:p>
            <a:r>
              <a:rPr lang="zh-CN" altLang="en-US" dirty="0">
                <a:solidFill>
                  <a:schemeClr val="accent3">
                    <a:lumMod val="20000"/>
                    <a:lumOff val="80000"/>
                  </a:schemeClr>
                </a:solidFill>
              </a:rPr>
              <a:t>趣销</a:t>
            </a:r>
          </a:p>
        </p:txBody>
      </p:sp>
      <p:sp>
        <p:nvSpPr>
          <p:cNvPr id="23" name="同心圆 22"/>
          <p:cNvSpPr/>
          <p:nvPr/>
        </p:nvSpPr>
        <p:spPr>
          <a:xfrm>
            <a:off x="1331640" y="405376"/>
            <a:ext cx="6480000" cy="6408000"/>
          </a:xfrm>
          <a:prstGeom prst="donut">
            <a:avLst>
              <a:gd name="adj" fmla="val 14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TextBox 23"/>
          <p:cNvSpPr txBox="1"/>
          <p:nvPr/>
        </p:nvSpPr>
        <p:spPr>
          <a:xfrm>
            <a:off x="1522512" y="3341412"/>
            <a:ext cx="673224" cy="369332"/>
          </a:xfrm>
          <a:prstGeom prst="rect">
            <a:avLst/>
          </a:prstGeom>
          <a:noFill/>
        </p:spPr>
        <p:txBody>
          <a:bodyPr wrap="square" rtlCol="0">
            <a:spAutoFit/>
          </a:bodyPr>
          <a:lstStyle/>
          <a:p>
            <a:r>
              <a:rPr lang="zh-CN" altLang="en-US" dirty="0" smtClean="0">
                <a:solidFill>
                  <a:schemeClr val="accent3">
                    <a:lumMod val="20000"/>
                    <a:lumOff val="80000"/>
                  </a:schemeClr>
                </a:solidFill>
              </a:rPr>
              <a:t>快销</a:t>
            </a:r>
            <a:endParaRPr lang="zh-CN" altLang="en-US" dirty="0">
              <a:solidFill>
                <a:schemeClr val="accent3">
                  <a:lumMod val="20000"/>
                  <a:lumOff val="80000"/>
                </a:schemeClr>
              </a:solidFill>
            </a:endParaRPr>
          </a:p>
        </p:txBody>
      </p:sp>
      <p:sp>
        <p:nvSpPr>
          <p:cNvPr id="25" name="TextBox 24"/>
          <p:cNvSpPr txBox="1"/>
          <p:nvPr/>
        </p:nvSpPr>
        <p:spPr>
          <a:xfrm>
            <a:off x="3995936" y="6150632"/>
            <a:ext cx="1319572" cy="369332"/>
          </a:xfrm>
          <a:prstGeom prst="rect">
            <a:avLst/>
          </a:prstGeom>
          <a:noFill/>
        </p:spPr>
        <p:txBody>
          <a:bodyPr wrap="square" rtlCol="0">
            <a:spAutoFit/>
          </a:bodyPr>
          <a:lstStyle/>
          <a:p>
            <a:r>
              <a:rPr lang="zh-CN" altLang="en-US" dirty="0" smtClean="0">
                <a:solidFill>
                  <a:schemeClr val="accent3">
                    <a:lumMod val="20000"/>
                    <a:lumOff val="80000"/>
                  </a:schemeClr>
                </a:solidFill>
              </a:rPr>
              <a:t>家居生活</a:t>
            </a:r>
            <a:endParaRPr lang="zh-CN" altLang="en-US" dirty="0">
              <a:solidFill>
                <a:schemeClr val="accent3">
                  <a:lumMod val="20000"/>
                  <a:lumOff val="80000"/>
                </a:schemeClr>
              </a:solidFill>
            </a:endParaRPr>
          </a:p>
        </p:txBody>
      </p:sp>
      <p:sp>
        <p:nvSpPr>
          <p:cNvPr id="26" name="TextBox 25"/>
          <p:cNvSpPr txBox="1"/>
          <p:nvPr/>
        </p:nvSpPr>
        <p:spPr>
          <a:xfrm>
            <a:off x="7020272" y="3342320"/>
            <a:ext cx="673224" cy="369332"/>
          </a:xfrm>
          <a:prstGeom prst="rect">
            <a:avLst/>
          </a:prstGeom>
          <a:noFill/>
        </p:spPr>
        <p:txBody>
          <a:bodyPr wrap="square" rtlCol="0">
            <a:spAutoFit/>
          </a:bodyPr>
          <a:lstStyle/>
          <a:p>
            <a:r>
              <a:rPr lang="zh-CN" altLang="en-US" dirty="0">
                <a:solidFill>
                  <a:schemeClr val="accent3">
                    <a:lumMod val="20000"/>
                    <a:lumOff val="80000"/>
                  </a:schemeClr>
                </a:solidFill>
              </a:rPr>
              <a:t>电器</a:t>
            </a:r>
          </a:p>
        </p:txBody>
      </p:sp>
      <p:sp>
        <p:nvSpPr>
          <p:cNvPr id="28" name="TextBox 27"/>
          <p:cNvSpPr txBox="1"/>
          <p:nvPr/>
        </p:nvSpPr>
        <p:spPr>
          <a:xfrm>
            <a:off x="3949080" y="668732"/>
            <a:ext cx="1415008" cy="369332"/>
          </a:xfrm>
          <a:prstGeom prst="rect">
            <a:avLst/>
          </a:prstGeom>
          <a:noFill/>
        </p:spPr>
        <p:txBody>
          <a:bodyPr wrap="square" rtlCol="0">
            <a:spAutoFit/>
          </a:bodyPr>
          <a:lstStyle/>
          <a:p>
            <a:r>
              <a:rPr lang="zh-CN" altLang="en-US" dirty="0" smtClean="0">
                <a:solidFill>
                  <a:schemeClr val="accent3">
                    <a:lumMod val="20000"/>
                    <a:lumOff val="80000"/>
                  </a:schemeClr>
                </a:solidFill>
              </a:rPr>
              <a:t>日常出行</a:t>
            </a:r>
            <a:endParaRPr lang="zh-CN" altLang="en-US" dirty="0">
              <a:solidFill>
                <a:schemeClr val="accent3">
                  <a:lumMod val="20000"/>
                  <a:lumOff val="80000"/>
                </a:schemeClr>
              </a:solidFill>
            </a:endParaRPr>
          </a:p>
        </p:txBody>
      </p:sp>
      <p:sp>
        <p:nvSpPr>
          <p:cNvPr id="29" name="TextBox 28"/>
          <p:cNvSpPr txBox="1"/>
          <p:nvPr/>
        </p:nvSpPr>
        <p:spPr>
          <a:xfrm>
            <a:off x="2195736" y="1460820"/>
            <a:ext cx="673224" cy="369332"/>
          </a:xfrm>
          <a:prstGeom prst="rect">
            <a:avLst/>
          </a:prstGeom>
          <a:noFill/>
        </p:spPr>
        <p:txBody>
          <a:bodyPr wrap="square" rtlCol="0">
            <a:spAutoFit/>
          </a:bodyPr>
          <a:lstStyle/>
          <a:p>
            <a:r>
              <a:rPr lang="zh-CN" altLang="en-US" dirty="0">
                <a:solidFill>
                  <a:schemeClr val="accent3">
                    <a:lumMod val="20000"/>
                    <a:lumOff val="80000"/>
                  </a:schemeClr>
                </a:solidFill>
              </a:rPr>
              <a:t>农用</a:t>
            </a:r>
          </a:p>
        </p:txBody>
      </p:sp>
      <p:sp>
        <p:nvSpPr>
          <p:cNvPr id="31" name="TextBox 30"/>
          <p:cNvSpPr txBox="1"/>
          <p:nvPr/>
        </p:nvSpPr>
        <p:spPr>
          <a:xfrm>
            <a:off x="6397352" y="1542120"/>
            <a:ext cx="673224" cy="369332"/>
          </a:xfrm>
          <a:prstGeom prst="rect">
            <a:avLst/>
          </a:prstGeom>
          <a:noFill/>
        </p:spPr>
        <p:txBody>
          <a:bodyPr wrap="square" rtlCol="0">
            <a:spAutoFit/>
          </a:bodyPr>
          <a:lstStyle/>
          <a:p>
            <a:r>
              <a:rPr lang="zh-CN" altLang="en-US" dirty="0">
                <a:solidFill>
                  <a:schemeClr val="accent3">
                    <a:lumMod val="20000"/>
                    <a:lumOff val="80000"/>
                  </a:schemeClr>
                </a:solidFill>
              </a:rPr>
              <a:t>吃喝</a:t>
            </a:r>
          </a:p>
        </p:txBody>
      </p:sp>
      <p:sp>
        <p:nvSpPr>
          <p:cNvPr id="32" name="TextBox 31"/>
          <p:cNvSpPr txBox="1"/>
          <p:nvPr/>
        </p:nvSpPr>
        <p:spPr>
          <a:xfrm>
            <a:off x="2170584" y="5358544"/>
            <a:ext cx="673224" cy="369332"/>
          </a:xfrm>
          <a:prstGeom prst="rect">
            <a:avLst/>
          </a:prstGeom>
          <a:noFill/>
        </p:spPr>
        <p:txBody>
          <a:bodyPr wrap="square" rtlCol="0">
            <a:spAutoFit/>
          </a:bodyPr>
          <a:lstStyle/>
          <a:p>
            <a:r>
              <a:rPr lang="zh-CN" altLang="en-US" dirty="0" smtClean="0">
                <a:solidFill>
                  <a:schemeClr val="accent3">
                    <a:lumMod val="20000"/>
                    <a:lumOff val="80000"/>
                  </a:schemeClr>
                </a:solidFill>
              </a:rPr>
              <a:t>母婴</a:t>
            </a:r>
            <a:endParaRPr lang="zh-CN" altLang="en-US" dirty="0">
              <a:solidFill>
                <a:schemeClr val="accent3">
                  <a:lumMod val="20000"/>
                  <a:lumOff val="80000"/>
                </a:schemeClr>
              </a:solidFill>
            </a:endParaRPr>
          </a:p>
        </p:txBody>
      </p:sp>
      <p:sp>
        <p:nvSpPr>
          <p:cNvPr id="33" name="TextBox 32"/>
          <p:cNvSpPr txBox="1"/>
          <p:nvPr/>
        </p:nvSpPr>
        <p:spPr>
          <a:xfrm>
            <a:off x="6372200" y="5358544"/>
            <a:ext cx="673224" cy="369332"/>
          </a:xfrm>
          <a:prstGeom prst="rect">
            <a:avLst/>
          </a:prstGeom>
          <a:noFill/>
        </p:spPr>
        <p:txBody>
          <a:bodyPr wrap="square" rtlCol="0">
            <a:spAutoFit/>
          </a:bodyPr>
          <a:lstStyle/>
          <a:p>
            <a:r>
              <a:rPr lang="zh-CN" altLang="en-US" dirty="0" smtClean="0">
                <a:solidFill>
                  <a:schemeClr val="accent3">
                    <a:lumMod val="20000"/>
                    <a:lumOff val="80000"/>
                  </a:schemeClr>
                </a:solidFill>
              </a:rPr>
              <a:t>衣帽</a:t>
            </a:r>
            <a:endParaRPr lang="zh-CN" altLang="en-US" dirty="0">
              <a:solidFill>
                <a:schemeClr val="accent3">
                  <a:lumMod val="20000"/>
                  <a:lumOff val="80000"/>
                </a:schemeClr>
              </a:solidFill>
            </a:endParaRPr>
          </a:p>
        </p:txBody>
      </p:sp>
      <p:sp>
        <p:nvSpPr>
          <p:cNvPr id="34" name="TextBox 33"/>
          <p:cNvSpPr txBox="1"/>
          <p:nvPr/>
        </p:nvSpPr>
        <p:spPr>
          <a:xfrm>
            <a:off x="-36512" y="5873633"/>
            <a:ext cx="2255676" cy="923330"/>
          </a:xfrm>
          <a:prstGeom prst="rect">
            <a:avLst/>
          </a:prstGeom>
          <a:noFill/>
        </p:spPr>
        <p:txBody>
          <a:bodyPr wrap="square" rtlCol="0">
            <a:spAutoFit/>
          </a:bodyPr>
          <a:lstStyle/>
          <a:p>
            <a:r>
              <a:rPr lang="zh-CN" altLang="en-US" b="1" dirty="0" smtClean="0"/>
              <a:t>蓝色</a:t>
            </a:r>
            <a:r>
              <a:rPr lang="zh-CN" altLang="en-US" b="1" dirty="0" smtClean="0"/>
              <a:t>：中小企业</a:t>
            </a:r>
            <a:endParaRPr lang="en-US" altLang="zh-CN" b="1" dirty="0" smtClean="0"/>
          </a:p>
          <a:p>
            <a:r>
              <a:rPr lang="zh-CN" altLang="en-US" b="1" dirty="0" smtClean="0"/>
              <a:t>紫色：趣销智能商城</a:t>
            </a:r>
            <a:endParaRPr lang="en-US" altLang="zh-CN" b="1" dirty="0" smtClean="0"/>
          </a:p>
          <a:p>
            <a:r>
              <a:rPr lang="zh-CN" altLang="en-US" b="1" dirty="0" smtClean="0"/>
              <a:t>绿色：微</a:t>
            </a:r>
            <a:r>
              <a:rPr lang="zh-CN" altLang="en-US" b="1" dirty="0" smtClean="0"/>
              <a:t>信公众平台</a:t>
            </a:r>
            <a:endParaRPr lang="zh-CN" altLang="en-US" b="1" dirty="0"/>
          </a:p>
        </p:txBody>
      </p:sp>
      <p:sp>
        <p:nvSpPr>
          <p:cNvPr id="35" name="TextBox 34"/>
          <p:cNvSpPr txBox="1"/>
          <p:nvPr/>
        </p:nvSpPr>
        <p:spPr>
          <a:xfrm>
            <a:off x="2195736" y="-27384"/>
            <a:ext cx="4849688" cy="461665"/>
          </a:xfrm>
          <a:prstGeom prst="rect">
            <a:avLst/>
          </a:prstGeom>
          <a:noFill/>
        </p:spPr>
        <p:txBody>
          <a:bodyPr wrap="square" rtlCol="0">
            <a:spAutoFit/>
          </a:bodyPr>
          <a:lstStyle/>
          <a:p>
            <a:r>
              <a:rPr lang="zh-CN" altLang="en-US" sz="2400" dirty="0" smtClean="0"/>
              <a:t>企业</a:t>
            </a:r>
            <a:r>
              <a:rPr lang="en-US" altLang="zh-CN" sz="2400" dirty="0" smtClean="0"/>
              <a:t>+</a:t>
            </a:r>
            <a:r>
              <a:rPr lang="zh-CN" altLang="en-US" sz="2400" dirty="0" smtClean="0"/>
              <a:t>趣销</a:t>
            </a:r>
            <a:r>
              <a:rPr lang="en-US" altLang="zh-CN" sz="2400" dirty="0" smtClean="0"/>
              <a:t>+</a:t>
            </a:r>
            <a:r>
              <a:rPr lang="zh-CN" altLang="en-US" sz="2400" dirty="0" smtClean="0"/>
              <a:t>微信重构农村万亿消费！</a:t>
            </a:r>
            <a:endParaRPr lang="zh-CN" altLang="en-US" sz="2400" dirty="0"/>
          </a:p>
        </p:txBody>
      </p:sp>
    </p:spTree>
    <p:extLst>
      <p:ext uri="{BB962C8B-B14F-4D97-AF65-F5344CB8AC3E}">
        <p14:creationId xmlns:p14="http://schemas.microsoft.com/office/powerpoint/2010/main" val="293533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7744" y="90872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销售</a:t>
            </a:r>
            <a:endParaRPr lang="zh-CN" altLang="en-US" dirty="0"/>
          </a:p>
        </p:txBody>
      </p:sp>
      <p:sp>
        <p:nvSpPr>
          <p:cNvPr id="30" name="TextBox 29"/>
          <p:cNvSpPr txBox="1"/>
          <p:nvPr/>
        </p:nvSpPr>
        <p:spPr>
          <a:xfrm>
            <a:off x="1766077" y="4280104"/>
            <a:ext cx="673224" cy="369332"/>
          </a:xfrm>
          <a:prstGeom prst="rect">
            <a:avLst/>
          </a:prstGeom>
          <a:noFill/>
        </p:spPr>
        <p:txBody>
          <a:bodyPr wrap="square" rtlCol="0">
            <a:spAutoFit/>
          </a:bodyPr>
          <a:lstStyle/>
          <a:p>
            <a:r>
              <a:rPr lang="zh-CN" altLang="en-US" dirty="0" smtClean="0">
                <a:solidFill>
                  <a:schemeClr val="accent3">
                    <a:lumMod val="20000"/>
                    <a:lumOff val="80000"/>
                  </a:schemeClr>
                </a:solidFill>
              </a:rPr>
              <a:t>白丧</a:t>
            </a:r>
            <a:endParaRPr lang="zh-CN" altLang="en-US" dirty="0">
              <a:solidFill>
                <a:schemeClr val="accent3">
                  <a:lumMod val="20000"/>
                  <a:lumOff val="80000"/>
                </a:schemeClr>
              </a:solidFill>
            </a:endParaRPr>
          </a:p>
        </p:txBody>
      </p:sp>
      <p:sp>
        <p:nvSpPr>
          <p:cNvPr id="36" name="矩形 35"/>
          <p:cNvSpPr/>
          <p:nvPr/>
        </p:nvSpPr>
        <p:spPr>
          <a:xfrm>
            <a:off x="6020477" y="90872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人</a:t>
            </a:r>
          </a:p>
        </p:txBody>
      </p:sp>
      <p:sp>
        <p:nvSpPr>
          <p:cNvPr id="7" name="左右箭头 6"/>
          <p:cNvSpPr/>
          <p:nvPr/>
        </p:nvSpPr>
        <p:spPr>
          <a:xfrm>
            <a:off x="3182144" y="1113417"/>
            <a:ext cx="2838333"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169973" y="90872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趣销</a:t>
            </a:r>
            <a:endParaRPr lang="zh-CN" altLang="en-US" dirty="0"/>
          </a:p>
        </p:txBody>
      </p:sp>
      <p:sp>
        <p:nvSpPr>
          <p:cNvPr id="8" name="TextBox 7"/>
          <p:cNvSpPr txBox="1"/>
          <p:nvPr/>
        </p:nvSpPr>
        <p:spPr>
          <a:xfrm>
            <a:off x="3419872" y="2183160"/>
            <a:ext cx="2520280" cy="400110"/>
          </a:xfrm>
          <a:prstGeom prst="rect">
            <a:avLst/>
          </a:prstGeom>
          <a:noFill/>
        </p:spPr>
        <p:txBody>
          <a:bodyPr wrap="square" rtlCol="0">
            <a:spAutoFit/>
          </a:bodyPr>
          <a:lstStyle/>
          <a:p>
            <a:pPr algn="ctr"/>
            <a:r>
              <a:rPr lang="zh-CN" altLang="en-US" sz="2000" b="1" dirty="0" smtClean="0">
                <a:solidFill>
                  <a:srgbClr val="FF0000"/>
                </a:solidFill>
              </a:rPr>
              <a:t>有温度的零售！</a:t>
            </a:r>
            <a:endParaRPr lang="zh-CN" altLang="en-US" sz="2000" b="1" dirty="0">
              <a:solidFill>
                <a:srgbClr val="FF0000"/>
              </a:solidFill>
            </a:endParaRPr>
          </a:p>
        </p:txBody>
      </p:sp>
      <p:sp>
        <p:nvSpPr>
          <p:cNvPr id="27" name="TextBox 26"/>
          <p:cNvSpPr txBox="1"/>
          <p:nvPr/>
        </p:nvSpPr>
        <p:spPr>
          <a:xfrm>
            <a:off x="0" y="3951422"/>
            <a:ext cx="9144000" cy="2031325"/>
          </a:xfrm>
          <a:prstGeom prst="rect">
            <a:avLst/>
          </a:prstGeom>
          <a:noFill/>
        </p:spPr>
        <p:txBody>
          <a:bodyPr wrap="square" rtlCol="0">
            <a:spAutoFit/>
          </a:bodyPr>
          <a:lstStyle/>
          <a:p>
            <a:r>
              <a:rPr lang="zh-CN" altLang="en-US" dirty="0" smtClean="0"/>
              <a:t>每个人都可以通过趣销智能商城与认证企业销售建立联系，可以直接通过趣销智能商城完成线上下单，可以直接咨询企业销售任何问题，每一单都带着企业销售的温度，企业销售通过趣销智能商城递出的每一张企业名片都代表着他</a:t>
            </a:r>
            <a:r>
              <a:rPr lang="en-US" altLang="zh-CN" dirty="0" smtClean="0"/>
              <a:t>/</a:t>
            </a:r>
            <a:r>
              <a:rPr lang="zh-CN" altLang="en-US" dirty="0" smtClean="0"/>
              <a:t>她所属的企业，代表着企业的信用，也代表着企业产品的质量，每个人都可以通过趣销智能商城直接触达企业销售，每一单售卖都有趣销智能商城的售假险做保护，所以通过趣销商城销售的每一单都可以保证是正品！</a:t>
            </a:r>
            <a:endParaRPr lang="en-US" altLang="zh-CN" dirty="0" smtClean="0"/>
          </a:p>
          <a:p>
            <a:pPr algn="ctr"/>
            <a:endParaRPr lang="en-US" altLang="zh-CN" dirty="0" smtClean="0"/>
          </a:p>
          <a:p>
            <a:pPr algn="ctr"/>
            <a:r>
              <a:rPr lang="zh-CN" altLang="en-US" b="1" dirty="0" smtClean="0">
                <a:solidFill>
                  <a:srgbClr val="FF0000"/>
                </a:solidFill>
              </a:rPr>
              <a:t>每</a:t>
            </a:r>
            <a:r>
              <a:rPr lang="zh-CN" altLang="en-US" b="1" dirty="0">
                <a:solidFill>
                  <a:srgbClr val="FF0000"/>
                </a:solidFill>
              </a:rPr>
              <a:t>一</a:t>
            </a:r>
            <a:r>
              <a:rPr lang="zh-CN" altLang="en-US" b="1" dirty="0" smtClean="0">
                <a:solidFill>
                  <a:srgbClr val="FF0000"/>
                </a:solidFill>
              </a:rPr>
              <a:t>单销售都关系着这个销售在这个行业的生存，关系着这个企业在这个行业的生存！</a:t>
            </a:r>
            <a:endParaRPr lang="zh-CN" altLang="en-US" b="1" dirty="0">
              <a:solidFill>
                <a:srgbClr val="FF0000"/>
              </a:solidFill>
            </a:endParaRPr>
          </a:p>
        </p:txBody>
      </p:sp>
      <p:sp>
        <p:nvSpPr>
          <p:cNvPr id="37" name="TextBox 36"/>
          <p:cNvSpPr txBox="1"/>
          <p:nvPr/>
        </p:nvSpPr>
        <p:spPr>
          <a:xfrm>
            <a:off x="107504" y="3015318"/>
            <a:ext cx="9036496" cy="646331"/>
          </a:xfrm>
          <a:prstGeom prst="rect">
            <a:avLst/>
          </a:prstGeom>
          <a:noFill/>
        </p:spPr>
        <p:txBody>
          <a:bodyPr wrap="square" rtlCol="0">
            <a:spAutoFit/>
          </a:bodyPr>
          <a:lstStyle/>
          <a:p>
            <a:pPr algn="ctr"/>
            <a:r>
              <a:rPr lang="zh-CN" altLang="en-US" b="1" dirty="0" smtClean="0">
                <a:solidFill>
                  <a:srgbClr val="FF0000"/>
                </a:solidFill>
              </a:rPr>
              <a:t>有质量的保证的零售</a:t>
            </a:r>
            <a:endParaRPr lang="en-US" altLang="zh-CN" b="1" dirty="0" smtClean="0">
              <a:solidFill>
                <a:srgbClr val="FF0000"/>
              </a:solidFill>
            </a:endParaRPr>
          </a:p>
          <a:p>
            <a:r>
              <a:rPr lang="en-US" altLang="zh-CN" dirty="0" smtClean="0"/>
              <a:t>1</a:t>
            </a:r>
            <a:r>
              <a:rPr lang="zh-CN" altLang="en-US" dirty="0" smtClean="0"/>
              <a:t>）国家注册企业    </a:t>
            </a:r>
            <a:r>
              <a:rPr lang="en-US" altLang="zh-CN" dirty="0" smtClean="0"/>
              <a:t>2</a:t>
            </a:r>
            <a:r>
              <a:rPr lang="zh-CN" altLang="en-US" dirty="0" smtClean="0"/>
              <a:t>）企业认证销售     </a:t>
            </a:r>
            <a:r>
              <a:rPr lang="en-US" altLang="zh-CN" dirty="0" smtClean="0"/>
              <a:t>3</a:t>
            </a:r>
            <a:r>
              <a:rPr lang="zh-CN" altLang="en-US" dirty="0" smtClean="0"/>
              <a:t>）连接国家企业黑名单名录       </a:t>
            </a:r>
            <a:r>
              <a:rPr lang="en-US" altLang="zh-CN" dirty="0" smtClean="0"/>
              <a:t>4</a:t>
            </a:r>
            <a:r>
              <a:rPr lang="zh-CN" altLang="en-US" dirty="0" smtClean="0"/>
              <a:t>）趣销高额罚款 </a:t>
            </a:r>
            <a:endParaRPr lang="zh-CN" altLang="en-US" dirty="0"/>
          </a:p>
        </p:txBody>
      </p:sp>
    </p:spTree>
    <p:extLst>
      <p:ext uri="{BB962C8B-B14F-4D97-AF65-F5344CB8AC3E}">
        <p14:creationId xmlns:p14="http://schemas.microsoft.com/office/powerpoint/2010/main" val="201711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666562"/>
            <a:ext cx="9144000" cy="1754326"/>
          </a:xfrm>
          <a:prstGeom prst="rect">
            <a:avLst/>
          </a:prstGeom>
        </p:spPr>
        <p:txBody>
          <a:bodyPr wrap="square">
            <a:spAutoFit/>
          </a:bodyPr>
          <a:lstStyle/>
          <a:p>
            <a:r>
              <a:rPr lang="zh-CN" altLang="en-US" dirty="0" smtClean="0"/>
              <a:t>圈便利将</a:t>
            </a:r>
            <a:r>
              <a:rPr lang="zh-CN" altLang="en-US" dirty="0"/>
              <a:t>通过互联网的方式，改良现有的零售模式。使用大数据和智能软硬件，突破固有的便利店购物体验，以用户为中心，围绕每个用户个体进行专属服务，使用户获得切实的便利。</a:t>
            </a:r>
            <a:r>
              <a:rPr lang="zh-CN" altLang="en-US" dirty="0" smtClean="0"/>
              <a:t>”</a:t>
            </a:r>
            <a:endParaRPr lang="en-US" altLang="zh-CN" dirty="0" smtClean="0"/>
          </a:p>
          <a:p>
            <a:endParaRPr lang="en-US" altLang="zh-CN" dirty="0"/>
          </a:p>
          <a:p>
            <a:r>
              <a:rPr lang="zh-CN" altLang="en-US" dirty="0"/>
              <a:t>圈</a:t>
            </a:r>
            <a:r>
              <a:rPr lang="zh-CN" altLang="en-US" dirty="0" smtClean="0"/>
              <a:t>便利</a:t>
            </a:r>
            <a:r>
              <a:rPr lang="en-US" altLang="zh-CN" dirty="0" smtClean="0"/>
              <a:t>APP</a:t>
            </a:r>
            <a:r>
              <a:rPr lang="zh-CN" altLang="en-US" dirty="0"/>
              <a:t>承载的功能主要有四个：</a:t>
            </a:r>
            <a:r>
              <a:rPr lang="zh-CN" altLang="en-US" b="1" dirty="0"/>
              <a:t>线上支付、线下自助购物、线上购买后自提、送货上门。</a:t>
            </a:r>
            <a:endParaRPr lang="zh-CN" altLang="en-US" dirty="0"/>
          </a:p>
        </p:txBody>
      </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565336"/>
            <a:ext cx="4746387" cy="3888000"/>
          </a:xfrm>
          <a:prstGeom prst="rect">
            <a:avLst/>
          </a:prstGeom>
        </p:spPr>
      </p:pic>
      <p:sp>
        <p:nvSpPr>
          <p:cNvPr id="42" name="TextBox 41"/>
          <p:cNvSpPr txBox="1"/>
          <p:nvPr/>
        </p:nvSpPr>
        <p:spPr>
          <a:xfrm>
            <a:off x="6228184" y="2636912"/>
            <a:ext cx="1944216" cy="1477328"/>
          </a:xfrm>
          <a:prstGeom prst="rect">
            <a:avLst/>
          </a:prstGeom>
          <a:noFill/>
        </p:spPr>
        <p:txBody>
          <a:bodyPr wrap="square" rtlCol="0">
            <a:spAutoFit/>
          </a:bodyPr>
          <a:lstStyle/>
          <a:p>
            <a:r>
              <a:rPr lang="zh-CN" altLang="en-US" dirty="0" smtClean="0"/>
              <a:t>逐步实现全国</a:t>
            </a:r>
            <a:r>
              <a:rPr lang="en-US" altLang="zh-CN" dirty="0" smtClean="0"/>
              <a:t>4</a:t>
            </a:r>
            <a:r>
              <a:rPr lang="zh-CN" altLang="en-US" dirty="0" smtClean="0"/>
              <a:t>、</a:t>
            </a:r>
            <a:r>
              <a:rPr lang="en-US" altLang="zh-CN" dirty="0" smtClean="0"/>
              <a:t>5</a:t>
            </a:r>
            <a:r>
              <a:rPr lang="zh-CN" altLang="en-US" dirty="0" smtClean="0"/>
              <a:t>、</a:t>
            </a:r>
            <a:r>
              <a:rPr lang="en-US" altLang="zh-CN" dirty="0" smtClean="0"/>
              <a:t>6</a:t>
            </a:r>
            <a:r>
              <a:rPr lang="zh-CN" altLang="en-US" dirty="0" smtClean="0"/>
              <a:t>、</a:t>
            </a:r>
            <a:r>
              <a:rPr lang="en-US" altLang="zh-CN" dirty="0" smtClean="0"/>
              <a:t>7</a:t>
            </a:r>
            <a:r>
              <a:rPr lang="zh-CN" altLang="en-US" dirty="0" smtClean="0"/>
              <a:t>线城市开</a:t>
            </a:r>
            <a:r>
              <a:rPr lang="zh-CN" altLang="en-US" dirty="0"/>
              <a:t>圈</a:t>
            </a:r>
            <a:r>
              <a:rPr lang="zh-CN" altLang="en-US" dirty="0" smtClean="0"/>
              <a:t>便利店，提供有品质 的零售服务。</a:t>
            </a:r>
            <a:endParaRPr lang="zh-CN" altLang="en-US" dirty="0"/>
          </a:p>
        </p:txBody>
      </p:sp>
      <p:sp>
        <p:nvSpPr>
          <p:cNvPr id="2" name="TextBox 1"/>
          <p:cNvSpPr txBox="1"/>
          <p:nvPr/>
        </p:nvSpPr>
        <p:spPr>
          <a:xfrm>
            <a:off x="0" y="35332"/>
            <a:ext cx="1115616" cy="369332"/>
          </a:xfrm>
          <a:prstGeom prst="rect">
            <a:avLst/>
          </a:prstGeom>
          <a:noFill/>
        </p:spPr>
        <p:txBody>
          <a:bodyPr wrap="square" rtlCol="0">
            <a:spAutoFit/>
          </a:bodyPr>
          <a:lstStyle/>
          <a:p>
            <a:r>
              <a:rPr lang="zh-CN" altLang="en-US" dirty="0"/>
              <a:t>圈</a:t>
            </a:r>
            <a:r>
              <a:rPr lang="zh-CN" altLang="en-US" dirty="0" smtClean="0"/>
              <a:t>便利</a:t>
            </a:r>
            <a:endParaRPr lang="zh-CN" altLang="en-US" dirty="0"/>
          </a:p>
        </p:txBody>
      </p:sp>
    </p:spTree>
    <p:extLst>
      <p:ext uri="{BB962C8B-B14F-4D97-AF65-F5344CB8AC3E}">
        <p14:creationId xmlns:p14="http://schemas.microsoft.com/office/powerpoint/2010/main" val="361509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3648" y="3450704"/>
            <a:ext cx="20162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圈</a:t>
            </a:r>
            <a:r>
              <a:rPr lang="zh-CN" altLang="en-US" dirty="0" smtClean="0"/>
              <a:t>便利</a:t>
            </a:r>
            <a:endParaRPr lang="zh-CN" altLang="en-US" dirty="0"/>
          </a:p>
        </p:txBody>
      </p:sp>
      <p:sp>
        <p:nvSpPr>
          <p:cNvPr id="13" name="矩形 12"/>
          <p:cNvSpPr/>
          <p:nvPr/>
        </p:nvSpPr>
        <p:spPr>
          <a:xfrm>
            <a:off x="3644280" y="3450704"/>
            <a:ext cx="20162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圈</a:t>
            </a:r>
            <a:r>
              <a:rPr lang="zh-CN" altLang="en-US" dirty="0" smtClean="0"/>
              <a:t>便利</a:t>
            </a:r>
            <a:endParaRPr lang="zh-CN" altLang="en-US" dirty="0"/>
          </a:p>
        </p:txBody>
      </p:sp>
      <p:sp>
        <p:nvSpPr>
          <p:cNvPr id="14" name="矩形 13"/>
          <p:cNvSpPr/>
          <p:nvPr/>
        </p:nvSpPr>
        <p:spPr>
          <a:xfrm>
            <a:off x="5868144" y="3450704"/>
            <a:ext cx="20162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圈</a:t>
            </a:r>
            <a:r>
              <a:rPr lang="zh-CN" altLang="en-US" dirty="0" smtClean="0"/>
              <a:t>便利</a:t>
            </a:r>
            <a:endParaRPr lang="zh-CN" altLang="en-US" dirty="0"/>
          </a:p>
        </p:txBody>
      </p:sp>
      <p:sp>
        <p:nvSpPr>
          <p:cNvPr id="9" name="圆角矩形 8"/>
          <p:cNvSpPr/>
          <p:nvPr/>
        </p:nvSpPr>
        <p:spPr>
          <a:xfrm>
            <a:off x="1619672" y="1794520"/>
            <a:ext cx="12744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企业</a:t>
            </a:r>
            <a:endParaRPr lang="zh-CN" altLang="en-US" dirty="0"/>
          </a:p>
        </p:txBody>
      </p:sp>
      <p:sp>
        <p:nvSpPr>
          <p:cNvPr id="16" name="圆角矩形 15"/>
          <p:cNvSpPr/>
          <p:nvPr/>
        </p:nvSpPr>
        <p:spPr>
          <a:xfrm>
            <a:off x="6372200" y="1794520"/>
            <a:ext cx="12744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企业</a:t>
            </a:r>
            <a:endParaRPr lang="zh-CN" altLang="en-US" dirty="0"/>
          </a:p>
        </p:txBody>
      </p:sp>
      <p:sp>
        <p:nvSpPr>
          <p:cNvPr id="17" name="圆角矩形 16"/>
          <p:cNvSpPr/>
          <p:nvPr/>
        </p:nvSpPr>
        <p:spPr>
          <a:xfrm>
            <a:off x="4015172" y="1794520"/>
            <a:ext cx="12744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企业</a:t>
            </a:r>
            <a:endParaRPr lang="zh-CN" altLang="en-US" dirty="0"/>
          </a:p>
        </p:txBody>
      </p:sp>
      <p:cxnSp>
        <p:nvCxnSpPr>
          <p:cNvPr id="11" name="直接箭头连接符 10"/>
          <p:cNvCxnSpPr>
            <a:stCxn id="9" idx="2"/>
          </p:cNvCxnSpPr>
          <p:nvPr/>
        </p:nvCxnSpPr>
        <p:spPr>
          <a:xfrm>
            <a:off x="2256892" y="2708920"/>
            <a:ext cx="0" cy="741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13" idx="0"/>
          </p:cNvCxnSpPr>
          <p:nvPr/>
        </p:nvCxnSpPr>
        <p:spPr>
          <a:xfrm>
            <a:off x="2256892" y="2708920"/>
            <a:ext cx="2395500" cy="741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2"/>
          </p:cNvCxnSpPr>
          <p:nvPr/>
        </p:nvCxnSpPr>
        <p:spPr>
          <a:xfrm>
            <a:off x="2256892" y="2708920"/>
            <a:ext cx="4752528" cy="741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2"/>
          </p:cNvCxnSpPr>
          <p:nvPr/>
        </p:nvCxnSpPr>
        <p:spPr>
          <a:xfrm flipH="1">
            <a:off x="2256892" y="2708920"/>
            <a:ext cx="2395500" cy="741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2"/>
            <a:endCxn id="13" idx="0"/>
          </p:cNvCxnSpPr>
          <p:nvPr/>
        </p:nvCxnSpPr>
        <p:spPr>
          <a:xfrm>
            <a:off x="4652392" y="2708920"/>
            <a:ext cx="0" cy="741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7" idx="2"/>
            <a:endCxn id="14" idx="0"/>
          </p:cNvCxnSpPr>
          <p:nvPr/>
        </p:nvCxnSpPr>
        <p:spPr>
          <a:xfrm>
            <a:off x="4652392" y="2708920"/>
            <a:ext cx="2223864" cy="741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6" idx="2"/>
          </p:cNvCxnSpPr>
          <p:nvPr/>
        </p:nvCxnSpPr>
        <p:spPr>
          <a:xfrm flipH="1">
            <a:off x="2256892" y="2708920"/>
            <a:ext cx="4752528" cy="741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6" idx="2"/>
          </p:cNvCxnSpPr>
          <p:nvPr/>
        </p:nvCxnSpPr>
        <p:spPr>
          <a:xfrm>
            <a:off x="7009420" y="2708920"/>
            <a:ext cx="0" cy="8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6" idx="2"/>
            <a:endCxn id="13" idx="0"/>
          </p:cNvCxnSpPr>
          <p:nvPr/>
        </p:nvCxnSpPr>
        <p:spPr>
          <a:xfrm flipH="1">
            <a:off x="4652392" y="2708920"/>
            <a:ext cx="2357028" cy="741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1520" y="3687415"/>
            <a:ext cx="800219" cy="461665"/>
          </a:xfrm>
          <a:prstGeom prst="rect">
            <a:avLst/>
          </a:prstGeom>
          <a:noFill/>
        </p:spPr>
        <p:txBody>
          <a:bodyPr wrap="none" rtlCol="0">
            <a:spAutoFit/>
          </a:bodyPr>
          <a:lstStyle/>
          <a:p>
            <a:r>
              <a:rPr lang="zh-CN" altLang="en-US" sz="2400" dirty="0" smtClean="0"/>
              <a:t>区域</a:t>
            </a:r>
            <a:endParaRPr lang="zh-CN" altLang="en-US" sz="2400" dirty="0"/>
          </a:p>
        </p:txBody>
      </p:sp>
      <p:sp>
        <p:nvSpPr>
          <p:cNvPr id="38" name="TextBox 37"/>
          <p:cNvSpPr txBox="1"/>
          <p:nvPr/>
        </p:nvSpPr>
        <p:spPr>
          <a:xfrm>
            <a:off x="251519" y="2020887"/>
            <a:ext cx="800219" cy="461665"/>
          </a:xfrm>
          <a:prstGeom prst="rect">
            <a:avLst/>
          </a:prstGeom>
          <a:noFill/>
        </p:spPr>
        <p:txBody>
          <a:bodyPr wrap="none" rtlCol="0">
            <a:spAutoFit/>
          </a:bodyPr>
          <a:lstStyle/>
          <a:p>
            <a:r>
              <a:rPr lang="zh-CN" altLang="en-US" sz="2400" dirty="0"/>
              <a:t>全国</a:t>
            </a:r>
          </a:p>
        </p:txBody>
      </p:sp>
      <p:sp>
        <p:nvSpPr>
          <p:cNvPr id="39" name="矩形 38"/>
          <p:cNvSpPr/>
          <p:nvPr/>
        </p:nvSpPr>
        <p:spPr>
          <a:xfrm>
            <a:off x="0" y="561454"/>
            <a:ext cx="9144000" cy="1200329"/>
          </a:xfrm>
          <a:prstGeom prst="rect">
            <a:avLst/>
          </a:prstGeom>
        </p:spPr>
        <p:txBody>
          <a:bodyPr wrap="square">
            <a:spAutoFit/>
          </a:bodyPr>
          <a:lstStyle/>
          <a:p>
            <a:r>
              <a:rPr lang="zh-CN" altLang="en-US" dirty="0"/>
              <a:t>圈</a:t>
            </a:r>
            <a:r>
              <a:rPr lang="zh-CN" altLang="en-US" dirty="0" smtClean="0"/>
              <a:t>便利店将遍布全国各地县、镇，利用它独特的区域位置，来为使用趣销智能商城的企业提供商品入住用户社区的体验服务，同时是企业快递的社区仓库，企业无论通过什么快递方式邮递，都可以交由</a:t>
            </a:r>
            <a:r>
              <a:rPr lang="zh-CN" altLang="en-US" dirty="0">
                <a:solidFill>
                  <a:srgbClr val="FF0000"/>
                </a:solidFill>
              </a:rPr>
              <a:t>圈</a:t>
            </a:r>
            <a:r>
              <a:rPr lang="zh-CN" altLang="en-US" dirty="0" smtClean="0">
                <a:solidFill>
                  <a:srgbClr val="FF0000"/>
                </a:solidFill>
              </a:rPr>
              <a:t>便利完成最后</a:t>
            </a:r>
            <a:r>
              <a:rPr lang="en-US" altLang="zh-CN" dirty="0" smtClean="0">
                <a:solidFill>
                  <a:srgbClr val="FF0000"/>
                </a:solidFill>
              </a:rPr>
              <a:t>1</a:t>
            </a:r>
            <a:r>
              <a:rPr lang="zh-CN" altLang="en-US" dirty="0" smtClean="0">
                <a:solidFill>
                  <a:srgbClr val="FF0000"/>
                </a:solidFill>
              </a:rPr>
              <a:t>公里的配送</a:t>
            </a:r>
            <a:r>
              <a:rPr lang="zh-CN" altLang="en-US" dirty="0" smtClean="0"/>
              <a:t>，</a:t>
            </a:r>
            <a:r>
              <a:rPr lang="zh-CN" altLang="en-US" dirty="0" smtClean="0">
                <a:solidFill>
                  <a:srgbClr val="FF0000"/>
                </a:solidFill>
              </a:rPr>
              <a:t>社区居民可以自取也可以由</a:t>
            </a:r>
            <a:r>
              <a:rPr lang="zh-CN" altLang="en-US" dirty="0">
                <a:solidFill>
                  <a:srgbClr val="FF0000"/>
                </a:solidFill>
              </a:rPr>
              <a:t>圈</a:t>
            </a:r>
            <a:r>
              <a:rPr lang="zh-CN" altLang="en-US" dirty="0" smtClean="0">
                <a:solidFill>
                  <a:srgbClr val="FF0000"/>
                </a:solidFill>
              </a:rPr>
              <a:t>便利配送！</a:t>
            </a:r>
            <a:r>
              <a:rPr lang="en-US" altLang="zh-CN" dirty="0" smtClean="0">
                <a:solidFill>
                  <a:srgbClr val="FF0000"/>
                </a:solidFill>
              </a:rPr>
              <a:t>(</a:t>
            </a:r>
            <a:r>
              <a:rPr lang="zh-CN" altLang="en-US" dirty="0" smtClean="0">
                <a:solidFill>
                  <a:srgbClr val="FF0000"/>
                </a:solidFill>
              </a:rPr>
              <a:t>便利店工作人员或是物业从业人员</a:t>
            </a:r>
            <a:r>
              <a:rPr lang="en-US" altLang="zh-CN" dirty="0" smtClean="0">
                <a:solidFill>
                  <a:srgbClr val="FF0000"/>
                </a:solidFill>
              </a:rPr>
              <a:t>)</a:t>
            </a:r>
            <a:endParaRPr lang="zh-CN" altLang="en-US" dirty="0">
              <a:solidFill>
                <a:srgbClr val="FF0000"/>
              </a:solidFill>
            </a:endParaRPr>
          </a:p>
        </p:txBody>
      </p:sp>
      <p:sp>
        <p:nvSpPr>
          <p:cNvPr id="2" name="椭圆 1"/>
          <p:cNvSpPr/>
          <p:nvPr/>
        </p:nvSpPr>
        <p:spPr>
          <a:xfrm>
            <a:off x="3050107" y="558924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a:t>
            </a:r>
            <a:endParaRPr lang="zh-CN" altLang="en-US" dirty="0"/>
          </a:p>
        </p:txBody>
      </p:sp>
      <p:sp>
        <p:nvSpPr>
          <p:cNvPr id="3" name="圆角矩形 2"/>
          <p:cNvSpPr/>
          <p:nvPr/>
        </p:nvSpPr>
        <p:spPr>
          <a:xfrm>
            <a:off x="4916506" y="558924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家</a:t>
            </a:r>
            <a:endParaRPr lang="zh-CN" altLang="en-US" dirty="0"/>
          </a:p>
        </p:txBody>
      </p:sp>
      <p:cxnSp>
        <p:nvCxnSpPr>
          <p:cNvPr id="5" name="直接箭头连接符 4"/>
          <p:cNvCxnSpPr>
            <a:endCxn id="6" idx="2"/>
          </p:cNvCxnSpPr>
          <p:nvPr/>
        </p:nvCxnSpPr>
        <p:spPr>
          <a:xfrm flipH="1" flipV="1">
            <a:off x="2411760" y="4365104"/>
            <a:ext cx="792088"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2"/>
            <a:endCxn id="3" idx="0"/>
          </p:cNvCxnSpPr>
          <p:nvPr/>
        </p:nvCxnSpPr>
        <p:spPr>
          <a:xfrm>
            <a:off x="2411760" y="4365104"/>
            <a:ext cx="2961946"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2"/>
            <a:endCxn id="3" idx="0"/>
          </p:cNvCxnSpPr>
          <p:nvPr/>
        </p:nvCxnSpPr>
        <p:spPr>
          <a:xfrm>
            <a:off x="4652392" y="4365104"/>
            <a:ext cx="721314"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2"/>
            <a:endCxn id="3" idx="0"/>
          </p:cNvCxnSpPr>
          <p:nvPr/>
        </p:nvCxnSpPr>
        <p:spPr>
          <a:xfrm flipH="1">
            <a:off x="5373706" y="4365104"/>
            <a:ext cx="1502550"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 idx="0"/>
            <a:endCxn id="13" idx="2"/>
          </p:cNvCxnSpPr>
          <p:nvPr/>
        </p:nvCxnSpPr>
        <p:spPr>
          <a:xfrm flipV="1">
            <a:off x="3507307" y="4365104"/>
            <a:ext cx="1145085"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 idx="7"/>
            <a:endCxn id="14" idx="2"/>
          </p:cNvCxnSpPr>
          <p:nvPr/>
        </p:nvCxnSpPr>
        <p:spPr>
          <a:xfrm flipV="1">
            <a:off x="3830596" y="4365104"/>
            <a:ext cx="3045660" cy="1358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8171" y="5847655"/>
            <a:ext cx="1723549" cy="461665"/>
          </a:xfrm>
          <a:prstGeom prst="rect">
            <a:avLst/>
          </a:prstGeom>
          <a:noFill/>
        </p:spPr>
        <p:txBody>
          <a:bodyPr wrap="none" rtlCol="0">
            <a:spAutoFit/>
          </a:bodyPr>
          <a:lstStyle/>
          <a:p>
            <a:r>
              <a:rPr lang="zh-CN" altLang="en-US" sz="2400" dirty="0" smtClean="0"/>
              <a:t>自取或配送</a:t>
            </a:r>
            <a:endParaRPr lang="zh-CN" altLang="en-US" sz="2400" dirty="0"/>
          </a:p>
        </p:txBody>
      </p:sp>
      <p:sp>
        <p:nvSpPr>
          <p:cNvPr id="30" name="TextBox 29"/>
          <p:cNvSpPr txBox="1"/>
          <p:nvPr/>
        </p:nvSpPr>
        <p:spPr>
          <a:xfrm>
            <a:off x="0" y="0"/>
            <a:ext cx="2174943" cy="461665"/>
          </a:xfrm>
          <a:prstGeom prst="rect">
            <a:avLst/>
          </a:prstGeom>
          <a:noFill/>
        </p:spPr>
        <p:txBody>
          <a:bodyPr wrap="square" rtlCol="0">
            <a:spAutoFit/>
          </a:bodyPr>
          <a:lstStyle/>
          <a:p>
            <a:r>
              <a:rPr lang="zh-CN" altLang="en-US" sz="2400" dirty="0" smtClean="0"/>
              <a:t>配送模式</a:t>
            </a:r>
            <a:endParaRPr lang="zh-CN" altLang="en-US" sz="2400" dirty="0"/>
          </a:p>
        </p:txBody>
      </p:sp>
    </p:spTree>
    <p:extLst>
      <p:ext uri="{BB962C8B-B14F-4D97-AF65-F5344CB8AC3E}">
        <p14:creationId xmlns:p14="http://schemas.microsoft.com/office/powerpoint/2010/main" val="305757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332656"/>
            <a:ext cx="2180405" cy="369332"/>
          </a:xfrm>
          <a:prstGeom prst="rect">
            <a:avLst/>
          </a:prstGeom>
          <a:noFill/>
        </p:spPr>
        <p:txBody>
          <a:bodyPr wrap="none" rtlCol="0">
            <a:spAutoFit/>
          </a:bodyPr>
          <a:lstStyle/>
          <a:p>
            <a:r>
              <a:rPr lang="en-US" altLang="zh-CN" b="1" dirty="0" smtClean="0"/>
              <a:t>B2C</a:t>
            </a:r>
            <a:r>
              <a:rPr lang="zh-CN" altLang="en-US" b="1" dirty="0" smtClean="0"/>
              <a:t>的零售解决方案</a:t>
            </a:r>
            <a:endParaRPr lang="zh-CN" altLang="en-US" b="1" dirty="0"/>
          </a:p>
        </p:txBody>
      </p:sp>
      <p:sp>
        <p:nvSpPr>
          <p:cNvPr id="30" name="TextBox 29"/>
          <p:cNvSpPr txBox="1"/>
          <p:nvPr/>
        </p:nvSpPr>
        <p:spPr>
          <a:xfrm>
            <a:off x="673275" y="4139788"/>
            <a:ext cx="2188420" cy="369332"/>
          </a:xfrm>
          <a:prstGeom prst="rect">
            <a:avLst/>
          </a:prstGeom>
          <a:noFill/>
        </p:spPr>
        <p:txBody>
          <a:bodyPr wrap="none" rtlCol="0">
            <a:spAutoFit/>
          </a:bodyPr>
          <a:lstStyle/>
          <a:p>
            <a:r>
              <a:rPr lang="en-US" altLang="zh-CN" b="1" dirty="0"/>
              <a:t>B</a:t>
            </a:r>
            <a:r>
              <a:rPr lang="en-US" altLang="zh-CN" b="1" dirty="0" smtClean="0"/>
              <a:t>2B</a:t>
            </a:r>
            <a:r>
              <a:rPr lang="zh-CN" altLang="en-US" b="1" dirty="0" smtClean="0"/>
              <a:t>的销售解决方案</a:t>
            </a:r>
            <a:endParaRPr lang="zh-CN" altLang="en-US" b="1" dirty="0"/>
          </a:p>
        </p:txBody>
      </p:sp>
      <p:sp>
        <p:nvSpPr>
          <p:cNvPr id="3" name="TextBox 2"/>
          <p:cNvSpPr txBox="1"/>
          <p:nvPr/>
        </p:nvSpPr>
        <p:spPr>
          <a:xfrm>
            <a:off x="790870" y="980728"/>
            <a:ext cx="8029602" cy="2862322"/>
          </a:xfrm>
          <a:prstGeom prst="rect">
            <a:avLst/>
          </a:prstGeom>
          <a:noFill/>
        </p:spPr>
        <p:txBody>
          <a:bodyPr wrap="square" rtlCol="0">
            <a:spAutoFit/>
          </a:bodyPr>
          <a:lstStyle/>
          <a:p>
            <a:r>
              <a:rPr lang="en-US" altLang="zh-CN" dirty="0" smtClean="0"/>
              <a:t>1</a:t>
            </a:r>
            <a:r>
              <a:rPr lang="zh-CN" altLang="en-US" dirty="0" smtClean="0"/>
              <a:t>、趣销智能商城，基于微信小程序与趣销云的</a:t>
            </a:r>
            <a:r>
              <a:rPr lang="en-US" altLang="zh-CN" dirty="0" smtClean="0"/>
              <a:t>AI</a:t>
            </a:r>
            <a:r>
              <a:rPr lang="zh-CN" altLang="en-US" dirty="0" smtClean="0"/>
              <a:t>智能分析，实现企业产品线上信息化、零售化、提高企业销售业绩。</a:t>
            </a:r>
            <a:endParaRPr lang="en-US" altLang="zh-CN" dirty="0" smtClean="0"/>
          </a:p>
          <a:p>
            <a:r>
              <a:rPr lang="en-US" altLang="zh-CN" dirty="0" smtClean="0"/>
              <a:t>2</a:t>
            </a:r>
            <a:r>
              <a:rPr lang="zh-CN" altLang="en-US" dirty="0" smtClean="0"/>
              <a:t>、圈便利</a:t>
            </a:r>
            <a:r>
              <a:rPr lang="en-US" altLang="zh-CN" dirty="0" smtClean="0"/>
              <a:t>APP</a:t>
            </a:r>
            <a:r>
              <a:rPr lang="zh-CN" altLang="en-US" dirty="0" smtClean="0"/>
              <a:t>，为线下便利店提供一次性采购平台，将使用趣销智能商城的商品可以批发到线下便利店，为便利店赋能同时为趣销企业提供流量。</a:t>
            </a:r>
            <a:endParaRPr lang="en-US" altLang="zh-CN" dirty="0" smtClean="0"/>
          </a:p>
          <a:p>
            <a:r>
              <a:rPr lang="en-US" altLang="zh-CN" dirty="0" smtClean="0"/>
              <a:t>3</a:t>
            </a:r>
            <a:r>
              <a:rPr lang="zh-CN" altLang="en-US" dirty="0" smtClean="0"/>
              <a:t>、</a:t>
            </a:r>
            <a:r>
              <a:rPr lang="en-US" altLang="zh-CN" dirty="0" smtClean="0"/>
              <a:t>Q</a:t>
            </a:r>
            <a:r>
              <a:rPr lang="zh-CN" altLang="en-US" dirty="0" smtClean="0"/>
              <a:t>便利店，在</a:t>
            </a:r>
            <a:r>
              <a:rPr lang="en-US" altLang="zh-CN" dirty="0" smtClean="0"/>
              <a:t>4</a:t>
            </a:r>
            <a:r>
              <a:rPr lang="zh-CN" altLang="en-US" dirty="0" smtClean="0"/>
              <a:t>、</a:t>
            </a:r>
            <a:r>
              <a:rPr lang="en-US" altLang="zh-CN" dirty="0" smtClean="0"/>
              <a:t>5</a:t>
            </a:r>
            <a:r>
              <a:rPr lang="zh-CN" altLang="en-US" dirty="0" smtClean="0"/>
              <a:t>、</a:t>
            </a:r>
            <a:r>
              <a:rPr lang="en-US" altLang="zh-CN" dirty="0" smtClean="0"/>
              <a:t>6</a:t>
            </a:r>
            <a:r>
              <a:rPr lang="zh-CN" altLang="en-US" dirty="0" smtClean="0"/>
              <a:t>线城市某些区域自建便利店，提升当地零售服务水平，同时创造流量入口。</a:t>
            </a:r>
            <a:endParaRPr lang="en-US" altLang="zh-CN" dirty="0" smtClean="0"/>
          </a:p>
          <a:p>
            <a:r>
              <a:rPr lang="zh-CN" altLang="en-US" dirty="0"/>
              <a:t>三</a:t>
            </a:r>
            <a:r>
              <a:rPr lang="zh-CN" altLang="en-US" dirty="0" smtClean="0"/>
              <a:t>个产品</a:t>
            </a:r>
            <a:endParaRPr lang="en-US" altLang="zh-CN" dirty="0" smtClean="0"/>
          </a:p>
          <a:p>
            <a:r>
              <a:rPr lang="zh-CN" altLang="en-US" dirty="0" smtClean="0"/>
              <a:t>趣销智能商城</a:t>
            </a:r>
            <a:endParaRPr lang="en-US" altLang="zh-CN" dirty="0" smtClean="0"/>
          </a:p>
          <a:p>
            <a:r>
              <a:rPr lang="en-US" altLang="zh-CN" dirty="0" smtClean="0"/>
              <a:t>Q</a:t>
            </a:r>
            <a:r>
              <a:rPr lang="zh-CN" altLang="en-US" dirty="0" smtClean="0"/>
              <a:t>便利平台</a:t>
            </a:r>
            <a:endParaRPr lang="en-US" altLang="zh-CN" dirty="0" smtClean="0"/>
          </a:p>
          <a:p>
            <a:r>
              <a:rPr lang="en-US" altLang="zh-CN" dirty="0" smtClean="0"/>
              <a:t>Q</a:t>
            </a:r>
            <a:r>
              <a:rPr lang="zh-CN" altLang="en-US" dirty="0" smtClean="0"/>
              <a:t>便利店，零售便利店。</a:t>
            </a:r>
            <a:endParaRPr lang="zh-CN" altLang="en-US" dirty="0"/>
          </a:p>
        </p:txBody>
      </p:sp>
      <p:sp>
        <p:nvSpPr>
          <p:cNvPr id="36" name="TextBox 35"/>
          <p:cNvSpPr txBox="1"/>
          <p:nvPr/>
        </p:nvSpPr>
        <p:spPr>
          <a:xfrm>
            <a:off x="790870" y="4797152"/>
            <a:ext cx="8029602" cy="2031325"/>
          </a:xfrm>
          <a:prstGeom prst="rect">
            <a:avLst/>
          </a:prstGeom>
          <a:noFill/>
        </p:spPr>
        <p:txBody>
          <a:bodyPr wrap="square" rtlCol="0">
            <a:spAutoFit/>
          </a:bodyPr>
          <a:lstStyle/>
          <a:p>
            <a:r>
              <a:rPr lang="en-US" altLang="zh-CN" dirty="0" smtClean="0"/>
              <a:t>1</a:t>
            </a:r>
            <a:r>
              <a:rPr lang="zh-CN" altLang="en-US" dirty="0" smtClean="0"/>
              <a:t>、趣销智能商城，基于微信小程序与趣销云的智能商城，实现企业产品线上信息化，为企业销售提供社交工具，与客户轻松建立联系。</a:t>
            </a:r>
            <a:endParaRPr lang="en-US" altLang="zh-CN" dirty="0" smtClean="0"/>
          </a:p>
          <a:p>
            <a:r>
              <a:rPr lang="en-US" altLang="zh-CN" dirty="0" smtClean="0"/>
              <a:t>2</a:t>
            </a:r>
            <a:r>
              <a:rPr lang="zh-CN" altLang="en-US" dirty="0" smtClean="0"/>
              <a:t>、趣销，为线下便利店提供一次性采购平台，讲使用趣销智能商城的商品可以批发到线下便利店，为便利店赋能同时为趣销企业提供流量。</a:t>
            </a:r>
            <a:endParaRPr lang="en-US" altLang="zh-CN" dirty="0" smtClean="0"/>
          </a:p>
          <a:p>
            <a:r>
              <a:rPr lang="en-US" altLang="zh-CN" dirty="0" smtClean="0"/>
              <a:t>2</a:t>
            </a:r>
            <a:r>
              <a:rPr lang="zh-CN" altLang="en-US" dirty="0" smtClean="0"/>
              <a:t>个产品</a:t>
            </a:r>
            <a:endParaRPr lang="en-US" altLang="zh-CN" dirty="0" smtClean="0"/>
          </a:p>
          <a:p>
            <a:r>
              <a:rPr lang="zh-CN" altLang="en-US" dirty="0"/>
              <a:t>趣销智能商</a:t>
            </a:r>
            <a:r>
              <a:rPr lang="zh-CN" altLang="en-US" dirty="0" smtClean="0"/>
              <a:t>城</a:t>
            </a:r>
            <a:endParaRPr lang="en-US" altLang="zh-CN" dirty="0" smtClean="0"/>
          </a:p>
          <a:p>
            <a:r>
              <a:rPr lang="zh-CN" altLang="en-US" dirty="0"/>
              <a:t>趣</a:t>
            </a:r>
            <a:r>
              <a:rPr lang="zh-CN" altLang="en-US" dirty="0" smtClean="0"/>
              <a:t>销签约平台</a:t>
            </a:r>
            <a:endParaRPr lang="en-US" altLang="zh-CN" dirty="0" smtClean="0"/>
          </a:p>
        </p:txBody>
      </p:sp>
    </p:spTree>
    <p:extLst>
      <p:ext uri="{BB962C8B-B14F-4D97-AF65-F5344CB8AC3E}">
        <p14:creationId xmlns:p14="http://schemas.microsoft.com/office/powerpoint/2010/main" val="295034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59" y="332656"/>
            <a:ext cx="6413863" cy="1200329"/>
          </a:xfrm>
          <a:prstGeom prst="rect">
            <a:avLst/>
          </a:prstGeom>
          <a:noFill/>
        </p:spPr>
        <p:txBody>
          <a:bodyPr wrap="square" rtlCol="0">
            <a:spAutoFit/>
          </a:bodyPr>
          <a:lstStyle/>
          <a:p>
            <a:r>
              <a:rPr lang="en-US" altLang="zh-CN" b="1" dirty="0" smtClean="0"/>
              <a:t>B2S2C</a:t>
            </a:r>
            <a:r>
              <a:rPr lang="zh-CN" altLang="en-US" b="1" dirty="0" smtClean="0"/>
              <a:t>的零售解决方案</a:t>
            </a:r>
            <a:endParaRPr lang="en-US" altLang="zh-CN" b="1" dirty="0"/>
          </a:p>
          <a:p>
            <a:endParaRPr lang="en-US" altLang="zh-CN" b="1" dirty="0" smtClean="0"/>
          </a:p>
          <a:p>
            <a:r>
              <a:rPr lang="zh-CN" altLang="en-US" dirty="0" smtClean="0"/>
              <a:t>偏重</a:t>
            </a:r>
            <a:r>
              <a:rPr lang="zh-CN" altLang="en-US" dirty="0"/>
              <a:t>销售商品与售后，宣传企业。</a:t>
            </a:r>
            <a:endParaRPr lang="en-US" altLang="zh-CN" dirty="0"/>
          </a:p>
          <a:p>
            <a:endParaRPr lang="en-US" altLang="zh-CN" b="1" dirty="0" smtClean="0"/>
          </a:p>
        </p:txBody>
      </p:sp>
      <p:sp>
        <p:nvSpPr>
          <p:cNvPr id="4" name="圆角矩形 3"/>
          <p:cNvSpPr/>
          <p:nvPr/>
        </p:nvSpPr>
        <p:spPr>
          <a:xfrm>
            <a:off x="346629" y="3625851"/>
            <a:ext cx="914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Boss</a:t>
            </a:r>
            <a:endParaRPr lang="zh-CN" altLang="en-US" dirty="0"/>
          </a:p>
        </p:txBody>
      </p:sp>
      <p:sp>
        <p:nvSpPr>
          <p:cNvPr id="5" name="TextBox 4"/>
          <p:cNvSpPr txBox="1"/>
          <p:nvPr/>
        </p:nvSpPr>
        <p:spPr>
          <a:xfrm>
            <a:off x="35496" y="4365104"/>
            <a:ext cx="1656184" cy="369332"/>
          </a:xfrm>
          <a:prstGeom prst="rect">
            <a:avLst/>
          </a:prstGeom>
          <a:noFill/>
        </p:spPr>
        <p:txBody>
          <a:bodyPr wrap="square" rtlCol="0">
            <a:spAutoFit/>
          </a:bodyPr>
          <a:lstStyle/>
          <a:p>
            <a:r>
              <a:rPr lang="zh-CN" altLang="en-US" dirty="0" smtClean="0"/>
              <a:t>掌控销售全局</a:t>
            </a:r>
            <a:endParaRPr lang="zh-CN" altLang="en-US" dirty="0"/>
          </a:p>
        </p:txBody>
      </p:sp>
      <p:cxnSp>
        <p:nvCxnSpPr>
          <p:cNvPr id="7" name="直接箭头连接符 6"/>
          <p:cNvCxnSpPr/>
          <p:nvPr/>
        </p:nvCxnSpPr>
        <p:spPr>
          <a:xfrm>
            <a:off x="1691680" y="3212976"/>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1691680" y="4083051"/>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1719725" y="3645024"/>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91680" y="3717032"/>
            <a:ext cx="1584176" cy="369332"/>
          </a:xfrm>
          <a:prstGeom prst="rect">
            <a:avLst/>
          </a:prstGeom>
          <a:noFill/>
        </p:spPr>
        <p:txBody>
          <a:bodyPr wrap="square" rtlCol="0">
            <a:spAutoFit/>
          </a:bodyPr>
          <a:lstStyle/>
          <a:p>
            <a:r>
              <a:rPr lang="zh-CN" altLang="en-US" dirty="0" smtClean="0"/>
              <a:t>问题</a:t>
            </a:r>
            <a:r>
              <a:rPr lang="zh-CN" altLang="en-US" dirty="0"/>
              <a:t>分析</a:t>
            </a:r>
          </a:p>
        </p:txBody>
      </p:sp>
      <p:sp>
        <p:nvSpPr>
          <p:cNvPr id="15" name="TextBox 14"/>
          <p:cNvSpPr txBox="1"/>
          <p:nvPr/>
        </p:nvSpPr>
        <p:spPr>
          <a:xfrm>
            <a:off x="1691680" y="3275692"/>
            <a:ext cx="1584176" cy="369332"/>
          </a:xfrm>
          <a:prstGeom prst="rect">
            <a:avLst/>
          </a:prstGeom>
          <a:noFill/>
        </p:spPr>
        <p:txBody>
          <a:bodyPr wrap="square" rtlCol="0">
            <a:spAutoFit/>
          </a:bodyPr>
          <a:lstStyle/>
          <a:p>
            <a:r>
              <a:rPr lang="zh-CN" altLang="en-US" dirty="0" smtClean="0"/>
              <a:t>销售业绩</a:t>
            </a:r>
            <a:endParaRPr lang="zh-CN" altLang="en-US" dirty="0"/>
          </a:p>
        </p:txBody>
      </p:sp>
      <p:sp>
        <p:nvSpPr>
          <p:cNvPr id="13" name="TextBox 12"/>
          <p:cNvSpPr txBox="1"/>
          <p:nvPr/>
        </p:nvSpPr>
        <p:spPr>
          <a:xfrm>
            <a:off x="1691680" y="2843644"/>
            <a:ext cx="1368151" cy="369332"/>
          </a:xfrm>
          <a:prstGeom prst="rect">
            <a:avLst/>
          </a:prstGeom>
          <a:noFill/>
        </p:spPr>
        <p:txBody>
          <a:bodyPr wrap="square" rtlCol="0">
            <a:spAutoFit/>
          </a:bodyPr>
          <a:lstStyle/>
          <a:p>
            <a:r>
              <a:rPr lang="zh-CN" altLang="en-US" dirty="0" smtClean="0"/>
              <a:t>销售管理</a:t>
            </a:r>
            <a:endParaRPr lang="zh-CN" altLang="en-US" dirty="0"/>
          </a:p>
        </p:txBody>
      </p:sp>
      <p:sp>
        <p:nvSpPr>
          <p:cNvPr id="18" name="圆角矩形 17"/>
          <p:cNvSpPr/>
          <p:nvPr/>
        </p:nvSpPr>
        <p:spPr>
          <a:xfrm>
            <a:off x="3419872" y="3629164"/>
            <a:ext cx="914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Sales</a:t>
            </a:r>
            <a:endParaRPr lang="zh-CN" altLang="en-US" dirty="0"/>
          </a:p>
        </p:txBody>
      </p:sp>
      <p:sp>
        <p:nvSpPr>
          <p:cNvPr id="6" name="弧形 5"/>
          <p:cNvSpPr/>
          <p:nvPr/>
        </p:nvSpPr>
        <p:spPr>
          <a:xfrm>
            <a:off x="4644008" y="1412776"/>
            <a:ext cx="1584176" cy="1656184"/>
          </a:xfrm>
          <a:prstGeom prst="arc">
            <a:avLst>
              <a:gd name="adj1" fmla="val 2156281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圆角矩形 15"/>
          <p:cNvSpPr/>
          <p:nvPr/>
        </p:nvSpPr>
        <p:spPr>
          <a:xfrm>
            <a:off x="7740352" y="3629164"/>
            <a:ext cx="1296144"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Customers</a:t>
            </a:r>
            <a:endParaRPr lang="zh-CN" altLang="en-US" dirty="0"/>
          </a:p>
        </p:txBody>
      </p:sp>
      <p:sp>
        <p:nvSpPr>
          <p:cNvPr id="10" name="弧形 9"/>
          <p:cNvSpPr/>
          <p:nvPr/>
        </p:nvSpPr>
        <p:spPr>
          <a:xfrm flipH="1">
            <a:off x="4463988" y="2313055"/>
            <a:ext cx="3240360" cy="3240000"/>
          </a:xfrm>
          <a:prstGeom prst="arc">
            <a:avLst>
              <a:gd name="adj1" fmla="val 17887510"/>
              <a:gd name="adj2" fmla="val 20410452"/>
            </a:avLst>
          </a:prstGeom>
          <a:ln>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a:off x="4464168" y="2313055"/>
            <a:ext cx="3240000" cy="3240000"/>
          </a:xfrm>
          <a:prstGeom prst="arc">
            <a:avLst>
              <a:gd name="adj1" fmla="val 17714022"/>
              <a:gd name="adj2" fmla="val 20333461"/>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5724128" y="1844824"/>
            <a:ext cx="792088" cy="923330"/>
          </a:xfrm>
          <a:prstGeom prst="rect">
            <a:avLst/>
          </a:prstGeom>
          <a:noFill/>
        </p:spPr>
        <p:txBody>
          <a:bodyPr wrap="square" rtlCol="0">
            <a:spAutoFit/>
          </a:bodyPr>
          <a:lstStyle/>
          <a:p>
            <a:r>
              <a:rPr lang="zh-CN" altLang="en-US" dirty="0"/>
              <a:t>趣</a:t>
            </a:r>
            <a:r>
              <a:rPr lang="zh-CN" altLang="en-US" dirty="0" smtClean="0"/>
              <a:t>销智能商城</a:t>
            </a:r>
            <a:endParaRPr lang="zh-CN" altLang="en-US" dirty="0"/>
          </a:p>
        </p:txBody>
      </p:sp>
      <p:sp>
        <p:nvSpPr>
          <p:cNvPr id="19" name="弧形 18"/>
          <p:cNvSpPr/>
          <p:nvPr/>
        </p:nvSpPr>
        <p:spPr>
          <a:xfrm rot="10800000">
            <a:off x="4464169" y="2313056"/>
            <a:ext cx="3240000" cy="3240000"/>
          </a:xfrm>
          <a:prstGeom prst="arc">
            <a:avLst>
              <a:gd name="adj1" fmla="val 17745394"/>
              <a:gd name="adj2" fmla="val 20333802"/>
            </a:avLst>
          </a:prstGeom>
          <a:ln>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rot="5400000">
            <a:off x="4499992" y="2276872"/>
            <a:ext cx="3240360" cy="3240000"/>
          </a:xfrm>
          <a:prstGeom prst="arc">
            <a:avLst>
              <a:gd name="adj1" fmla="val 17887510"/>
              <a:gd name="adj2" fmla="val 20410452"/>
            </a:avLst>
          </a:prstGeom>
          <a:ln>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5508104" y="5157192"/>
            <a:ext cx="1152128" cy="646331"/>
          </a:xfrm>
          <a:prstGeom prst="rect">
            <a:avLst/>
          </a:prstGeom>
          <a:noFill/>
        </p:spPr>
        <p:txBody>
          <a:bodyPr wrap="square" rtlCol="0">
            <a:spAutoFit/>
          </a:bodyPr>
          <a:lstStyle/>
          <a:p>
            <a:r>
              <a:rPr lang="zh-CN" altLang="en-US" dirty="0"/>
              <a:t>智能</a:t>
            </a:r>
            <a:r>
              <a:rPr lang="zh-CN" altLang="en-US" dirty="0" smtClean="0"/>
              <a:t>雷达</a:t>
            </a:r>
            <a:endParaRPr lang="en-US" altLang="zh-CN" dirty="0" smtClean="0"/>
          </a:p>
          <a:p>
            <a:r>
              <a:rPr lang="zh-CN" altLang="en-US" dirty="0" smtClean="0">
                <a:solidFill>
                  <a:srgbClr val="FF0000"/>
                </a:solidFill>
              </a:rPr>
              <a:t>智能客服</a:t>
            </a:r>
            <a:endParaRPr lang="zh-CN" altLang="en-US" dirty="0">
              <a:solidFill>
                <a:srgbClr val="FF0000"/>
              </a:solidFill>
            </a:endParaRPr>
          </a:p>
        </p:txBody>
      </p:sp>
      <p:sp>
        <p:nvSpPr>
          <p:cNvPr id="20" name="TextBox 19"/>
          <p:cNvSpPr txBox="1"/>
          <p:nvPr/>
        </p:nvSpPr>
        <p:spPr>
          <a:xfrm>
            <a:off x="7668344" y="4365104"/>
            <a:ext cx="1572866" cy="369332"/>
          </a:xfrm>
          <a:prstGeom prst="rect">
            <a:avLst/>
          </a:prstGeom>
          <a:noFill/>
        </p:spPr>
        <p:txBody>
          <a:bodyPr wrap="none" rtlCol="0">
            <a:spAutoFit/>
          </a:bodyPr>
          <a:lstStyle/>
          <a:p>
            <a:r>
              <a:rPr lang="en-US" altLang="zh-CN" dirty="0" smtClean="0"/>
              <a:t>10</a:t>
            </a:r>
            <a:r>
              <a:rPr lang="zh-CN" altLang="en-US" dirty="0" smtClean="0"/>
              <a:t>亿微信用户</a:t>
            </a:r>
            <a:endParaRPr lang="zh-CN" altLang="en-US" dirty="0"/>
          </a:p>
        </p:txBody>
      </p:sp>
      <p:sp>
        <p:nvSpPr>
          <p:cNvPr id="25" name="TextBox 24"/>
          <p:cNvSpPr txBox="1"/>
          <p:nvPr/>
        </p:nvSpPr>
        <p:spPr>
          <a:xfrm rot="2173516">
            <a:off x="4464168" y="2313055"/>
            <a:ext cx="461665" cy="1015663"/>
          </a:xfrm>
          <a:prstGeom prst="rect">
            <a:avLst/>
          </a:prstGeom>
          <a:noFill/>
        </p:spPr>
        <p:txBody>
          <a:bodyPr vert="eaVert" wrap="none" rtlCol="0">
            <a:spAutoFit/>
          </a:bodyPr>
          <a:lstStyle/>
          <a:p>
            <a:r>
              <a:rPr lang="zh-CN" altLang="en-US" dirty="0" smtClean="0"/>
              <a:t>个人名片</a:t>
            </a:r>
            <a:endParaRPr lang="zh-CN" altLang="en-US" dirty="0"/>
          </a:p>
        </p:txBody>
      </p:sp>
      <p:sp>
        <p:nvSpPr>
          <p:cNvPr id="26" name="TextBox 25"/>
          <p:cNvSpPr txBox="1"/>
          <p:nvPr/>
        </p:nvSpPr>
        <p:spPr>
          <a:xfrm rot="2173516">
            <a:off x="4827489" y="2591111"/>
            <a:ext cx="461665" cy="1015663"/>
          </a:xfrm>
          <a:prstGeom prst="rect">
            <a:avLst/>
          </a:prstGeom>
          <a:noFill/>
        </p:spPr>
        <p:txBody>
          <a:bodyPr vert="eaVert" wrap="none" rtlCol="0">
            <a:spAutoFit/>
          </a:bodyPr>
          <a:lstStyle/>
          <a:p>
            <a:r>
              <a:rPr lang="zh-CN" altLang="en-US" dirty="0" smtClean="0">
                <a:solidFill>
                  <a:srgbClr val="FF0000"/>
                </a:solidFill>
              </a:rPr>
              <a:t>商品零售</a:t>
            </a:r>
            <a:endParaRPr lang="zh-CN" altLang="en-US" dirty="0">
              <a:solidFill>
                <a:srgbClr val="FF0000"/>
              </a:solidFill>
            </a:endParaRPr>
          </a:p>
        </p:txBody>
      </p:sp>
      <p:sp>
        <p:nvSpPr>
          <p:cNvPr id="27" name="TextBox 26"/>
          <p:cNvSpPr txBox="1"/>
          <p:nvPr/>
        </p:nvSpPr>
        <p:spPr>
          <a:xfrm rot="2173516">
            <a:off x="5078982" y="2743510"/>
            <a:ext cx="461665" cy="1015663"/>
          </a:xfrm>
          <a:prstGeom prst="rect">
            <a:avLst/>
          </a:prstGeom>
          <a:noFill/>
        </p:spPr>
        <p:txBody>
          <a:bodyPr vert="eaVert" wrap="none" rtlCol="0">
            <a:spAutoFit/>
          </a:bodyPr>
          <a:lstStyle/>
          <a:p>
            <a:r>
              <a:rPr lang="zh-CN" altLang="en-US" dirty="0" smtClean="0"/>
              <a:t>企业宣传</a:t>
            </a:r>
            <a:endParaRPr lang="zh-CN" altLang="en-US" dirty="0"/>
          </a:p>
        </p:txBody>
      </p:sp>
      <p:sp>
        <p:nvSpPr>
          <p:cNvPr id="28" name="TextBox 27"/>
          <p:cNvSpPr txBox="1"/>
          <p:nvPr/>
        </p:nvSpPr>
        <p:spPr>
          <a:xfrm rot="19225180">
            <a:off x="7296071" y="2238672"/>
            <a:ext cx="461665" cy="1015663"/>
          </a:xfrm>
          <a:prstGeom prst="rect">
            <a:avLst/>
          </a:prstGeom>
          <a:noFill/>
        </p:spPr>
        <p:txBody>
          <a:bodyPr vert="eaVert" wrap="none" rtlCol="0">
            <a:spAutoFit/>
          </a:bodyPr>
          <a:lstStyle/>
          <a:p>
            <a:r>
              <a:rPr lang="zh-CN" altLang="en-US" dirty="0" smtClean="0"/>
              <a:t>微信触达</a:t>
            </a:r>
            <a:endParaRPr lang="zh-CN" altLang="en-US" dirty="0"/>
          </a:p>
        </p:txBody>
      </p:sp>
      <p:sp>
        <p:nvSpPr>
          <p:cNvPr id="29" name="TextBox 28"/>
          <p:cNvSpPr txBox="1"/>
          <p:nvPr/>
        </p:nvSpPr>
        <p:spPr>
          <a:xfrm rot="19225180">
            <a:off x="7872135" y="1947480"/>
            <a:ext cx="461665" cy="1015663"/>
          </a:xfrm>
          <a:prstGeom prst="rect">
            <a:avLst/>
          </a:prstGeom>
          <a:noFill/>
        </p:spPr>
        <p:txBody>
          <a:bodyPr vert="eaVert" wrap="none" rtlCol="0">
            <a:spAutoFit/>
          </a:bodyPr>
          <a:lstStyle/>
          <a:p>
            <a:r>
              <a:rPr lang="zh-CN" altLang="en-US" dirty="0"/>
              <a:t>微</a:t>
            </a:r>
            <a:r>
              <a:rPr lang="zh-CN" altLang="en-US" dirty="0" smtClean="0"/>
              <a:t>信裂变</a:t>
            </a:r>
            <a:endParaRPr lang="zh-CN" altLang="en-US" dirty="0"/>
          </a:p>
        </p:txBody>
      </p:sp>
      <p:sp>
        <p:nvSpPr>
          <p:cNvPr id="30" name="TextBox 29"/>
          <p:cNvSpPr txBox="1"/>
          <p:nvPr/>
        </p:nvSpPr>
        <p:spPr>
          <a:xfrm rot="3015968">
            <a:off x="6535439" y="4143382"/>
            <a:ext cx="461665" cy="1015663"/>
          </a:xfrm>
          <a:prstGeom prst="rect">
            <a:avLst/>
          </a:prstGeom>
          <a:noFill/>
        </p:spPr>
        <p:txBody>
          <a:bodyPr vert="eaVert" wrap="none" rtlCol="0">
            <a:spAutoFit/>
          </a:bodyPr>
          <a:lstStyle/>
          <a:p>
            <a:r>
              <a:rPr lang="zh-CN" altLang="en-US" dirty="0" smtClean="0"/>
              <a:t>浏览轨迹</a:t>
            </a:r>
            <a:endParaRPr lang="zh-CN" altLang="en-US" dirty="0"/>
          </a:p>
        </p:txBody>
      </p:sp>
      <p:sp>
        <p:nvSpPr>
          <p:cNvPr id="34" name="TextBox 33"/>
          <p:cNvSpPr txBox="1"/>
          <p:nvPr/>
        </p:nvSpPr>
        <p:spPr>
          <a:xfrm rot="3015968">
            <a:off x="6323360" y="3927357"/>
            <a:ext cx="461665" cy="1015663"/>
          </a:xfrm>
          <a:prstGeom prst="rect">
            <a:avLst/>
          </a:prstGeom>
          <a:noFill/>
        </p:spPr>
        <p:txBody>
          <a:bodyPr vert="eaVert" wrap="none" rtlCol="0">
            <a:spAutoFit/>
          </a:bodyPr>
          <a:lstStyle/>
          <a:p>
            <a:r>
              <a:rPr lang="zh-CN" altLang="en-US" dirty="0" smtClean="0">
                <a:solidFill>
                  <a:srgbClr val="FF0000"/>
                </a:solidFill>
              </a:rPr>
              <a:t>问题反馈</a:t>
            </a:r>
            <a:endParaRPr lang="zh-CN" altLang="en-US" dirty="0">
              <a:solidFill>
                <a:srgbClr val="FF0000"/>
              </a:solidFill>
            </a:endParaRPr>
          </a:p>
        </p:txBody>
      </p:sp>
      <p:sp>
        <p:nvSpPr>
          <p:cNvPr id="35" name="弧形 34"/>
          <p:cNvSpPr/>
          <p:nvPr/>
        </p:nvSpPr>
        <p:spPr>
          <a:xfrm rot="10800000">
            <a:off x="4716376" y="2060849"/>
            <a:ext cx="3240000" cy="3240000"/>
          </a:xfrm>
          <a:prstGeom prst="arc">
            <a:avLst>
              <a:gd name="adj1" fmla="val 17745394"/>
              <a:gd name="adj2" fmla="val 20333802"/>
            </a:avLst>
          </a:prstGeom>
          <a:ln>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弧形 35"/>
          <p:cNvSpPr/>
          <p:nvPr/>
        </p:nvSpPr>
        <p:spPr>
          <a:xfrm rot="5400000">
            <a:off x="4283788" y="1989020"/>
            <a:ext cx="3240360" cy="3240000"/>
          </a:xfrm>
          <a:prstGeom prst="arc">
            <a:avLst>
              <a:gd name="adj1" fmla="val 17887510"/>
              <a:gd name="adj2" fmla="val 20410452"/>
            </a:avLst>
          </a:prstGeom>
          <a:ln>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rot="3015968">
            <a:off x="7039495" y="4791453"/>
            <a:ext cx="461665" cy="1015663"/>
          </a:xfrm>
          <a:prstGeom prst="rect">
            <a:avLst/>
          </a:prstGeom>
          <a:noFill/>
        </p:spPr>
        <p:txBody>
          <a:bodyPr vert="eaVert" wrap="none" rtlCol="0">
            <a:spAutoFit/>
          </a:bodyPr>
          <a:lstStyle/>
          <a:p>
            <a:r>
              <a:rPr lang="zh-CN" altLang="en-US" dirty="0" smtClean="0"/>
              <a:t>及时反馈</a:t>
            </a:r>
            <a:endParaRPr lang="zh-CN" altLang="en-US" dirty="0"/>
          </a:p>
        </p:txBody>
      </p:sp>
      <p:sp>
        <p:nvSpPr>
          <p:cNvPr id="38" name="TextBox 37"/>
          <p:cNvSpPr txBox="1"/>
          <p:nvPr/>
        </p:nvSpPr>
        <p:spPr>
          <a:xfrm rot="19225180">
            <a:off x="4482608" y="4686942"/>
            <a:ext cx="461665" cy="1015663"/>
          </a:xfrm>
          <a:prstGeom prst="rect">
            <a:avLst/>
          </a:prstGeom>
          <a:noFill/>
        </p:spPr>
        <p:txBody>
          <a:bodyPr vert="eaVert" wrap="none" rtlCol="0">
            <a:spAutoFit/>
          </a:bodyPr>
          <a:lstStyle/>
          <a:p>
            <a:r>
              <a:rPr lang="zh-CN" altLang="en-US" dirty="0" smtClean="0">
                <a:solidFill>
                  <a:srgbClr val="FF0000"/>
                </a:solidFill>
              </a:rPr>
              <a:t>解决问题</a:t>
            </a:r>
            <a:endParaRPr lang="zh-CN" altLang="en-US" dirty="0">
              <a:solidFill>
                <a:srgbClr val="FF0000"/>
              </a:solidFill>
            </a:endParaRPr>
          </a:p>
        </p:txBody>
      </p:sp>
      <p:sp>
        <p:nvSpPr>
          <p:cNvPr id="39" name="TextBox 38"/>
          <p:cNvSpPr txBox="1"/>
          <p:nvPr/>
        </p:nvSpPr>
        <p:spPr>
          <a:xfrm rot="19225180">
            <a:off x="4194576" y="4902969"/>
            <a:ext cx="461665" cy="1015663"/>
          </a:xfrm>
          <a:prstGeom prst="rect">
            <a:avLst/>
          </a:prstGeom>
          <a:noFill/>
        </p:spPr>
        <p:txBody>
          <a:bodyPr vert="eaVert" wrap="none" rtlCol="0">
            <a:spAutoFit/>
          </a:bodyPr>
          <a:lstStyle/>
          <a:p>
            <a:r>
              <a:rPr lang="zh-CN" altLang="en-US" dirty="0" smtClean="0">
                <a:solidFill>
                  <a:srgbClr val="FF0000"/>
                </a:solidFill>
              </a:rPr>
              <a:t>二次销售</a:t>
            </a:r>
            <a:endParaRPr lang="zh-CN" altLang="en-US" dirty="0">
              <a:solidFill>
                <a:srgbClr val="FF0000"/>
              </a:solidFill>
            </a:endParaRPr>
          </a:p>
        </p:txBody>
      </p:sp>
      <p:sp>
        <p:nvSpPr>
          <p:cNvPr id="40" name="TextBox 39"/>
          <p:cNvSpPr txBox="1"/>
          <p:nvPr/>
        </p:nvSpPr>
        <p:spPr>
          <a:xfrm rot="19225180">
            <a:off x="7578952" y="2094657"/>
            <a:ext cx="461665" cy="1015663"/>
          </a:xfrm>
          <a:prstGeom prst="rect">
            <a:avLst/>
          </a:prstGeom>
          <a:noFill/>
        </p:spPr>
        <p:txBody>
          <a:bodyPr vert="eaVert" wrap="none" rtlCol="0">
            <a:spAutoFit/>
          </a:bodyPr>
          <a:lstStyle/>
          <a:p>
            <a:r>
              <a:rPr lang="zh-CN" altLang="en-US" dirty="0" smtClean="0">
                <a:solidFill>
                  <a:srgbClr val="FF0000"/>
                </a:solidFill>
              </a:rPr>
              <a:t>智能推荐</a:t>
            </a:r>
            <a:endParaRPr lang="zh-CN" altLang="en-US" dirty="0">
              <a:solidFill>
                <a:srgbClr val="FF0000"/>
              </a:solidFill>
            </a:endParaRPr>
          </a:p>
        </p:txBody>
      </p:sp>
      <p:sp>
        <p:nvSpPr>
          <p:cNvPr id="42" name="TextBox 41"/>
          <p:cNvSpPr txBox="1"/>
          <p:nvPr/>
        </p:nvSpPr>
        <p:spPr>
          <a:xfrm rot="19225180">
            <a:off x="5130680" y="4107719"/>
            <a:ext cx="461665" cy="1015663"/>
          </a:xfrm>
          <a:prstGeom prst="rect">
            <a:avLst/>
          </a:prstGeom>
          <a:noFill/>
        </p:spPr>
        <p:txBody>
          <a:bodyPr vert="eaVert" wrap="none" rtlCol="0">
            <a:spAutoFit/>
          </a:bodyPr>
          <a:lstStyle/>
          <a:p>
            <a:r>
              <a:rPr lang="zh-CN" altLang="en-US" dirty="0" smtClean="0"/>
              <a:t>智能预测</a:t>
            </a:r>
            <a:endParaRPr lang="zh-CN" altLang="en-US" dirty="0"/>
          </a:p>
        </p:txBody>
      </p:sp>
      <p:sp>
        <p:nvSpPr>
          <p:cNvPr id="43" name="弧形 42"/>
          <p:cNvSpPr/>
          <p:nvPr/>
        </p:nvSpPr>
        <p:spPr>
          <a:xfrm>
            <a:off x="4211960" y="2565264"/>
            <a:ext cx="3240000" cy="3240000"/>
          </a:xfrm>
          <a:prstGeom prst="arc">
            <a:avLst>
              <a:gd name="adj1" fmla="val 17714022"/>
              <a:gd name="adj2" fmla="val 20333461"/>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43"/>
          <p:cNvSpPr txBox="1"/>
          <p:nvPr/>
        </p:nvSpPr>
        <p:spPr>
          <a:xfrm rot="19225180">
            <a:off x="6647999" y="2811575"/>
            <a:ext cx="461665" cy="1015663"/>
          </a:xfrm>
          <a:prstGeom prst="rect">
            <a:avLst/>
          </a:prstGeom>
          <a:noFill/>
        </p:spPr>
        <p:txBody>
          <a:bodyPr vert="eaVert" wrap="none" rtlCol="0">
            <a:spAutoFit/>
          </a:bodyPr>
          <a:lstStyle/>
          <a:p>
            <a:r>
              <a:rPr lang="zh-CN" altLang="en-US" dirty="0" smtClean="0"/>
              <a:t>线上支付</a:t>
            </a:r>
            <a:endParaRPr lang="zh-CN" altLang="en-US" dirty="0"/>
          </a:p>
        </p:txBody>
      </p:sp>
    </p:spTree>
    <p:extLst>
      <p:ext uri="{BB962C8B-B14F-4D97-AF65-F5344CB8AC3E}">
        <p14:creationId xmlns:p14="http://schemas.microsoft.com/office/powerpoint/2010/main" val="479488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332656"/>
            <a:ext cx="5616624" cy="1200329"/>
          </a:xfrm>
          <a:prstGeom prst="rect">
            <a:avLst/>
          </a:prstGeom>
          <a:noFill/>
        </p:spPr>
        <p:txBody>
          <a:bodyPr wrap="square" rtlCol="0">
            <a:spAutoFit/>
          </a:bodyPr>
          <a:lstStyle/>
          <a:p>
            <a:r>
              <a:rPr lang="en-US" altLang="zh-CN" b="1" dirty="0" smtClean="0"/>
              <a:t>B2S2B</a:t>
            </a:r>
            <a:r>
              <a:rPr lang="zh-CN" altLang="en-US" b="1" dirty="0" smtClean="0"/>
              <a:t>的零售解决方案</a:t>
            </a:r>
            <a:endParaRPr lang="en-US" altLang="zh-CN" b="1" dirty="0" smtClean="0"/>
          </a:p>
          <a:p>
            <a:endParaRPr lang="en-US" altLang="zh-CN" b="1" dirty="0"/>
          </a:p>
          <a:p>
            <a:r>
              <a:rPr lang="zh-CN" altLang="en-US" dirty="0"/>
              <a:t>偏重销售订单与沉淀</a:t>
            </a:r>
            <a:r>
              <a:rPr lang="zh-CN" altLang="en-US" dirty="0" smtClean="0"/>
              <a:t>客户、客户持续跟进、宣传</a:t>
            </a:r>
            <a:r>
              <a:rPr lang="zh-CN" altLang="en-US" dirty="0"/>
              <a:t>企业。</a:t>
            </a:r>
            <a:endParaRPr lang="en-US" altLang="zh-CN" dirty="0"/>
          </a:p>
          <a:p>
            <a:endParaRPr lang="zh-CN" altLang="en-US" b="1" dirty="0"/>
          </a:p>
        </p:txBody>
      </p:sp>
      <p:sp>
        <p:nvSpPr>
          <p:cNvPr id="4" name="圆角矩形 3"/>
          <p:cNvSpPr/>
          <p:nvPr/>
        </p:nvSpPr>
        <p:spPr>
          <a:xfrm>
            <a:off x="346629" y="3625851"/>
            <a:ext cx="914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Boss</a:t>
            </a:r>
            <a:endParaRPr lang="zh-CN" altLang="en-US" dirty="0"/>
          </a:p>
        </p:txBody>
      </p:sp>
      <p:sp>
        <p:nvSpPr>
          <p:cNvPr id="5" name="TextBox 4"/>
          <p:cNvSpPr txBox="1"/>
          <p:nvPr/>
        </p:nvSpPr>
        <p:spPr>
          <a:xfrm>
            <a:off x="35496" y="4365104"/>
            <a:ext cx="1656184" cy="369332"/>
          </a:xfrm>
          <a:prstGeom prst="rect">
            <a:avLst/>
          </a:prstGeom>
          <a:noFill/>
        </p:spPr>
        <p:txBody>
          <a:bodyPr wrap="square" rtlCol="0">
            <a:spAutoFit/>
          </a:bodyPr>
          <a:lstStyle/>
          <a:p>
            <a:r>
              <a:rPr lang="zh-CN" altLang="en-US" dirty="0" smtClean="0"/>
              <a:t>掌控销售全局</a:t>
            </a:r>
            <a:endParaRPr lang="zh-CN" altLang="en-US" dirty="0"/>
          </a:p>
        </p:txBody>
      </p:sp>
      <p:cxnSp>
        <p:nvCxnSpPr>
          <p:cNvPr id="7" name="直接箭头连接符 6"/>
          <p:cNvCxnSpPr/>
          <p:nvPr/>
        </p:nvCxnSpPr>
        <p:spPr>
          <a:xfrm>
            <a:off x="1691680" y="3212976"/>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1691680" y="4083051"/>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1719725" y="3645024"/>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91680" y="3717032"/>
            <a:ext cx="1584176" cy="369332"/>
          </a:xfrm>
          <a:prstGeom prst="rect">
            <a:avLst/>
          </a:prstGeom>
          <a:noFill/>
        </p:spPr>
        <p:txBody>
          <a:bodyPr wrap="square" rtlCol="0">
            <a:spAutoFit/>
          </a:bodyPr>
          <a:lstStyle/>
          <a:p>
            <a:r>
              <a:rPr lang="zh-CN" altLang="en-US" dirty="0" smtClean="0"/>
              <a:t>问题</a:t>
            </a:r>
            <a:r>
              <a:rPr lang="zh-CN" altLang="en-US" dirty="0"/>
              <a:t>分析</a:t>
            </a:r>
          </a:p>
        </p:txBody>
      </p:sp>
      <p:sp>
        <p:nvSpPr>
          <p:cNvPr id="15" name="TextBox 14"/>
          <p:cNvSpPr txBox="1"/>
          <p:nvPr/>
        </p:nvSpPr>
        <p:spPr>
          <a:xfrm>
            <a:off x="1691680" y="3275692"/>
            <a:ext cx="1584176" cy="369332"/>
          </a:xfrm>
          <a:prstGeom prst="rect">
            <a:avLst/>
          </a:prstGeom>
          <a:noFill/>
        </p:spPr>
        <p:txBody>
          <a:bodyPr wrap="square" rtlCol="0">
            <a:spAutoFit/>
          </a:bodyPr>
          <a:lstStyle/>
          <a:p>
            <a:r>
              <a:rPr lang="zh-CN" altLang="en-US" dirty="0" smtClean="0"/>
              <a:t>销售业绩</a:t>
            </a:r>
            <a:endParaRPr lang="zh-CN" altLang="en-US" dirty="0"/>
          </a:p>
        </p:txBody>
      </p:sp>
      <p:sp>
        <p:nvSpPr>
          <p:cNvPr id="13" name="TextBox 12"/>
          <p:cNvSpPr txBox="1"/>
          <p:nvPr/>
        </p:nvSpPr>
        <p:spPr>
          <a:xfrm>
            <a:off x="1691680" y="2843644"/>
            <a:ext cx="1368151" cy="369332"/>
          </a:xfrm>
          <a:prstGeom prst="rect">
            <a:avLst/>
          </a:prstGeom>
          <a:noFill/>
        </p:spPr>
        <p:txBody>
          <a:bodyPr wrap="square" rtlCol="0">
            <a:spAutoFit/>
          </a:bodyPr>
          <a:lstStyle/>
          <a:p>
            <a:r>
              <a:rPr lang="zh-CN" altLang="en-US" dirty="0" smtClean="0"/>
              <a:t>销售管理</a:t>
            </a:r>
            <a:endParaRPr lang="zh-CN" altLang="en-US" dirty="0"/>
          </a:p>
        </p:txBody>
      </p:sp>
      <p:sp>
        <p:nvSpPr>
          <p:cNvPr id="18" name="圆角矩形 17"/>
          <p:cNvSpPr/>
          <p:nvPr/>
        </p:nvSpPr>
        <p:spPr>
          <a:xfrm>
            <a:off x="3419872" y="3629164"/>
            <a:ext cx="914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Sales</a:t>
            </a:r>
            <a:endParaRPr lang="zh-CN" altLang="en-US" dirty="0"/>
          </a:p>
        </p:txBody>
      </p:sp>
      <p:sp>
        <p:nvSpPr>
          <p:cNvPr id="6" name="弧形 5"/>
          <p:cNvSpPr/>
          <p:nvPr/>
        </p:nvSpPr>
        <p:spPr>
          <a:xfrm>
            <a:off x="4644008" y="1412776"/>
            <a:ext cx="1584176" cy="1656184"/>
          </a:xfrm>
          <a:prstGeom prst="arc">
            <a:avLst>
              <a:gd name="adj1" fmla="val 2156281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圆角矩形 15"/>
          <p:cNvSpPr/>
          <p:nvPr/>
        </p:nvSpPr>
        <p:spPr>
          <a:xfrm>
            <a:off x="7740352" y="3629164"/>
            <a:ext cx="1296144"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Business</a:t>
            </a:r>
            <a:endParaRPr lang="zh-CN" altLang="en-US" dirty="0"/>
          </a:p>
        </p:txBody>
      </p:sp>
      <p:sp>
        <p:nvSpPr>
          <p:cNvPr id="10" name="弧形 9"/>
          <p:cNvSpPr/>
          <p:nvPr/>
        </p:nvSpPr>
        <p:spPr>
          <a:xfrm flipH="1">
            <a:off x="4463988" y="2313055"/>
            <a:ext cx="3240360" cy="3240000"/>
          </a:xfrm>
          <a:prstGeom prst="arc">
            <a:avLst>
              <a:gd name="adj1" fmla="val 17887510"/>
              <a:gd name="adj2" fmla="val 20410452"/>
            </a:avLst>
          </a:prstGeom>
          <a:ln>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a:off x="4464168" y="2313055"/>
            <a:ext cx="3240000" cy="3240000"/>
          </a:xfrm>
          <a:prstGeom prst="arc">
            <a:avLst>
              <a:gd name="adj1" fmla="val 17714022"/>
              <a:gd name="adj2" fmla="val 20333461"/>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5724128" y="1844824"/>
            <a:ext cx="792088" cy="923330"/>
          </a:xfrm>
          <a:prstGeom prst="rect">
            <a:avLst/>
          </a:prstGeom>
          <a:noFill/>
        </p:spPr>
        <p:txBody>
          <a:bodyPr wrap="square" rtlCol="0">
            <a:spAutoFit/>
          </a:bodyPr>
          <a:lstStyle/>
          <a:p>
            <a:r>
              <a:rPr lang="zh-CN" altLang="en-US" dirty="0"/>
              <a:t>趣</a:t>
            </a:r>
            <a:r>
              <a:rPr lang="zh-CN" altLang="en-US" dirty="0" smtClean="0"/>
              <a:t>销智能商城</a:t>
            </a:r>
            <a:endParaRPr lang="zh-CN" altLang="en-US" dirty="0"/>
          </a:p>
        </p:txBody>
      </p:sp>
      <p:sp>
        <p:nvSpPr>
          <p:cNvPr id="19" name="弧形 18"/>
          <p:cNvSpPr/>
          <p:nvPr/>
        </p:nvSpPr>
        <p:spPr>
          <a:xfrm rot="10800000">
            <a:off x="4464169" y="2313056"/>
            <a:ext cx="3240000" cy="3240000"/>
          </a:xfrm>
          <a:prstGeom prst="arc">
            <a:avLst>
              <a:gd name="adj1" fmla="val 17745394"/>
              <a:gd name="adj2" fmla="val 20333802"/>
            </a:avLst>
          </a:prstGeom>
          <a:ln>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rot="5400000">
            <a:off x="4499992" y="2276872"/>
            <a:ext cx="3240360" cy="3240000"/>
          </a:xfrm>
          <a:prstGeom prst="arc">
            <a:avLst>
              <a:gd name="adj1" fmla="val 17887510"/>
              <a:gd name="adj2" fmla="val 20410452"/>
            </a:avLst>
          </a:prstGeom>
          <a:ln>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5508104" y="5363924"/>
            <a:ext cx="1152128" cy="369332"/>
          </a:xfrm>
          <a:prstGeom prst="rect">
            <a:avLst/>
          </a:prstGeom>
          <a:noFill/>
        </p:spPr>
        <p:txBody>
          <a:bodyPr wrap="square" rtlCol="0">
            <a:spAutoFit/>
          </a:bodyPr>
          <a:lstStyle/>
          <a:p>
            <a:r>
              <a:rPr lang="zh-CN" altLang="en-US" dirty="0"/>
              <a:t>智能</a:t>
            </a:r>
            <a:r>
              <a:rPr lang="zh-CN" altLang="en-US" dirty="0" smtClean="0"/>
              <a:t>雷达</a:t>
            </a:r>
            <a:endParaRPr lang="en-US" altLang="zh-CN" dirty="0" smtClean="0"/>
          </a:p>
        </p:txBody>
      </p:sp>
      <p:sp>
        <p:nvSpPr>
          <p:cNvPr id="20" name="TextBox 19"/>
          <p:cNvSpPr txBox="1"/>
          <p:nvPr/>
        </p:nvSpPr>
        <p:spPr>
          <a:xfrm>
            <a:off x="7668344" y="4365104"/>
            <a:ext cx="1572866" cy="646331"/>
          </a:xfrm>
          <a:prstGeom prst="rect">
            <a:avLst/>
          </a:prstGeom>
          <a:noFill/>
        </p:spPr>
        <p:txBody>
          <a:bodyPr wrap="none" rtlCol="0">
            <a:spAutoFit/>
          </a:bodyPr>
          <a:lstStyle/>
          <a:p>
            <a:r>
              <a:rPr lang="zh-CN" altLang="en-US" dirty="0" smtClean="0"/>
              <a:t>企业用户</a:t>
            </a:r>
            <a:endParaRPr lang="en-US" altLang="zh-CN" dirty="0" smtClean="0"/>
          </a:p>
          <a:p>
            <a:r>
              <a:rPr lang="en-US" altLang="zh-CN" dirty="0" smtClean="0"/>
              <a:t>10</a:t>
            </a:r>
            <a:r>
              <a:rPr lang="zh-CN" altLang="en-US" dirty="0" smtClean="0"/>
              <a:t>亿微信用户</a:t>
            </a:r>
            <a:endParaRPr lang="zh-CN" altLang="en-US" dirty="0"/>
          </a:p>
        </p:txBody>
      </p:sp>
      <p:sp>
        <p:nvSpPr>
          <p:cNvPr id="25" name="TextBox 24"/>
          <p:cNvSpPr txBox="1"/>
          <p:nvPr/>
        </p:nvSpPr>
        <p:spPr>
          <a:xfrm rot="2173516">
            <a:off x="4464168" y="2313055"/>
            <a:ext cx="461665" cy="1015663"/>
          </a:xfrm>
          <a:prstGeom prst="rect">
            <a:avLst/>
          </a:prstGeom>
          <a:noFill/>
        </p:spPr>
        <p:txBody>
          <a:bodyPr vert="eaVert" wrap="none" rtlCol="0">
            <a:spAutoFit/>
          </a:bodyPr>
          <a:lstStyle/>
          <a:p>
            <a:r>
              <a:rPr lang="zh-CN" altLang="en-US" dirty="0" smtClean="0"/>
              <a:t>个人名片</a:t>
            </a:r>
            <a:endParaRPr lang="zh-CN" altLang="en-US" dirty="0"/>
          </a:p>
        </p:txBody>
      </p:sp>
      <p:sp>
        <p:nvSpPr>
          <p:cNvPr id="26" name="TextBox 25"/>
          <p:cNvSpPr txBox="1"/>
          <p:nvPr/>
        </p:nvSpPr>
        <p:spPr>
          <a:xfrm rot="2173516">
            <a:off x="4827489" y="2591110"/>
            <a:ext cx="461665" cy="1015663"/>
          </a:xfrm>
          <a:prstGeom prst="rect">
            <a:avLst/>
          </a:prstGeom>
          <a:noFill/>
        </p:spPr>
        <p:txBody>
          <a:bodyPr vert="eaVert" wrap="none" rtlCol="0">
            <a:spAutoFit/>
          </a:bodyPr>
          <a:lstStyle/>
          <a:p>
            <a:r>
              <a:rPr lang="zh-CN" altLang="en-US" dirty="0" smtClean="0"/>
              <a:t>商品介绍</a:t>
            </a:r>
            <a:endParaRPr lang="zh-CN" altLang="en-US" dirty="0"/>
          </a:p>
        </p:txBody>
      </p:sp>
      <p:sp>
        <p:nvSpPr>
          <p:cNvPr id="27" name="TextBox 26"/>
          <p:cNvSpPr txBox="1"/>
          <p:nvPr/>
        </p:nvSpPr>
        <p:spPr>
          <a:xfrm rot="2173516">
            <a:off x="5078982" y="2743510"/>
            <a:ext cx="461665" cy="1015663"/>
          </a:xfrm>
          <a:prstGeom prst="rect">
            <a:avLst/>
          </a:prstGeom>
          <a:noFill/>
        </p:spPr>
        <p:txBody>
          <a:bodyPr vert="eaVert" wrap="none" rtlCol="0">
            <a:spAutoFit/>
          </a:bodyPr>
          <a:lstStyle/>
          <a:p>
            <a:r>
              <a:rPr lang="zh-CN" altLang="en-US" dirty="0" smtClean="0"/>
              <a:t>企业宣传</a:t>
            </a:r>
            <a:endParaRPr lang="zh-CN" altLang="en-US" dirty="0"/>
          </a:p>
        </p:txBody>
      </p:sp>
      <p:sp>
        <p:nvSpPr>
          <p:cNvPr id="28" name="TextBox 27"/>
          <p:cNvSpPr txBox="1"/>
          <p:nvPr/>
        </p:nvSpPr>
        <p:spPr>
          <a:xfrm rot="19225180">
            <a:off x="7296071" y="2238672"/>
            <a:ext cx="461665" cy="1015663"/>
          </a:xfrm>
          <a:prstGeom prst="rect">
            <a:avLst/>
          </a:prstGeom>
          <a:noFill/>
        </p:spPr>
        <p:txBody>
          <a:bodyPr vert="eaVert" wrap="none" rtlCol="0">
            <a:spAutoFit/>
          </a:bodyPr>
          <a:lstStyle/>
          <a:p>
            <a:r>
              <a:rPr lang="zh-CN" altLang="en-US" dirty="0" smtClean="0"/>
              <a:t>微信触达</a:t>
            </a:r>
            <a:endParaRPr lang="zh-CN" altLang="en-US" dirty="0"/>
          </a:p>
        </p:txBody>
      </p:sp>
      <p:sp>
        <p:nvSpPr>
          <p:cNvPr id="29" name="TextBox 28"/>
          <p:cNvSpPr txBox="1"/>
          <p:nvPr/>
        </p:nvSpPr>
        <p:spPr>
          <a:xfrm rot="19225180">
            <a:off x="7656111" y="2094657"/>
            <a:ext cx="461665" cy="1015663"/>
          </a:xfrm>
          <a:prstGeom prst="rect">
            <a:avLst/>
          </a:prstGeom>
          <a:noFill/>
        </p:spPr>
        <p:txBody>
          <a:bodyPr vert="eaVert" wrap="none" rtlCol="0">
            <a:spAutoFit/>
          </a:bodyPr>
          <a:lstStyle/>
          <a:p>
            <a:r>
              <a:rPr lang="zh-CN" altLang="en-US" dirty="0"/>
              <a:t>微</a:t>
            </a:r>
            <a:r>
              <a:rPr lang="zh-CN" altLang="en-US" dirty="0" smtClean="0"/>
              <a:t>信裂变</a:t>
            </a:r>
            <a:endParaRPr lang="zh-CN" altLang="en-US" dirty="0"/>
          </a:p>
        </p:txBody>
      </p:sp>
      <p:sp>
        <p:nvSpPr>
          <p:cNvPr id="30" name="TextBox 29"/>
          <p:cNvSpPr txBox="1"/>
          <p:nvPr/>
        </p:nvSpPr>
        <p:spPr>
          <a:xfrm rot="3015968">
            <a:off x="6535439" y="4143382"/>
            <a:ext cx="461665" cy="1015663"/>
          </a:xfrm>
          <a:prstGeom prst="rect">
            <a:avLst/>
          </a:prstGeom>
          <a:noFill/>
        </p:spPr>
        <p:txBody>
          <a:bodyPr vert="eaVert" wrap="none" rtlCol="0">
            <a:spAutoFit/>
          </a:bodyPr>
          <a:lstStyle/>
          <a:p>
            <a:r>
              <a:rPr lang="zh-CN" altLang="en-US" dirty="0" smtClean="0"/>
              <a:t>浏览轨迹</a:t>
            </a:r>
            <a:endParaRPr lang="zh-CN" altLang="en-US" dirty="0"/>
          </a:p>
        </p:txBody>
      </p:sp>
      <p:sp>
        <p:nvSpPr>
          <p:cNvPr id="35" name="弧形 34"/>
          <p:cNvSpPr/>
          <p:nvPr/>
        </p:nvSpPr>
        <p:spPr>
          <a:xfrm rot="10800000">
            <a:off x="4716376" y="2060849"/>
            <a:ext cx="3240000" cy="3240000"/>
          </a:xfrm>
          <a:prstGeom prst="arc">
            <a:avLst>
              <a:gd name="adj1" fmla="val 17745394"/>
              <a:gd name="adj2" fmla="val 20333802"/>
            </a:avLst>
          </a:prstGeom>
          <a:ln>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弧形 35"/>
          <p:cNvSpPr/>
          <p:nvPr/>
        </p:nvSpPr>
        <p:spPr>
          <a:xfrm rot="5400000">
            <a:off x="4283788" y="1989020"/>
            <a:ext cx="3240360" cy="3240000"/>
          </a:xfrm>
          <a:prstGeom prst="arc">
            <a:avLst>
              <a:gd name="adj1" fmla="val 17887510"/>
              <a:gd name="adj2" fmla="val 20410452"/>
            </a:avLst>
          </a:prstGeom>
          <a:ln>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rot="3015968">
            <a:off x="7039495" y="4791453"/>
            <a:ext cx="461665" cy="1015663"/>
          </a:xfrm>
          <a:prstGeom prst="rect">
            <a:avLst/>
          </a:prstGeom>
          <a:noFill/>
        </p:spPr>
        <p:txBody>
          <a:bodyPr vert="eaVert" wrap="none" rtlCol="0">
            <a:spAutoFit/>
          </a:bodyPr>
          <a:lstStyle/>
          <a:p>
            <a:r>
              <a:rPr lang="zh-CN" altLang="en-US" dirty="0" smtClean="0"/>
              <a:t>推荐信息</a:t>
            </a:r>
            <a:endParaRPr lang="zh-CN" altLang="en-US" dirty="0"/>
          </a:p>
        </p:txBody>
      </p:sp>
      <p:sp>
        <p:nvSpPr>
          <p:cNvPr id="38" name="TextBox 37"/>
          <p:cNvSpPr txBox="1"/>
          <p:nvPr/>
        </p:nvSpPr>
        <p:spPr>
          <a:xfrm rot="19225180">
            <a:off x="4482608" y="4686941"/>
            <a:ext cx="461665" cy="1015663"/>
          </a:xfrm>
          <a:prstGeom prst="rect">
            <a:avLst/>
          </a:prstGeom>
          <a:noFill/>
        </p:spPr>
        <p:txBody>
          <a:bodyPr vert="eaVert" wrap="none" rtlCol="0">
            <a:spAutoFit/>
          </a:bodyPr>
          <a:lstStyle/>
          <a:p>
            <a:r>
              <a:rPr lang="zh-CN" altLang="en-US" dirty="0" smtClean="0"/>
              <a:t>客户跟进</a:t>
            </a:r>
            <a:endParaRPr lang="zh-CN" altLang="en-US" dirty="0"/>
          </a:p>
        </p:txBody>
      </p:sp>
      <p:sp>
        <p:nvSpPr>
          <p:cNvPr id="42" name="TextBox 41"/>
          <p:cNvSpPr txBox="1"/>
          <p:nvPr/>
        </p:nvSpPr>
        <p:spPr>
          <a:xfrm rot="19225180">
            <a:off x="5130680" y="4107719"/>
            <a:ext cx="461665" cy="1015663"/>
          </a:xfrm>
          <a:prstGeom prst="rect">
            <a:avLst/>
          </a:prstGeom>
          <a:noFill/>
        </p:spPr>
        <p:txBody>
          <a:bodyPr vert="eaVert" wrap="none" rtlCol="0">
            <a:spAutoFit/>
          </a:bodyPr>
          <a:lstStyle/>
          <a:p>
            <a:r>
              <a:rPr lang="zh-CN" altLang="en-US" dirty="0" smtClean="0"/>
              <a:t>智能预测</a:t>
            </a:r>
            <a:endParaRPr lang="zh-CN" altLang="en-US" dirty="0"/>
          </a:p>
        </p:txBody>
      </p:sp>
      <p:sp>
        <p:nvSpPr>
          <p:cNvPr id="43" name="弧形 42"/>
          <p:cNvSpPr/>
          <p:nvPr/>
        </p:nvSpPr>
        <p:spPr>
          <a:xfrm>
            <a:off x="4211960" y="2565264"/>
            <a:ext cx="3240000" cy="3240000"/>
          </a:xfrm>
          <a:prstGeom prst="arc">
            <a:avLst>
              <a:gd name="adj1" fmla="val 17714022"/>
              <a:gd name="adj2" fmla="val 20333461"/>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43"/>
          <p:cNvSpPr txBox="1"/>
          <p:nvPr/>
        </p:nvSpPr>
        <p:spPr>
          <a:xfrm rot="19225180">
            <a:off x="6647999" y="2811575"/>
            <a:ext cx="461665" cy="1015663"/>
          </a:xfrm>
          <a:prstGeom prst="rect">
            <a:avLst/>
          </a:prstGeom>
          <a:noFill/>
        </p:spPr>
        <p:txBody>
          <a:bodyPr vert="eaVert" wrap="none" rtlCol="0">
            <a:spAutoFit/>
          </a:bodyPr>
          <a:lstStyle/>
          <a:p>
            <a:r>
              <a:rPr lang="zh-CN" altLang="en-US" dirty="0" smtClean="0"/>
              <a:t>线上支付</a:t>
            </a:r>
            <a:endParaRPr lang="zh-CN" altLang="en-US" dirty="0"/>
          </a:p>
        </p:txBody>
      </p:sp>
    </p:spTree>
    <p:extLst>
      <p:ext uri="{BB962C8B-B14F-4D97-AF65-F5344CB8AC3E}">
        <p14:creationId xmlns:p14="http://schemas.microsoft.com/office/powerpoint/2010/main" val="14597418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7489</TotalTime>
  <Words>1078</Words>
  <Application>Microsoft Office PowerPoint</Application>
  <PresentationFormat>全屏显示(4:3)</PresentationFormat>
  <Paragraphs>156</Paragraphs>
  <Slides>9</Slides>
  <Notes>9</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gaoxu</dc:creator>
  <cp:lastModifiedBy>gaoxu(高旭.交易服务中心.研发部技术副经理)</cp:lastModifiedBy>
  <cp:revision>118</cp:revision>
  <dcterms:created xsi:type="dcterms:W3CDTF">2018-08-29T06:41:26Z</dcterms:created>
  <dcterms:modified xsi:type="dcterms:W3CDTF">2018-10-24T03:11:17Z</dcterms:modified>
</cp:coreProperties>
</file>