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bg>
      <p:bgPr>
        <a:solidFill>
          <a:srgbClr val="00346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471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>
                <a:solidFill>
                  <a:srgbClr val="FFFFFF"/>
                </a:solidFill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>
                <a:solidFill>
                  <a:srgbClr val="FFFFFF"/>
                </a:solidFill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104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80825" y="10675453"/>
            <a:ext cx="201492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Hot air balloons viewed from below against a blue sky"/>
          <p:cNvSpPr/>
          <p:nvPr>
            <p:ph type="pic" sz="quarter" idx="21"/>
          </p:nvPr>
        </p:nvSpPr>
        <p:spPr>
          <a:xfrm>
            <a:off x="15436504" y="1270000"/>
            <a:ext cx="8167167" cy="5422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Close-up of the top of a hot air balloon viewed from above"/>
          <p:cNvSpPr/>
          <p:nvPr>
            <p:ph type="pic" sz="quarter" idx="22"/>
          </p:nvPr>
        </p:nvSpPr>
        <p:spPr>
          <a:xfrm>
            <a:off x="15461772" y="7085972"/>
            <a:ext cx="8148414" cy="543227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Hot air balloons viewed from below against a blue sky"/>
          <p:cNvSpPr/>
          <p:nvPr>
            <p:ph type="pic" idx="23"/>
          </p:nvPr>
        </p:nvSpPr>
        <p:spPr>
          <a:xfrm>
            <a:off x="-124635" y="1270000"/>
            <a:ext cx="16859219" cy="1123947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Hot air balloons viewed from below against a blue sky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lose-up of the top of a hot air balloon viewed from above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>
                <a:solidFill>
                  <a:srgbClr val="FFFFFF"/>
                </a:solidFill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lose-up of a hot air balloon viewed from below"/>
          <p:cNvSpPr/>
          <p:nvPr>
            <p:ph type="pic" idx="21"/>
          </p:nvPr>
        </p:nvSpPr>
        <p:spPr>
          <a:xfrm>
            <a:off x="9226574" y="1270000"/>
            <a:ext cx="16840152" cy="1118443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247900"/>
            <a:ext cx="9779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Hot air balloons viewed from below against a blue sky"/>
          <p:cNvSpPr/>
          <p:nvPr>
            <p:ph type="pic" idx="22"/>
          </p:nvPr>
        </p:nvSpPr>
        <p:spPr>
          <a:xfrm>
            <a:off x="8432800" y="1263848"/>
            <a:ext cx="16850011" cy="1118820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bg>
      <p:bgPr>
        <a:solidFill>
          <a:srgbClr val="00346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952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247900"/>
            <a:ext cx="21971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952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247900"/>
            <a:ext cx="21971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image" Target="../media/image3.tif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Jakab Zeller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Jakab Zeller</a:t>
            </a:r>
          </a:p>
        </p:txBody>
      </p:sp>
      <p:sp>
        <p:nvSpPr>
          <p:cNvPr id="152" name="Computer Language Design and Engineering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Computer Language Design and Engineering</a:t>
            </a:r>
          </a:p>
        </p:txBody>
      </p:sp>
      <p:sp>
        <p:nvSpPr>
          <p:cNvPr id="153" name="A scripting language for web API design and testing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 scripting language for web API design and testing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Repor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Reports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ontext-free grammars and manual procedures for parsing languag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536153">
              <a:defRPr spc="-107" sz="5355"/>
            </a:lvl1pPr>
          </a:lstStyle>
          <a:p>
            <a:pPr/>
            <a:r>
              <a:t>Context-free grammars and manual procedures for parsing languages</a:t>
            </a:r>
          </a:p>
        </p:txBody>
      </p:sp>
      <p:sp>
        <p:nvSpPr>
          <p:cNvPr id="202" name="October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October</a:t>
            </a:r>
          </a:p>
        </p:txBody>
      </p:sp>
      <p:sp>
        <p:nvSpPr>
          <p:cNvPr id="203" name="Written before much of the material that was taught in CS3470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Written before much of the material that was taught in CS3470</a:t>
            </a:r>
          </a:p>
          <a:p>
            <a:pPr/>
            <a:r>
              <a:t>Some background information on formal languages</a:t>
            </a:r>
          </a:p>
          <a:p>
            <a:pPr/>
            <a:r>
              <a:t>Manual parsing techniques: top-down and bottom-up</a:t>
            </a:r>
          </a:p>
          <a:p>
            <a:pPr/>
            <a:r>
              <a:t>Example grammars and derivations</a:t>
            </a:r>
          </a:p>
          <a:p>
            <a:pPr/>
            <a:r>
              <a:t>A note on parser generators and 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sttp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The use derivation rules, and grammar idioms to capture notions of associativity and precedence in arithmetic express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975335">
              <a:defRPr spc="-68" sz="3400"/>
            </a:lvl1pPr>
          </a:lstStyle>
          <a:p>
            <a:pPr/>
            <a:r>
              <a:t>The use derivation rules, and grammar idioms to capture notions of associativity and precedence in arithmetic expressions</a:t>
            </a:r>
          </a:p>
        </p:txBody>
      </p:sp>
      <p:sp>
        <p:nvSpPr>
          <p:cNvPr id="206" name="November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November</a:t>
            </a:r>
          </a:p>
        </p:txBody>
      </p:sp>
      <p:sp>
        <p:nvSpPr>
          <p:cNvPr id="207" name="Explanation of associativity and precedence in formal mathematic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Explanation of associativity and precedence in formal mathematics</a:t>
            </a:r>
          </a:p>
          <a:p>
            <a:pPr/>
            <a:r>
              <a:t>How to encode each one into your grammar</a:t>
            </a:r>
          </a:p>
          <a:p>
            <a:pPr/>
            <a:r>
              <a:t>Getting around possible pitfalls of recursive descent parser generators</a:t>
            </a:r>
          </a:p>
          <a:p>
            <a:pPr/>
            <a:r>
              <a:t>Affected my choice of encoding precedence into the 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sttp</a:t>
            </a:r>
            <a:r>
              <a:t> grammar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teve Ballmer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Steve Ballmer</a:t>
            </a:r>
          </a:p>
        </p:txBody>
      </p:sp>
      <p:sp>
        <p:nvSpPr>
          <p:cNvPr id="210" name="“Developers, developers, developers, developers, developers, developers, developers, developers, developers, developers, developers, developers, developers, developers, developers.”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>
            <a:lvl1pPr marL="485581" indent="-357123" defTabSz="1853137">
              <a:defRPr spc="-129" sz="6460"/>
            </a:lvl1pPr>
          </a:lstStyle>
          <a:p>
            <a:pPr/>
            <a:r>
              <a:t>“Developers, developers, developers, developers, developers, developers, developers, developers, developers, developers, developers, developers, developers, developers, developers.”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ttp developme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sttp</a:t>
            </a:r>
            <a:r>
              <a:t> development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Development timelin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Development timeline</a:t>
            </a:r>
          </a:p>
        </p:txBody>
      </p:sp>
      <p:sp>
        <p:nvSpPr>
          <p:cNvPr id="215" name="So far…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So far…</a:t>
            </a:r>
          </a:p>
        </p:txBody>
      </p:sp>
      <p:sp>
        <p:nvSpPr>
          <p:cNvPr id="216" name="Mid-October: grammar definition, AST node type definitions, AST dump as sttp source cod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ctr"/>
          <a:lstStyle/>
          <a:p>
            <a:pPr>
              <a:defRPr b="1"/>
            </a:pPr>
            <a:r>
              <a:t>Mid-October:</a:t>
            </a:r>
            <a:r>
              <a:rPr b="0"/>
              <a:t> grammar definition, AST node type definitions, AST dump as </a:t>
            </a:r>
            <a:r>
              <a:rPr b="0">
                <a:latin typeface="Courier New"/>
                <a:ea typeface="Courier New"/>
                <a:cs typeface="Courier New"/>
                <a:sym typeface="Courier New"/>
              </a:rPr>
              <a:t>sttp</a:t>
            </a:r>
            <a:r>
              <a:rPr b="0"/>
              <a:t> source code</a:t>
            </a:r>
            <a:endParaRPr b="0"/>
          </a:p>
          <a:p>
            <a:pPr>
              <a:defRPr b="1"/>
            </a:pPr>
            <a:r>
              <a:t>End of October:</a:t>
            </a:r>
            <a:r>
              <a:rPr b="0"/>
              <a:t> Exception handling and the </a:t>
            </a:r>
            <a:r>
              <a:rPr b="0">
                <a:latin typeface="Courier New"/>
                <a:ea typeface="Courier New"/>
                <a:cs typeface="Courier New"/>
                <a:sym typeface="Courier New"/>
              </a:rPr>
              <a:t>batch</a:t>
            </a:r>
            <a:r>
              <a:rPr b="0"/>
              <a:t> statement</a:t>
            </a:r>
            <a:endParaRPr b="0"/>
          </a:p>
          <a:p>
            <a:pPr>
              <a:defRPr b="1"/>
            </a:pPr>
            <a:r>
              <a:t>November:</a:t>
            </a:r>
            <a:r>
              <a:rPr b="0"/>
              <a:t> Implementation of some data structures, operator action lookup and cast function lookup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Any Questions?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Any Questions?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omputer Language Design and Engineer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89572">
              <a:defRPr spc="-166" sz="8330"/>
            </a:lvl1pPr>
          </a:lstStyle>
          <a:p>
            <a:pPr/>
            <a:r>
              <a:t>Computer Language Design and Engineering</a:t>
            </a:r>
          </a:p>
        </p:txBody>
      </p:sp>
      <p:sp>
        <p:nvSpPr>
          <p:cNvPr id="156" name="A scripting language for web API for design and testing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A scripting language for web API for design and testing</a:t>
            </a:r>
          </a:p>
        </p:txBody>
      </p:sp>
      <p:sp>
        <p:nvSpPr>
          <p:cNvPr id="157" name="Motivation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ctr"/>
          <a:lstStyle/>
          <a:p>
            <a:pPr lvl="8" marL="5575300" indent="-698500" defTabSz="825500">
              <a:lnSpc>
                <a:spcPct val="100000"/>
              </a:lnSpc>
              <a:spcBef>
                <a:spcPts val="1800"/>
              </a:spcBef>
              <a:defRPr spc="-55" sz="5500"/>
            </a:pPr>
            <a:r>
              <a:t>Motivations</a:t>
            </a:r>
          </a:p>
          <a:p>
            <a:pPr lvl="8" marL="5575300" indent="-698500" defTabSz="825500">
              <a:lnSpc>
                <a:spcPct val="100000"/>
              </a:lnSpc>
              <a:spcBef>
                <a:spcPts val="1800"/>
              </a:spcBef>
              <a:defRPr spc="-55" sz="5500"/>
            </a:pPr>
            <a:r>
              <a:t>Intro to 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sttp</a:t>
            </a:r>
          </a:p>
          <a:p>
            <a:pPr lvl="8" marL="5575300" indent="-698500" defTabSz="825500">
              <a:lnSpc>
                <a:spcPct val="100000"/>
              </a:lnSpc>
              <a:spcBef>
                <a:spcPts val="1800"/>
              </a:spcBef>
              <a:defRPr spc="-55" sz="5500"/>
            </a:pPr>
            <a:r>
              <a:t>Test programs</a:t>
            </a:r>
          </a:p>
          <a:p>
            <a:pPr lvl="8" marL="5575300" indent="-698500" defTabSz="825500">
              <a:lnSpc>
                <a:spcPct val="100000"/>
              </a:lnSpc>
              <a:spcBef>
                <a:spcPts val="1800"/>
              </a:spcBef>
              <a:defRPr spc="-55" sz="5500"/>
            </a:pPr>
            <a:r>
              <a:t>Reports</a:t>
            </a:r>
          </a:p>
          <a:p>
            <a:pPr lvl="8" marL="5575300" indent="-698500" defTabSz="825500">
              <a:lnSpc>
                <a:spcPct val="100000"/>
              </a:lnSpc>
              <a:spcBef>
                <a:spcPts val="1800"/>
              </a:spcBef>
              <a:defRPr spc="-55" sz="5500"/>
            </a:pPr>
            <a:r>
              <a:t>Development of 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sttp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HTTP/REST clients"/>
          <p:cNvSpPr txBox="1"/>
          <p:nvPr>
            <p:ph type="body" idx="21"/>
          </p:nvPr>
        </p:nvSpPr>
        <p:spPr>
          <a:xfrm>
            <a:off x="1206500" y="2247900"/>
            <a:ext cx="7694585" cy="93477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HTTP/REST clients</a:t>
            </a:r>
          </a:p>
        </p:txBody>
      </p:sp>
      <p:sp>
        <p:nvSpPr>
          <p:cNvPr id="160" name="The big three: Postman, Insomnia, or Paw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L="560831" indent="-560831" defTabSz="2243271">
              <a:spcBef>
                <a:spcPts val="4100"/>
              </a:spcBef>
              <a:defRPr sz="4416"/>
            </a:pPr>
            <a:r>
              <a:t>The big three: Postman, Insomnia, or Paw</a:t>
            </a:r>
          </a:p>
          <a:p>
            <a:pPr marL="560831" indent="-560831" defTabSz="2243271">
              <a:spcBef>
                <a:spcPts val="4100"/>
              </a:spcBef>
              <a:defRPr sz="4416"/>
            </a:pPr>
            <a:r>
              <a:t>All have similar features</a:t>
            </a:r>
          </a:p>
          <a:p>
            <a:pPr marL="560831" indent="-560831" defTabSz="2243271">
              <a:spcBef>
                <a:spcPts val="4100"/>
              </a:spcBef>
              <a:defRPr sz="4416"/>
            </a:pPr>
            <a:r>
              <a:t>Some have simple control flow. Such as executing in a sequence</a:t>
            </a:r>
          </a:p>
          <a:p>
            <a:pPr marL="560831" indent="-560831" defTabSz="2243271">
              <a:spcBef>
                <a:spcPts val="4100"/>
              </a:spcBef>
              <a:defRPr sz="4416"/>
            </a:pPr>
            <a:r>
              <a:t>No looping or conditionals</a:t>
            </a:r>
          </a:p>
          <a:p>
            <a:pPr marL="560831" indent="-560831" defTabSz="2243271">
              <a:spcBef>
                <a:spcPts val="4100"/>
              </a:spcBef>
              <a:defRPr sz="4416"/>
            </a:pPr>
            <a:r>
              <a:t>Limited variable definition</a:t>
            </a:r>
          </a:p>
          <a:p>
            <a:pPr marL="560831" indent="-560831" defTabSz="2243271">
              <a:spcBef>
                <a:spcPts val="4100"/>
              </a:spcBef>
              <a:defRPr sz="4416"/>
            </a:pPr>
            <a:r>
              <a:t>Frequently come across use cases that require these constructs</a:t>
            </a:r>
          </a:p>
        </p:txBody>
      </p:sp>
      <p:pic>
        <p:nvPicPr>
          <p:cNvPr id="161" name="Hot air balloons viewed from below against a blue sky" descr="Hot air balloons viewed from below against a blue sky"/>
          <p:cNvPicPr>
            <a:picLocks noChangeAspect="1"/>
          </p:cNvPicPr>
          <p:nvPr>
            <p:ph type="pic" idx="22"/>
          </p:nvPr>
        </p:nvPicPr>
        <p:blipFill>
          <a:blip r:embed="rId2">
            <a:extLst/>
          </a:blip>
          <a:srcRect l="5978" t="3944" r="5978" b="0"/>
          <a:stretch>
            <a:fillRect/>
          </a:stretch>
        </p:blipFill>
        <p:spPr>
          <a:xfrm>
            <a:off x="10484316" y="181718"/>
            <a:ext cx="10916875" cy="6442009"/>
          </a:xfrm>
          <a:prstGeom prst="rect">
            <a:avLst/>
          </a:prstGeom>
        </p:spPr>
      </p:pic>
      <p:sp>
        <p:nvSpPr>
          <p:cNvPr id="162" name="Motiva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Motivations</a:t>
            </a:r>
          </a:p>
        </p:txBody>
      </p:sp>
      <p:pic>
        <p:nvPicPr>
          <p:cNvPr id="163" name="Hot air balloons viewed from below against a blue sky" descr="Hot air balloons viewed from below against a blue sky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990943" y="4646271"/>
            <a:ext cx="8973537" cy="54083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4" name="Hot air balloons viewed from below against a blue sky" descr="Hot air balloons viewed from below against a blue sky"/>
          <p:cNvPicPr>
            <a:picLocks noChangeAspect="1"/>
          </p:cNvPicPr>
          <p:nvPr/>
        </p:nvPicPr>
        <p:blipFill>
          <a:blip r:embed="rId4">
            <a:extLst/>
          </a:blip>
          <a:srcRect l="0" t="1517" r="0" b="0"/>
          <a:stretch>
            <a:fillRect/>
          </a:stretch>
        </p:blipFill>
        <p:spPr>
          <a:xfrm>
            <a:off x="10585520" y="8622845"/>
            <a:ext cx="9079248" cy="437446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A HTTP client within a scripting language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577850">
              <a:defRPr sz="3850"/>
            </a:lvl1pPr>
          </a:lstStyle>
          <a:p>
            <a:pPr/>
            <a:r>
              <a:t>A HTTP client within a scripting language</a:t>
            </a:r>
          </a:p>
        </p:txBody>
      </p:sp>
      <p:sp>
        <p:nvSpPr>
          <p:cNvPr id="167" name="JSON setting/accessing with JSON path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L="560831" indent="-560831" defTabSz="2243271">
              <a:spcBef>
                <a:spcPts val="4100"/>
              </a:spcBef>
              <a:defRPr sz="4416"/>
            </a:pPr>
            <a:r>
              <a:t>JSON setting/accessing with JSON path</a:t>
            </a:r>
          </a:p>
          <a:p>
            <a:pPr marL="560831" indent="-560831" defTabSz="2243271">
              <a:spcBef>
                <a:spcPts val="4100"/>
              </a:spcBef>
              <a:defRPr sz="4416"/>
            </a:pPr>
            <a:r>
              <a:t>HTTP method calls builtin</a:t>
            </a:r>
          </a:p>
          <a:p>
            <a:pPr marL="560831" indent="-560831" defTabSz="2243271">
              <a:spcBef>
                <a:spcPts val="4100"/>
              </a:spcBef>
              <a:defRPr sz="4416"/>
            </a:pPr>
            <a:r>
              <a:t>HTTP request batching</a:t>
            </a:r>
          </a:p>
          <a:p>
            <a:pPr marL="560831" indent="-560831" defTabSz="2243271">
              <a:spcBef>
                <a:spcPts val="4100"/>
              </a:spcBef>
              <a:defRPr sz="4416"/>
            </a:pPr>
            <a:r>
              <a:t>Conditionals, loops and exception handling</a:t>
            </a:r>
          </a:p>
          <a:p>
            <a:pPr marL="560831" indent="-560831" defTabSz="2243271">
              <a:spcBef>
                <a:spcPts val="4100"/>
              </a:spcBef>
              <a:defRPr sz="4416"/>
            </a:pPr>
            <a:r>
              <a:t>Construct a test suite from your directory structure</a:t>
            </a:r>
          </a:p>
          <a:p>
            <a:pPr marL="560831" indent="-560831" defTabSz="2243271">
              <a:spcBef>
                <a:spcPts val="4100"/>
              </a:spcBef>
              <a:defRPr sz="4416"/>
            </a:pPr>
            <a:r>
              <a:t>Non-whitespace dependant</a:t>
            </a:r>
          </a:p>
        </p:txBody>
      </p:sp>
      <p:pic>
        <p:nvPicPr>
          <p:cNvPr id="168" name="Hot air balloons viewed from below against a blue sky" descr="Hot air balloons viewed from below against a blue sky"/>
          <p:cNvPicPr>
            <a:picLocks noChangeAspect="1"/>
          </p:cNvPicPr>
          <p:nvPr>
            <p:ph type="pic" idx="22"/>
          </p:nvPr>
        </p:nvPicPr>
        <p:blipFill>
          <a:blip r:embed="rId2">
            <a:extLst/>
          </a:blip>
          <a:srcRect l="0" t="2162" r="0" b="2162"/>
          <a:stretch>
            <a:fillRect/>
          </a:stretch>
        </p:blipFill>
        <p:spPr>
          <a:xfrm>
            <a:off x="12826319" y="247848"/>
            <a:ext cx="9647592" cy="13220392"/>
          </a:xfrm>
          <a:prstGeom prst="rect">
            <a:avLst/>
          </a:prstGeom>
        </p:spPr>
      </p:pic>
      <p:sp>
        <p:nvSpPr>
          <p:cNvPr id="169" name="Intro to sttp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2365188">
              <a:defRPr spc="-164" sz="8245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+mn-lt"/>
                <a:ea typeface="+mn-ea"/>
                <a:cs typeface="+mn-cs"/>
                <a:sym typeface="Helvetica Neue"/>
              </a:rPr>
              <a:t>Intro to </a:t>
            </a:r>
            <a:r>
              <a:t>sttp</a:t>
            </a:r>
          </a:p>
        </p:txBody>
      </p:sp>
      <p:sp>
        <p:nvSpPr>
          <p:cNvPr id="170" name="Amalgamation of “scripting” and “HTTP”"/>
          <p:cNvSpPr txBox="1"/>
          <p:nvPr/>
        </p:nvSpPr>
        <p:spPr>
          <a:xfrm>
            <a:off x="7526980" y="1217472"/>
            <a:ext cx="4194431" cy="9051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i="1" sz="2600"/>
            </a:lvl1pPr>
          </a:lstStyle>
          <a:p>
            <a:pPr/>
            <a:r>
              <a:t>Amalgamation of “scripting” and “HTTP”</a:t>
            </a:r>
          </a:p>
        </p:txBody>
      </p:sp>
      <p:sp>
        <p:nvSpPr>
          <p:cNvPr id="171" name="Example code"/>
          <p:cNvSpPr txBox="1"/>
          <p:nvPr/>
        </p:nvSpPr>
        <p:spPr>
          <a:xfrm rot="5400000">
            <a:off x="20455391" y="6453784"/>
            <a:ext cx="4009645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/>
            </a:lvl1pPr>
          </a:lstStyle>
          <a:p>
            <a:pPr/>
            <a:r>
              <a:t>Example code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st Program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Test Programs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1 — Four Function Calculato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1 — Four Function Calculator</a:t>
            </a:r>
          </a:p>
        </p:txBody>
      </p:sp>
      <p:sp>
        <p:nvSpPr>
          <p:cNvPr id="176" name="With REPL and variable assignment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With REPL and variable assignment</a:t>
            </a:r>
          </a:p>
        </p:txBody>
      </p:sp>
      <p:sp>
        <p:nvSpPr>
          <p:cNvPr id="177" name="Getting used to Go and the participle parser generator…"/>
          <p:cNvSpPr txBox="1"/>
          <p:nvPr>
            <p:ph type="body" sz="half" idx="1"/>
          </p:nvPr>
        </p:nvSpPr>
        <p:spPr>
          <a:xfrm>
            <a:off x="1206500" y="4248504"/>
            <a:ext cx="14147256" cy="8256012"/>
          </a:xfrm>
          <a:prstGeom prst="rect">
            <a:avLst/>
          </a:prstGeom>
        </p:spPr>
        <p:txBody>
          <a:bodyPr/>
          <a:lstStyle/>
          <a:p>
            <a:pPr marL="560831" indent="-560831" defTabSz="2243271">
              <a:spcBef>
                <a:spcPts val="4100"/>
              </a:spcBef>
              <a:defRPr sz="4416"/>
            </a:pPr>
            <a:r>
              <a:t>Getting used to Go and the participle parser generator</a:t>
            </a:r>
          </a:p>
          <a:p>
            <a:pPr marL="560831" indent="-560831" defTabSz="2243271">
              <a:spcBef>
                <a:spcPts val="4100"/>
              </a:spcBef>
              <a:defRPr sz="4416"/>
            </a:pPr>
            <a:r>
              <a:t>Supports</a:t>
            </a:r>
          </a:p>
          <a:p>
            <a:pPr lvl="2" marL="1682495" indent="-560831" defTabSz="2243271">
              <a:spcBef>
                <a:spcPts val="4100"/>
              </a:spcBef>
              <a:defRPr sz="4416"/>
            </a:pPr>
            <a:r>
              <a:t>Addition, Subtraction, Multiplication, and Division</a:t>
            </a:r>
          </a:p>
          <a:p>
            <a:pPr lvl="2" marL="1682495" indent="-560831" defTabSz="2243271">
              <a:spcBef>
                <a:spcPts val="4100"/>
              </a:spcBef>
              <a:defRPr sz="4416"/>
            </a:pPr>
            <a:r>
              <a:t>Variable assignment and deletion</a:t>
            </a:r>
          </a:p>
          <a:p>
            <a:pPr lvl="2" marL="1682495" indent="-560831" defTabSz="2243271">
              <a:spcBef>
                <a:spcPts val="4100"/>
              </a:spcBef>
              <a:defRPr sz="4416"/>
            </a:pPr>
            <a:r>
              <a:t>REPL mode</a:t>
            </a:r>
          </a:p>
          <a:p>
            <a:pPr marL="560831" indent="-560831" defTabSz="2243271">
              <a:spcBef>
                <a:spcPts val="4100"/>
              </a:spcBef>
              <a:defRPr sz="4416"/>
            </a:pPr>
            <a:r>
              <a:t>Grammar defined within AST node “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struct</a:t>
            </a:r>
            <a:r>
              <a:t>”s using field annotations</a:t>
            </a:r>
          </a:p>
        </p:txBody>
      </p:sp>
      <p:pic>
        <p:nvPicPr>
          <p:cNvPr id="178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l="12004" t="12004" r="12004" b="12004"/>
          <a:stretch>
            <a:fillRect/>
          </a:stretch>
        </p:blipFill>
        <p:spPr>
          <a:xfrm>
            <a:off x="15813303" y="3621199"/>
            <a:ext cx="8053248" cy="6257200"/>
          </a:xfrm>
          <a:prstGeom prst="rect">
            <a:avLst/>
          </a:prstGeom>
          <a:ln w="12700">
            <a:miter lim="400000"/>
          </a:ln>
        </p:spPr>
      </p:pic>
      <p:sp>
        <p:nvSpPr>
          <p:cNvPr id="179" name="Example script"/>
          <p:cNvSpPr txBox="1"/>
          <p:nvPr/>
        </p:nvSpPr>
        <p:spPr>
          <a:xfrm>
            <a:off x="18051779" y="9385480"/>
            <a:ext cx="3576435" cy="709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100"/>
            </a:lvl1pPr>
          </a:lstStyle>
          <a:p>
            <a:pPr/>
            <a:r>
              <a:t>Example script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onstructs a minimal DFA from an input regular expression…"/>
          <p:cNvSpPr txBox="1"/>
          <p:nvPr>
            <p:ph type="body" sz="half" idx="1"/>
          </p:nvPr>
        </p:nvSpPr>
        <p:spPr>
          <a:xfrm>
            <a:off x="1206500" y="2686085"/>
            <a:ext cx="9779000" cy="9819049"/>
          </a:xfrm>
          <a:prstGeom prst="rect">
            <a:avLst/>
          </a:prstGeom>
        </p:spPr>
        <p:txBody>
          <a:bodyPr anchor="ctr"/>
          <a:lstStyle/>
          <a:p>
            <a:pPr/>
            <a:r>
              <a:t>Constructs a minimal DFA from an input regular expression</a:t>
            </a:r>
          </a:p>
          <a:p>
            <a:pPr/>
            <a:r>
              <a:t>Interest from content covered in CS3470</a:t>
            </a:r>
          </a:p>
          <a:p>
            <a:pPr/>
            <a:r>
              <a:t>Thompson’s construction, subset construction, then Dead State minimisation</a:t>
            </a:r>
          </a:p>
          <a:p>
            <a:pPr/>
            <a:r>
              <a:t>Graphviz is used to display visualisations of each stage</a:t>
            </a:r>
          </a:p>
        </p:txBody>
      </p:sp>
      <p:pic>
        <p:nvPicPr>
          <p:cNvPr id="182" name="Hot air balloons viewed from below against a blue sky" descr="Hot air balloons viewed from below against a blue sky"/>
          <p:cNvPicPr>
            <a:picLocks noChangeAspect="1"/>
          </p:cNvPicPr>
          <p:nvPr>
            <p:ph type="pic" idx="22"/>
          </p:nvPr>
        </p:nvPicPr>
        <p:blipFill>
          <a:blip r:embed="rId2">
            <a:extLst/>
          </a:blip>
          <a:srcRect l="0" t="261" r="0" b="0"/>
          <a:stretch>
            <a:fillRect/>
          </a:stretch>
        </p:blipFill>
        <p:spPr>
          <a:xfrm>
            <a:off x="12191677" y="1942637"/>
            <a:ext cx="10916874" cy="8276103"/>
          </a:xfrm>
          <a:prstGeom prst="rect">
            <a:avLst/>
          </a:prstGeom>
        </p:spPr>
      </p:pic>
      <p:sp>
        <p:nvSpPr>
          <p:cNvPr id="183" name="2 — Regex Pars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2 — Regex Parser</a:t>
            </a:r>
          </a:p>
        </p:txBody>
      </p:sp>
      <p:sp>
        <p:nvSpPr>
          <p:cNvPr id="184" name="NFA, DFA and minimised DFA for the regular expression: aa*"/>
          <p:cNvSpPr txBox="1"/>
          <p:nvPr/>
        </p:nvSpPr>
        <p:spPr>
          <a:xfrm>
            <a:off x="12358531" y="10370134"/>
            <a:ext cx="10583133" cy="1403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4200"/>
            </a:pPr>
            <a:r>
              <a:t>NFA, DFA and minimised DFA for the regular expression: 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aa*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3 — sttp gramma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2365188">
              <a:defRPr spc="-164" sz="8245"/>
            </a:pPr>
            <a:r>
              <a:t>3 —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sttp</a:t>
            </a:r>
            <a:r>
              <a:t> grammar</a:t>
            </a:r>
          </a:p>
        </p:txBody>
      </p:sp>
      <p:sp>
        <p:nvSpPr>
          <p:cNvPr id="187" name="Implementation within participle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Implementation within participle</a:t>
            </a:r>
          </a:p>
        </p:txBody>
      </p:sp>
      <p:sp>
        <p:nvSpPr>
          <p:cNvPr id="188" name="Defining a grammar within the project specification…"/>
          <p:cNvSpPr txBox="1"/>
          <p:nvPr>
            <p:ph type="body" idx="1"/>
          </p:nvPr>
        </p:nvSpPr>
        <p:spPr>
          <a:xfrm>
            <a:off x="1206500" y="4248504"/>
            <a:ext cx="16485484" cy="8256012"/>
          </a:xfrm>
          <a:prstGeom prst="rect">
            <a:avLst/>
          </a:prstGeom>
        </p:spPr>
        <p:txBody>
          <a:bodyPr anchor="ctr"/>
          <a:lstStyle/>
          <a:p>
            <a:pPr/>
            <a:r>
              <a:t>Defining a grammar within the project specification</a:t>
            </a:r>
          </a:p>
          <a:p>
            <a:pPr/>
            <a:r>
              <a:t>Defining the AST nodes within participle and annotating with the grammar</a:t>
            </a:r>
          </a:p>
          <a:p>
            <a:pPr/>
            <a:r>
              <a:t>Precedence is encoded within grammar</a:t>
            </a:r>
          </a:p>
        </p:txBody>
      </p:sp>
      <p:pic>
        <p:nvPicPr>
          <p:cNvPr id="18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461673" y="0"/>
            <a:ext cx="6451601" cy="1371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0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229332" y="0"/>
            <a:ext cx="6916285" cy="1371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For testing purposes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For testing purposes</a:t>
            </a:r>
          </a:p>
        </p:txBody>
      </p:sp>
      <p:sp>
        <p:nvSpPr>
          <p:cNvPr id="193" name="Node.js web server…"/>
          <p:cNvSpPr txBox="1"/>
          <p:nvPr>
            <p:ph type="body" sz="half" idx="1"/>
          </p:nvPr>
        </p:nvSpPr>
        <p:spPr>
          <a:xfrm>
            <a:off x="1206500" y="4248265"/>
            <a:ext cx="9779000" cy="8256630"/>
          </a:xfrm>
          <a:prstGeom prst="rect">
            <a:avLst/>
          </a:prstGeom>
        </p:spPr>
        <p:txBody>
          <a:bodyPr anchor="ctr"/>
          <a:lstStyle/>
          <a:p>
            <a:pPr/>
            <a:r>
              <a:t>Node.js web server</a:t>
            </a:r>
          </a:p>
          <a:p>
            <a:pPr/>
            <a:r>
              <a:t>Echoes request info back</a:t>
            </a:r>
          </a:p>
          <a:p>
            <a:pPr/>
            <a:r>
              <a:t>For testing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sttp</a:t>
            </a:r>
            <a:r>
              <a:t> HTTP request batching and general use</a:t>
            </a:r>
          </a:p>
        </p:txBody>
      </p:sp>
      <p:pic>
        <p:nvPicPr>
          <p:cNvPr id="194" name="Hot air balloons viewed from below against a blue sky" descr="Hot air balloons viewed from below against a blue sky"/>
          <p:cNvPicPr>
            <a:picLocks noChangeAspect="1"/>
          </p:cNvPicPr>
          <p:nvPr>
            <p:ph type="pic" idx="22"/>
          </p:nvPr>
        </p:nvPicPr>
        <p:blipFill>
          <a:blip r:embed="rId2">
            <a:extLst/>
          </a:blip>
          <a:srcRect l="4000" t="0" r="4000" b="0"/>
          <a:stretch>
            <a:fillRect/>
          </a:stretch>
        </p:blipFill>
        <p:spPr>
          <a:xfrm>
            <a:off x="14092312" y="-208959"/>
            <a:ext cx="7115528" cy="6486609"/>
          </a:xfrm>
          <a:prstGeom prst="rect">
            <a:avLst/>
          </a:prstGeom>
        </p:spPr>
      </p:pic>
      <p:sp>
        <p:nvSpPr>
          <p:cNvPr id="195" name="4 — Echo-chamber Web API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682453">
              <a:defRPr spc="-117" sz="5865"/>
            </a:lvl1pPr>
          </a:lstStyle>
          <a:p>
            <a:pPr/>
            <a:r>
              <a:t>4 — Echo-chamber Web API</a:t>
            </a:r>
          </a:p>
        </p:txBody>
      </p:sp>
      <p:pic>
        <p:nvPicPr>
          <p:cNvPr id="196" name="Image" descr="Image"/>
          <p:cNvPicPr>
            <a:picLocks noChangeAspect="1"/>
          </p:cNvPicPr>
          <p:nvPr/>
        </p:nvPicPr>
        <p:blipFill>
          <a:blip r:embed="rId3">
            <a:extLst/>
          </a:blip>
          <a:srcRect l="4827" t="4827" r="4827" b="4827"/>
          <a:stretch>
            <a:fillRect/>
          </a:stretch>
        </p:blipFill>
        <p:spPr>
          <a:xfrm>
            <a:off x="14092312" y="6695431"/>
            <a:ext cx="7115655" cy="6618652"/>
          </a:xfrm>
          <a:prstGeom prst="rect">
            <a:avLst/>
          </a:prstGeom>
          <a:ln w="12700">
            <a:miter lim="400000"/>
          </a:ln>
        </p:spPr>
      </p:pic>
      <p:sp>
        <p:nvSpPr>
          <p:cNvPr id="197" name="Example requests and responses"/>
          <p:cNvSpPr txBox="1"/>
          <p:nvPr/>
        </p:nvSpPr>
        <p:spPr>
          <a:xfrm>
            <a:off x="13630852" y="5895984"/>
            <a:ext cx="8038491" cy="72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200"/>
            </a:lvl1pPr>
          </a:lstStyle>
          <a:p>
            <a:pPr/>
            <a:r>
              <a:t>Example requests and responses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30_BasicColor">
  <a:themeElements>
    <a:clrScheme name="30_BasicColor">
      <a:dk1>
        <a:srgbClr val="5E5E5E"/>
      </a:dk1>
      <a:lt1>
        <a:srgbClr val="003462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0_BasicColor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0_BasicCol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30_BasicColor">
  <a:themeElements>
    <a:clrScheme name="30_BasicColor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0_BasicColor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0_BasicCol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