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83" r:id="rId3"/>
    <p:sldId id="257" r:id="rId4"/>
    <p:sldId id="259" r:id="rId5"/>
    <p:sldId id="258" r:id="rId6"/>
    <p:sldId id="261" r:id="rId7"/>
    <p:sldId id="260" r:id="rId8"/>
    <p:sldId id="279" r:id="rId9"/>
    <p:sldId id="262" r:id="rId10"/>
    <p:sldId id="263" r:id="rId11"/>
    <p:sldId id="264" r:id="rId12"/>
    <p:sldId id="277" r:id="rId13"/>
    <p:sldId id="280" r:id="rId14"/>
    <p:sldId id="265" r:id="rId15"/>
    <p:sldId id="281" r:id="rId16"/>
    <p:sldId id="267" r:id="rId17"/>
    <p:sldId id="270" r:id="rId18"/>
    <p:sldId id="271" r:id="rId19"/>
    <p:sldId id="269" r:id="rId20"/>
    <p:sldId id="272" r:id="rId21"/>
    <p:sldId id="273" r:id="rId22"/>
    <p:sldId id="275" r:id="rId23"/>
    <p:sldId id="282" r:id="rId24"/>
    <p:sldId id="27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8186F4-3AEE-49C3-9BA8-34DD95AD994C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2AC599-BB73-40D1-9FF0-F9EDF6C606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8077200" cy="125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Embedded Linux Meets FPGA Capes – Just Imagine the DIY Possibilities!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66750"/>
            <a:ext cx="8077200" cy="1124712"/>
          </a:xfrm>
        </p:spPr>
        <p:txBody>
          <a:bodyPr/>
          <a:lstStyle/>
          <a:p>
            <a:r>
              <a:rPr lang="en-US" dirty="0" smtClean="0"/>
              <a:t>By Andy Gikling –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3" y="1276350"/>
            <a:ext cx="4916576" cy="3352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BeagleBone</a:t>
            </a:r>
            <a:r>
              <a:rPr lang="en-US" dirty="0" smtClean="0"/>
              <a:t> Black?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76350"/>
            <a:ext cx="4495800" cy="34510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Pure-Awesome!</a:t>
            </a:r>
          </a:p>
          <a:p>
            <a:r>
              <a:rPr lang="en-US" dirty="0" smtClean="0"/>
              <a:t>A $45 Mini Linux Computer!</a:t>
            </a:r>
          </a:p>
          <a:p>
            <a:r>
              <a:rPr lang="en-US" dirty="0" smtClean="0"/>
              <a:t>1GHz with 512MB DDR3 memory!</a:t>
            </a:r>
          </a:p>
          <a:p>
            <a:r>
              <a:rPr lang="en-US" dirty="0" smtClean="0"/>
              <a:t>Nearly 90 IOs!</a:t>
            </a:r>
          </a:p>
          <a:p>
            <a:r>
              <a:rPr lang="en-US" dirty="0" smtClean="0"/>
              <a:t>Angstrom Linux!</a:t>
            </a:r>
          </a:p>
          <a:p>
            <a:r>
              <a:rPr lang="en-US" dirty="0" smtClean="0"/>
              <a:t>Other mini Linux computers:</a:t>
            </a:r>
          </a:p>
          <a:p>
            <a:pPr lvl="1"/>
            <a:r>
              <a:rPr lang="en-US" dirty="0" smtClean="0"/>
              <a:t>Raspberry Pi </a:t>
            </a:r>
          </a:p>
          <a:p>
            <a:pPr lvl="1"/>
            <a:r>
              <a:rPr lang="en-US" dirty="0" smtClean="0"/>
              <a:t>iMX6 </a:t>
            </a:r>
          </a:p>
          <a:p>
            <a:pPr lvl="1"/>
            <a:r>
              <a:rPr lang="en-US" dirty="0" err="1" smtClean="0"/>
              <a:t>ODroid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FPGA?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52550"/>
            <a:ext cx="4038600" cy="3467862"/>
          </a:xfrm>
        </p:spPr>
        <p:txBody>
          <a:bodyPr/>
          <a:lstStyle/>
          <a:p>
            <a:r>
              <a:rPr lang="en-US" dirty="0" smtClean="0"/>
              <a:t>Integrated circuit to create arbitrarily programmable digital circuits</a:t>
            </a:r>
          </a:p>
          <a:p>
            <a:r>
              <a:rPr lang="en-US" dirty="0" smtClean="0"/>
              <a:t>It’s NOT a sequential processor like many people are used to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14462"/>
            <a:ext cx="4038600" cy="2700413"/>
          </a:xfrm>
        </p:spPr>
      </p:pic>
    </p:spTree>
    <p:extLst>
      <p:ext uri="{BB962C8B-B14F-4D97-AF65-F5344CB8AC3E}">
        <p14:creationId xmlns:p14="http://schemas.microsoft.com/office/powerpoint/2010/main" val="2186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28750"/>
            <a:ext cx="4295839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FPGAs provide many </a:t>
            </a:r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3950"/>
            <a:ext cx="47244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You can add or remove blocks by simply reprogramming the chip!</a:t>
            </a:r>
          </a:p>
          <a:p>
            <a:r>
              <a:rPr lang="en-US" dirty="0" smtClean="0"/>
              <a:t>Route </a:t>
            </a:r>
            <a:r>
              <a:rPr lang="en-US" dirty="0" smtClean="0"/>
              <a:t>I/O </a:t>
            </a:r>
            <a:r>
              <a:rPr lang="en-US" dirty="0" smtClean="0"/>
              <a:t>differently</a:t>
            </a:r>
          </a:p>
          <a:p>
            <a:r>
              <a:rPr lang="en-US" dirty="0" smtClean="0"/>
              <a:t>Do computations in parallel</a:t>
            </a:r>
          </a:p>
          <a:p>
            <a:r>
              <a:rPr lang="en-US" dirty="0" smtClean="0"/>
              <a:t>Use any system clock you </a:t>
            </a:r>
            <a:r>
              <a:rPr lang="en-US" dirty="0" smtClean="0"/>
              <a:t>want – time interfacing</a:t>
            </a:r>
            <a:endParaRPr lang="en-US" dirty="0" smtClean="0"/>
          </a:p>
          <a:p>
            <a:r>
              <a:rPr lang="en-US" dirty="0" smtClean="0"/>
              <a:t>Easier to interface 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FPGA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76350"/>
            <a:ext cx="44958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Ditch the breadboard full of discrete logic components! </a:t>
            </a:r>
          </a:p>
          <a:p>
            <a:r>
              <a:rPr lang="en-US" dirty="0" smtClean="0"/>
              <a:t>Much easier to deal with bigger designs</a:t>
            </a:r>
          </a:p>
          <a:p>
            <a:r>
              <a:rPr lang="en-US" dirty="0" smtClean="0"/>
              <a:t>Endlessly changeable</a:t>
            </a:r>
          </a:p>
          <a:p>
            <a:r>
              <a:rPr lang="en-US" dirty="0" smtClean="0"/>
              <a:t>Better noise characteristics </a:t>
            </a:r>
          </a:p>
          <a:p>
            <a:r>
              <a:rPr lang="en-US" dirty="0" smtClean="0"/>
              <a:t>Faster </a:t>
            </a:r>
            <a:r>
              <a:rPr lang="en-US" dirty="0" smtClean="0"/>
              <a:t>clocks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84516"/>
            <a:ext cx="4038600" cy="3360305"/>
          </a:xfrm>
        </p:spPr>
      </p:pic>
    </p:spTree>
    <p:extLst>
      <p:ext uri="{BB962C8B-B14F-4D97-AF65-F5344CB8AC3E}">
        <p14:creationId xmlns:p14="http://schemas.microsoft.com/office/powerpoint/2010/main" val="1738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Mini Linux Computers</a:t>
            </a:r>
            <a:r>
              <a:rPr lang="en-US" sz="4000" dirty="0" smtClean="0"/>
              <a:t> + FPGAs = a </a:t>
            </a:r>
            <a:r>
              <a:rPr lang="en-US" sz="4000" dirty="0" smtClean="0"/>
              <a:t>perfect match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CPU runs application software – FPGA interfaces with hardware</a:t>
            </a:r>
          </a:p>
          <a:p>
            <a:r>
              <a:rPr lang="en-US" dirty="0" smtClean="0"/>
              <a:t>Think – high </a:t>
            </a:r>
            <a:r>
              <a:rPr lang="en-US" dirty="0" smtClean="0"/>
              <a:t>level logic </a:t>
            </a:r>
            <a:r>
              <a:rPr lang="en-US" dirty="0" smtClean="0"/>
              <a:t>running as a Linux application and </a:t>
            </a:r>
            <a:r>
              <a:rPr lang="en-US" dirty="0" smtClean="0"/>
              <a:t>low level logic running on the </a:t>
            </a:r>
            <a:r>
              <a:rPr lang="en-US" dirty="0" smtClean="0"/>
              <a:t>FPGA</a:t>
            </a:r>
          </a:p>
          <a:p>
            <a:r>
              <a:rPr lang="en-US" dirty="0"/>
              <a:t>Can take your DIY project to the next </a:t>
            </a:r>
            <a:r>
              <a:rPr lang="en-US" dirty="0" smtClean="0"/>
              <a:t>level of sophistication very quickly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-19050"/>
            <a:ext cx="92964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8297"/>
          </a:xfrm>
        </p:spPr>
        <p:txBody>
          <a:bodyPr>
            <a:noAutofit/>
          </a:bodyPr>
          <a:lstStyle/>
          <a:p>
            <a:r>
              <a:rPr lang="en-US" sz="3600" dirty="0" smtClean="0"/>
              <a:t>FPGA integration example 1</a:t>
            </a:r>
            <a:br>
              <a:rPr lang="en-US" sz="3600" dirty="0" smtClean="0"/>
            </a:br>
            <a:r>
              <a:rPr lang="en-US" sz="3600" dirty="0" smtClean="0"/>
              <a:t>Digital Encoders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0"/>
            <a:ext cx="4267200" cy="3603498"/>
          </a:xfrm>
        </p:spPr>
        <p:txBody>
          <a:bodyPr/>
          <a:lstStyle/>
          <a:p>
            <a:r>
              <a:rPr lang="en-US" dirty="0" smtClean="0"/>
              <a:t>Each edge represents a count</a:t>
            </a:r>
          </a:p>
          <a:p>
            <a:r>
              <a:rPr lang="en-US" dirty="0" smtClean="0"/>
              <a:t>Would be prohibitive to count edges with a micro controller’s interrupt lines or polling digital </a:t>
            </a:r>
            <a:r>
              <a:rPr lang="en-US" dirty="0" smtClean="0"/>
              <a:t>I/O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Signal speeds in the KHz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00150"/>
            <a:ext cx="3733800" cy="20987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66561"/>
            <a:ext cx="2743200" cy="14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76350"/>
            <a:ext cx="4688132" cy="3124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8297"/>
          </a:xfrm>
        </p:spPr>
        <p:txBody>
          <a:bodyPr>
            <a:noAutofit/>
          </a:bodyPr>
          <a:lstStyle/>
          <a:p>
            <a:r>
              <a:rPr lang="en-US" sz="3600" dirty="0" smtClean="0"/>
              <a:t>FPGA integration example </a:t>
            </a:r>
            <a:r>
              <a:rPr lang="en-US" sz="3600" dirty="0" smtClean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PID Controller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52550"/>
            <a:ext cx="4038600" cy="3467862"/>
          </a:xfrm>
        </p:spPr>
        <p:txBody>
          <a:bodyPr/>
          <a:lstStyle/>
          <a:p>
            <a:r>
              <a:rPr lang="en-US" dirty="0" smtClean="0"/>
              <a:t>Microcontrollers are often used for PID control </a:t>
            </a:r>
            <a:r>
              <a:rPr lang="en-US" dirty="0" smtClean="0"/>
              <a:t>of motors and servos</a:t>
            </a:r>
            <a:endParaRPr lang="en-US" dirty="0" smtClean="0"/>
          </a:p>
          <a:p>
            <a:r>
              <a:rPr lang="en-US" dirty="0" smtClean="0"/>
              <a:t>OpenCores.com </a:t>
            </a:r>
            <a:r>
              <a:rPr lang="en-US" dirty="0" smtClean="0"/>
              <a:t>has an FPGA based PID controller</a:t>
            </a:r>
          </a:p>
        </p:txBody>
      </p:sp>
    </p:spTree>
    <p:extLst>
      <p:ext uri="{BB962C8B-B14F-4D97-AF65-F5344CB8AC3E}">
        <p14:creationId xmlns:p14="http://schemas.microsoft.com/office/powerpoint/2010/main" val="7588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8297"/>
          </a:xfrm>
        </p:spPr>
        <p:txBody>
          <a:bodyPr>
            <a:noAutofit/>
          </a:bodyPr>
          <a:lstStyle/>
          <a:p>
            <a:r>
              <a:rPr lang="en-US" sz="3600" dirty="0" smtClean="0"/>
              <a:t>FPGA integration example </a:t>
            </a:r>
            <a:r>
              <a:rPr lang="en-US" sz="3600" dirty="0" smtClean="0"/>
              <a:t>3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Digital Signal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52550"/>
            <a:ext cx="4038600" cy="3467862"/>
          </a:xfrm>
        </p:spPr>
        <p:txBody>
          <a:bodyPr>
            <a:normAutofit/>
          </a:bodyPr>
          <a:lstStyle/>
          <a:p>
            <a:r>
              <a:rPr lang="en-US" dirty="0" smtClean="0"/>
              <a:t>FPGAs can very easily generate digital signals</a:t>
            </a:r>
          </a:p>
          <a:p>
            <a:r>
              <a:rPr lang="en-US" dirty="0" smtClean="0"/>
              <a:t>Hobby servo </a:t>
            </a:r>
            <a:r>
              <a:rPr lang="en-US" dirty="0" smtClean="0"/>
              <a:t>control signals are common pulse trains that are not easily simulated with discrete ICs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76350"/>
            <a:ext cx="4414618" cy="3581400"/>
          </a:xfrm>
        </p:spPr>
      </p:pic>
    </p:spTree>
    <p:extLst>
      <p:ext uri="{BB962C8B-B14F-4D97-AF65-F5344CB8AC3E}">
        <p14:creationId xmlns:p14="http://schemas.microsoft.com/office/powerpoint/2010/main" val="1869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8297"/>
          </a:xfrm>
        </p:spPr>
        <p:txBody>
          <a:bodyPr>
            <a:noAutofit/>
          </a:bodyPr>
          <a:lstStyle/>
          <a:p>
            <a:r>
              <a:rPr lang="en-US" sz="3600" dirty="0"/>
              <a:t>FPGA integration example </a:t>
            </a:r>
            <a:r>
              <a:rPr lang="en-US" sz="3600" dirty="0"/>
              <a:t>4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SPI Data Block Transfer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76350"/>
            <a:ext cx="4191000" cy="35219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SPI can transfer </a:t>
            </a:r>
            <a:r>
              <a:rPr lang="en-US" dirty="0" smtClean="0"/>
              <a:t>data quickly in a surprisingly simple and effective manner</a:t>
            </a:r>
            <a:endParaRPr lang="en-US" dirty="0" smtClean="0"/>
          </a:p>
          <a:p>
            <a:r>
              <a:rPr lang="en-US" dirty="0" smtClean="0"/>
              <a:t>User defines protocol and data format</a:t>
            </a:r>
          </a:p>
          <a:p>
            <a:r>
              <a:rPr lang="en-US" dirty="0" smtClean="0"/>
              <a:t>A </a:t>
            </a:r>
            <a:r>
              <a:rPr lang="en-US" dirty="0" smtClean="0"/>
              <a:t>data block transfer is perfect for motion control applications</a:t>
            </a:r>
          </a:p>
          <a:p>
            <a:pPr lvl="1"/>
            <a:r>
              <a:rPr lang="en-US" dirty="0" smtClean="0"/>
              <a:t>FPGA registers can quickly be mapped to user application variables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33550"/>
            <a:ext cx="4456176" cy="2590800"/>
          </a:xfrm>
        </p:spPr>
      </p:pic>
    </p:spTree>
    <p:extLst>
      <p:ext uri="{BB962C8B-B14F-4D97-AF65-F5344CB8AC3E}">
        <p14:creationId xmlns:p14="http://schemas.microsoft.com/office/powerpoint/2010/main" val="22815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BBot</a:t>
            </a:r>
            <a:r>
              <a:rPr lang="en-US" dirty="0" smtClean="0"/>
              <a:t> – My robot at Maker Faire</a:t>
            </a:r>
          </a:p>
          <a:p>
            <a:r>
              <a:rPr lang="en-US" dirty="0" smtClean="0"/>
              <a:t>Robot needs, </a:t>
            </a:r>
            <a:r>
              <a:rPr lang="en-US" dirty="0"/>
              <a:t>o</a:t>
            </a:r>
            <a:r>
              <a:rPr lang="en-US" dirty="0" smtClean="0"/>
              <a:t>perating systems, micro-controllers</a:t>
            </a:r>
          </a:p>
          <a:p>
            <a:r>
              <a:rPr lang="en-US" dirty="0" smtClean="0"/>
              <a:t>Linux Mini Computers</a:t>
            </a:r>
          </a:p>
          <a:p>
            <a:r>
              <a:rPr lang="en-US" dirty="0" smtClean="0"/>
              <a:t>FPGAs</a:t>
            </a:r>
          </a:p>
          <a:p>
            <a:r>
              <a:rPr lang="en-US" dirty="0" smtClean="0"/>
              <a:t>Integration </a:t>
            </a:r>
            <a:r>
              <a:rPr lang="en-US" dirty="0"/>
              <a:t>e</a:t>
            </a:r>
            <a:r>
              <a:rPr lang="en-US" dirty="0" smtClean="0"/>
              <a:t>xamples</a:t>
            </a:r>
          </a:p>
          <a:p>
            <a:r>
              <a:rPr lang="en-US" dirty="0" smtClean="0"/>
              <a:t>How you can get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integration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 Hardware Vision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Piat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Internet Of Things” Smart Devices</a:t>
            </a:r>
          </a:p>
          <a:p>
            <a:pPr lvl="1"/>
            <a:r>
              <a:rPr lang="en-US" dirty="0" smtClean="0"/>
              <a:t>Home automation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Data Logging</a:t>
            </a:r>
          </a:p>
          <a:p>
            <a:r>
              <a:rPr lang="en-US" dirty="0" smtClean="0"/>
              <a:t>Software Defined Radio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Anything needing “high speed digital interfaces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SATA</a:t>
            </a:r>
          </a:p>
          <a:p>
            <a:pPr lvl="1"/>
            <a:r>
              <a:rPr lang="en-US" dirty="0" err="1" smtClean="0"/>
              <a:t>PCIe</a:t>
            </a:r>
            <a:endParaRPr lang="en-US" dirty="0"/>
          </a:p>
          <a:p>
            <a:pPr lvl="1"/>
            <a:r>
              <a:rPr lang="en-US" dirty="0" smtClean="0"/>
              <a:t>GPMC</a:t>
            </a:r>
          </a:p>
          <a:p>
            <a:pPr lvl="1"/>
            <a:r>
              <a:rPr lang="en-US" dirty="0" smtClean="0"/>
              <a:t>AMBA</a:t>
            </a:r>
          </a:p>
        </p:txBody>
      </p:sp>
    </p:spTree>
    <p:extLst>
      <p:ext uri="{BB962C8B-B14F-4D97-AF65-F5344CB8AC3E}">
        <p14:creationId xmlns:p14="http://schemas.microsoft.com/office/powerpoint/2010/main" val="15503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technology is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6350"/>
            <a:ext cx="4191000" cy="3603498"/>
          </a:xfrm>
        </p:spPr>
        <p:txBody>
          <a:bodyPr>
            <a:normAutofit/>
          </a:bodyPr>
          <a:lstStyle/>
          <a:p>
            <a:r>
              <a:rPr lang="en-US" dirty="0" smtClean="0"/>
              <a:t>Total </a:t>
            </a:r>
            <a:r>
              <a:rPr lang="en-US" dirty="0" err="1" smtClean="0"/>
              <a:t>SoC</a:t>
            </a:r>
            <a:r>
              <a:rPr lang="en-US" dirty="0" smtClean="0"/>
              <a:t> solutions</a:t>
            </a:r>
          </a:p>
          <a:p>
            <a:pPr lvl="1"/>
            <a:r>
              <a:rPr lang="en-US" dirty="0" smtClean="0"/>
              <a:t>Cell phones</a:t>
            </a:r>
            <a:endParaRPr lang="en-US" dirty="0"/>
          </a:p>
          <a:p>
            <a:r>
              <a:rPr lang="en-US" dirty="0" smtClean="0"/>
              <a:t>All programmable hardware / software platforms</a:t>
            </a:r>
          </a:p>
          <a:p>
            <a:r>
              <a:rPr lang="en-US" dirty="0" smtClean="0"/>
              <a:t>FPGA technologies and processors on the same chip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4492854" cy="3505200"/>
          </a:xfrm>
        </p:spPr>
      </p:pic>
    </p:spTree>
    <p:extLst>
      <p:ext uri="{BB962C8B-B14F-4D97-AF65-F5344CB8AC3E}">
        <p14:creationId xmlns:p14="http://schemas.microsoft.com/office/powerpoint/2010/main" val="3428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00150"/>
            <a:ext cx="4953000" cy="373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“FPGA Tutorial</a:t>
            </a:r>
            <a:r>
              <a:rPr lang="en-US" dirty="0" smtClean="0"/>
              <a:t>!”</a:t>
            </a:r>
            <a:endParaRPr lang="en-US" dirty="0" smtClean="0"/>
          </a:p>
          <a:p>
            <a:r>
              <a:rPr lang="en-US" dirty="0" err="1" smtClean="0"/>
              <a:t>BBot’s</a:t>
            </a:r>
            <a:r>
              <a:rPr lang="en-US" dirty="0" smtClean="0"/>
              <a:t> </a:t>
            </a:r>
            <a:r>
              <a:rPr lang="en-US" dirty="0" smtClean="0"/>
              <a:t>source code and documentation is available at </a:t>
            </a: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Search: “</a:t>
            </a:r>
            <a:r>
              <a:rPr lang="en-US" b="1" dirty="0" err="1" smtClean="0"/>
              <a:t>BBot</a:t>
            </a:r>
            <a:r>
              <a:rPr lang="en-US" b="1" dirty="0" smtClean="0"/>
              <a:t> FPGA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Buy an FPGA development </a:t>
            </a:r>
            <a:r>
              <a:rPr lang="en-US" dirty="0" smtClean="0"/>
              <a:t>kit</a:t>
            </a:r>
            <a:endParaRPr lang="en-US" dirty="0" smtClean="0"/>
          </a:p>
          <a:p>
            <a:r>
              <a:rPr lang="en-US" dirty="0" smtClean="0"/>
              <a:t>Look into the Raspberry Pi or the </a:t>
            </a:r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00150"/>
            <a:ext cx="2590800" cy="3732269"/>
          </a:xfrm>
        </p:spPr>
      </p:pic>
    </p:spTree>
    <p:extLst>
      <p:ext uri="{BB962C8B-B14F-4D97-AF65-F5344CB8AC3E}">
        <p14:creationId xmlns:p14="http://schemas.microsoft.com/office/powerpoint/2010/main" val="1431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Valent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– Mark1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52550"/>
            <a:ext cx="4191000" cy="3505200"/>
          </a:xfrm>
        </p:spPr>
        <p:txBody>
          <a:bodyPr/>
          <a:lstStyle/>
          <a:p>
            <a:r>
              <a:rPr lang="en-US" dirty="0" smtClean="0"/>
              <a:t>Mark1 will hopefully be available soon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Kickstarter</a:t>
            </a:r>
            <a:r>
              <a:rPr lang="en-US" dirty="0" smtClean="0"/>
              <a:t> or otherwise</a:t>
            </a:r>
            <a:endParaRPr lang="en-US" dirty="0" smtClean="0"/>
          </a:p>
          <a:p>
            <a:r>
              <a:rPr lang="en-US" dirty="0" smtClean="0"/>
              <a:t>Come talk with us at our booth if you’re interested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86082"/>
            <a:ext cx="4038600" cy="2714468"/>
          </a:xfrm>
        </p:spPr>
      </p:pic>
    </p:spTree>
    <p:extLst>
      <p:ext uri="{BB962C8B-B14F-4D97-AF65-F5344CB8AC3E}">
        <p14:creationId xmlns:p14="http://schemas.microsoft.com/office/powerpoint/2010/main" val="19664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FPGAs and </a:t>
            </a:r>
            <a:r>
              <a:rPr lang="en-US" dirty="0" smtClean="0"/>
              <a:t>embedded </a:t>
            </a:r>
            <a:r>
              <a:rPr lang="en-US" dirty="0" smtClean="0"/>
              <a:t>Linux can take your </a:t>
            </a:r>
            <a:r>
              <a:rPr lang="en-US" dirty="0" smtClean="0"/>
              <a:t>DIY electronics project </a:t>
            </a:r>
            <a:r>
              <a:rPr lang="en-US" dirty="0" smtClean="0"/>
              <a:t>to the next </a:t>
            </a:r>
            <a:r>
              <a:rPr lang="en-US" dirty="0" smtClean="0"/>
              <a:t>level</a:t>
            </a:r>
            <a:endParaRPr lang="en-US" dirty="0" smtClean="0"/>
          </a:p>
          <a:p>
            <a:r>
              <a:rPr lang="en-US" dirty="0" smtClean="0"/>
              <a:t>Both topics have endless resources to learn from online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6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live </a:t>
            </a:r>
            <a:r>
              <a:rPr lang="en-US" dirty="0" smtClean="0"/>
              <a:t>amazing Maker</a:t>
            </a:r>
            <a:r>
              <a:rPr lang="en-US" dirty="0" smtClean="0"/>
              <a:t>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internet has free knowledge about anything you could </a:t>
            </a:r>
            <a:r>
              <a:rPr lang="en-US" dirty="0" smtClean="0"/>
              <a:t>ever want </a:t>
            </a:r>
            <a:r>
              <a:rPr lang="en-US" dirty="0" smtClean="0"/>
              <a:t>to </a:t>
            </a:r>
            <a:r>
              <a:rPr lang="en-US" dirty="0" smtClean="0"/>
              <a:t>learn</a:t>
            </a:r>
            <a:r>
              <a:rPr lang="en-US" dirty="0" smtClean="0"/>
              <a:t>.  Just look for it!</a:t>
            </a:r>
          </a:p>
          <a:p>
            <a:r>
              <a:rPr lang="en-US" dirty="0" smtClean="0"/>
              <a:t>The Open Source movement is still in its infancy.</a:t>
            </a:r>
          </a:p>
          <a:p>
            <a:r>
              <a:rPr lang="en-US" dirty="0" smtClean="0"/>
              <a:t>Things are changing very quickly.</a:t>
            </a:r>
          </a:p>
          <a:p>
            <a:r>
              <a:rPr lang="en-US" dirty="0" smtClean="0"/>
              <a:t>People used to MAKE things – there was no other way – humanity </a:t>
            </a:r>
            <a:r>
              <a:rPr lang="en-US" dirty="0" smtClean="0"/>
              <a:t>needs </a:t>
            </a:r>
            <a:r>
              <a:rPr lang="en-US" dirty="0" smtClean="0"/>
              <a:t>more DIY </a:t>
            </a:r>
            <a:r>
              <a:rPr lang="en-US" dirty="0" smtClean="0"/>
              <a:t>attitude.</a:t>
            </a:r>
            <a:endParaRPr lang="en-US" dirty="0" smtClean="0"/>
          </a:p>
          <a:p>
            <a:r>
              <a:rPr lang="en-US" dirty="0" smtClean="0"/>
              <a:t>Thank </a:t>
            </a:r>
            <a:r>
              <a:rPr lang="en-US" dirty="0" smtClean="0"/>
              <a:t>you all for coming out to Maker Faire!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BBot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Open Source, </a:t>
            </a:r>
            <a:r>
              <a:rPr lang="en-US" dirty="0" smtClean="0"/>
              <a:t>drink</a:t>
            </a:r>
            <a:r>
              <a:rPr lang="en-US" dirty="0" smtClean="0"/>
              <a:t>-serving</a:t>
            </a:r>
            <a:r>
              <a:rPr lang="en-US" dirty="0" smtClean="0"/>
              <a:t>, remote controlled robot </a:t>
            </a:r>
          </a:p>
          <a:p>
            <a:r>
              <a:rPr lang="en-US" dirty="0" smtClean="0"/>
              <a:t>The design is “free as in free beer”</a:t>
            </a:r>
          </a:p>
          <a:p>
            <a:r>
              <a:rPr lang="en-US" dirty="0" smtClean="0"/>
              <a:t>It features a </a:t>
            </a:r>
            <a:r>
              <a:rPr lang="en-US" dirty="0" err="1" smtClean="0"/>
              <a:t>BeagleBone</a:t>
            </a:r>
            <a:r>
              <a:rPr lang="en-US" dirty="0" smtClean="0"/>
              <a:t> Black mini embedded Linux computer, coupled with  Xilinx Spartan 6 FPGA cape called the “Mark1” by </a:t>
            </a:r>
            <a:r>
              <a:rPr lang="en-US" dirty="0" err="1" smtClean="0"/>
              <a:t>ValentF</a:t>
            </a:r>
            <a:r>
              <a:rPr lang="en-US" dirty="0" smtClean="0"/>
              <a:t>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motivated </a:t>
            </a:r>
            <a:r>
              <a:rPr lang="en-US" dirty="0" err="1" smtClean="0"/>
              <a:t>BBot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76350"/>
            <a:ext cx="43434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Had to make </a:t>
            </a:r>
            <a:r>
              <a:rPr lang="en-US" dirty="0" smtClean="0"/>
              <a:t>up an idea for a Robot…</a:t>
            </a:r>
          </a:p>
          <a:p>
            <a:pPr lvl="1"/>
            <a:r>
              <a:rPr lang="en-US" dirty="0" smtClean="0"/>
              <a:t>I LOVE LINUX</a:t>
            </a:r>
          </a:p>
          <a:p>
            <a:pPr lvl="1"/>
            <a:r>
              <a:rPr lang="en-US" dirty="0" smtClean="0"/>
              <a:t>Wanted to </a:t>
            </a:r>
            <a:r>
              <a:rPr lang="en-US" dirty="0" smtClean="0"/>
              <a:t>learn more about software</a:t>
            </a:r>
          </a:p>
          <a:p>
            <a:pPr lvl="1"/>
            <a:r>
              <a:rPr lang="en-US" dirty="0" smtClean="0"/>
              <a:t>Cheap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Beverage serving robot seems appropriate and within reach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93376"/>
            <a:ext cx="4038600" cy="3342585"/>
          </a:xfrm>
        </p:spPr>
      </p:pic>
    </p:spTree>
    <p:extLst>
      <p:ext uri="{BB962C8B-B14F-4D97-AF65-F5344CB8AC3E}">
        <p14:creationId xmlns:p14="http://schemas.microsoft.com/office/powerpoint/2010/main" val="13545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things robots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876800" cy="3603498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Power</a:t>
            </a:r>
          </a:p>
          <a:p>
            <a:r>
              <a:rPr lang="en-US" dirty="0" smtClean="0"/>
              <a:t>Motion Control</a:t>
            </a:r>
          </a:p>
          <a:p>
            <a:pPr lvl="1"/>
            <a:r>
              <a:rPr lang="en-US" dirty="0" smtClean="0"/>
              <a:t>Drives</a:t>
            </a:r>
          </a:p>
          <a:p>
            <a:pPr lvl="1"/>
            <a:r>
              <a:rPr lang="en-US" dirty="0" smtClean="0"/>
              <a:t>Servos</a:t>
            </a:r>
          </a:p>
          <a:p>
            <a:r>
              <a:rPr lang="en-US" dirty="0" smtClean="0"/>
              <a:t>Lots of </a:t>
            </a:r>
            <a:r>
              <a:rPr lang="en-US" dirty="0" smtClean="0"/>
              <a:t>I/O</a:t>
            </a:r>
            <a:endParaRPr lang="en-US" dirty="0" smtClean="0"/>
          </a:p>
          <a:p>
            <a:pPr lvl="1"/>
            <a:r>
              <a:rPr lang="en-US" dirty="0" smtClean="0"/>
              <a:t>Support for many electronics communication protocols</a:t>
            </a:r>
          </a:p>
          <a:p>
            <a:r>
              <a:rPr lang="en-US" dirty="0" smtClean="0"/>
              <a:t>Low power consumption 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57350"/>
            <a:ext cx="3124068" cy="2925763"/>
          </a:xfrm>
        </p:spPr>
      </p:pic>
    </p:spTree>
    <p:extLst>
      <p:ext uri="{BB962C8B-B14F-4D97-AF65-F5344CB8AC3E}">
        <p14:creationId xmlns:p14="http://schemas.microsoft.com/office/powerpoint/2010/main" val="23245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28750"/>
            <a:ext cx="3468688" cy="3468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smtClean="0"/>
              <a:t>micro-controllers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5410200" cy="3603498"/>
          </a:xfrm>
        </p:spPr>
        <p:txBody>
          <a:bodyPr>
            <a:normAutofit/>
          </a:bodyPr>
          <a:lstStyle/>
          <a:p>
            <a:r>
              <a:rPr lang="en-US" dirty="0" smtClean="0"/>
              <a:t>Limited computation abilities</a:t>
            </a:r>
          </a:p>
          <a:p>
            <a:r>
              <a:rPr lang="en-US" dirty="0" smtClean="0"/>
              <a:t>Limited operating system </a:t>
            </a:r>
            <a:r>
              <a:rPr lang="en-US" dirty="0"/>
              <a:t>s</a:t>
            </a:r>
            <a:r>
              <a:rPr lang="en-US" dirty="0" smtClean="0"/>
              <a:t>upport</a:t>
            </a:r>
          </a:p>
          <a:p>
            <a:r>
              <a:rPr lang="en-US" dirty="0" smtClean="0"/>
              <a:t>In many cases – limited and basic </a:t>
            </a:r>
            <a:r>
              <a:rPr lang="en-US" dirty="0" smtClean="0"/>
              <a:t>I/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Very small storage capabilities and even smaller memory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76350"/>
            <a:ext cx="4038600" cy="3467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Break things down into logical blocks</a:t>
            </a:r>
          </a:p>
          <a:p>
            <a:r>
              <a:rPr lang="en-US" dirty="0" smtClean="0"/>
              <a:t>Multitasking!</a:t>
            </a:r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Example: Robot </a:t>
            </a:r>
            <a:r>
              <a:rPr lang="en-US" dirty="0" smtClean="0"/>
              <a:t>might need a program to run arms and a different program to run </a:t>
            </a:r>
            <a:r>
              <a:rPr lang="en-US" dirty="0" smtClean="0"/>
              <a:t>speech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00150"/>
            <a:ext cx="4114800" cy="3728693"/>
          </a:xfrm>
        </p:spPr>
      </p:pic>
    </p:spTree>
    <p:extLst>
      <p:ext uri="{BB962C8B-B14F-4D97-AF65-F5344CB8AC3E}">
        <p14:creationId xmlns:p14="http://schemas.microsoft.com/office/powerpoint/2010/main" val="4474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76350"/>
            <a:ext cx="4038600" cy="22699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</a:t>
            </a:r>
            <a:r>
              <a:rPr lang="en-US" dirty="0" smtClean="0"/>
              <a:t>is </a:t>
            </a:r>
            <a:r>
              <a:rPr lang="en-US" dirty="0" smtClean="0"/>
              <a:t>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30630"/>
            <a:ext cx="5562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world’s premier Open Source operating system</a:t>
            </a:r>
          </a:p>
          <a:p>
            <a:r>
              <a:rPr lang="en-US" dirty="0" smtClean="0"/>
              <a:t>Huge amount of free applications, drivers and documentation written for it</a:t>
            </a:r>
          </a:p>
          <a:p>
            <a:r>
              <a:rPr lang="en-US" dirty="0" smtClean="0"/>
              <a:t>Industry proven</a:t>
            </a:r>
          </a:p>
          <a:p>
            <a:pPr lvl="1"/>
            <a:r>
              <a:rPr lang="en-US" dirty="0" smtClean="0"/>
              <a:t>Server Farms</a:t>
            </a:r>
          </a:p>
          <a:p>
            <a:pPr lvl="1"/>
            <a:r>
              <a:rPr lang="en-US" dirty="0" smtClean="0"/>
              <a:t>Embedded Electronics</a:t>
            </a:r>
          </a:p>
          <a:p>
            <a:pPr lvl="1"/>
            <a:r>
              <a:rPr lang="en-US" dirty="0" smtClean="0"/>
              <a:t>The Desktop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86150"/>
            <a:ext cx="397917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5089</TotalTime>
  <Words>748</Words>
  <Application>Microsoft Office PowerPoint</Application>
  <PresentationFormat>On-screen Show (16:9)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Embedded Linux Meets FPGA Capes – Just Imagine the DIY Possibilities!</vt:lpstr>
      <vt:lpstr>Outline</vt:lpstr>
      <vt:lpstr>We live amazing Maker times</vt:lpstr>
      <vt:lpstr>What is BBot?</vt:lpstr>
      <vt:lpstr>What motivated BBot?</vt:lpstr>
      <vt:lpstr>Common things robots need</vt:lpstr>
      <vt:lpstr>Limitations of micro-controllers</vt:lpstr>
      <vt:lpstr>Why do I want an OS?</vt:lpstr>
      <vt:lpstr>So what is Linux?</vt:lpstr>
      <vt:lpstr>What is the BeagleBone Black?</vt:lpstr>
      <vt:lpstr>What is an FPGA?</vt:lpstr>
      <vt:lpstr>FPGAs provide many possibilities</vt:lpstr>
      <vt:lpstr>Other FPGA advantages</vt:lpstr>
      <vt:lpstr>Mini Linux Computers + FPGAs = a perfect match</vt:lpstr>
      <vt:lpstr>PowerPoint Presentation</vt:lpstr>
      <vt:lpstr>FPGA integration example 1 Digital Encoders</vt:lpstr>
      <vt:lpstr>FPGA integration example 2 PID Controller</vt:lpstr>
      <vt:lpstr>FPGA integration example 3 Digital Signal Generation</vt:lpstr>
      <vt:lpstr>FPGA integration example 4 SPI Data Block Transfer</vt:lpstr>
      <vt:lpstr>Other integration possibilities</vt:lpstr>
      <vt:lpstr>Where this technology is going</vt:lpstr>
      <vt:lpstr>How to get started</vt:lpstr>
      <vt:lpstr>Valent Fx – Mark1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Foray</dc:creator>
  <cp:lastModifiedBy>Andy S. Gikling</cp:lastModifiedBy>
  <cp:revision>43</cp:revision>
  <dcterms:created xsi:type="dcterms:W3CDTF">2013-09-12T01:06:17Z</dcterms:created>
  <dcterms:modified xsi:type="dcterms:W3CDTF">2013-09-21T10:59:26Z</dcterms:modified>
</cp:coreProperties>
</file>