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319" r:id="rId3"/>
    <p:sldId id="312" r:id="rId4"/>
    <p:sldId id="313" r:id="rId5"/>
    <p:sldId id="314" r:id="rId6"/>
    <p:sldId id="306" r:id="rId7"/>
    <p:sldId id="316" r:id="rId8"/>
    <p:sldId id="315" r:id="rId9"/>
    <p:sldId id="317" r:id="rId10"/>
    <p:sldId id="31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F09EA06F-3ACD-4750-80DB-DBDF8BDDC1A2}">
          <p14:sldIdLst>
            <p14:sldId id="257"/>
            <p14:sldId id="319"/>
            <p14:sldId id="312"/>
            <p14:sldId id="313"/>
            <p14:sldId id="314"/>
            <p14:sldId id="306"/>
            <p14:sldId id="316"/>
            <p14:sldId id="315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9292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9047B-CE8B-B58C-DF74-DC543CF5B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CA39A5-D28C-0CD1-90DF-817BDCA2D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328E2-FF47-EE10-EB39-F16EE412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5F23C-33A9-A138-175A-6BB47668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88586-D7FA-AA9F-32EA-14484542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1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0F404-85A6-AF89-0E69-0D91A861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1DB13-61EA-740C-D6AD-394C6AE48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67823-817B-81EA-E212-F1A9CB31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D4AD9-DD8E-1A26-9F3B-B70A9A2B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AAE22-FBCA-DEE5-18F0-18B07A25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BF8457-D62C-7D90-1CE4-BC43C31F5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A87070-1225-C27F-523E-1DB1B9867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8B29B-F08E-B993-5232-F67261D6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0BF57-83E0-B067-C944-5DF06E91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0F068-4792-A7F2-99AD-1828B0BA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7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DCCE8-E2C7-5DC6-7E47-7EF0CECD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E606-9624-8705-9744-266617CD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45BA0-B711-53DD-9BB7-9570D5D0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C3F9E-FFED-3D53-9A41-9133B0FA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1AEA6-713F-04F7-9281-B63BE17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30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7153C-D7D1-683E-18B9-0C5D1580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03B9-1EB8-A723-B581-E8BA64309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26FC0-98D6-0532-76B6-F636B183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C144E-CD52-6149-1375-055CC990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93AC7-FC95-A137-0A6D-CD8BCC75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5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51555-77FD-6AB6-8465-1346966B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7CF6D-9754-4BAC-B962-266BB52F1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75B330-EF8E-1C55-9B5F-69095A6BA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218B7A-4FC3-357B-0096-CDCEBB80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41DE9-4581-0E1F-5D98-634053AE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B18594-B4C5-EF39-C115-17A366F6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6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32FB5-ACCD-4F38-C101-9022B70C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122E7-3AF1-6F73-E9ED-8C50F7138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B39D0-B571-B8BA-2722-634421C3E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8BB026-AA22-EBE3-280B-936BBF737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653A85-8D40-EB2B-4572-E3A28BAB2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F3722-E5BA-E5D5-A656-F7881551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DF12AF-176D-2927-A14F-D2D3D951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38DBE5-52F7-D6AD-AACB-9B6822EB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6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53158-6274-BC4F-F76B-50CC5094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044AE6-A33A-49E3-2599-110B1B0E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EF365C-D5D3-33BF-D0CE-DBE6C6F0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8FB5C3-D9D4-345D-493D-0EEFDE42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4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B1BF3D-8988-54B0-0BF5-CFD8FC3E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7D0BDA-5EFA-8A68-42B9-3208ACE7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9A33B-DAEA-D1D9-30D1-E3F47024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5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99CE7-B1E9-4960-A233-888BD1D4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D195F-EBF6-A70A-8211-6332FAFC5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36C502-BCCB-3BAA-A4A0-26786A14B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0DB74D-1121-2D6F-7B7A-A2F707E4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6ACA7-BBB1-5355-8EB6-DCE05BFF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36C7D-23F9-7896-D9D7-BB83FBDE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014E7-CB9A-F5F8-9AE7-451B3B91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199EB5-2AD9-4FFD-94ED-2D893E0FE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D709A-F616-00D9-9F71-6FFD7E83B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03AE4-8F14-AEC7-F21E-016A6918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5396C-0AD9-D00A-C053-147B65B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456FD-0FE9-89D0-BC96-F22ECD85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B9A5F7-4913-4D5C-6F06-0AD1EFAA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0BDF3-BFDA-38BE-ABCD-4431CEEB8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4EDDD-7DBE-EEBC-5728-663814048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229B4B-0453-40ED-BFE1-47E9A7C2D7FD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C530F-2817-A838-E982-B57674B4C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EF082-48D2-E765-E49E-7E9DAA621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56DD54-D73C-663A-8AD6-8F9AB3F56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20711"/>
              </p:ext>
            </p:extLst>
          </p:nvPr>
        </p:nvGraphicFramePr>
        <p:xfrm>
          <a:off x="2436762" y="2363358"/>
          <a:ext cx="7318477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477">
                  <a:extLst>
                    <a:ext uri="{9D8B030D-6E8A-4147-A177-3AD203B41FA5}">
                      <a16:colId xmlns:a16="http://schemas.microsoft.com/office/drawing/2014/main" val="2457541004"/>
                    </a:ext>
                  </a:extLst>
                </a:gridCol>
              </a:tblGrid>
              <a:tr h="599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함초롬"/>
                          <a:ea typeface="HY얕은샘물M" panose="02030600000101010101" pitchFamily="18" charset="-127"/>
                          <a:cs typeface="함초롬바탕" panose="02030604000101010101" pitchFamily="18" charset="-127"/>
                        </a:rPr>
                        <a:t>Mental-2024</a:t>
                      </a:r>
                      <a:br>
                        <a:rPr lang="en-US" altLang="ko-KR" sz="2800">
                          <a:solidFill>
                            <a:schemeClr val="tx1"/>
                          </a:solidFill>
                          <a:latin typeface="함초롬"/>
                          <a:ea typeface="HY얕은샘물M" panose="02030600000101010101" pitchFamily="18" charset="-127"/>
                          <a:cs typeface="함초롬바탕" panose="02030604000101010101" pitchFamily="18" charset="-127"/>
                        </a:rPr>
                      </a:br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함초롬"/>
                          <a:ea typeface="HY얕은샘물M" panose="02030600000101010101" pitchFamily="18" charset="-127"/>
                          <a:cs typeface="함초롬바탕" panose="02030604000101010101" pitchFamily="18" charset="-127"/>
                        </a:rPr>
                        <a:t>Proposed model_Misclassification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4743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51CF1CB-52E8-A920-1E9B-CFB0F60019A7}"/>
              </a:ext>
            </a:extLst>
          </p:cNvPr>
          <p:cNvSpPr txBox="1"/>
          <p:nvPr/>
        </p:nvSpPr>
        <p:spPr>
          <a:xfrm>
            <a:off x="7315200" y="3429000"/>
            <a:ext cx="244003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/>
              <a:t>모바일시스템공학과</a:t>
            </a:r>
            <a:endParaRPr lang="en-US" altLang="ko-KR" sz="1600"/>
          </a:p>
          <a:p>
            <a:pPr algn="r">
              <a:lnSpc>
                <a:spcPct val="150000"/>
              </a:lnSpc>
            </a:pPr>
            <a:r>
              <a:rPr lang="ko-KR" altLang="en-US" sz="1600"/>
              <a:t>이승재</a:t>
            </a:r>
          </a:p>
        </p:txBody>
      </p:sp>
    </p:spTree>
    <p:extLst>
      <p:ext uri="{BB962C8B-B14F-4D97-AF65-F5344CB8AC3E}">
        <p14:creationId xmlns:p14="http://schemas.microsoft.com/office/powerpoint/2010/main" val="397318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13368-4FAC-21BC-7FFA-E1FB71634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380BBF-B6F8-9DDB-EAE4-B540C470F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978527"/>
              </p:ext>
            </p:extLst>
          </p:nvPr>
        </p:nvGraphicFramePr>
        <p:xfrm>
          <a:off x="9235" y="573964"/>
          <a:ext cx="851533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333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en-US" altLang="ko-KR" sz="2400" b="1">
                          <a:solidFill>
                            <a:srgbClr val="292929"/>
                          </a:solidFill>
                        </a:rPr>
                        <a:t> Missing content</a:t>
                      </a:r>
                      <a:endParaRPr lang="ko-KR" altLang="en-US" sz="2400" b="1">
                        <a:solidFill>
                          <a:srgbClr val="292929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06CC242-C957-A741-2F5A-493884EFDAA5}"/>
              </a:ext>
            </a:extLst>
          </p:cNvPr>
          <p:cNvSpPr txBox="1"/>
          <p:nvPr/>
        </p:nvSpPr>
        <p:spPr>
          <a:xfrm>
            <a:off x="885499" y="1812796"/>
            <a:ext cx="43157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**Additional Information** (Any relevant details not fitting into the categories above)</a:t>
            </a:r>
            <a:endParaRPr lang="ko-KR" altLang="en-US"/>
          </a:p>
        </p:txBody>
      </p:sp>
      <p:pic>
        <p:nvPicPr>
          <p:cNvPr id="25" name="그래픽 24" descr="배지 윤곽선">
            <a:extLst>
              <a:ext uri="{FF2B5EF4-FFF2-40B4-BE49-F238E27FC236}">
                <a16:creationId xmlns:a16="http://schemas.microsoft.com/office/drawing/2014/main" id="{8A902EDC-A9B3-E9B8-978D-CADED581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344" y="2014693"/>
            <a:ext cx="457200" cy="457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52B8E38-8157-6995-6EAF-693B05F2AFC0}"/>
              </a:ext>
            </a:extLst>
          </p:cNvPr>
          <p:cNvSpPr txBox="1"/>
          <p:nvPr/>
        </p:nvSpPr>
        <p:spPr>
          <a:xfrm>
            <a:off x="275697" y="3944429"/>
            <a:ext cx="48764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"Additional Information": ["1. Experienced emotional shock from losing two sons, received brief treatment at Dan Hospital (Neurology).", "2. Tremors in hands even while resting."],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328D1-0BFC-1461-26E0-81C7627479B4}"/>
              </a:ext>
            </a:extLst>
          </p:cNvPr>
          <p:cNvSpPr txBox="1"/>
          <p:nvPr/>
        </p:nvSpPr>
        <p:spPr>
          <a:xfrm>
            <a:off x="5619135" y="3000067"/>
            <a:ext cx="476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>
                <a:solidFill>
                  <a:srgbClr val="C00000"/>
                </a:solidFill>
              </a:rPr>
              <a:t>?</a:t>
            </a:r>
            <a:endParaRPr lang="ko-KR" altLang="en-US" sz="4800" b="1">
              <a:solidFill>
                <a:srgbClr val="C00000"/>
              </a:solidFill>
            </a:endParaRP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89BD04FD-24DE-D4AF-2260-691DAF0488FC}"/>
              </a:ext>
            </a:extLst>
          </p:cNvPr>
          <p:cNvSpPr/>
          <p:nvPr/>
        </p:nvSpPr>
        <p:spPr>
          <a:xfrm>
            <a:off x="4916129" y="2239467"/>
            <a:ext cx="451091" cy="2352198"/>
          </a:xfrm>
          <a:prstGeom prst="rightBrace">
            <a:avLst/>
          </a:prstGeom>
          <a:ln>
            <a:solidFill>
              <a:srgbClr val="BFBFB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ABB0B-FFB6-4287-DA75-2FEA587F8FBC}"/>
              </a:ext>
            </a:extLst>
          </p:cNvPr>
          <p:cNvSpPr txBox="1"/>
          <p:nvPr/>
        </p:nvSpPr>
        <p:spPr>
          <a:xfrm>
            <a:off x="6347915" y="2904739"/>
            <a:ext cx="53782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“</a:t>
            </a:r>
            <a:r>
              <a:rPr lang="ko-KR" altLang="en-US"/>
              <a:t>In the "Additional Information" category, it seems like it will be a part that needs to be experimented with to see if it will help or confuse the model's learning.</a:t>
            </a:r>
            <a:r>
              <a:rPr lang="en-US" altLang="ko-KR"/>
              <a:t>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19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89B78-4608-A18A-6A5F-F3FFC380F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6BE0B6-CE35-DE7C-B946-51F882B5B256}"/>
              </a:ext>
            </a:extLst>
          </p:cNvPr>
          <p:cNvGraphicFramePr>
            <a:graphicFrameLocks noGrp="1"/>
          </p:cNvGraphicFramePr>
          <p:nvPr/>
        </p:nvGraphicFramePr>
        <p:xfrm>
          <a:off x="9235" y="573964"/>
          <a:ext cx="95673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384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1. Misclassification distribution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2652C19-72A6-891F-84F0-1EE07E826B4E}"/>
              </a:ext>
            </a:extLst>
          </p:cNvPr>
          <p:cNvSpPr/>
          <p:nvPr/>
        </p:nvSpPr>
        <p:spPr>
          <a:xfrm>
            <a:off x="174522" y="1708352"/>
            <a:ext cx="2163097" cy="1720647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5A8A9F-4C89-B36C-A41A-250236F46440}"/>
              </a:ext>
            </a:extLst>
          </p:cNvPr>
          <p:cNvSpPr/>
          <p:nvPr/>
        </p:nvSpPr>
        <p:spPr>
          <a:xfrm>
            <a:off x="2666999" y="1708352"/>
            <a:ext cx="2163097" cy="1720647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A59EB4-47E5-31A9-C4D3-CF110E0DAD86}"/>
              </a:ext>
            </a:extLst>
          </p:cNvPr>
          <p:cNvSpPr/>
          <p:nvPr/>
        </p:nvSpPr>
        <p:spPr>
          <a:xfrm>
            <a:off x="5159476" y="1708352"/>
            <a:ext cx="2163097" cy="172064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383A82-39CF-D7C0-9EA8-E567F58056E0}"/>
              </a:ext>
            </a:extLst>
          </p:cNvPr>
          <p:cNvSpPr/>
          <p:nvPr/>
        </p:nvSpPr>
        <p:spPr>
          <a:xfrm>
            <a:off x="9760974" y="1708351"/>
            <a:ext cx="2163097" cy="172064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FA3EA-A94B-7CA2-07A0-6B565E26DEF3}"/>
              </a:ext>
            </a:extLst>
          </p:cNvPr>
          <p:cNvSpPr txBox="1"/>
          <p:nvPr/>
        </p:nvSpPr>
        <p:spPr>
          <a:xfrm>
            <a:off x="319547" y="1826340"/>
            <a:ext cx="18730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Misclassification</a:t>
            </a:r>
            <a:br>
              <a:rPr lang="en-US" altLang="ko-KR"/>
            </a:b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FDEFA-0C89-F3CC-72C5-174DDAE199D9}"/>
              </a:ext>
            </a:extLst>
          </p:cNvPr>
          <p:cNvSpPr txBox="1"/>
          <p:nvPr/>
        </p:nvSpPr>
        <p:spPr>
          <a:xfrm>
            <a:off x="2812024" y="1826339"/>
            <a:ext cx="18730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Misclassification</a:t>
            </a:r>
            <a:br>
              <a:rPr lang="en-US" altLang="ko-KR"/>
            </a:b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33E2A8-6DF5-24B5-BE8E-7FE1A5CD7FD3}"/>
              </a:ext>
            </a:extLst>
          </p:cNvPr>
          <p:cNvSpPr txBox="1"/>
          <p:nvPr/>
        </p:nvSpPr>
        <p:spPr>
          <a:xfrm>
            <a:off x="5304500" y="1826339"/>
            <a:ext cx="18730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Misclassification</a:t>
            </a:r>
            <a:br>
              <a:rPr lang="en-US" altLang="ko-KR"/>
            </a:b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371F3-AF32-E7FF-4F9A-D1CDD07959BC}"/>
              </a:ext>
            </a:extLst>
          </p:cNvPr>
          <p:cNvSpPr txBox="1"/>
          <p:nvPr/>
        </p:nvSpPr>
        <p:spPr>
          <a:xfrm>
            <a:off x="9905998" y="1826339"/>
            <a:ext cx="18730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Misclassification</a:t>
            </a:r>
            <a:br>
              <a:rPr lang="en-US" altLang="ko-KR"/>
            </a:br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1B6C11-BB13-0CC8-2978-CCFD5C852212}"/>
              </a:ext>
            </a:extLst>
          </p:cNvPr>
          <p:cNvSpPr txBox="1"/>
          <p:nvPr/>
        </p:nvSpPr>
        <p:spPr>
          <a:xfrm>
            <a:off x="8068594" y="1974560"/>
            <a:ext cx="9463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/>
              <a:t>. . .</a:t>
            </a:r>
            <a:endParaRPr lang="ko-KR" altLang="en-US" sz="4000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88C9DFB3-33B2-FDCB-C119-E7C332CED4C6}"/>
              </a:ext>
            </a:extLst>
          </p:cNvPr>
          <p:cNvSpPr/>
          <p:nvPr/>
        </p:nvSpPr>
        <p:spPr>
          <a:xfrm rot="5400000">
            <a:off x="5686733" y="-804820"/>
            <a:ext cx="890432" cy="9751757"/>
          </a:xfrm>
          <a:prstGeom prst="rightBrace">
            <a:avLst>
              <a:gd name="adj1" fmla="val 11829"/>
              <a:gd name="adj2" fmla="val 5090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3627CB-8781-2A31-56C1-E543ED182813}"/>
              </a:ext>
            </a:extLst>
          </p:cNvPr>
          <p:cNvSpPr/>
          <p:nvPr/>
        </p:nvSpPr>
        <p:spPr>
          <a:xfrm>
            <a:off x="5014451" y="4713117"/>
            <a:ext cx="2163097" cy="1474836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B14564-0766-2F4F-07C3-407A2AAB847B}"/>
              </a:ext>
            </a:extLst>
          </p:cNvPr>
          <p:cNvSpPr txBox="1"/>
          <p:nvPr/>
        </p:nvSpPr>
        <p:spPr>
          <a:xfrm>
            <a:off x="5159476" y="4831104"/>
            <a:ext cx="18730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Common</a:t>
            </a:r>
            <a:br>
              <a:rPr lang="en-US" altLang="ko-KR"/>
            </a:br>
            <a:r>
              <a:rPr lang="en-US" altLang="ko-KR"/>
              <a:t>Misclassification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5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60ED9-DB55-5366-AEB5-AD08B4129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997DAB6-9A08-C716-5832-70C485D9D8C0}"/>
              </a:ext>
            </a:extLst>
          </p:cNvPr>
          <p:cNvGraphicFramePr>
            <a:graphicFrameLocks noGrp="1"/>
          </p:cNvGraphicFramePr>
          <p:nvPr/>
        </p:nvGraphicFramePr>
        <p:xfrm>
          <a:off x="9235" y="573964"/>
          <a:ext cx="95673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384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1. Misclassification distribution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69146D7-8A1D-BDC2-54B9-F6154E95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956" y="3089233"/>
            <a:ext cx="1884840" cy="1689243"/>
          </a:xfrm>
          <a:prstGeom prst="rect">
            <a:avLst/>
          </a:prstGeom>
        </p:spPr>
      </p:pic>
      <p:pic>
        <p:nvPicPr>
          <p:cNvPr id="1028" name="Picture 4" descr="출력 이미지">
            <a:extLst>
              <a:ext uri="{FF2B5EF4-FFF2-40B4-BE49-F238E27FC236}">
                <a16:creationId xmlns:a16="http://schemas.microsoft.com/office/drawing/2014/main" id="{D07112B3-C64C-4DE6-AE48-B0DCB26DE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37" y="1422559"/>
            <a:ext cx="6075721" cy="486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05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47F62-B89A-CCA2-35B3-AB290956C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3FEFAEC-F609-0B38-F1F2-45223E5566CA}"/>
              </a:ext>
            </a:extLst>
          </p:cNvPr>
          <p:cNvGraphicFramePr>
            <a:graphicFrameLocks noGrp="1"/>
          </p:cNvGraphicFramePr>
          <p:nvPr/>
        </p:nvGraphicFramePr>
        <p:xfrm>
          <a:off x="9235" y="573964"/>
          <a:ext cx="95673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384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1. Misclassification distribution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F4049EF-BFD7-C208-DE23-1D182B3A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94" y="1325358"/>
            <a:ext cx="79343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53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703F0-3ED1-01DE-23BE-F58B6E6B7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D17247-40FE-3108-A104-9913F8830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64800"/>
              </p:ext>
            </p:extLst>
          </p:nvPr>
        </p:nvGraphicFramePr>
        <p:xfrm>
          <a:off x="9235" y="573964"/>
          <a:ext cx="95673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384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2. Reasons for misclassification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77CD45-3E11-0296-5022-93C75A200BA9}"/>
              </a:ext>
            </a:extLst>
          </p:cNvPr>
          <p:cNvSpPr txBox="1"/>
          <p:nvPr/>
        </p:nvSpPr>
        <p:spPr>
          <a:xfrm>
            <a:off x="848043" y="4646371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Missing content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A85A5-871A-1885-BC65-1903087E8E37}"/>
              </a:ext>
            </a:extLst>
          </p:cNvPr>
          <p:cNvSpPr txBox="1"/>
          <p:nvPr/>
        </p:nvSpPr>
        <p:spPr>
          <a:xfrm>
            <a:off x="848043" y="3116512"/>
            <a:ext cx="1772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M</a:t>
            </a:r>
            <a:r>
              <a:rPr lang="ko-KR" altLang="en-US" b="1"/>
              <a:t>istranslation</a:t>
            </a:r>
          </a:p>
        </p:txBody>
      </p:sp>
      <p:pic>
        <p:nvPicPr>
          <p:cNvPr id="13" name="그래픽 12" descr="오른쪽 캐럿 단색으로 채워진">
            <a:extLst>
              <a:ext uri="{FF2B5EF4-FFF2-40B4-BE49-F238E27FC236}">
                <a16:creationId xmlns:a16="http://schemas.microsoft.com/office/drawing/2014/main" id="{1068DE1A-5259-275F-6ACB-4CE6099B4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083" y="3116512"/>
            <a:ext cx="471960" cy="471960"/>
          </a:xfrm>
          <a:prstGeom prst="rect">
            <a:avLst/>
          </a:prstGeom>
        </p:spPr>
      </p:pic>
      <p:pic>
        <p:nvPicPr>
          <p:cNvPr id="14" name="그래픽 13" descr="오른쪽 캐럿 단색으로 채워진">
            <a:extLst>
              <a:ext uri="{FF2B5EF4-FFF2-40B4-BE49-F238E27FC236}">
                <a16:creationId xmlns:a16="http://schemas.microsoft.com/office/drawing/2014/main" id="{480ACAD2-0BC6-1F8C-1A89-EAF35E143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083" y="4595057"/>
            <a:ext cx="471960" cy="4719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66DDF3-832B-068D-B57B-6C75B91C6058}"/>
              </a:ext>
            </a:extLst>
          </p:cNvPr>
          <p:cNvSpPr txBox="1"/>
          <p:nvPr/>
        </p:nvSpPr>
        <p:spPr>
          <a:xfrm>
            <a:off x="3252032" y="3126345"/>
            <a:ext cx="400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Differences in degree of translation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DFAE3B3-9BA5-D60E-9C81-ADBD15891118}"/>
              </a:ext>
            </a:extLst>
          </p:cNvPr>
          <p:cNvCxnSpPr>
            <a:cxnSpLocks/>
          </p:cNvCxnSpPr>
          <p:nvPr/>
        </p:nvCxnSpPr>
        <p:spPr>
          <a:xfrm flipV="1">
            <a:off x="2689136" y="3302704"/>
            <a:ext cx="442450" cy="8307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3E6A7C7-6741-AA53-F770-F0222C43E819}"/>
              </a:ext>
            </a:extLst>
          </p:cNvPr>
          <p:cNvSpPr txBox="1"/>
          <p:nvPr/>
        </p:nvSpPr>
        <p:spPr>
          <a:xfrm>
            <a:off x="376083" y="1757751"/>
            <a:ext cx="720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“If we assume that the cause of misclassification is in the prompt, I think there are two causes.”</a:t>
            </a:r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E6E1D1-8CD2-015C-2195-C000A1DAD10E}"/>
              </a:ext>
            </a:extLst>
          </p:cNvPr>
          <p:cNvCxnSpPr>
            <a:cxnSpLocks/>
          </p:cNvCxnSpPr>
          <p:nvPr/>
        </p:nvCxnSpPr>
        <p:spPr>
          <a:xfrm flipV="1">
            <a:off x="2902985" y="4846096"/>
            <a:ext cx="442450" cy="8307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80FEC7-B461-D25D-0129-7799A502911C}"/>
              </a:ext>
            </a:extLst>
          </p:cNvPr>
          <p:cNvSpPr txBox="1"/>
          <p:nvPr/>
        </p:nvSpPr>
        <p:spPr>
          <a:xfrm>
            <a:off x="3561734" y="4661430"/>
            <a:ext cx="3871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Omission regarding &lt;</a:t>
            </a:r>
            <a:r>
              <a:rPr lang="ko-KR" altLang="en-US"/>
              <a:t>가족 관계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21A03-CD7F-53A8-3B97-708CA997F017}"/>
              </a:ext>
            </a:extLst>
          </p:cNvPr>
          <p:cNvSpPr txBox="1"/>
          <p:nvPr/>
        </p:nvSpPr>
        <p:spPr>
          <a:xfrm>
            <a:off x="3561734" y="5120822"/>
            <a:ext cx="3871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Omission of +, - signs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FE009-298C-F9F6-0E07-F51E31766767}"/>
              </a:ext>
            </a:extLst>
          </p:cNvPr>
          <p:cNvSpPr txBox="1"/>
          <p:nvPr/>
        </p:nvSpPr>
        <p:spPr>
          <a:xfrm>
            <a:off x="3561734" y="5556503"/>
            <a:ext cx="4254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Omission of content that does </a:t>
            </a:r>
            <a:br>
              <a:rPr lang="en-US" altLang="ko-KR"/>
            </a:br>
            <a:r>
              <a:rPr lang="en-US" altLang="ko-KR"/>
              <a:t>not belong in the category</a:t>
            </a:r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CC3CB02-3CF0-0EC4-4F8C-E4ACBDB89E40}"/>
              </a:ext>
            </a:extLst>
          </p:cNvPr>
          <p:cNvCxnSpPr>
            <a:cxnSpLocks/>
          </p:cNvCxnSpPr>
          <p:nvPr/>
        </p:nvCxnSpPr>
        <p:spPr>
          <a:xfrm flipV="1">
            <a:off x="2900525" y="5344185"/>
            <a:ext cx="442450" cy="8307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88E313-891E-1268-4CCE-1EB3C98C66A6}"/>
              </a:ext>
            </a:extLst>
          </p:cNvPr>
          <p:cNvCxnSpPr>
            <a:cxnSpLocks/>
          </p:cNvCxnSpPr>
          <p:nvPr/>
        </p:nvCxnSpPr>
        <p:spPr>
          <a:xfrm flipV="1">
            <a:off x="2900525" y="5853922"/>
            <a:ext cx="442450" cy="8307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8ABD329-12B5-79B7-F501-6A2877AEBA94}"/>
              </a:ext>
            </a:extLst>
          </p:cNvPr>
          <p:cNvCxnSpPr>
            <a:cxnSpLocks/>
          </p:cNvCxnSpPr>
          <p:nvPr/>
        </p:nvCxnSpPr>
        <p:spPr>
          <a:xfrm flipV="1">
            <a:off x="2689136" y="3820899"/>
            <a:ext cx="442450" cy="8307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B1900C-3FCD-1968-9BF1-07DD3AB89BA9}"/>
              </a:ext>
            </a:extLst>
          </p:cNvPr>
          <p:cNvSpPr txBox="1"/>
          <p:nvPr/>
        </p:nvSpPr>
        <p:spPr>
          <a:xfrm>
            <a:off x="3252031" y="3650227"/>
            <a:ext cx="400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Mistranslation of technical terms</a:t>
            </a:r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CFFDAD8-EDFF-6A4C-0788-1EFC56B50760}"/>
              </a:ext>
            </a:extLst>
          </p:cNvPr>
          <p:cNvCxnSpPr/>
          <p:nvPr/>
        </p:nvCxnSpPr>
        <p:spPr>
          <a:xfrm>
            <a:off x="4839855" y="3475180"/>
            <a:ext cx="73890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BAD64B-457A-A027-3D6D-66DBF25BEDE8}"/>
              </a:ext>
            </a:extLst>
          </p:cNvPr>
          <p:cNvCxnSpPr>
            <a:cxnSpLocks/>
          </p:cNvCxnSpPr>
          <p:nvPr/>
        </p:nvCxnSpPr>
        <p:spPr>
          <a:xfrm>
            <a:off x="5112328" y="3989539"/>
            <a:ext cx="163021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EE65CD9-011B-BCF1-AEA8-C4C207AADD54}"/>
              </a:ext>
            </a:extLst>
          </p:cNvPr>
          <p:cNvCxnSpPr>
            <a:cxnSpLocks/>
          </p:cNvCxnSpPr>
          <p:nvPr/>
        </p:nvCxnSpPr>
        <p:spPr>
          <a:xfrm>
            <a:off x="5802969" y="5044046"/>
            <a:ext cx="121666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D9E5436-F1CC-C88D-CFF5-7706DD9A99A5}"/>
              </a:ext>
            </a:extLst>
          </p:cNvPr>
          <p:cNvCxnSpPr>
            <a:cxnSpLocks/>
          </p:cNvCxnSpPr>
          <p:nvPr/>
        </p:nvCxnSpPr>
        <p:spPr>
          <a:xfrm>
            <a:off x="4957842" y="5490154"/>
            <a:ext cx="4731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996CF51-A3FE-ED04-2034-A90E3036C880}"/>
              </a:ext>
            </a:extLst>
          </p:cNvPr>
          <p:cNvCxnSpPr>
            <a:cxnSpLocks/>
          </p:cNvCxnSpPr>
          <p:nvPr/>
        </p:nvCxnSpPr>
        <p:spPr>
          <a:xfrm>
            <a:off x="3650896" y="6202834"/>
            <a:ext cx="2860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6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3BBEE-0040-59A6-0187-27562D13D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D1CD8D-A2FF-C41D-45E0-E8FDD9F81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100064"/>
              </p:ext>
            </p:extLst>
          </p:nvPr>
        </p:nvGraphicFramePr>
        <p:xfrm>
          <a:off x="9235" y="573964"/>
          <a:ext cx="851533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333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en-US" altLang="ko-KR" sz="2400">
                          <a:solidFill>
                            <a:srgbClr val="292929"/>
                          </a:solidFill>
                        </a:rPr>
                        <a:t>M</a:t>
                      </a:r>
                      <a:r>
                        <a:rPr lang="ko-KR" altLang="en-US" sz="2400">
                          <a:solidFill>
                            <a:srgbClr val="292929"/>
                          </a:solidFill>
                        </a:rPr>
                        <a:t>istranslation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C6AF79B-E3FD-A79F-259A-810F83096364}"/>
              </a:ext>
            </a:extLst>
          </p:cNvPr>
          <p:cNvSpPr txBox="1"/>
          <p:nvPr/>
        </p:nvSpPr>
        <p:spPr>
          <a:xfrm>
            <a:off x="216310" y="1311776"/>
            <a:ext cx="6096000" cy="646331"/>
          </a:xfrm>
          <a:prstGeom prst="rect">
            <a:avLst/>
          </a:prstGeom>
          <a:noFill/>
          <a:ln>
            <a:solidFill>
              <a:srgbClr val="292929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effectLst/>
              </a:rPr>
              <a:t>&lt;</a:t>
            </a:r>
            <a:r>
              <a:rPr lang="ko-KR" altLang="en-US">
                <a:effectLst/>
              </a:rPr>
              <a:t>지남력</a:t>
            </a:r>
            <a:r>
              <a:rPr lang="en-US" altLang="ko-KR">
                <a:effectLst/>
              </a:rPr>
              <a:t>&gt; </a:t>
            </a:r>
            <a:br>
              <a:rPr lang="en-US" altLang="ko-KR">
                <a:effectLst/>
              </a:rPr>
            </a:br>
            <a:r>
              <a:rPr lang="ko-KR" altLang="en-US">
                <a:effectLst/>
              </a:rPr>
              <a:t>연월일요일 </a:t>
            </a:r>
            <a:r>
              <a:rPr lang="en-US" altLang="ko-KR">
                <a:effectLst/>
              </a:rPr>
              <a:t>: DK/DK/DK/DK/</a:t>
            </a:r>
            <a:r>
              <a:rPr lang="ko-KR" altLang="en-US">
                <a:effectLst/>
              </a:rPr>
              <a:t>가을 </a:t>
            </a:r>
            <a:r>
              <a:rPr lang="en-US" altLang="ko-KR">
                <a:effectLst/>
              </a:rPr>
              <a:t>(-,-,-,-,+)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E2C0E-3F02-E410-1066-41E782FD4189}"/>
              </a:ext>
            </a:extLst>
          </p:cNvPr>
          <p:cNvSpPr txBox="1"/>
          <p:nvPr/>
        </p:nvSpPr>
        <p:spPr>
          <a:xfrm>
            <a:off x="216310" y="1964927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Translation : “Does not remember dates or days, partially knows the season.”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54D76-146B-513B-749A-F2C506AFAC99}"/>
              </a:ext>
            </a:extLst>
          </p:cNvPr>
          <p:cNvSpPr txBox="1"/>
          <p:nvPr/>
        </p:nvSpPr>
        <p:spPr>
          <a:xfrm>
            <a:off x="9301315" y="1675118"/>
            <a:ext cx="1809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Low specificity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96C0FD3-0580-8142-E6BD-B7C28EEF5318}"/>
              </a:ext>
            </a:extLst>
          </p:cNvPr>
          <p:cNvCxnSpPr>
            <a:cxnSpLocks/>
          </p:cNvCxnSpPr>
          <p:nvPr/>
        </p:nvCxnSpPr>
        <p:spPr>
          <a:xfrm flipV="1">
            <a:off x="8676968" y="1851477"/>
            <a:ext cx="442450" cy="8307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86407D-D70B-58A5-8CBD-EB48463E3A80}"/>
              </a:ext>
            </a:extLst>
          </p:cNvPr>
          <p:cNvSpPr txBox="1"/>
          <p:nvPr/>
        </p:nvSpPr>
        <p:spPr>
          <a:xfrm>
            <a:off x="216310" y="2944856"/>
            <a:ext cx="609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기타 </a:t>
            </a:r>
            <a:r>
              <a:rPr lang="en-US" altLang="ko-KR"/>
              <a:t>; </a:t>
            </a:r>
            <a:r>
              <a:rPr lang="ko-KR" altLang="en-US"/>
              <a:t>풍</a:t>
            </a:r>
            <a:r>
              <a:rPr lang="en-US" altLang="ko-KR"/>
              <a:t>-</a:t>
            </a:r>
            <a:r>
              <a:rPr lang="ko-KR" altLang="en-US"/>
              <a:t>뇌경변</a:t>
            </a:r>
            <a:r>
              <a:rPr lang="en-US" altLang="ko-KR"/>
              <a:t>(2003</a:t>
            </a:r>
            <a:r>
              <a:rPr lang="ko-KR" altLang="en-US"/>
              <a:t>년</a:t>
            </a:r>
            <a:r>
              <a:rPr lang="en-US" altLang="ko-KR"/>
              <a:t>12/23) </a:t>
            </a:r>
            <a:r>
              <a:rPr lang="ko-KR" altLang="en-US"/>
              <a:t>팔은 괜찮으나 손 마비</a:t>
            </a:r>
            <a:r>
              <a:rPr lang="en-US" altLang="ko-KR"/>
              <a:t>, </a:t>
            </a:r>
            <a:r>
              <a:rPr lang="ko-KR" altLang="en-US"/>
              <a:t>다리 한쪽 잘 못 걸음</a:t>
            </a:r>
            <a:r>
              <a:rPr lang="en-US" altLang="ko-KR"/>
              <a:t>(</a:t>
            </a:r>
            <a:r>
              <a:rPr lang="ko-KR" altLang="en-US"/>
              <a:t>둘다왼쪽</a:t>
            </a:r>
            <a:r>
              <a:rPr lang="en-US" altLang="ko-KR"/>
              <a:t>) 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DB850-3568-4BF0-A670-068B376E1219}"/>
              </a:ext>
            </a:extLst>
          </p:cNvPr>
          <p:cNvSpPr txBox="1"/>
          <p:nvPr/>
        </p:nvSpPr>
        <p:spPr>
          <a:xfrm>
            <a:off x="216309" y="3607839"/>
            <a:ext cx="8229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Translation : “Stroke-cerebral arteriosclerosis (2003/12/23), arm is fine but hand is numb, difficulty walking with one leg (both left).”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2A03DE-EC6A-F3D6-A6D4-2B8AC509CFF3}"/>
              </a:ext>
            </a:extLst>
          </p:cNvPr>
          <p:cNvCxnSpPr>
            <a:cxnSpLocks/>
          </p:cNvCxnSpPr>
          <p:nvPr/>
        </p:nvCxnSpPr>
        <p:spPr>
          <a:xfrm flipV="1">
            <a:off x="8672050" y="3728905"/>
            <a:ext cx="442450" cy="8307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E5F55C-BEAA-1CA2-DFCA-F21DAD20B665}"/>
              </a:ext>
            </a:extLst>
          </p:cNvPr>
          <p:cNvSpPr txBox="1"/>
          <p:nvPr/>
        </p:nvSpPr>
        <p:spPr>
          <a:xfrm>
            <a:off x="9301315" y="3426551"/>
            <a:ext cx="2362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Mistranslation of technical terms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AB2F4E-A3C8-3303-B5B0-74DF4420D768}"/>
              </a:ext>
            </a:extLst>
          </p:cNvPr>
          <p:cNvSpPr txBox="1"/>
          <p:nvPr/>
        </p:nvSpPr>
        <p:spPr>
          <a:xfrm>
            <a:off x="216310" y="4756693"/>
            <a:ext cx="609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판단 및 문제해결</a:t>
            </a:r>
            <a:r>
              <a:rPr lang="en-US" altLang="ko-KR"/>
              <a:t>&gt;</a:t>
            </a:r>
          </a:p>
          <a:p>
            <a:r>
              <a:rPr lang="en-US" altLang="ko-KR"/>
              <a:t> </a:t>
            </a:r>
            <a:r>
              <a:rPr lang="ko-KR" altLang="en-US"/>
              <a:t>이해력 저하</a:t>
            </a:r>
            <a:r>
              <a:rPr lang="en-US" altLang="ko-KR"/>
              <a:t>(-) </a:t>
            </a:r>
            <a:r>
              <a:rPr lang="ko-KR" altLang="en-US"/>
              <a:t>사회적 판단력</a:t>
            </a:r>
            <a:r>
              <a:rPr lang="en-US" altLang="ko-KR"/>
              <a:t>(-) </a:t>
            </a:r>
            <a:r>
              <a:rPr lang="ko-KR" altLang="en-US"/>
              <a:t>예의범절 </a:t>
            </a:r>
            <a:r>
              <a:rPr lang="en-US" altLang="ko-KR"/>
              <a:t>(-)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8CEEF-77AA-0C95-7D08-9B61B0502854}"/>
              </a:ext>
            </a:extLst>
          </p:cNvPr>
          <p:cNvSpPr txBox="1"/>
          <p:nvPr/>
        </p:nvSpPr>
        <p:spPr>
          <a:xfrm>
            <a:off x="216310" y="5419598"/>
            <a:ext cx="8229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Translation : “</a:t>
            </a:r>
            <a:r>
              <a:rPr lang="en-US" altLang="ko-KR">
                <a:effectLst/>
              </a:rPr>
              <a:t>No breaches in manners</a:t>
            </a:r>
            <a:r>
              <a:rPr lang="en-US" altLang="ko-KR"/>
              <a:t>.”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9E1CD3-40B9-39D3-8990-D054530366EC}"/>
              </a:ext>
            </a:extLst>
          </p:cNvPr>
          <p:cNvCxnSpPr>
            <a:cxnSpLocks/>
          </p:cNvCxnSpPr>
          <p:nvPr/>
        </p:nvCxnSpPr>
        <p:spPr>
          <a:xfrm flipV="1">
            <a:off x="8672050" y="5359128"/>
            <a:ext cx="442450" cy="8307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75E68E-DFC6-9025-9310-7D920300FCCE}"/>
              </a:ext>
            </a:extLst>
          </p:cNvPr>
          <p:cNvSpPr txBox="1"/>
          <p:nvPr/>
        </p:nvSpPr>
        <p:spPr>
          <a:xfrm>
            <a:off x="9301315" y="5056774"/>
            <a:ext cx="2362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The translation is too condensed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6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824BA-4239-549A-779D-F8851F9D8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995730-9C8B-E4F7-2DE4-127237838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38357"/>
              </p:ext>
            </p:extLst>
          </p:nvPr>
        </p:nvGraphicFramePr>
        <p:xfrm>
          <a:off x="9235" y="573964"/>
          <a:ext cx="851533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333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en-US" altLang="ko-KR" sz="2400" b="1">
                          <a:solidFill>
                            <a:srgbClr val="292929"/>
                          </a:solidFill>
                        </a:rPr>
                        <a:t> Missing content</a:t>
                      </a:r>
                      <a:endParaRPr lang="ko-KR" altLang="en-US" sz="2400" b="1">
                        <a:solidFill>
                          <a:srgbClr val="292929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F6A856-B4D0-C436-1249-CA351F656407}"/>
              </a:ext>
            </a:extLst>
          </p:cNvPr>
          <p:cNvSpPr txBox="1"/>
          <p:nvPr/>
        </p:nvSpPr>
        <p:spPr>
          <a:xfrm>
            <a:off x="202011" y="3075709"/>
            <a:ext cx="553377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성격</a:t>
            </a:r>
            <a:r>
              <a:rPr lang="en-US" altLang="ko-KR"/>
              <a:t>, </a:t>
            </a:r>
            <a:r>
              <a:rPr lang="ko-KR" altLang="en-US"/>
              <a:t>행동</a:t>
            </a:r>
            <a:r>
              <a:rPr lang="en-US" altLang="ko-KR"/>
              <a:t>&gt; </a:t>
            </a:r>
            <a:br>
              <a:rPr lang="en-US" altLang="ko-KR"/>
            </a:br>
            <a:r>
              <a:rPr lang="ko-KR" altLang="en-US"/>
              <a:t>없음</a:t>
            </a:r>
            <a:r>
              <a:rPr lang="en-US" altLang="ko-KR"/>
              <a:t>(-),</a:t>
            </a:r>
            <a:r>
              <a:rPr lang="ko-KR" altLang="en-US"/>
              <a:t>일 이상 또는 하루 중 절반이상</a:t>
            </a:r>
            <a:r>
              <a:rPr lang="en-US" altLang="ko-KR"/>
              <a:t>(+), </a:t>
            </a:r>
            <a:r>
              <a:rPr lang="ko-KR" altLang="en-US"/>
              <a:t>거의매일 그리고 하루중 대부분</a:t>
            </a:r>
            <a:r>
              <a:rPr lang="en-US" altLang="ko-KR"/>
              <a:t>(++) </a:t>
            </a:r>
          </a:p>
          <a:p>
            <a:r>
              <a:rPr lang="ko-KR" altLang="en-US"/>
              <a:t>우울</a:t>
            </a:r>
            <a:r>
              <a:rPr lang="en-US" altLang="ko-KR"/>
              <a:t>(-) </a:t>
            </a:r>
            <a:r>
              <a:rPr lang="ko-KR" altLang="en-US"/>
              <a:t>흥미소실</a:t>
            </a:r>
            <a:r>
              <a:rPr lang="en-US" altLang="ko-KR"/>
              <a:t>(-), </a:t>
            </a:r>
            <a:r>
              <a:rPr lang="ko-KR" altLang="en-US"/>
              <a:t>식욕저하</a:t>
            </a:r>
            <a:r>
              <a:rPr lang="en-US" altLang="ko-KR"/>
              <a:t>(+)</a:t>
            </a:r>
            <a:r>
              <a:rPr lang="ko-KR" altLang="en-US"/>
              <a:t>또는 체중변화</a:t>
            </a:r>
            <a:r>
              <a:rPr lang="en-US" altLang="ko-KR"/>
              <a:t>(-): 5%/</a:t>
            </a:r>
            <a:r>
              <a:rPr lang="ko-KR" altLang="en-US"/>
              <a:t>개월 이상</a:t>
            </a:r>
            <a:r>
              <a:rPr lang="en-US" altLang="ko-KR"/>
              <a:t>, </a:t>
            </a:r>
            <a:r>
              <a:rPr lang="ko-KR" altLang="en-US"/>
              <a:t>수면장애</a:t>
            </a:r>
            <a:r>
              <a:rPr lang="en-US" altLang="ko-KR"/>
              <a:t>(++): </a:t>
            </a:r>
            <a:r>
              <a:rPr lang="ko-KR" altLang="en-US"/>
              <a:t>불면 지체 또는 초조</a:t>
            </a:r>
            <a:r>
              <a:rPr lang="en-US" altLang="ko-KR"/>
              <a:t>(-), </a:t>
            </a:r>
            <a:r>
              <a:rPr lang="ko-KR" altLang="en-US"/>
              <a:t>피로 또는 기력 저하</a:t>
            </a:r>
            <a:r>
              <a:rPr lang="en-US" altLang="ko-KR"/>
              <a:t>(-), </a:t>
            </a:r>
            <a:r>
              <a:rPr lang="ko-KR" altLang="en-US"/>
              <a:t>무가치감 또는 죄책감</a:t>
            </a:r>
            <a:r>
              <a:rPr lang="en-US" altLang="ko-KR"/>
              <a:t>(-), </a:t>
            </a:r>
            <a:r>
              <a:rPr lang="ko-KR" altLang="en-US"/>
              <a:t>집중력저하 또는 결단력 저하 </a:t>
            </a:r>
            <a:r>
              <a:rPr lang="en-US" altLang="ko-KR"/>
              <a:t>(++), </a:t>
            </a:r>
            <a:r>
              <a:rPr lang="ko-KR" altLang="en-US"/>
              <a:t>자살사고 또는 시도</a:t>
            </a:r>
            <a:r>
              <a:rPr lang="en-US" altLang="ko-KR"/>
              <a:t>(-)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B8F13-8F2C-8183-71B3-05627F9DA528}"/>
              </a:ext>
            </a:extLst>
          </p:cNvPr>
          <p:cNvSpPr txBox="1"/>
          <p:nvPr/>
        </p:nvSpPr>
        <p:spPr>
          <a:xfrm>
            <a:off x="3888508" y="1713722"/>
            <a:ext cx="5152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“</a:t>
            </a:r>
            <a:r>
              <a:rPr lang="ko-KR" altLang="en-US"/>
              <a:t>Consecutive + and - signs were not recognized and translations were sometimes missing.</a:t>
            </a:r>
            <a:r>
              <a:rPr lang="en-US" altLang="ko-KR"/>
              <a:t>”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8B7A3-3CF3-C20B-B84A-EB438BB16056}"/>
              </a:ext>
            </a:extLst>
          </p:cNvPr>
          <p:cNvSpPr txBox="1"/>
          <p:nvPr/>
        </p:nvSpPr>
        <p:spPr>
          <a:xfrm>
            <a:off x="5992612" y="3075709"/>
            <a:ext cx="6096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&lt;성격, 행동&gt;</a:t>
            </a:r>
          </a:p>
          <a:p>
            <a:r>
              <a:rPr lang="ko-KR" altLang="en-US"/>
              <a:t>우울(+) 흥미소실(+): 우울하고 재미있는 것이 없다고 함, 식욕저하(-), 체중변화(-), </a:t>
            </a:r>
          </a:p>
          <a:p>
            <a:r>
              <a:rPr lang="ko-KR" altLang="en-US"/>
              <a:t>수면장애(+): 수면제 없으면 못 주무신다고 함/ 지체초조(+): 배우자 때문에 그렇다고 함 </a:t>
            </a:r>
          </a:p>
          <a:p>
            <a:r>
              <a:rPr lang="ko-KR" altLang="en-US"/>
              <a:t>피로감(-), 무 가치 감 또는 죄책감(-), 집중력저하(-), </a:t>
            </a:r>
          </a:p>
          <a:p>
            <a:r>
              <a:rPr lang="ko-KR" altLang="en-US"/>
              <a:t>자살사고(+): 전에 자살 충동을 느끼나, 지금은 그런 적이 없다고 함</a:t>
            </a:r>
          </a:p>
        </p:txBody>
      </p:sp>
    </p:spTree>
    <p:extLst>
      <p:ext uri="{BB962C8B-B14F-4D97-AF65-F5344CB8AC3E}">
        <p14:creationId xmlns:p14="http://schemas.microsoft.com/office/powerpoint/2010/main" val="86280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E8A6A-F86B-62D6-675B-A39D35EA4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92B9E7D-0295-59A9-D381-13613F148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74593"/>
              </p:ext>
            </p:extLst>
          </p:nvPr>
        </p:nvGraphicFramePr>
        <p:xfrm>
          <a:off x="9235" y="573964"/>
          <a:ext cx="851533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333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en-US" altLang="ko-KR" sz="2400" b="1">
                          <a:solidFill>
                            <a:srgbClr val="292929"/>
                          </a:solidFill>
                        </a:rPr>
                        <a:t> Missing content</a:t>
                      </a:r>
                      <a:endParaRPr lang="ko-KR" altLang="en-US" sz="2400" b="1">
                        <a:solidFill>
                          <a:srgbClr val="292929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67D4CCB-31CE-EAFE-A1D2-634342C819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42" t="811" r="7304" b="16780"/>
          <a:stretch/>
        </p:blipFill>
        <p:spPr>
          <a:xfrm>
            <a:off x="93408" y="1238865"/>
            <a:ext cx="7792066" cy="2597714"/>
          </a:xfrm>
          <a:prstGeom prst="rect">
            <a:avLst/>
          </a:prstGeom>
          <a:ln>
            <a:solidFill>
              <a:srgbClr val="292929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BEB5903-0E91-F022-1E03-59D3A9F266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73" b="34910"/>
          <a:stretch/>
        </p:blipFill>
        <p:spPr>
          <a:xfrm>
            <a:off x="93408" y="4086829"/>
            <a:ext cx="7112818" cy="2445011"/>
          </a:xfrm>
          <a:prstGeom prst="rect">
            <a:avLst/>
          </a:prstGeom>
          <a:ln>
            <a:solidFill>
              <a:srgbClr val="292929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5490EC-AF86-A59B-26F8-AAED33752D6A}"/>
              </a:ext>
            </a:extLst>
          </p:cNvPr>
          <p:cNvSpPr/>
          <p:nvPr/>
        </p:nvSpPr>
        <p:spPr>
          <a:xfrm>
            <a:off x="9235" y="1730478"/>
            <a:ext cx="7876239" cy="108324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F3B597-1399-37DC-CC58-B7C383060213}"/>
              </a:ext>
            </a:extLst>
          </p:cNvPr>
          <p:cNvSpPr/>
          <p:nvPr/>
        </p:nvSpPr>
        <p:spPr>
          <a:xfrm>
            <a:off x="93408" y="4539114"/>
            <a:ext cx="3563375" cy="5607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9D24B1-4946-03EC-9471-4C351559EBAF}"/>
              </a:ext>
            </a:extLst>
          </p:cNvPr>
          <p:cNvSpPr txBox="1"/>
          <p:nvPr/>
        </p:nvSpPr>
        <p:spPr>
          <a:xfrm>
            <a:off x="8376784" y="2076057"/>
            <a:ext cx="34907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“</a:t>
            </a:r>
            <a:r>
              <a:rPr lang="ko-KR" altLang="en-US"/>
              <a:t>Translations are missing for content not included in the category.</a:t>
            </a:r>
            <a:r>
              <a:rPr lang="en-US" altLang="ko-KR"/>
              <a:t>”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125D4E-962C-7B75-1EF5-74416EF9920D}"/>
              </a:ext>
            </a:extLst>
          </p:cNvPr>
          <p:cNvSpPr txBox="1"/>
          <p:nvPr/>
        </p:nvSpPr>
        <p:spPr>
          <a:xfrm>
            <a:off x="7718326" y="5099855"/>
            <a:ext cx="3873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“Omission regarding &lt;</a:t>
            </a:r>
            <a:r>
              <a:rPr lang="ko-KR" altLang="en-US"/>
              <a:t>가족 관계</a:t>
            </a:r>
            <a:r>
              <a:rPr lang="en-US" altLang="ko-KR"/>
              <a:t>&gt;”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4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D9C9-D620-48A5-08C2-1566F91D6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194FA06-30FD-EFBF-8F44-750FBC46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38088"/>
              </p:ext>
            </p:extLst>
          </p:nvPr>
        </p:nvGraphicFramePr>
        <p:xfrm>
          <a:off x="9235" y="573964"/>
          <a:ext cx="851533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333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en-US" altLang="ko-KR" sz="2400" b="1">
                          <a:solidFill>
                            <a:srgbClr val="292929"/>
                          </a:solidFill>
                        </a:rPr>
                        <a:t> Missing content</a:t>
                      </a:r>
                      <a:endParaRPr lang="ko-KR" altLang="en-US" sz="2400" b="1">
                        <a:solidFill>
                          <a:srgbClr val="292929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72D343A-3B5C-FFD6-65CE-4E5B9C6DA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" y="1205270"/>
            <a:ext cx="6741643" cy="2535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42551-C772-DDA1-4B56-4C0E95942724}"/>
              </a:ext>
            </a:extLst>
          </p:cNvPr>
          <p:cNvSpPr txBox="1"/>
          <p:nvPr/>
        </p:nvSpPr>
        <p:spPr>
          <a:xfrm>
            <a:off x="6823883" y="2154815"/>
            <a:ext cx="3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+</a:t>
            </a:r>
            <a:endParaRPr lang="ko-KR" altLang="en-US" sz="28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3EE9F-3586-46F9-D60B-684049275615}"/>
              </a:ext>
            </a:extLst>
          </p:cNvPr>
          <p:cNvSpPr txBox="1"/>
          <p:nvPr/>
        </p:nvSpPr>
        <p:spPr>
          <a:xfrm>
            <a:off x="7876235" y="1205270"/>
            <a:ext cx="4305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**Family and Living Situation** (Include all details about family, caregivers, and living conditions) 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6A201-4895-CD9E-E963-59DAC8FF55F9}"/>
              </a:ext>
            </a:extLst>
          </p:cNvPr>
          <p:cNvSpPr txBox="1"/>
          <p:nvPr/>
        </p:nvSpPr>
        <p:spPr>
          <a:xfrm>
            <a:off x="7876235" y="2687867"/>
            <a:ext cx="43157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**Additional Information** (Any relevant details not fitting into the categories above)</a:t>
            </a:r>
            <a:endParaRPr lang="ko-KR" altLang="en-US"/>
          </a:p>
        </p:txBody>
      </p:sp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6292D4B6-A7B0-32A3-00D5-7FB1C257E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7568" y="1438335"/>
            <a:ext cx="457200" cy="457200"/>
          </a:xfrm>
          <a:prstGeom prst="rect">
            <a:avLst/>
          </a:prstGeom>
        </p:spPr>
      </p:pic>
      <p:pic>
        <p:nvPicPr>
          <p:cNvPr id="25" name="그래픽 24" descr="배지 윤곽선">
            <a:extLst>
              <a:ext uri="{FF2B5EF4-FFF2-40B4-BE49-F238E27FC236}">
                <a16:creationId xmlns:a16="http://schemas.microsoft.com/office/drawing/2014/main" id="{35DDAF7E-192B-35A6-EDC3-2C7915C9F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3080" y="2889764"/>
            <a:ext cx="457200" cy="4572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713001C-D579-A973-986E-C4C89FC77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5" y="4032744"/>
            <a:ext cx="6744530" cy="25748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C21ACE5-879B-953A-BABE-647AAF683658}"/>
              </a:ext>
            </a:extLst>
          </p:cNvPr>
          <p:cNvSpPr txBox="1"/>
          <p:nvPr/>
        </p:nvSpPr>
        <p:spPr>
          <a:xfrm>
            <a:off x="6823883" y="5158570"/>
            <a:ext cx="3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+</a:t>
            </a:r>
            <a:endParaRPr lang="ko-KR" altLang="en-US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68C5D6-1DC2-AB0E-F1C1-273288241AA2}"/>
              </a:ext>
            </a:extLst>
          </p:cNvPr>
          <p:cNvSpPr txBox="1"/>
          <p:nvPr/>
        </p:nvSpPr>
        <p:spPr>
          <a:xfrm>
            <a:off x="7266433" y="4819500"/>
            <a:ext cx="48764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"Additional Information": ["1. Experienced emotional shock from losing two sons, received brief treatment at Dan Hospital (Neurology).", "2. Tremors in hands even while resting."],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94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8669</TotalTime>
  <Words>537</Words>
  <Application>Microsoft Office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함초롬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이승재</dc:creator>
  <cp:lastModifiedBy>이승재</cp:lastModifiedBy>
  <cp:revision>87</cp:revision>
  <dcterms:created xsi:type="dcterms:W3CDTF">2024-12-29T14:30:29Z</dcterms:created>
  <dcterms:modified xsi:type="dcterms:W3CDTF">2025-02-20T23:22:39Z</dcterms:modified>
</cp:coreProperties>
</file>