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572" r:id="rId3"/>
    <p:sldId id="573" r:id="rId4"/>
    <p:sldId id="612" r:id="rId5"/>
    <p:sldId id="584" r:id="rId6"/>
    <p:sldId id="615" r:id="rId7"/>
    <p:sldId id="614" r:id="rId8"/>
    <p:sldId id="617" r:id="rId9"/>
    <p:sldId id="618" r:id="rId10"/>
    <p:sldId id="620" r:id="rId11"/>
    <p:sldId id="619" r:id="rId12"/>
    <p:sldId id="621" r:id="rId13"/>
    <p:sldId id="297" r:id="rId14"/>
  </p:sldIdLst>
  <p:sldSz cx="9144000" cy="5143500" type="screen16x9"/>
  <p:notesSz cx="6858000" cy="9144000"/>
  <p:embeddedFontLst>
    <p:embeddedFont>
      <p:font typeface="Proxima Nova" panose="020B0600000101010101" charset="0"/>
      <p:regular r:id="rId16"/>
      <p:bold r:id="rId17"/>
      <p:italic r:id="rId18"/>
      <p:boldItalic r:id="rId19"/>
    </p:embeddedFont>
    <p:embeddedFont>
      <p:font typeface="Proxima Nova Extrabold" panose="020B0600000101010101" charset="0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DEDE"/>
    <a:srgbClr val="6600FF"/>
    <a:srgbClr val="F0EA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191" autoAdjust="0"/>
  </p:normalViewPr>
  <p:slideViewPr>
    <p:cSldViewPr snapToGrid="0">
      <p:cViewPr>
        <p:scale>
          <a:sx n="125" d="100"/>
          <a:sy n="125" d="100"/>
        </p:scale>
        <p:origin x="123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6bc343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6bc343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2FDA186-13F5-48B4-16F0-6A81E7B1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BBC666D1-67A0-D23F-1C5D-D8B9024DF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812058A9-41B6-109B-C4F2-163DED911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AD715F97-9B11-4D6C-DEE5-BCDFA019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EDA2341F-2E6E-B856-7206-936E6D003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ABFA0301-7312-7CC7-F2B8-D95072FE1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9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6F716FD-1B7A-5E07-B2BC-15BC2410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86AB0EAB-A1FA-FF75-2D6F-06A5E8FBB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9F067F3A-D70B-EEA6-71C3-D728788D1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20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f36bc343d6_0_1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f36bc343d6_0_1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3F7E9CF9-88ED-E661-54F0-1462D734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B634E9DD-C32D-10DD-B316-FB0230F06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E2C0DA10-C848-C519-F4D4-BD054EAE4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/>
              <a:t>감성 분석</a:t>
            </a:r>
            <a:r>
              <a:rPr lang="en-US" altLang="ko-KR"/>
              <a:t>(Sentiment Analysis)</a:t>
            </a:r>
            <a:r>
              <a:rPr lang="ko-KR" altLang="en-US"/>
              <a:t>에서 사용되는 단어 사전으로</a:t>
            </a:r>
            <a:r>
              <a:rPr lang="en-US" altLang="ko-KR"/>
              <a:t>, </a:t>
            </a:r>
            <a:r>
              <a:rPr lang="ko-KR" altLang="en-US"/>
              <a:t>특정 단어가 긍정적</a:t>
            </a:r>
            <a:r>
              <a:rPr lang="en-US" altLang="ko-KR"/>
              <a:t>(positive)</a:t>
            </a:r>
            <a:r>
              <a:rPr lang="ko-KR" altLang="en-US"/>
              <a:t>인지 부정적</a:t>
            </a:r>
            <a:r>
              <a:rPr lang="en-US" altLang="ko-KR"/>
              <a:t>(negative)</a:t>
            </a:r>
            <a:r>
              <a:rPr lang="ko-KR" altLang="en-US"/>
              <a:t>인지를 나타내는 정보가 포함되어 있음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66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AB5E4CA8-E6A0-CF0E-B09D-F7087EBE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D7733AF6-43A0-0D9D-7910-D2E93F1982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DE5C153B-0A20-A97A-5A30-4438F651C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1"/>
              <a:t>Familiarity (</a:t>
            </a:r>
            <a:r>
              <a:rPr lang="ko-KR" altLang="en-US" b="1"/>
              <a:t>친숙도</a:t>
            </a:r>
            <a:r>
              <a:rPr lang="en-US" altLang="ko-KR" b="1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정의</a:t>
            </a:r>
            <a:r>
              <a:rPr lang="en-US" altLang="ko-KR"/>
              <a:t>: </a:t>
            </a:r>
            <a:r>
              <a:rPr lang="ko-KR" altLang="en-US"/>
              <a:t>사람들이 해당 단어를 얼마나 자주 접하는지를 나타내는 지표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값의 범위</a:t>
            </a:r>
            <a:r>
              <a:rPr lang="en-US" altLang="ko-KR"/>
              <a:t>: </a:t>
            </a:r>
            <a:r>
              <a:rPr lang="en-US" altLang="ko-KR" b="1"/>
              <a:t>100 ~ 700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높은 값</a:t>
            </a:r>
            <a:r>
              <a:rPr lang="en-US" altLang="ko-KR"/>
              <a:t>(700</a:t>
            </a:r>
            <a:r>
              <a:rPr lang="ko-KR" altLang="en-US"/>
              <a:t>에 가까울수록</a:t>
            </a:r>
            <a:r>
              <a:rPr lang="en-US" altLang="ko-KR"/>
              <a:t>): </a:t>
            </a:r>
            <a:r>
              <a:rPr lang="en-US" altLang="ko-KR" b="1"/>
              <a:t>"home", "mother", "dog"</a:t>
            </a:r>
            <a:r>
              <a:rPr lang="ko-KR" altLang="en-US"/>
              <a:t> → 일상적으로 많이 사용하는 단어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낮은 값</a:t>
            </a:r>
            <a:r>
              <a:rPr lang="en-US" altLang="ko-KR"/>
              <a:t>(100</a:t>
            </a:r>
            <a:r>
              <a:rPr lang="ko-KR" altLang="en-US"/>
              <a:t>에 가까울수록</a:t>
            </a:r>
            <a:r>
              <a:rPr lang="en-US" altLang="ko-KR"/>
              <a:t>): </a:t>
            </a:r>
            <a:r>
              <a:rPr lang="en-US" altLang="ko-KR" b="1"/>
              <a:t>"seldom", "pinnacle", "yacht"</a:t>
            </a:r>
            <a:r>
              <a:rPr lang="ko-KR" altLang="en-US"/>
              <a:t> → 흔히 사용하지 않는 단어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r>
              <a:rPr lang="en-US" altLang="ko-KR" b="1"/>
              <a:t>Concreteness (</a:t>
            </a:r>
            <a:r>
              <a:rPr lang="ko-KR" altLang="en-US" b="1"/>
              <a:t>구체성</a:t>
            </a:r>
            <a:r>
              <a:rPr lang="en-US" altLang="ko-KR" b="1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정의</a:t>
            </a:r>
            <a:r>
              <a:rPr lang="en-US" altLang="ko-KR"/>
              <a:t>: </a:t>
            </a:r>
            <a:r>
              <a:rPr lang="ko-KR" altLang="en-US"/>
              <a:t>단어가 얼마나 구체적인 개념을 나타내는지를 측정하는 지표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값의 범위</a:t>
            </a:r>
            <a:r>
              <a:rPr lang="en-US" altLang="ko-KR"/>
              <a:t>: </a:t>
            </a:r>
            <a:r>
              <a:rPr lang="en-US" altLang="ko-KR" b="1"/>
              <a:t>100 ~ 700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높은 값</a:t>
            </a:r>
            <a:r>
              <a:rPr lang="en-US" altLang="ko-KR"/>
              <a:t>(700</a:t>
            </a:r>
            <a:r>
              <a:rPr lang="ko-KR" altLang="en-US"/>
              <a:t>에 가까울수록</a:t>
            </a:r>
            <a:r>
              <a:rPr lang="en-US" altLang="ko-KR"/>
              <a:t>): </a:t>
            </a:r>
            <a:r>
              <a:rPr lang="en-US" altLang="ko-KR" b="1"/>
              <a:t>"apple", "car", "house"</a:t>
            </a:r>
            <a:r>
              <a:rPr lang="ko-KR" altLang="en-US"/>
              <a:t> 등 </a:t>
            </a:r>
            <a:r>
              <a:rPr lang="ko-KR" altLang="en-US" b="1"/>
              <a:t>실제 사물</a:t>
            </a:r>
            <a:r>
              <a:rPr lang="ko-KR" altLang="en-US"/>
              <a:t>과 관련된 단어 → 떠올리기 쉬움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낮은 값</a:t>
            </a:r>
            <a:r>
              <a:rPr lang="en-US" altLang="ko-KR"/>
              <a:t>(100</a:t>
            </a:r>
            <a:r>
              <a:rPr lang="ko-KR" altLang="en-US"/>
              <a:t>에 가까울수록</a:t>
            </a:r>
            <a:r>
              <a:rPr lang="en-US" altLang="ko-KR"/>
              <a:t>): </a:t>
            </a:r>
            <a:r>
              <a:rPr lang="en-US" altLang="ko-KR" b="1"/>
              <a:t>"justice", "idea", "freedom"</a:t>
            </a:r>
            <a:r>
              <a:rPr lang="ko-KR" altLang="en-US"/>
              <a:t> 등 </a:t>
            </a:r>
            <a:r>
              <a:rPr lang="ko-KR" altLang="en-US" b="1"/>
              <a:t>추상적인 개념</a:t>
            </a:r>
            <a:r>
              <a:rPr lang="ko-KR" altLang="en-US"/>
              <a:t> → 시각적 이미지로 떠올리기 어려움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96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FC5A7010-AA9F-EDE5-8523-6A4454AB1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3440AC08-D241-9917-C568-5E318EBF2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351DDDD3-394B-C52D-ECF3-0642A0F05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/>
              <a:t>IDF(Inverse Document Frequency)</a:t>
            </a:r>
            <a:r>
              <a:rPr lang="ko-KR" altLang="en-US"/>
              <a:t>는 특정 단어가 전체 문서에서 얼마나 희소한지를 측정하는 지표입니다</a:t>
            </a:r>
            <a:r>
              <a:rPr lang="en-US" altLang="ko-KR"/>
              <a:t>.</a:t>
            </a:r>
            <a:endParaRPr lang="en-US"/>
          </a:p>
          <a:p>
            <a:r>
              <a:rPr lang="en-US" altLang="ko-KR" b="1"/>
              <a:t>IDF (Inverse Document Frequency) </a:t>
            </a:r>
            <a:r>
              <a:rPr lang="ko-KR" altLang="en-US" b="1"/>
              <a:t>개념 정리</a:t>
            </a:r>
          </a:p>
          <a:p>
            <a:r>
              <a:rPr lang="en-US" altLang="ko-KR" b="1"/>
              <a:t>IDF</a:t>
            </a:r>
            <a:r>
              <a:rPr lang="ko-KR" altLang="en-US" b="1"/>
              <a:t>란</a:t>
            </a:r>
            <a:r>
              <a:rPr lang="en-US" altLang="ko-KR" b="1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**</a:t>
            </a:r>
            <a:r>
              <a:rPr lang="en-US" altLang="ko-KR"/>
              <a:t>IDF (Inverse Document Frequency)**</a:t>
            </a:r>
            <a:r>
              <a:rPr lang="ko-KR" altLang="en-US"/>
              <a:t>는 특정 단어가 </a:t>
            </a:r>
            <a:r>
              <a:rPr lang="ko-KR" altLang="en-US" b="1"/>
              <a:t>전체 문서에서 얼마나 희귀한지</a:t>
            </a:r>
            <a:r>
              <a:rPr lang="ko-KR" altLang="en-US"/>
              <a:t>를 측정하는 지표임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**TF-IDF (Term Frequency - Inverse Document Frequency)**</a:t>
            </a:r>
            <a:r>
              <a:rPr lang="ko-KR" altLang="en-US"/>
              <a:t>에서 사용되며</a:t>
            </a:r>
            <a:r>
              <a:rPr lang="en-US" altLang="ko-KR"/>
              <a:t>, </a:t>
            </a:r>
            <a:r>
              <a:rPr lang="ko-KR" altLang="en-US"/>
              <a:t>정보 검색과 텍스트 마이닝에서 중요함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수식</a:t>
            </a:r>
            <a:r>
              <a:rPr lang="en-US" altLang="ko-KR"/>
              <a:t>: IDF(t)=log⁡NDF(t)IDF(t) = \log \frac{N}{DF(t)}IDF(t)=logDF(t)N​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/>
              <a:t>NNN</a:t>
            </a:r>
            <a:r>
              <a:rPr lang="en-US" altLang="ko-KR"/>
              <a:t>: </a:t>
            </a:r>
            <a:r>
              <a:rPr lang="ko-KR" altLang="en-US"/>
              <a:t>전체 문서 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/>
              <a:t>DF(t)DF(t)DF(t)</a:t>
            </a:r>
            <a:r>
              <a:rPr lang="en-US" altLang="ko-KR"/>
              <a:t>: </a:t>
            </a:r>
            <a:r>
              <a:rPr lang="ko-KR" altLang="en-US"/>
              <a:t>특정 단어 </a:t>
            </a:r>
            <a:r>
              <a:rPr lang="en-US" altLang="ko-KR"/>
              <a:t>ttt</a:t>
            </a:r>
            <a:r>
              <a:rPr lang="ko-KR" altLang="en-US"/>
              <a:t>가 포함된 문서의 수</a:t>
            </a:r>
          </a:p>
          <a:p>
            <a:r>
              <a:rPr lang="en-US" altLang="ko-KR" b="1"/>
              <a:t>IDF </a:t>
            </a:r>
            <a:r>
              <a:rPr lang="ko-KR" altLang="en-US" b="1"/>
              <a:t>값이 높을 때 </a:t>
            </a:r>
            <a:r>
              <a:rPr lang="en-US" altLang="ko-KR" b="1"/>
              <a:t>(High IDF)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해당 단어가 </a:t>
            </a:r>
            <a:r>
              <a:rPr lang="ko-KR" altLang="en-US" b="1"/>
              <a:t>드물게 등장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희귀한 단어</a:t>
            </a:r>
            <a:r>
              <a:rPr lang="en-US" altLang="ko-KR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더 중요한 단어</a:t>
            </a:r>
            <a:r>
              <a:rPr lang="ko-KR" altLang="en-US"/>
              <a:t>로 간주됨 </a:t>
            </a:r>
            <a:r>
              <a:rPr lang="en-US" altLang="ko-KR"/>
              <a:t>(</a:t>
            </a:r>
            <a:r>
              <a:rPr lang="ko-KR" altLang="en-US"/>
              <a:t>콘텐츠를 구별하는 데 유용</a:t>
            </a:r>
            <a:r>
              <a:rPr lang="en-US" altLang="ko-KR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 b="1"/>
              <a:t>고유한 기술 용어</a:t>
            </a:r>
            <a:r>
              <a:rPr lang="en-US" altLang="ko-KR" b="1"/>
              <a:t>, </a:t>
            </a:r>
            <a:r>
              <a:rPr lang="ko-KR" altLang="en-US" b="1"/>
              <a:t>특정 전문 분야 단어</a:t>
            </a:r>
            <a:endParaRPr lang="ko-KR" altLang="en-US"/>
          </a:p>
          <a:p>
            <a:r>
              <a:rPr lang="en-US" altLang="ko-KR" b="1"/>
              <a:t>IDF </a:t>
            </a:r>
            <a:r>
              <a:rPr lang="ko-KR" altLang="en-US" b="1"/>
              <a:t>값이 낮을 때 </a:t>
            </a:r>
            <a:r>
              <a:rPr lang="en-US" altLang="ko-KR" b="1"/>
              <a:t>(Low IDF)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해당 단어가 </a:t>
            </a:r>
            <a:r>
              <a:rPr lang="ko-KR" altLang="en-US" b="1"/>
              <a:t>많은 문서에서 자주 등장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일반적인 단어</a:t>
            </a:r>
            <a:r>
              <a:rPr lang="en-US" altLang="ko-KR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중요도가 낮음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콘텐츠를 구별하는 데 덜 유용</a:t>
            </a:r>
            <a:r>
              <a:rPr lang="en-US" altLang="ko-KR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en-US" altLang="ko-KR" b="1"/>
              <a:t>"the", "is", "and" </a:t>
            </a:r>
            <a:r>
              <a:rPr lang="ko-KR" altLang="en-US" b="1"/>
              <a:t>같은 일반적인 단어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/>
          </a:p>
          <a:p>
            <a:r>
              <a:rPr lang="en-US" altLang="ko-KR" b="1"/>
              <a:t>TF Score (Term Frequency)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정의</a:t>
            </a:r>
            <a:r>
              <a:rPr lang="en-US" altLang="ko-KR"/>
              <a:t>: </a:t>
            </a:r>
            <a:r>
              <a:rPr lang="ko-KR" altLang="en-US"/>
              <a:t>특정 단어가 문장에서 얼마나 자주 등장하는지를 나타내는 지표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코드에서의 역할</a:t>
            </a:r>
            <a:r>
              <a:rPr lang="en-US" altLang="ko-KR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간단한 방법으로 **문장 내 단어 개수</a:t>
            </a:r>
            <a:r>
              <a:rPr lang="en-US" altLang="ko-KR"/>
              <a:t>(word_count)**</a:t>
            </a:r>
            <a:r>
              <a:rPr lang="ko-KR" altLang="en-US"/>
              <a:t>를 </a:t>
            </a:r>
            <a:r>
              <a:rPr lang="en-US" altLang="ko-KR"/>
              <a:t>TF</a:t>
            </a:r>
            <a:r>
              <a:rPr lang="ko-KR" altLang="en-US"/>
              <a:t>로 사용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analyze_sentence </a:t>
            </a:r>
            <a:r>
              <a:rPr lang="ko-KR" altLang="en-US"/>
              <a:t>함수에서 </a:t>
            </a:r>
            <a:r>
              <a:rPr lang="en-US" altLang="ko-KR"/>
              <a:t>tf_score = float(word_count)</a:t>
            </a:r>
            <a:r>
              <a:rPr lang="ko-KR" altLang="en-US"/>
              <a:t>로 설정하여 단순히 문장의 길이</a:t>
            </a:r>
            <a:r>
              <a:rPr lang="en-US" altLang="ko-KR"/>
              <a:t>(</a:t>
            </a:r>
            <a:r>
              <a:rPr lang="ko-KR" altLang="en-US"/>
              <a:t>단어 수</a:t>
            </a:r>
            <a:r>
              <a:rPr lang="en-US" altLang="ko-KR"/>
              <a:t>)</a:t>
            </a:r>
            <a:r>
              <a:rPr lang="ko-KR" altLang="en-US"/>
              <a:t>를 활용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4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CDD6B683-778D-7B0C-BB9B-147110DB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4910EEC6-C31E-3E98-1864-961E81F4F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B333C9BD-AEB8-7E6A-D2C5-F6037FD01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7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9EAE70B8-5433-2C41-E7E5-E467C94F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CF070825-4581-4307-D277-37D8C2960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6DB135FC-39AC-9046-0F73-9B4D746A2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B67B7F4E-B46A-3D23-57F4-CA175C62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942DE2C3-F2A1-1895-2133-403693551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71B9B820-9D53-4902-9811-2A2FC36D4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4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0795A5D-CAC2-F74D-9EDB-C894D0E06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870C7629-1109-9296-0E49-DC8AAA839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CBC4B97C-A1E1-3DE4-A3ED-446C34228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5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79D4A379-C1ED-0BC7-6D33-1ADDC6E6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6bc343d6_0_169:notes">
            <a:extLst>
              <a:ext uri="{FF2B5EF4-FFF2-40B4-BE49-F238E27FC236}">
                <a16:creationId xmlns:a16="http://schemas.microsoft.com/office/drawing/2014/main" id="{D3ED3891-9B30-4F8D-271F-EA024387A5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6bc343d6_0_169:notes">
            <a:extLst>
              <a:ext uri="{FF2B5EF4-FFF2-40B4-BE49-F238E27FC236}">
                <a16:creationId xmlns:a16="http://schemas.microsoft.com/office/drawing/2014/main" id="{1F18FD56-74F1-9E33-0F50-2518478C7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3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1059000"/>
            <a:ext cx="8520600" cy="302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20925" y="1981854"/>
            <a:ext cx="86880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00" b="1">
                <a:latin typeface="Proxima Nova"/>
                <a:ea typeface="Proxima Nova"/>
                <a:cs typeface="Proxima Nova"/>
                <a:sym typeface="Proxima Nova"/>
              </a:rPr>
              <a:t>Sentence Feature &amp; Experiments </a:t>
            </a:r>
            <a:endParaRPr sz="27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04625" y="3095400"/>
            <a:ext cx="85206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ore-KR" altLang="en-US" sz="15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>
                <a:latin typeface="Proxima Nova"/>
                <a:ea typeface="Proxima Nova"/>
                <a:cs typeface="Proxima Nova"/>
                <a:sym typeface="Proxima Nova"/>
              </a:rPr>
              <a:t>2025/02/20 CILAB-Seminar</a:t>
            </a:r>
            <a:endParaRPr lang="en-US" sz="159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78800" y="2629920"/>
            <a:ext cx="81864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8800" y="2699620"/>
            <a:ext cx="81864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638923" y="4816416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 </a:t>
            </a:r>
            <a:r>
              <a:rPr lang="en-US" alt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SeokBeom Lim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BAECEC4F-C5E4-8B12-5DDE-C4C533DB3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0CF2DAF9-785D-4DCA-F470-7CE2D2638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Hallow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8CC87E3D-C89D-A267-DA2E-081F8339D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D891F63D-EA87-F57A-D441-A8D10BB13A2D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F0E20368-6D97-633E-7869-08E44AFFB298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F3251392-1D91-952D-85CC-5A3F7D4375C3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190D2D87-59C8-8017-3929-77995BD639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95123A9B-2CFD-3F57-012C-06FF3CE5A8DB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75511-1D1F-1548-A880-49ED6207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40" y="1011224"/>
            <a:ext cx="2785922" cy="2089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E35B3-3204-ED90-00DE-5157A541D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1621" y="3170125"/>
            <a:ext cx="10750261" cy="14930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3D8E0-1BBA-D99B-2B77-F699EE215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850" y="1064418"/>
            <a:ext cx="2713150" cy="21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55CC0A7A-57A8-79C0-FB42-532A17ED6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96AD03F9-A830-E150-F138-37C9B9F80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Lexical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39F19EFD-7616-7AD9-D3D2-4744AA598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5DC6FF68-1DBD-F26D-433C-9E4FAEA6D407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9BFDDCE2-128B-41D5-7CD0-1789569FDBC1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56FFCE73-A545-70C0-8E37-757F18C4B797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7E249984-4D0C-07D0-ECC6-C6EEDD08FF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83CB09F3-6D72-AFE4-324B-413B853A7C40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B4B201-061E-7C20-4A4C-B681830E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3" y="1025427"/>
            <a:ext cx="2292667" cy="1834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173D6C-7414-7748-CC4C-9D59C0E4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22" y="1007663"/>
            <a:ext cx="2492883" cy="1869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FC8E30-EF59-94D8-4F5D-9117CDC24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6114" y="2850310"/>
            <a:ext cx="11099247" cy="15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6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3BFFDBE9-668F-1179-E109-4D0317D3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6E409BB5-1B28-C591-4449-172BD84EF3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Optimized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1944701-DAF4-D445-3B66-9193419B5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80F6FA43-622A-0AE4-F844-0B8B885448A5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55575F8F-026A-D44E-98AA-90543EA817B4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E15CBFF6-6BDF-037E-CD1E-EA667F155C37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04A5786C-7B93-172F-844B-D8FD67361B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B2282623-040A-73C5-A0D6-CD7A18BA2866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7702B-C236-3B9B-A218-B37A4704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25" y="1089598"/>
            <a:ext cx="2457450" cy="1965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F221DC-2261-7E16-7D43-8C8B948F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39" y="1019230"/>
            <a:ext cx="2624701" cy="1968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C13213-EBFE-C46E-1131-94320A5C7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4233" y="3015925"/>
            <a:ext cx="11235485" cy="15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3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4"/>
          <p:cNvSpPr txBox="1">
            <a:spLocks noGrp="1"/>
          </p:cNvSpPr>
          <p:nvPr>
            <p:ph type="title"/>
          </p:nvPr>
        </p:nvSpPr>
        <p:spPr>
          <a:xfrm>
            <a:off x="311700" y="19382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13" name="Google Shape;813;p54"/>
          <p:cNvGrpSpPr/>
          <p:nvPr/>
        </p:nvGrpSpPr>
        <p:grpSpPr>
          <a:xfrm>
            <a:off x="478800" y="2730820"/>
            <a:ext cx="8186400" cy="69700"/>
            <a:chOff x="311700" y="1017720"/>
            <a:chExt cx="8186400" cy="69700"/>
          </a:xfrm>
        </p:grpSpPr>
        <p:cxnSp>
          <p:nvCxnSpPr>
            <p:cNvPr id="814" name="Google Shape;814;p54"/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54"/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817" name="Google Shape;817;p54"/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0A6ECB2F-4153-D331-A04F-C579CAA5B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C8F06E0B-B73C-F411-B7A4-72B63F214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Polarity Lexicon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1BD679E1-F3E2-0127-F3A4-71E6AC9E1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Sentence Feature : Polarity Lexicon</a:t>
            </a:r>
            <a:endParaRPr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3E557208-5BA9-4E44-E716-0159955E978B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55A591DE-0C44-DDCC-FA59-8AD009F7EA97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00601E5B-F7A1-2128-7BE6-044DAFA8F2FA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7BD45DA3-827E-1A8B-4FB7-DD8E930B21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63B1E3EE-3134-DD0E-C15C-E502D2C6FD1C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F22A62-F97F-7FB0-393E-3422A0462AC0}"/>
              </a:ext>
            </a:extLst>
          </p:cNvPr>
          <p:cNvSpPr/>
          <p:nvPr/>
        </p:nvSpPr>
        <p:spPr>
          <a:xfrm>
            <a:off x="476185" y="1544120"/>
            <a:ext cx="7857429" cy="555171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A Dictionary used in 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Sentiment Analysis </a:t>
            </a: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that Contains information about whether a 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specific word is positive or negative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06EA71-68AE-B080-15CF-9D3F3E19AFAB}"/>
              </a:ext>
            </a:extLst>
          </p:cNvPr>
          <p:cNvCxnSpPr>
            <a:cxnSpLocks/>
          </p:cNvCxnSpPr>
          <p:nvPr/>
        </p:nvCxnSpPr>
        <p:spPr>
          <a:xfrm>
            <a:off x="4087455" y="2699862"/>
            <a:ext cx="3503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3D185E3E-EA78-8273-6DC1-872C70EE4383}"/>
              </a:ext>
            </a:extLst>
          </p:cNvPr>
          <p:cNvSpPr/>
          <p:nvPr/>
        </p:nvSpPr>
        <p:spPr>
          <a:xfrm>
            <a:off x="563376" y="2423546"/>
            <a:ext cx="3424741" cy="6029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Library : ntlk.corpus.opinion_lexicon</a:t>
            </a:r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24DC7C5A-8AC5-D290-AB47-9B90BFBF40F5}"/>
              </a:ext>
            </a:extLst>
          </p:cNvPr>
          <p:cNvSpPr/>
          <p:nvPr/>
        </p:nvSpPr>
        <p:spPr>
          <a:xfrm>
            <a:off x="4537114" y="2423546"/>
            <a:ext cx="3424741" cy="6029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Polarity Score = POX_LEX - NEG_LEX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DB15CA-0CB7-7821-F618-5DEC6051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76" y="3333681"/>
            <a:ext cx="1590897" cy="64779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5ADEF6-1E56-2B6F-7FBA-5F8E75EA31A8}"/>
              </a:ext>
            </a:extLst>
          </p:cNvPr>
          <p:cNvCxnSpPr>
            <a:cxnSpLocks/>
          </p:cNvCxnSpPr>
          <p:nvPr/>
        </p:nvCxnSpPr>
        <p:spPr>
          <a:xfrm flipH="1">
            <a:off x="6249484" y="3110402"/>
            <a:ext cx="1" cy="220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">
            <a:extLst>
              <a:ext uri="{FF2B5EF4-FFF2-40B4-BE49-F238E27FC236}">
                <a16:creationId xmlns:a16="http://schemas.microsoft.com/office/drawing/2014/main" id="{A3526B0A-B398-EAF7-7740-BA99F6F3921E}"/>
              </a:ext>
            </a:extLst>
          </p:cNvPr>
          <p:cNvSpPr/>
          <p:nvPr/>
        </p:nvSpPr>
        <p:spPr>
          <a:xfrm>
            <a:off x="5335643" y="3402643"/>
            <a:ext cx="1827681" cy="6029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4407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8DDE2D06-10CB-753C-51BD-DFF7D250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CDA67ECF-FA92-3DE9-3856-D3CDED421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MRC Psycholinguistic Database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BE96895-2022-D104-AA41-A2018A2BD6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Sentence Feature : MRC Psycholinguistic Database</a:t>
            </a:r>
            <a:endParaRPr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86586A36-3783-7947-185B-C7324222B921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D1693B7F-38A8-10CD-DD22-5630E4044429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369A417F-96AC-D5DC-8038-F51054E4FE72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4029A4C6-D316-7041-92B4-35EADEBFE6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3EAA9159-B322-BF2C-054A-3E636C5086E3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FCBB4ED8-3E59-36B1-508F-12503EC07601}"/>
              </a:ext>
            </a:extLst>
          </p:cNvPr>
          <p:cNvSpPr/>
          <p:nvPr/>
        </p:nvSpPr>
        <p:spPr>
          <a:xfrm>
            <a:off x="476185" y="1535731"/>
            <a:ext cx="7857429" cy="1559807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A database that includes the 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psycholinguistic properties of words</a:t>
            </a: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, widely used in psycholinguistics and cognitive science research. </a:t>
            </a:r>
          </a:p>
          <a:p>
            <a:pPr algn="just"/>
            <a:endParaRPr kumimoji="1" lang="en-US" altLang="en-US" sz="1100" b="1">
              <a:solidFill>
                <a:sysClr val="windowText" lastClr="000000"/>
              </a:solidFill>
              <a:latin typeface="Proxima Nova" panose="02000506030000020004" pitchFamily="2" charset="0"/>
            </a:endParaRPr>
          </a:p>
          <a:p>
            <a:pPr marL="171450" indent="-171450" algn="just">
              <a:buFontTx/>
              <a:buChar char="-"/>
            </a:pPr>
            <a:r>
              <a:rPr kumimoji="1" lang="en-US" altLang="en-US" sz="1100" b="1">
                <a:solidFill>
                  <a:schemeClr val="tx1"/>
                </a:solidFill>
                <a:latin typeface="Proxima Nova" panose="02000506030000020004" pitchFamily="2" charset="0"/>
              </a:rPr>
              <a:t>Contains various informations on over 150,000 English words.</a:t>
            </a:r>
          </a:p>
          <a:p>
            <a:pPr marL="171450" indent="-171450" algn="just">
              <a:buFontTx/>
              <a:buChar char="-"/>
            </a:pPr>
            <a:endParaRPr kumimoji="1" lang="en-US" altLang="en-US" sz="1100" b="1">
              <a:solidFill>
                <a:schemeClr val="tx1"/>
              </a:solidFill>
              <a:latin typeface="Proxima Nova" panose="02000506030000020004" pitchFamily="2" charset="0"/>
            </a:endParaRPr>
          </a:p>
          <a:p>
            <a:pPr marL="171450" indent="-171450" algn="just">
              <a:buFontTx/>
              <a:buChar char="-"/>
            </a:pPr>
            <a:r>
              <a:rPr kumimoji="1" lang="en-US" altLang="en-US" sz="1100" b="1">
                <a:solidFill>
                  <a:schemeClr val="tx1"/>
                </a:solidFill>
                <a:latin typeface="Proxima Nova" panose="02000506030000020004" pitchFamily="2" charset="0"/>
              </a:rPr>
              <a:t>Provids details such as  word frequency, 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familiarity, concreteness</a:t>
            </a:r>
            <a:r>
              <a:rPr kumimoji="1" lang="en-US" altLang="en-US" sz="1100" b="1">
                <a:solidFill>
                  <a:schemeClr val="tx1"/>
                </a:solidFill>
                <a:latin typeface="Proxima Nova" panose="02000506030000020004" pitchFamily="2" charset="0"/>
              </a:rPr>
              <a:t>, imageability, and etc. &lt; 25 Categories &gt;</a:t>
            </a:r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FDB3BE1C-ACA9-1A15-7E83-542A1DA67BBA}"/>
              </a:ext>
            </a:extLst>
          </p:cNvPr>
          <p:cNvSpPr/>
          <p:nvPr/>
        </p:nvSpPr>
        <p:spPr>
          <a:xfrm>
            <a:off x="1617090" y="3172835"/>
            <a:ext cx="1503616" cy="5165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Concreteness</a:t>
            </a: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D99D1BB6-6BD5-8DA9-5F24-45D645031810}"/>
              </a:ext>
            </a:extLst>
          </p:cNvPr>
          <p:cNvSpPr/>
          <p:nvPr/>
        </p:nvSpPr>
        <p:spPr>
          <a:xfrm>
            <a:off x="1617090" y="3832266"/>
            <a:ext cx="1503616" cy="5165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Familiarity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A0ED8E-8EE7-BA44-DF93-74EBC21C3050}"/>
              </a:ext>
            </a:extLst>
          </p:cNvPr>
          <p:cNvCxnSpPr>
            <a:cxnSpLocks/>
          </p:cNvCxnSpPr>
          <p:nvPr/>
        </p:nvCxnSpPr>
        <p:spPr>
          <a:xfrm>
            <a:off x="3215688" y="3431085"/>
            <a:ext cx="3771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C063A4-BD65-101E-1333-0F6885810D15}"/>
              </a:ext>
            </a:extLst>
          </p:cNvPr>
          <p:cNvCxnSpPr>
            <a:cxnSpLocks/>
          </p:cNvCxnSpPr>
          <p:nvPr/>
        </p:nvCxnSpPr>
        <p:spPr>
          <a:xfrm>
            <a:off x="3215688" y="4082115"/>
            <a:ext cx="3771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BB95C850-80AF-32B4-9B66-BB9DD42B4892}"/>
              </a:ext>
            </a:extLst>
          </p:cNvPr>
          <p:cNvSpPr/>
          <p:nvPr/>
        </p:nvSpPr>
        <p:spPr>
          <a:xfrm>
            <a:off x="3687861" y="3172835"/>
            <a:ext cx="1503616" cy="5165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Range : [100, 700]</a:t>
            </a:r>
          </a:p>
        </p:txBody>
      </p:sp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3BA3555C-CF71-D950-3DBB-BE3E672D9293}"/>
              </a:ext>
            </a:extLst>
          </p:cNvPr>
          <p:cNvSpPr/>
          <p:nvPr/>
        </p:nvSpPr>
        <p:spPr>
          <a:xfrm>
            <a:off x="3687861" y="3832266"/>
            <a:ext cx="1503616" cy="5165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Range : [100, 700]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9C574B-5C2B-BD64-6566-512AEB70544D}"/>
              </a:ext>
            </a:extLst>
          </p:cNvPr>
          <p:cNvCxnSpPr>
            <a:cxnSpLocks/>
          </p:cNvCxnSpPr>
          <p:nvPr/>
        </p:nvCxnSpPr>
        <p:spPr>
          <a:xfrm>
            <a:off x="5301594" y="3431085"/>
            <a:ext cx="3771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D2DAC1-3BD2-5EB0-98A2-196CE77AEF40}"/>
              </a:ext>
            </a:extLst>
          </p:cNvPr>
          <p:cNvCxnSpPr>
            <a:cxnSpLocks/>
          </p:cNvCxnSpPr>
          <p:nvPr/>
        </p:nvCxnSpPr>
        <p:spPr>
          <a:xfrm>
            <a:off x="5301594" y="4082115"/>
            <a:ext cx="37719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CACFC596-BA7C-172C-78A0-53DDCEEA6E89}"/>
              </a:ext>
            </a:extLst>
          </p:cNvPr>
          <p:cNvSpPr/>
          <p:nvPr/>
        </p:nvSpPr>
        <p:spPr>
          <a:xfrm>
            <a:off x="5788902" y="3172835"/>
            <a:ext cx="1350130" cy="11759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89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1735A7ED-E6FF-1A2D-C5CB-88DDDEC39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581EE512-CDE8-5BBD-B3D6-DDBE6EB4D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IDF(Inverse Document Frequency)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51BA2BCC-D50C-C40B-0AD7-A231C4534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IDF(Inverse Document Frequency)</a:t>
            </a:r>
            <a:endParaRPr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B1440917-889A-7142-3B5F-7755436BDC9C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3B78E8BE-9395-9DD6-CCCE-95AE4F377827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9E974F0F-0809-9FE8-45BC-6A91E0751B88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3B30D051-D0BC-A6BC-FB4D-B53F02DA5C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A7223F74-AE31-7C92-EA29-36EDD8914CF2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BFD83F37-727C-4C96-1D93-E284E35499A5}"/>
              </a:ext>
            </a:extLst>
          </p:cNvPr>
          <p:cNvSpPr/>
          <p:nvPr/>
        </p:nvSpPr>
        <p:spPr>
          <a:xfrm>
            <a:off x="476185" y="1602462"/>
            <a:ext cx="7857429" cy="813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A metric that measures 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how rare or unique a word </a:t>
            </a: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is across an entire collection of documents. It is used in information retrieval and text mining, particularly in TF-IDF (Term Frequency-Inverse Document Frequency) calculations.</a:t>
            </a:r>
            <a:endParaRPr kumimoji="1" lang="en-US" altLang="en-US" sz="1100" b="1">
              <a:solidFill>
                <a:srgbClr val="FF0000"/>
              </a:solidFill>
              <a:latin typeface="Proxima Nova" panose="02000506030000020004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E650F9-1404-7DB9-86FF-A20D1802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7" y="2525616"/>
            <a:ext cx="2385048" cy="10457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17C660-2248-B6BB-C044-5911C041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97" y="3579166"/>
            <a:ext cx="2860370" cy="547853"/>
          </a:xfrm>
          <a:prstGeom prst="rect">
            <a:avLst/>
          </a:prstGeom>
        </p:spPr>
      </p:pic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616664AA-FDF4-A011-DD6F-11FAE3609700}"/>
              </a:ext>
            </a:extLst>
          </p:cNvPr>
          <p:cNvSpPr/>
          <p:nvPr/>
        </p:nvSpPr>
        <p:spPr>
          <a:xfrm>
            <a:off x="4262659" y="2638646"/>
            <a:ext cx="3560541" cy="183503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Higher IDF   →   The term appears in fewer documents (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rarer, more important </a:t>
            </a: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for distinguishing content).</a:t>
            </a:r>
          </a:p>
          <a:p>
            <a:pPr algn="ctr"/>
            <a:endParaRPr kumimoji="1" lang="en-US" altLang="en-US" sz="1100" b="1">
              <a:solidFill>
                <a:sysClr val="windowText" lastClr="000000"/>
              </a:solidFill>
              <a:latin typeface="Proxima Nova" panose="02000506030000020004" pitchFamily="2" charset="0"/>
            </a:endParaRPr>
          </a:p>
          <a:p>
            <a:pPr algn="ctr"/>
            <a:endParaRPr kumimoji="1" lang="en-US" altLang="en-US" sz="1100" b="1">
              <a:solidFill>
                <a:sysClr val="windowText" lastClr="000000"/>
              </a:solidFill>
              <a:latin typeface="Proxima Nova" panose="02000506030000020004" pitchFamily="2" charset="0"/>
            </a:endParaRPr>
          </a:p>
          <a:p>
            <a:pPr algn="ctr"/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Lower IDF   →   The term appears in many documents (</a:t>
            </a:r>
            <a:r>
              <a:rPr kumimoji="1" lang="en-US" altLang="en-US" sz="1100" b="1">
                <a:solidFill>
                  <a:srgbClr val="FF0000"/>
                </a:solidFill>
                <a:latin typeface="Proxima Nova" panose="02000506030000020004" pitchFamily="2" charset="0"/>
              </a:rPr>
              <a:t>common, less useful </a:t>
            </a:r>
            <a:r>
              <a:rPr kumimoji="1" lang="en-US" altLang="en-US" sz="1100" b="1">
                <a:solidFill>
                  <a:sysClr val="windowText" lastClr="000000"/>
                </a:solidFill>
                <a:latin typeface="Proxima Nova" panose="02000506030000020004" pitchFamily="2" charset="0"/>
              </a:rPr>
              <a:t>for distinguishing content).</a:t>
            </a:r>
          </a:p>
          <a:p>
            <a:pPr algn="ctr"/>
            <a:endParaRPr kumimoji="1" lang="en-US" altLang="en-US" sz="1100" b="1">
              <a:solidFill>
                <a:sysClr val="windowText" lastClr="000000"/>
              </a:solidFill>
              <a:latin typeface="Proxima Nova" panose="02000506030000020004" pitchFamily="2" charset="0"/>
            </a:endParaRPr>
          </a:p>
          <a:p>
            <a:pPr algn="ctr"/>
            <a:endParaRPr kumimoji="1" lang="en-US" altLang="en-US" sz="1100" b="1">
              <a:solidFill>
                <a:srgbClr val="FF0000"/>
              </a:solidFill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7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C8F71D8C-7696-E1FA-934F-DA3F0479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E315E107-5EB3-C225-1AA0-CCB9F7E1F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Comparative group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7EBAB699-1611-3256-B12A-25FB95530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Comparative Group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534FA08F-8FDC-AAFE-74B8-68C5CEFDFC29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6046F434-BE3A-D563-0D79-CA11BCC28D97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1C608807-E08C-AA1C-BD4B-94E18D053F8B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744352AB-3A48-8D5A-1CCB-7DF8A1AFB0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92F58F7F-DA05-AC23-749F-E796FD3B0DA6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모서리가 둥근 직사각형 23">
            <a:extLst>
              <a:ext uri="{FF2B5EF4-FFF2-40B4-BE49-F238E27FC236}">
                <a16:creationId xmlns:a16="http://schemas.microsoft.com/office/drawing/2014/main" id="{E0C4D2E8-D113-C329-6566-77CA64777329}"/>
              </a:ext>
            </a:extLst>
          </p:cNvPr>
          <p:cNvSpPr/>
          <p:nvPr/>
        </p:nvSpPr>
        <p:spPr>
          <a:xfrm>
            <a:off x="419270" y="1952521"/>
            <a:ext cx="1419490" cy="2473074"/>
          </a:xfrm>
          <a:prstGeom prst="roundRect">
            <a:avLst>
              <a:gd name="adj" fmla="val 1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"_avg_words",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"_total_sentences",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"_avg_chars",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"_total_numbers",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"_avg_idf_weight",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"_polarity",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"_mrc_conc",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"_mrc_fam",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"_local_idf",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"_tf_score"</a:t>
            </a:r>
            <a:endParaRPr kumimoji="1" lang="en-US" altLang="ko-Kore-KR" sz="900" b="1" strike="sngStrike" dirty="0">
              <a:solidFill>
                <a:schemeClr val="tx1"/>
              </a:solidFill>
              <a:latin typeface="Proxima Nova" panose="02000506030000020004" pitchFamily="2" charset="0"/>
            </a:endParaRPr>
          </a:p>
        </p:txBody>
      </p:sp>
      <p:sp>
        <p:nvSpPr>
          <p:cNvPr id="8" name="모서리가 둥근 직사각형 23">
            <a:extLst>
              <a:ext uri="{FF2B5EF4-FFF2-40B4-BE49-F238E27FC236}">
                <a16:creationId xmlns:a16="http://schemas.microsoft.com/office/drawing/2014/main" id="{C51E50FC-8A39-B64E-2441-A88A749D640E}"/>
              </a:ext>
            </a:extLst>
          </p:cNvPr>
          <p:cNvSpPr/>
          <p:nvPr/>
        </p:nvSpPr>
        <p:spPr>
          <a:xfrm>
            <a:off x="3715690" y="1945342"/>
            <a:ext cx="1419490" cy="2473074"/>
          </a:xfrm>
          <a:prstGeom prst="roundRect">
            <a:avLst>
              <a:gd name="adj" fmla="val 1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"_avg_words",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"_total_sentences",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"_avg_chars",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"_total_numbers",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"_avg_idf_weight",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"_polarity",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"_mrc_conc",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"_mrc_fam",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"_local_idf",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"_tf_score"</a:t>
            </a:r>
            <a:endParaRPr kumimoji="1" lang="en-US" altLang="ko-Kore-KR" sz="900" b="1" strike="sngStrike" dirty="0">
              <a:solidFill>
                <a:schemeClr val="tx1"/>
              </a:solidFill>
              <a:latin typeface="Proxima Nova" panose="02000506030000020004" pitchFamily="2" charset="0"/>
            </a:endParaRPr>
          </a:p>
        </p:txBody>
      </p:sp>
      <p:sp>
        <p:nvSpPr>
          <p:cNvPr id="9" name="모서리가 둥근 직사각형 23">
            <a:extLst>
              <a:ext uri="{FF2B5EF4-FFF2-40B4-BE49-F238E27FC236}">
                <a16:creationId xmlns:a16="http://schemas.microsoft.com/office/drawing/2014/main" id="{ECB7BCBA-A646-D047-E066-86479691602F}"/>
              </a:ext>
            </a:extLst>
          </p:cNvPr>
          <p:cNvSpPr/>
          <p:nvPr/>
        </p:nvSpPr>
        <p:spPr>
          <a:xfrm>
            <a:off x="5359270" y="1945342"/>
            <a:ext cx="1419490" cy="2473074"/>
          </a:xfrm>
          <a:prstGeom prst="roundRect">
            <a:avLst>
              <a:gd name="adj" fmla="val 1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"_avg_words",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"_total_sentences",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"_avg_chars",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"_total_numbers",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"_avg_idf_weight",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"_polarity",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"_mrc_conc",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"_mrc_fam",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"_local_idf",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"_tf_score"</a:t>
            </a:r>
            <a:endParaRPr kumimoji="1" lang="en-US" altLang="ko-Kore-KR" sz="900" b="1" dirty="0">
              <a:solidFill>
                <a:srgbClr val="FF0000"/>
              </a:solidFill>
              <a:latin typeface="Proxima Nova" panose="02000506030000020004" pitchFamily="2" charset="0"/>
            </a:endParaRPr>
          </a:p>
        </p:txBody>
      </p:sp>
      <p:sp>
        <p:nvSpPr>
          <p:cNvPr id="10" name="모서리가 둥근 직사각형 23">
            <a:extLst>
              <a:ext uri="{FF2B5EF4-FFF2-40B4-BE49-F238E27FC236}">
                <a16:creationId xmlns:a16="http://schemas.microsoft.com/office/drawing/2014/main" id="{022C2B49-AB97-5787-94F6-C2B8EDD81903}"/>
              </a:ext>
            </a:extLst>
          </p:cNvPr>
          <p:cNvSpPr/>
          <p:nvPr/>
        </p:nvSpPr>
        <p:spPr>
          <a:xfrm>
            <a:off x="7002850" y="1945342"/>
            <a:ext cx="1419490" cy="2473074"/>
          </a:xfrm>
          <a:prstGeom prst="roundRect">
            <a:avLst>
              <a:gd name="adj" fmla="val 1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"_avg_words",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"_total_sentences",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"_avg_chars",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"_total_numbers",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"_avg_idf_weight",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"_polarity",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"_mrc_conc",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 strike="sngStrike">
                <a:solidFill>
                  <a:schemeClr val="tx1"/>
                </a:solidFill>
                <a:latin typeface="Proxima Nova" panose="02000506030000020004" pitchFamily="2" charset="0"/>
              </a:rPr>
              <a:t>"_mrc_fam",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"_local_idf",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"_tf_score"</a:t>
            </a:r>
            <a:endParaRPr kumimoji="1" lang="en-US" altLang="ko-Kore-KR" sz="900" b="1" dirty="0">
              <a:solidFill>
                <a:srgbClr val="FF0000"/>
              </a:solidFill>
              <a:latin typeface="Proxima Nova" panose="02000506030000020004" pitchFamily="2" charset="0"/>
            </a:endParaRPr>
          </a:p>
        </p:txBody>
      </p:sp>
      <p:sp>
        <p:nvSpPr>
          <p:cNvPr id="11" name="Google Shape;86;p16">
            <a:extLst>
              <a:ext uri="{FF2B5EF4-FFF2-40B4-BE49-F238E27FC236}">
                <a16:creationId xmlns:a16="http://schemas.microsoft.com/office/drawing/2014/main" id="{82DCC0EE-4F1C-0CB3-FA18-F6711E0A27A8}"/>
              </a:ext>
            </a:extLst>
          </p:cNvPr>
          <p:cNvSpPr txBox="1">
            <a:spLocks/>
          </p:cNvSpPr>
          <p:nvPr/>
        </p:nvSpPr>
        <p:spPr>
          <a:xfrm>
            <a:off x="311699" y="1604415"/>
            <a:ext cx="1680510" cy="43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>
              <a:buClr>
                <a:schemeClr val="dk1"/>
              </a:buClr>
              <a:buSzPts val="2200"/>
              <a:buNone/>
            </a:pPr>
            <a:r>
              <a:rPr lang="en-US" sz="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Sentence-Feature Excluded</a:t>
            </a:r>
            <a:endParaRPr lang="en-US" sz="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6;p16">
            <a:extLst>
              <a:ext uri="{FF2B5EF4-FFF2-40B4-BE49-F238E27FC236}">
                <a16:creationId xmlns:a16="http://schemas.microsoft.com/office/drawing/2014/main" id="{732E4CC5-421A-0710-0E55-9C120A8B8042}"/>
              </a:ext>
            </a:extLst>
          </p:cNvPr>
          <p:cNvSpPr txBox="1">
            <a:spLocks/>
          </p:cNvSpPr>
          <p:nvPr/>
        </p:nvSpPr>
        <p:spPr>
          <a:xfrm>
            <a:off x="3853550" y="1604415"/>
            <a:ext cx="1419490" cy="43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>
              <a:buClr>
                <a:schemeClr val="dk1"/>
              </a:buClr>
              <a:buSzPts val="2200"/>
              <a:buNone/>
            </a:pPr>
            <a:r>
              <a:rPr lang="en-US" sz="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Hallow Feature</a:t>
            </a:r>
            <a:endParaRPr lang="en-US" sz="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86;p16">
            <a:extLst>
              <a:ext uri="{FF2B5EF4-FFF2-40B4-BE49-F238E27FC236}">
                <a16:creationId xmlns:a16="http://schemas.microsoft.com/office/drawing/2014/main" id="{82F46700-A596-0DD2-D375-1656C2FA8C7C}"/>
              </a:ext>
            </a:extLst>
          </p:cNvPr>
          <p:cNvSpPr txBox="1">
            <a:spLocks/>
          </p:cNvSpPr>
          <p:nvPr/>
        </p:nvSpPr>
        <p:spPr>
          <a:xfrm>
            <a:off x="5462486" y="1604415"/>
            <a:ext cx="1198664" cy="43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>
              <a:buClr>
                <a:schemeClr val="dk1"/>
              </a:buClr>
              <a:buSzPts val="2200"/>
              <a:buNone/>
            </a:pPr>
            <a:r>
              <a:rPr lang="en-US" sz="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Lexical Feature</a:t>
            </a:r>
            <a:endParaRPr lang="en-US" sz="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모서리가 둥근 직사각형 23">
            <a:extLst>
              <a:ext uri="{FF2B5EF4-FFF2-40B4-BE49-F238E27FC236}">
                <a16:creationId xmlns:a16="http://schemas.microsoft.com/office/drawing/2014/main" id="{2F9ED9B1-363C-7A3A-461D-A16DF16312C3}"/>
              </a:ext>
            </a:extLst>
          </p:cNvPr>
          <p:cNvSpPr/>
          <p:nvPr/>
        </p:nvSpPr>
        <p:spPr>
          <a:xfrm>
            <a:off x="2072110" y="1944901"/>
            <a:ext cx="1419490" cy="2473074"/>
          </a:xfrm>
          <a:prstGeom prst="roundRect">
            <a:avLst>
              <a:gd name="adj" fmla="val 116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"_avg_words",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"_total_sentences",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"_avg_chars",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"_total_numbers",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"_avg_idf_weight",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"_polarity",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"_mrc_conc",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"_mrc_fam",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"_local_idf",</a:t>
            </a:r>
          </a:p>
          <a:p>
            <a:pPr>
              <a:lnSpc>
                <a:spcPct val="140000"/>
              </a:lnSpc>
            </a:pPr>
            <a:r>
              <a:rPr kumimoji="1" lang="en-US" altLang="ko-Kore-KR" sz="900" b="1">
                <a:solidFill>
                  <a:srgbClr val="FF0000"/>
                </a:solidFill>
                <a:latin typeface="Proxima Nova" panose="02000506030000020004" pitchFamily="2" charset="0"/>
              </a:rPr>
              <a:t>"_tf_score"</a:t>
            </a:r>
            <a:endParaRPr kumimoji="1" lang="en-US" altLang="ko-Kore-KR" sz="900" b="1" dirty="0">
              <a:solidFill>
                <a:srgbClr val="FF0000"/>
              </a:solidFill>
              <a:latin typeface="Proxima Nova" panose="02000506030000020004" pitchFamily="2" charset="0"/>
            </a:endParaRPr>
          </a:p>
        </p:txBody>
      </p:sp>
      <p:sp>
        <p:nvSpPr>
          <p:cNvPr id="19" name="Google Shape;86;p16">
            <a:extLst>
              <a:ext uri="{FF2B5EF4-FFF2-40B4-BE49-F238E27FC236}">
                <a16:creationId xmlns:a16="http://schemas.microsoft.com/office/drawing/2014/main" id="{ECC64934-1AE4-7A82-AFA2-4F947A1D49CC}"/>
              </a:ext>
            </a:extLst>
          </p:cNvPr>
          <p:cNvSpPr txBox="1">
            <a:spLocks/>
          </p:cNvSpPr>
          <p:nvPr/>
        </p:nvSpPr>
        <p:spPr>
          <a:xfrm>
            <a:off x="2349308" y="1604415"/>
            <a:ext cx="830852" cy="43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>
              <a:buClr>
                <a:schemeClr val="dk1"/>
              </a:buClr>
              <a:buSzPts val="2200"/>
              <a:buNone/>
            </a:pPr>
            <a:r>
              <a:rPr lang="en-US" sz="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Baseline</a:t>
            </a:r>
            <a:endParaRPr lang="en-US" sz="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86;p16">
            <a:extLst>
              <a:ext uri="{FF2B5EF4-FFF2-40B4-BE49-F238E27FC236}">
                <a16:creationId xmlns:a16="http://schemas.microsoft.com/office/drawing/2014/main" id="{F31BEE33-392A-B311-3B7E-E5B1D12B8825}"/>
              </a:ext>
            </a:extLst>
          </p:cNvPr>
          <p:cNvSpPr txBox="1">
            <a:spLocks/>
          </p:cNvSpPr>
          <p:nvPr/>
        </p:nvSpPr>
        <p:spPr>
          <a:xfrm>
            <a:off x="7027440" y="1598065"/>
            <a:ext cx="1284710" cy="43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>
              <a:buClr>
                <a:schemeClr val="dk1"/>
              </a:buClr>
              <a:buSzPts val="2200"/>
              <a:buNone/>
            </a:pPr>
            <a:r>
              <a:rPr lang="en-US" sz="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Optimized Feature</a:t>
            </a:r>
            <a:endParaRPr lang="en-US" sz="9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0315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E130EF9A-E500-376B-1AD9-BDEF01F0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A0B06814-FAB0-A35B-B7DC-529F7759D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B2B6B20-19D8-A0C3-E9CD-9C6AE4B93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500">
                <a:latin typeface="Proxima Nova Extrabold" panose="020B0600000101010101" charset="0"/>
                <a:ea typeface="Proxima Nova Extrabold"/>
                <a:cs typeface="Proxima Nova Extrabold"/>
                <a:sym typeface="Proxima Nova Extrabold"/>
              </a:rPr>
              <a:t>Results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1B082EE1-EE18-D0CE-7792-514386823F57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8DFC4AA4-69DA-7D15-6C00-4091B0E811A7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2DE98274-3F0F-AAEC-EFEA-3649A34E56CD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BCADE4FC-81E4-8105-590D-418B730996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1DC43284-7CAD-B288-6275-BD8E3D52B2D7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3DE4E9-33AF-1179-D320-487406B2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563997"/>
            <a:ext cx="8197017" cy="25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C0B97ECF-5BBA-4137-0973-43D4439A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BBB9229F-BFE8-4D88-6BCE-6031336BC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Attention Map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6C6F10C9-83A9-1043-5C22-B3209556F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BAF89441-99F0-BCD4-9F53-F0344AD9826D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DA5FF99C-3B60-EB8F-01BF-587FDE280713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624F0F58-2492-8215-29FC-8757C7B84278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9A0BC967-55F2-1E87-ACB3-060D83B0FE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39FD2272-3F93-D676-51DC-F7969503E6D4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51CBC-665A-CC12-0EFF-80712733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0" y="1457857"/>
            <a:ext cx="3733800" cy="2987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CC3E79-149B-BCC5-729A-12BE1EF9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10" y="1706818"/>
            <a:ext cx="3610053" cy="28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6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3F50B386-E18B-E6A8-F44D-B455C56E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915A9F68-0EDA-566F-ADB1-CAD5F0789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Excluded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4D09FA62-C578-077D-8D00-29D426AF1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C1061F36-A282-AC6D-6894-998662B8BB10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FC9CF8B4-D7FF-FE39-AC82-B8D629C5FC39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66504201-67E7-29E0-5ED3-C07861F3FF6A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CE55E60-4F66-30B5-118E-3BC388F554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E22A81A1-8CE5-0E34-17A6-C2819C4A20F1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700329-BA92-3DCE-0993-0E9B14BB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6141" y="2902461"/>
            <a:ext cx="11099302" cy="17945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191211-D03D-4DEB-175D-B6387742D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632" y="1113730"/>
            <a:ext cx="2392679" cy="1794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1E590B-B043-3E7A-72B6-5DADF8E7F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146" y="1041813"/>
            <a:ext cx="2392679" cy="19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B4174844-8454-FAA1-C4D4-392AB249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C17CA22-67E3-434A-829A-0E4662CAE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4118"/>
            <a:ext cx="41718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❏"/>
            </a:pPr>
            <a:r>
              <a:rPr lang="en-US" sz="1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 Line</a:t>
            </a:r>
            <a:endParaRPr lang="en-US" sz="1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24D5F13B-C5DF-4943-BB26-5967C3BCF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44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-KR" sz="1500">
                <a:latin typeface="Proxima Nova Extrabold" panose="020B0600000101010101" charset="0"/>
              </a:rPr>
              <a:t>Extra Details</a:t>
            </a:r>
            <a:endParaRPr lang="en-US" sz="15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pSp>
        <p:nvGrpSpPr>
          <p:cNvPr id="88" name="Google Shape;88;p16">
            <a:extLst>
              <a:ext uri="{FF2B5EF4-FFF2-40B4-BE49-F238E27FC236}">
                <a16:creationId xmlns:a16="http://schemas.microsoft.com/office/drawing/2014/main" id="{A0A5FC30-F9B1-A724-DFAB-EFF594D147F1}"/>
              </a:ext>
            </a:extLst>
          </p:cNvPr>
          <p:cNvGrpSpPr/>
          <p:nvPr/>
        </p:nvGrpSpPr>
        <p:grpSpPr>
          <a:xfrm>
            <a:off x="311700" y="844109"/>
            <a:ext cx="8186400" cy="69700"/>
            <a:chOff x="311700" y="1017720"/>
            <a:chExt cx="8186400" cy="69700"/>
          </a:xfrm>
        </p:grpSpPr>
        <p:cxnSp>
          <p:nvCxnSpPr>
            <p:cNvPr id="89" name="Google Shape;89;p16">
              <a:extLst>
                <a:ext uri="{FF2B5EF4-FFF2-40B4-BE49-F238E27FC236}">
                  <a16:creationId xmlns:a16="http://schemas.microsoft.com/office/drawing/2014/main" id="{6BF3D723-E384-998F-3F54-73555629AE96}"/>
                </a:ext>
              </a:extLst>
            </p:cNvPr>
            <p:cNvCxnSpPr/>
            <p:nvPr/>
          </p:nvCxnSpPr>
          <p:spPr>
            <a:xfrm>
              <a:off x="311700" y="10177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>
              <a:extLst>
                <a:ext uri="{FF2B5EF4-FFF2-40B4-BE49-F238E27FC236}">
                  <a16:creationId xmlns:a16="http://schemas.microsoft.com/office/drawing/2014/main" id="{7D8F43C0-B555-CBA4-C395-109255213FED}"/>
                </a:ext>
              </a:extLst>
            </p:cNvPr>
            <p:cNvCxnSpPr/>
            <p:nvPr/>
          </p:nvCxnSpPr>
          <p:spPr>
            <a:xfrm>
              <a:off x="311700" y="1087420"/>
              <a:ext cx="8186400" cy="0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8D94BDEA-C4E8-BCD3-70A4-1D4DDBF5E2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ED63F351-A600-E1F4-2218-DC7B0A74F8B9}"/>
              </a:ext>
            </a:extLst>
          </p:cNvPr>
          <p:cNvSpPr/>
          <p:nvPr/>
        </p:nvSpPr>
        <p:spPr>
          <a:xfrm>
            <a:off x="9275" y="4883525"/>
            <a:ext cx="9144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C&amp;I LAB</a:t>
            </a:r>
            <a:endParaRPr sz="1600">
              <a:solidFill>
                <a:srgbClr val="66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4C030C-0B8A-58E3-D815-D08B2489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91" y="1156317"/>
            <a:ext cx="2595423" cy="2076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5DCAC2-A8A9-AB4A-F5F1-8B019CAC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141" y="1019230"/>
            <a:ext cx="2900222" cy="2175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DCBE92-C495-6B1B-6DA9-267031BBE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7200" y="3170967"/>
            <a:ext cx="107442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66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20089</TotalTime>
  <Words>995</Words>
  <Application>Microsoft Office PowerPoint</Application>
  <PresentationFormat>화면 슬라이드 쇼(16:9)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Proxima Nova Extrabold</vt:lpstr>
      <vt:lpstr>Proxima Nova</vt:lpstr>
      <vt:lpstr>Arial</vt:lpstr>
      <vt:lpstr>Simple Light</vt:lpstr>
      <vt:lpstr>Sentence Feature &amp; Experiments </vt:lpstr>
      <vt:lpstr>Sentence Feature : Polarity Lexicon</vt:lpstr>
      <vt:lpstr>Sentence Feature : MRC Psycholinguistic Database</vt:lpstr>
      <vt:lpstr>IDF(Inverse Document Frequency)</vt:lpstr>
      <vt:lpstr>Comparative Group</vt:lpstr>
      <vt:lpstr>Results</vt:lpstr>
      <vt:lpstr>Extra Details</vt:lpstr>
      <vt:lpstr>Extra Details</vt:lpstr>
      <vt:lpstr>Extra Details</vt:lpstr>
      <vt:lpstr>Extra Details</vt:lpstr>
      <vt:lpstr>Extra Details</vt:lpstr>
      <vt:lpstr>Extra Details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Style-Based Generator Architecture for Generative Adversarial Networks</dc:title>
  <dc:creator>임석범</dc:creator>
  <cp:lastModifiedBy>임석범</cp:lastModifiedBy>
  <cp:revision>41</cp:revision>
  <dcterms:modified xsi:type="dcterms:W3CDTF">2025-02-20T23:32:00Z</dcterms:modified>
</cp:coreProperties>
</file>