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21009756" y="-56212"/>
            <a:ext cx="3388371" cy="1382842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Guided Machine Learning"/>
          <p:cNvSpPr txBox="1">
            <a:spLocks noGrp="1"/>
          </p:cNvSpPr>
          <p:nvPr>
            <p:ph type="ctrTitle"/>
          </p:nvPr>
        </p:nvSpPr>
        <p:spPr>
          <a:xfrm>
            <a:off x="1778000" y="2448778"/>
            <a:ext cx="20828000" cy="1938224"/>
          </a:xfrm>
          <a:prstGeom prst="rect">
            <a:avLst/>
          </a:prstGeom>
        </p:spPr>
        <p:txBody>
          <a:bodyPr/>
          <a:lstStyle/>
          <a:p>
            <a:r>
              <a:t>Guided Machine Learning</a:t>
            </a:r>
          </a:p>
        </p:txBody>
      </p:sp>
      <p:sp>
        <p:nvSpPr>
          <p:cNvPr id="121" name="Update Meeting 2019-09-12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4671968"/>
            <a:ext cx="20828000" cy="1587501"/>
          </a:xfrm>
          <a:prstGeom prst="rect">
            <a:avLst/>
          </a:prstGeom>
        </p:spPr>
        <p:txBody>
          <a:bodyPr/>
          <a:lstStyle/>
          <a:p>
            <a:r>
              <a:t>Update Meeting 2019-09-12</a:t>
            </a:r>
          </a:p>
        </p:txBody>
      </p:sp>
      <p:sp>
        <p:nvSpPr>
          <p:cNvPr id="122" name="Check progress since last meeting…"/>
          <p:cNvSpPr txBox="1"/>
          <p:nvPr/>
        </p:nvSpPr>
        <p:spPr>
          <a:xfrm>
            <a:off x="1689100" y="9273158"/>
            <a:ext cx="21005800" cy="360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  <a:defRPr sz="4800" b="0"/>
            </a:pPr>
            <a:r>
              <a:t>Check progress since last meeting 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sz="4800" b="0"/>
            </a:pPr>
            <a:r>
              <a:t>Establish distribution of work moving forward </a:t>
            </a:r>
          </a:p>
        </p:txBody>
      </p:sp>
      <p:sp>
        <p:nvSpPr>
          <p:cNvPr id="123" name="Rectangle"/>
          <p:cNvSpPr/>
          <p:nvPr/>
        </p:nvSpPr>
        <p:spPr>
          <a:xfrm>
            <a:off x="63777" y="6815378"/>
            <a:ext cx="2425644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Action Items"/>
          <p:cNvSpPr txBox="1"/>
          <p:nvPr/>
        </p:nvSpPr>
        <p:spPr>
          <a:xfrm>
            <a:off x="1797940" y="8641288"/>
            <a:ext cx="4308971" cy="994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400" b="0"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Action Items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eneral breakdown… (anything missing?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27379">
              <a:defRPr sz="8512" u="sng"/>
            </a:lvl1pPr>
          </a:lstStyle>
          <a:p>
            <a:r>
              <a:t>General breakdown… (anything missing?)</a:t>
            </a:r>
          </a:p>
        </p:txBody>
      </p:sp>
      <p:sp>
        <p:nvSpPr>
          <p:cNvPr id="127" name="We need to work from same dataset to make meaningful comparisons, so to that end, we want to fix today what dataset will be used moving forward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21005800" cy="3559635"/>
          </a:xfrm>
          <a:prstGeom prst="rect">
            <a:avLst/>
          </a:prstGeom>
        </p:spPr>
        <p:txBody>
          <a:bodyPr/>
          <a:lstStyle/>
          <a:p>
            <a:pPr marL="693419" indent="-693419" defTabSz="643889">
              <a:spcBef>
                <a:spcPts val="4600"/>
              </a:spcBef>
              <a:buSzPct val="100000"/>
              <a:buAutoNum type="arabicPeriod"/>
              <a:defRPr sz="3743"/>
            </a:pPr>
            <a:r>
              <a:t>We need to work from same dataset to make meaningful comparisons, so to that end, we want to fix today what dataset will be used moving forward</a:t>
            </a:r>
          </a:p>
          <a:p>
            <a:pPr marL="693419" indent="-693419" defTabSz="643889">
              <a:spcBef>
                <a:spcPts val="4600"/>
              </a:spcBef>
              <a:buSzPct val="100000"/>
              <a:buAutoNum type="arabicPeriod"/>
              <a:defRPr sz="3743"/>
            </a:pPr>
            <a:r>
              <a:t>Two manuscripts as discussed 2019-09-03 — need your input for CS </a:t>
            </a:r>
          </a:p>
          <a:p>
            <a:pPr marL="693419" indent="-693419" defTabSz="643889">
              <a:spcBef>
                <a:spcPts val="4600"/>
              </a:spcBef>
              <a:buSzPct val="100000"/>
              <a:buAutoNum type="arabicPeriod"/>
              <a:defRPr sz="3743"/>
            </a:pPr>
            <a:r>
              <a:t>Break down three “motifs”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Equation"/>
              <p:cNvSpPr txBox="1"/>
              <p:nvPr/>
            </p:nvSpPr>
            <p:spPr>
              <a:xfrm>
                <a:off x="2694338" y="9821126"/>
                <a:ext cx="3675343" cy="6757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=||</m:t>
                      </m:r>
                      <m:sSub>
                        <m:sSubPr>
                          <m:ctrlPr>
                            <a:rPr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4500"/>
              </a:p>
            </p:txBody>
          </p:sp>
        </mc:Choice>
        <mc:Fallback>
          <p:sp>
            <p:nvSpPr>
              <p:cNvPr id="1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38" y="9821126"/>
                <a:ext cx="3675343" cy="675788"/>
              </a:xfrm>
              <a:prstGeom prst="rect">
                <a:avLst/>
              </a:prstGeom>
              <a:blipFill>
                <a:blip r:embed="rId2"/>
                <a:stretch>
                  <a:fillRect r="-1161" b="-90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Equation"/>
              <p:cNvSpPr txBox="1"/>
              <p:nvPr/>
            </p:nvSpPr>
            <p:spPr>
              <a:xfrm>
                <a:off x="9640968" y="10861016"/>
                <a:ext cx="5346361" cy="11642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3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limUpp>
                        <m:limUppPr>
                          <m:ctrlP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lim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limUpp>
                        <m:limUppPr>
                          <m:ctrlP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lim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Upp>
                        <m:limUppPr>
                          <m:ctrlP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lim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limUpp>
                        <m:limUppPr>
                          <m:ctrlP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lim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sz="4300"/>
              </a:p>
            </p:txBody>
          </p:sp>
        </mc:Choice>
        <mc:Fallback>
          <p:sp>
            <p:nvSpPr>
              <p:cNvPr id="1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968" y="10861016"/>
                <a:ext cx="5346361" cy="1164286"/>
              </a:xfrm>
              <a:prstGeom prst="rect">
                <a:avLst/>
              </a:prstGeom>
              <a:blipFill>
                <a:blip r:embed="rId3"/>
                <a:stretch>
                  <a:fillRect b="-52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BB - quadratic cost"/>
          <p:cNvSpPr txBox="1"/>
          <p:nvPr/>
        </p:nvSpPr>
        <p:spPr>
          <a:xfrm>
            <a:off x="1829100" y="7550266"/>
            <a:ext cx="5405820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u="sng"/>
            </a:lvl1pPr>
          </a:lstStyle>
          <a:p>
            <a:r>
              <a:t>BB - quadratic cost</a:t>
            </a:r>
          </a:p>
        </p:txBody>
      </p:sp>
      <p:sp>
        <p:nvSpPr>
          <p:cNvPr id="131" name="Change Cost function"/>
          <p:cNvSpPr txBox="1"/>
          <p:nvPr/>
        </p:nvSpPr>
        <p:spPr>
          <a:xfrm>
            <a:off x="9288055" y="7550266"/>
            <a:ext cx="6052186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u="sng"/>
            </a:lvl1pPr>
          </a:lstStyle>
          <a:p>
            <a:r>
              <a:t>Change Cost function</a:t>
            </a:r>
          </a:p>
        </p:txBody>
      </p:sp>
      <p:sp>
        <p:nvSpPr>
          <p:cNvPr id="132" name="Change error"/>
          <p:cNvSpPr txBox="1"/>
          <p:nvPr/>
        </p:nvSpPr>
        <p:spPr>
          <a:xfrm>
            <a:off x="17834103" y="7550266"/>
            <a:ext cx="3713608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u="sng"/>
            </a:lvl1pPr>
          </a:lstStyle>
          <a:p>
            <a:r>
              <a:t>Change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Equation"/>
              <p:cNvSpPr txBox="1"/>
              <p:nvPr/>
            </p:nvSpPr>
            <p:spPr>
              <a:xfrm>
                <a:off x="10755825" y="9349715"/>
                <a:ext cx="2872349" cy="495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4200"/>
              </a:p>
            </p:txBody>
          </p:sp>
        </mc:Choice>
        <mc:Fallback>
          <p:sp>
            <p:nvSpPr>
              <p:cNvPr id="1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825" y="9349715"/>
                <a:ext cx="2872349" cy="495375"/>
              </a:xfrm>
              <a:prstGeom prst="rect">
                <a:avLst/>
              </a:prstGeom>
              <a:blipFill>
                <a:blip r:embed="rId4"/>
                <a:stretch>
                  <a:fillRect r="-2966" b="-2716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Equation"/>
              <p:cNvSpPr txBox="1"/>
              <p:nvPr/>
            </p:nvSpPr>
            <p:spPr>
              <a:xfrm>
                <a:off x="17447249" y="9825722"/>
                <a:ext cx="4857626" cy="6665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7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Upp>
                            <m:limUppPr>
                              <m:ctrlPr>
                                <a:rPr sz="47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lim>
                              <m:r>
                                <a:rPr sz="4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Upp>
                        <m:limUppPr>
                          <m:ctrlP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lim>
                          <m: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limUpp>
                        <m:limUppPr>
                          <m:ctrlP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lim>
                          <m: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Upp>
                        <m:limUppPr>
                          <m:ctrlP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lim>
                          <m: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limUpp>
                        <m:limUppPr>
                          <m:ctrlP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lim>
                          <m:r>
                            <a:rPr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700"/>
              </a:p>
            </p:txBody>
          </p:sp>
        </mc:Choice>
        <mc:Fallback>
          <p:sp>
            <p:nvSpPr>
              <p:cNvPr id="1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249" y="9825722"/>
                <a:ext cx="4857626" cy="666595"/>
              </a:xfrm>
              <a:prstGeom prst="rect">
                <a:avLst/>
              </a:prstGeom>
              <a:blipFill>
                <a:blip r:embed="rId5"/>
                <a:stretch>
                  <a:fillRect r="-4642" b="-6422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5" name="Rectangle" descr="Rectangl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821527" y="7393228"/>
            <a:ext cx="6985243" cy="5727818"/>
          </a:xfrm>
          <a:prstGeom prst="rect">
            <a:avLst/>
          </a:prstGeom>
        </p:spPr>
      </p:pic>
      <p:pic>
        <p:nvPicPr>
          <p:cNvPr id="137" name="Rectangle" descr="Rectangl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88" y="7393228"/>
            <a:ext cx="6985243" cy="5727818"/>
          </a:xfrm>
          <a:prstGeom prst="rect">
            <a:avLst/>
          </a:prstGeom>
        </p:spPr>
      </p:pic>
      <p:pic>
        <p:nvPicPr>
          <p:cNvPr id="139" name="Rectangle" descr="Rectangl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6198285" y="7393228"/>
            <a:ext cx="6985243" cy="57278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Workflow: performed for each motif (BB, C2,  )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689100" y="355600"/>
                <a:ext cx="21005800" cy="1471405"/>
              </a:xfrm>
              <a:prstGeom prst="rect">
                <a:avLst/>
              </a:prstGeom>
            </p:spPr>
            <p:txBody>
              <a:bodyPr/>
              <a:lstStyle/>
              <a:p>
                <a:pPr defTabSz="561340">
                  <a:defRPr sz="7616" u="sng"/>
                </a:pPr>
                <a:r>
                  <a:t>Workflow: performed for each motif (BB, C</a:t>
                </a:r>
                <a:r>
                  <a:rPr baseline="-5999"/>
                  <a:t>2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 sz="9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t>) </a:t>
                </a:r>
                <a:endParaRPr sz="11200"/>
              </a:p>
            </p:txBody>
          </p:sp>
        </mc:Choice>
        <mc:Fallback>
          <p:sp>
            <p:nvSpPr>
              <p:cNvPr id="142" name="Workflow: performed for each motif (BB, C2,  )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89100" y="355600"/>
                <a:ext cx="21005800" cy="1471405"/>
              </a:xfrm>
              <a:prstGeom prst="rect">
                <a:avLst/>
              </a:prstGeom>
              <a:blipFill>
                <a:blip r:embed="rId2"/>
                <a:stretch>
                  <a:fillRect l="-609" t="-4132" r="-1828" b="-34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"/>
          <p:cNvSpPr/>
          <p:nvPr/>
        </p:nvSpPr>
        <p:spPr>
          <a:xfrm>
            <a:off x="2449671" y="4190670"/>
            <a:ext cx="3854021" cy="2057827"/>
          </a:xfrm>
          <a:prstGeom prst="rect">
            <a:avLst/>
          </a:prstGeom>
          <a:ln w="635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Rectangle"/>
          <p:cNvSpPr/>
          <p:nvPr/>
        </p:nvSpPr>
        <p:spPr>
          <a:xfrm>
            <a:off x="2449671" y="7035911"/>
            <a:ext cx="3854021" cy="2057826"/>
          </a:xfrm>
          <a:prstGeom prst="rect">
            <a:avLst/>
          </a:prstGeom>
          <a:ln w="635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Rectangle"/>
          <p:cNvSpPr/>
          <p:nvPr/>
        </p:nvSpPr>
        <p:spPr>
          <a:xfrm>
            <a:off x="2449671" y="9881151"/>
            <a:ext cx="3854021" cy="2057827"/>
          </a:xfrm>
          <a:prstGeom prst="rect">
            <a:avLst/>
          </a:prstGeom>
          <a:ln w="635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Equation"/>
              <p:cNvSpPr txBox="1"/>
              <p:nvPr/>
            </p:nvSpPr>
            <p:spPr>
              <a:xfrm>
                <a:off x="849903" y="4808725"/>
                <a:ext cx="989738" cy="8217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6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sz="6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6900"/>
              </a:p>
            </p:txBody>
          </p:sp>
        </mc:Choice>
        <mc:Fallback>
          <p:sp>
            <p:nvSpPr>
              <p:cNvPr id="1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03" y="4808725"/>
                <a:ext cx="989738" cy="821717"/>
              </a:xfrm>
              <a:prstGeom prst="rect">
                <a:avLst/>
              </a:prstGeom>
              <a:blipFill>
                <a:blip r:embed="rId3"/>
                <a:stretch>
                  <a:fillRect b="-2518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Equation"/>
              <p:cNvSpPr txBox="1"/>
              <p:nvPr/>
            </p:nvSpPr>
            <p:spPr>
              <a:xfrm>
                <a:off x="849903" y="7386942"/>
                <a:ext cx="1039512" cy="82171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6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sz="6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6900"/>
              </a:p>
            </p:txBody>
          </p:sp>
        </mc:Choice>
        <mc:Fallback>
          <p:sp>
            <p:nvSpPr>
              <p:cNvPr id="1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03" y="7386942"/>
                <a:ext cx="1039512" cy="821716"/>
              </a:xfrm>
              <a:prstGeom prst="rect">
                <a:avLst/>
              </a:prstGeom>
              <a:blipFill>
                <a:blip r:embed="rId4"/>
                <a:stretch>
                  <a:fillRect b="-2518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Equation"/>
              <p:cNvSpPr txBox="1"/>
              <p:nvPr/>
            </p:nvSpPr>
            <p:spPr>
              <a:xfrm>
                <a:off x="849903" y="10499206"/>
                <a:ext cx="1012758" cy="8304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6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6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sz="6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sz="6900"/>
              </a:p>
            </p:txBody>
          </p:sp>
        </mc:Choice>
        <mc:Fallback>
          <p:sp>
            <p:nvSpPr>
              <p:cNvPr id="14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03" y="10499206"/>
                <a:ext cx="1012758" cy="830427"/>
              </a:xfrm>
              <a:prstGeom prst="rect">
                <a:avLst/>
              </a:prstGeom>
              <a:blipFill>
                <a:blip r:embed="rId5"/>
                <a:stretch>
                  <a:fillRect b="-2481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Inputs — 9 Datasets (Binary)"/>
          <p:cNvSpPr txBox="1"/>
          <p:nvPr/>
        </p:nvSpPr>
        <p:spPr>
          <a:xfrm>
            <a:off x="500601" y="2525413"/>
            <a:ext cx="8527175" cy="84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r>
              <a:t>Inputs — 9 Datasets (Binary)</a:t>
            </a:r>
          </a:p>
        </p:txBody>
      </p:sp>
      <p:sp>
        <p:nvSpPr>
          <p:cNvPr id="150" name="4-site-hamil-gs.bin"/>
          <p:cNvSpPr txBox="1"/>
          <p:nvPr/>
        </p:nvSpPr>
        <p:spPr>
          <a:xfrm>
            <a:off x="2603444" y="4606156"/>
            <a:ext cx="353377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4-site-hamil-gs.bin</a:t>
            </a:r>
          </a:p>
        </p:txBody>
      </p:sp>
      <p:sp>
        <p:nvSpPr>
          <p:cNvPr id="151" name="train…"/>
          <p:cNvSpPr txBox="1"/>
          <p:nvPr/>
        </p:nvSpPr>
        <p:spPr>
          <a:xfrm>
            <a:off x="2734614" y="5085442"/>
            <a:ext cx="1442340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6874" indent="-396874">
              <a:buSzPct val="125000"/>
              <a:buChar char="•"/>
            </a:pPr>
            <a:r>
              <a:t>train</a:t>
            </a:r>
          </a:p>
          <a:p>
            <a:pPr marL="396874" indent="-396874">
              <a:buSzPct val="125000"/>
              <a:buChar char="•"/>
            </a:pPr>
            <a:r>
              <a:t>Test</a:t>
            </a:r>
          </a:p>
        </p:txBody>
      </p:sp>
      <p:sp>
        <p:nvSpPr>
          <p:cNvPr id="152" name="train…"/>
          <p:cNvSpPr txBox="1"/>
          <p:nvPr/>
        </p:nvSpPr>
        <p:spPr>
          <a:xfrm>
            <a:off x="2734614" y="7993538"/>
            <a:ext cx="1442340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6874" indent="-396874">
              <a:buSzPct val="125000"/>
              <a:buChar char="•"/>
            </a:pPr>
            <a:r>
              <a:t>train</a:t>
            </a:r>
          </a:p>
          <a:p>
            <a:pPr marL="396874" indent="-396874">
              <a:buSzPct val="125000"/>
              <a:buChar char="•"/>
            </a:pPr>
            <a:r>
              <a:t>Test</a:t>
            </a:r>
          </a:p>
        </p:txBody>
      </p:sp>
      <p:sp>
        <p:nvSpPr>
          <p:cNvPr id="153" name="train…"/>
          <p:cNvSpPr txBox="1"/>
          <p:nvPr/>
        </p:nvSpPr>
        <p:spPr>
          <a:xfrm>
            <a:off x="2734614" y="10889578"/>
            <a:ext cx="1442340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6874" indent="-396874">
              <a:buSzPct val="125000"/>
              <a:buChar char="•"/>
            </a:pPr>
            <a:r>
              <a:t>train</a:t>
            </a:r>
          </a:p>
          <a:p>
            <a:pPr marL="396874" indent="-396874">
              <a:buSzPct val="125000"/>
              <a:buChar char="•"/>
            </a:pPr>
            <a:r>
              <a:t>Test</a:t>
            </a:r>
          </a:p>
        </p:txBody>
      </p:sp>
      <p:sp>
        <p:nvSpPr>
          <p:cNvPr id="154" name="Single Phase"/>
          <p:cNvSpPr txBox="1"/>
          <p:nvPr/>
        </p:nvSpPr>
        <p:spPr>
          <a:xfrm>
            <a:off x="3138558" y="4132872"/>
            <a:ext cx="246354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Single Phase</a:t>
            </a:r>
          </a:p>
        </p:txBody>
      </p:sp>
      <p:sp>
        <p:nvSpPr>
          <p:cNvPr id="155" name="Dual Phase"/>
          <p:cNvSpPr txBox="1"/>
          <p:nvPr/>
        </p:nvSpPr>
        <p:spPr>
          <a:xfrm>
            <a:off x="3286577" y="7004161"/>
            <a:ext cx="216751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Dual Phase</a:t>
            </a:r>
          </a:p>
        </p:txBody>
      </p:sp>
      <p:sp>
        <p:nvSpPr>
          <p:cNvPr id="156" name="Multi Phase"/>
          <p:cNvSpPr txBox="1"/>
          <p:nvPr/>
        </p:nvSpPr>
        <p:spPr>
          <a:xfrm>
            <a:off x="3248096" y="9875449"/>
            <a:ext cx="224447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Multi Phase</a:t>
            </a:r>
          </a:p>
        </p:txBody>
      </p:sp>
      <p:pic>
        <p:nvPicPr>
          <p:cNvPr id="157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087406" y="7759700"/>
            <a:ext cx="8933786" cy="76201"/>
          </a:xfrm>
          <a:prstGeom prst="rect">
            <a:avLst/>
          </a:prstGeom>
        </p:spPr>
      </p:pic>
      <p:grpSp>
        <p:nvGrpSpPr>
          <p:cNvPr id="167" name="Group"/>
          <p:cNvGrpSpPr/>
          <p:nvPr/>
        </p:nvGrpSpPr>
        <p:grpSpPr>
          <a:xfrm>
            <a:off x="6277756" y="4069372"/>
            <a:ext cx="2355604" cy="2281147"/>
            <a:chOff x="0" y="0"/>
            <a:chExt cx="2355602" cy="2281145"/>
          </a:xfrm>
        </p:grpSpPr>
        <p:sp>
          <p:nvSpPr>
            <p:cNvPr id="159" name="Line"/>
            <p:cNvSpPr/>
            <p:nvPr/>
          </p:nvSpPr>
          <p:spPr>
            <a:xfrm>
              <a:off x="0" y="1150210"/>
              <a:ext cx="658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665297" y="272044"/>
              <a:ext cx="1" cy="17563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1" name="Line"/>
            <p:cNvSpPr/>
            <p:nvPr/>
          </p:nvSpPr>
          <p:spPr>
            <a:xfrm>
              <a:off x="657132" y="280224"/>
              <a:ext cx="6589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Line"/>
            <p:cNvSpPr/>
            <p:nvPr/>
          </p:nvSpPr>
          <p:spPr>
            <a:xfrm>
              <a:off x="662339" y="2000921"/>
              <a:ext cx="658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" name="Line"/>
            <p:cNvSpPr/>
            <p:nvPr/>
          </p:nvSpPr>
          <p:spPr>
            <a:xfrm>
              <a:off x="662339" y="1150210"/>
              <a:ext cx="658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4" name="20k"/>
            <p:cNvSpPr txBox="1"/>
            <p:nvPr/>
          </p:nvSpPr>
          <p:spPr>
            <a:xfrm>
              <a:off x="1598936" y="-1"/>
              <a:ext cx="756667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20k</a:t>
              </a:r>
            </a:p>
          </p:txBody>
        </p:sp>
        <p:sp>
          <p:nvSpPr>
            <p:cNvPr id="165" name="40k"/>
            <p:cNvSpPr txBox="1"/>
            <p:nvPr/>
          </p:nvSpPr>
          <p:spPr>
            <a:xfrm>
              <a:off x="1598936" y="869986"/>
              <a:ext cx="75666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40k</a:t>
              </a:r>
            </a:p>
          </p:txBody>
        </p:sp>
        <p:sp>
          <p:nvSpPr>
            <p:cNvPr id="166" name="60k"/>
            <p:cNvSpPr txBox="1"/>
            <p:nvPr/>
          </p:nvSpPr>
          <p:spPr>
            <a:xfrm>
              <a:off x="1598936" y="1720697"/>
              <a:ext cx="75666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60k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6277756" y="6924250"/>
            <a:ext cx="2355604" cy="2281147"/>
            <a:chOff x="0" y="0"/>
            <a:chExt cx="2355602" cy="2281145"/>
          </a:xfrm>
        </p:grpSpPr>
        <p:sp>
          <p:nvSpPr>
            <p:cNvPr id="168" name="Line"/>
            <p:cNvSpPr/>
            <p:nvPr/>
          </p:nvSpPr>
          <p:spPr>
            <a:xfrm>
              <a:off x="0" y="1150210"/>
              <a:ext cx="658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9" name="Line"/>
            <p:cNvSpPr/>
            <p:nvPr/>
          </p:nvSpPr>
          <p:spPr>
            <a:xfrm flipV="1">
              <a:off x="665297" y="272044"/>
              <a:ext cx="1" cy="17563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Line"/>
            <p:cNvSpPr/>
            <p:nvPr/>
          </p:nvSpPr>
          <p:spPr>
            <a:xfrm>
              <a:off x="657132" y="280224"/>
              <a:ext cx="6589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" name="Line"/>
            <p:cNvSpPr/>
            <p:nvPr/>
          </p:nvSpPr>
          <p:spPr>
            <a:xfrm>
              <a:off x="662339" y="2000921"/>
              <a:ext cx="658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Line"/>
            <p:cNvSpPr/>
            <p:nvPr/>
          </p:nvSpPr>
          <p:spPr>
            <a:xfrm>
              <a:off x="662339" y="1150210"/>
              <a:ext cx="658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" name="20k"/>
            <p:cNvSpPr txBox="1"/>
            <p:nvPr/>
          </p:nvSpPr>
          <p:spPr>
            <a:xfrm>
              <a:off x="1598936" y="-1"/>
              <a:ext cx="756667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20k</a:t>
              </a:r>
            </a:p>
          </p:txBody>
        </p:sp>
        <p:sp>
          <p:nvSpPr>
            <p:cNvPr id="174" name="40k"/>
            <p:cNvSpPr txBox="1"/>
            <p:nvPr/>
          </p:nvSpPr>
          <p:spPr>
            <a:xfrm>
              <a:off x="1598936" y="869986"/>
              <a:ext cx="75666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40k</a:t>
              </a:r>
            </a:p>
          </p:txBody>
        </p:sp>
        <p:sp>
          <p:nvSpPr>
            <p:cNvPr id="175" name="60k"/>
            <p:cNvSpPr txBox="1"/>
            <p:nvPr/>
          </p:nvSpPr>
          <p:spPr>
            <a:xfrm>
              <a:off x="1598936" y="1720697"/>
              <a:ext cx="75666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60k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6277756" y="9769491"/>
            <a:ext cx="2355604" cy="2281146"/>
            <a:chOff x="0" y="0"/>
            <a:chExt cx="2355602" cy="2281145"/>
          </a:xfrm>
        </p:grpSpPr>
        <p:sp>
          <p:nvSpPr>
            <p:cNvPr id="177" name="Line"/>
            <p:cNvSpPr/>
            <p:nvPr/>
          </p:nvSpPr>
          <p:spPr>
            <a:xfrm>
              <a:off x="0" y="1150210"/>
              <a:ext cx="658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 flipV="1">
              <a:off x="665297" y="272044"/>
              <a:ext cx="1" cy="17563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657132" y="280224"/>
              <a:ext cx="6589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662339" y="2000921"/>
              <a:ext cx="658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662339" y="1150210"/>
              <a:ext cx="658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2" name="20k"/>
            <p:cNvSpPr txBox="1"/>
            <p:nvPr/>
          </p:nvSpPr>
          <p:spPr>
            <a:xfrm>
              <a:off x="1598936" y="-1"/>
              <a:ext cx="756667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20k</a:t>
              </a:r>
            </a:p>
          </p:txBody>
        </p:sp>
        <p:sp>
          <p:nvSpPr>
            <p:cNvPr id="183" name="40k"/>
            <p:cNvSpPr txBox="1"/>
            <p:nvPr/>
          </p:nvSpPr>
          <p:spPr>
            <a:xfrm>
              <a:off x="1598936" y="869986"/>
              <a:ext cx="75666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40k</a:t>
              </a:r>
            </a:p>
          </p:txBody>
        </p:sp>
        <p:sp>
          <p:nvSpPr>
            <p:cNvPr id="184" name="60k"/>
            <p:cNvSpPr txBox="1"/>
            <p:nvPr/>
          </p:nvSpPr>
          <p:spPr>
            <a:xfrm>
              <a:off x="1598936" y="1720697"/>
              <a:ext cx="75666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60k</a:t>
              </a:r>
            </a:p>
          </p:txBody>
        </p:sp>
      </p:grpSp>
      <p:sp>
        <p:nvSpPr>
          <p:cNvPr id="186" name="Output for each dataset (ASCII)"/>
          <p:cNvSpPr txBox="1"/>
          <p:nvPr/>
        </p:nvSpPr>
        <p:spPr>
          <a:xfrm>
            <a:off x="12503079" y="2391051"/>
            <a:ext cx="9368525" cy="84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/>
            </a:pPr>
            <a:r>
              <a:t>Output </a:t>
            </a:r>
            <a:r>
              <a:rPr i="1"/>
              <a:t>for each</a:t>
            </a:r>
            <a:r>
              <a:t> dataset (ASCII)</a:t>
            </a:r>
          </a:p>
        </p:txBody>
      </p:sp>
      <p:sp>
        <p:nvSpPr>
          <p:cNvPr id="187" name="4-site-hamil-gs.bin"/>
          <p:cNvSpPr txBox="1"/>
          <p:nvPr/>
        </p:nvSpPr>
        <p:spPr>
          <a:xfrm>
            <a:off x="2609794" y="7517575"/>
            <a:ext cx="353377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4-site-hamil-gs.bin</a:t>
            </a:r>
          </a:p>
        </p:txBody>
      </p:sp>
      <p:sp>
        <p:nvSpPr>
          <p:cNvPr id="188" name="4-site-hamil-gs.bin"/>
          <p:cNvSpPr txBox="1"/>
          <p:nvPr/>
        </p:nvSpPr>
        <p:spPr>
          <a:xfrm>
            <a:off x="2603444" y="10378195"/>
            <a:ext cx="353377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4-site-hamil-gs.bin</a:t>
            </a:r>
          </a:p>
        </p:txBody>
      </p:sp>
      <p:sp>
        <p:nvSpPr>
          <p:cNvPr id="189" name="Rectangle"/>
          <p:cNvSpPr/>
          <p:nvPr/>
        </p:nvSpPr>
        <p:spPr>
          <a:xfrm>
            <a:off x="10436440" y="4154505"/>
            <a:ext cx="3511120" cy="7820638"/>
          </a:xfrm>
          <a:prstGeom prst="rect">
            <a:avLst/>
          </a:prstGeom>
          <a:ln w="635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Training MSE Card"/>
          <p:cNvSpPr txBox="1"/>
          <p:nvPr/>
        </p:nvSpPr>
        <p:spPr>
          <a:xfrm>
            <a:off x="10448544" y="3483243"/>
            <a:ext cx="34869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Training</a:t>
            </a:r>
            <a:r>
              <a:t> MSE Card</a:t>
            </a:r>
          </a:p>
        </p:txBody>
      </p:sp>
      <p:sp>
        <p:nvSpPr>
          <p:cNvPr id="191" name="MSE"/>
          <p:cNvSpPr txBox="1"/>
          <p:nvPr/>
        </p:nvSpPr>
        <p:spPr>
          <a:xfrm>
            <a:off x="12569687" y="6775561"/>
            <a:ext cx="954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MSE</a:t>
            </a:r>
          </a:p>
        </p:txBody>
      </p:sp>
      <p:sp>
        <p:nvSpPr>
          <p:cNvPr id="192" name="Epochs"/>
          <p:cNvSpPr txBox="1"/>
          <p:nvPr/>
        </p:nvSpPr>
        <p:spPr>
          <a:xfrm>
            <a:off x="10734163" y="6775561"/>
            <a:ext cx="14759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Epochs</a:t>
            </a:r>
          </a:p>
        </p:txBody>
      </p:sp>
      <p:sp>
        <p:nvSpPr>
          <p:cNvPr id="193" name="Header - Network topology and dataset label"/>
          <p:cNvSpPr txBox="1"/>
          <p:nvPr/>
        </p:nvSpPr>
        <p:spPr>
          <a:xfrm>
            <a:off x="10734162" y="4234509"/>
            <a:ext cx="2936433" cy="1970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Header - Network topology and dataset label </a:t>
            </a:r>
          </a:p>
        </p:txBody>
      </p:sp>
      <p:sp>
        <p:nvSpPr>
          <p:cNvPr id="194" name="1"/>
          <p:cNvSpPr txBox="1"/>
          <p:nvPr/>
        </p:nvSpPr>
        <p:spPr>
          <a:xfrm>
            <a:off x="11309092" y="7517575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195" name="2"/>
          <p:cNvSpPr txBox="1"/>
          <p:nvPr/>
        </p:nvSpPr>
        <p:spPr>
          <a:xfrm>
            <a:off x="11309092" y="8259590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196" name="3"/>
          <p:cNvSpPr txBox="1"/>
          <p:nvPr/>
        </p:nvSpPr>
        <p:spPr>
          <a:xfrm>
            <a:off x="11309091" y="9001604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197" name="."/>
          <p:cNvSpPr txBox="1"/>
          <p:nvPr/>
        </p:nvSpPr>
        <p:spPr>
          <a:xfrm>
            <a:off x="11309091" y="9743619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.</a:t>
            </a:r>
          </a:p>
        </p:txBody>
      </p:sp>
      <p:sp>
        <p:nvSpPr>
          <p:cNvPr id="198" name="."/>
          <p:cNvSpPr txBox="1"/>
          <p:nvPr/>
        </p:nvSpPr>
        <p:spPr>
          <a:xfrm>
            <a:off x="11309091" y="9875449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.</a:t>
            </a:r>
          </a:p>
        </p:txBody>
      </p:sp>
      <p:sp>
        <p:nvSpPr>
          <p:cNvPr id="199" name="."/>
          <p:cNvSpPr txBox="1"/>
          <p:nvPr/>
        </p:nvSpPr>
        <p:spPr>
          <a:xfrm>
            <a:off x="11309091" y="9992987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.</a:t>
            </a:r>
          </a:p>
        </p:txBody>
      </p:sp>
      <p:sp>
        <p:nvSpPr>
          <p:cNvPr id="200" name="N"/>
          <p:cNvSpPr txBox="1"/>
          <p:nvPr/>
        </p:nvSpPr>
        <p:spPr>
          <a:xfrm>
            <a:off x="11309091" y="10874971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N</a:t>
            </a:r>
          </a:p>
        </p:txBody>
      </p:sp>
      <p:sp>
        <p:nvSpPr>
          <p:cNvPr id="201" name="Line"/>
          <p:cNvSpPr/>
          <p:nvPr/>
        </p:nvSpPr>
        <p:spPr>
          <a:xfrm>
            <a:off x="12692859" y="7797800"/>
            <a:ext cx="70768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>
            <a:off x="12692859" y="8618429"/>
            <a:ext cx="7076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>
            <a:off x="12692859" y="9281828"/>
            <a:ext cx="7076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Line"/>
          <p:cNvSpPr/>
          <p:nvPr/>
        </p:nvSpPr>
        <p:spPr>
          <a:xfrm>
            <a:off x="12692859" y="11240348"/>
            <a:ext cx="7076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21" name="Group"/>
          <p:cNvGrpSpPr/>
          <p:nvPr/>
        </p:nvGrpSpPr>
        <p:grpSpPr>
          <a:xfrm>
            <a:off x="14943027" y="3501051"/>
            <a:ext cx="3511120" cy="8491899"/>
            <a:chOff x="0" y="0"/>
            <a:chExt cx="3511119" cy="8491898"/>
          </a:xfrm>
        </p:grpSpPr>
        <p:sp>
          <p:nvSpPr>
            <p:cNvPr id="205" name="Rectangle"/>
            <p:cNvSpPr/>
            <p:nvPr/>
          </p:nvSpPr>
          <p:spPr>
            <a:xfrm>
              <a:off x="0" y="671261"/>
              <a:ext cx="3511120" cy="7820638"/>
            </a:xfrm>
            <a:prstGeom prst="rect">
              <a:avLst/>
            </a:prstGeom>
            <a:noFill/>
            <a:ln w="635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" name="Testing MSE Card"/>
            <p:cNvSpPr txBox="1"/>
            <p:nvPr/>
          </p:nvSpPr>
          <p:spPr>
            <a:xfrm>
              <a:off x="82588" y="-1"/>
              <a:ext cx="3345943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Testing</a:t>
              </a:r>
              <a:r>
                <a:t> MSE Card</a:t>
              </a:r>
            </a:p>
          </p:txBody>
        </p:sp>
        <p:sp>
          <p:nvSpPr>
            <p:cNvPr id="207" name="MSE"/>
            <p:cNvSpPr txBox="1"/>
            <p:nvPr/>
          </p:nvSpPr>
          <p:spPr>
            <a:xfrm>
              <a:off x="2133247" y="3292317"/>
              <a:ext cx="954025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MSE</a:t>
              </a:r>
            </a:p>
          </p:txBody>
        </p:sp>
        <p:sp>
          <p:nvSpPr>
            <p:cNvPr id="208" name="Epochs"/>
            <p:cNvSpPr txBox="1"/>
            <p:nvPr/>
          </p:nvSpPr>
          <p:spPr>
            <a:xfrm>
              <a:off x="297722" y="3292317"/>
              <a:ext cx="1475995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Epochs</a:t>
              </a:r>
            </a:p>
          </p:txBody>
        </p:sp>
        <p:sp>
          <p:nvSpPr>
            <p:cNvPr id="209" name="Header - Network topology and dataset label"/>
            <p:cNvSpPr txBox="1"/>
            <p:nvPr/>
          </p:nvSpPr>
          <p:spPr>
            <a:xfrm>
              <a:off x="297722" y="751265"/>
              <a:ext cx="2936433" cy="1970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Header - Network topology and dataset label </a:t>
              </a:r>
            </a:p>
          </p:txBody>
        </p:sp>
        <p:sp>
          <p:nvSpPr>
            <p:cNvPr id="210" name="1"/>
            <p:cNvSpPr txBox="1"/>
            <p:nvPr/>
          </p:nvSpPr>
          <p:spPr>
            <a:xfrm>
              <a:off x="872651" y="4034332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211" name="2"/>
            <p:cNvSpPr txBox="1"/>
            <p:nvPr/>
          </p:nvSpPr>
          <p:spPr>
            <a:xfrm>
              <a:off x="872651" y="4776346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212" name="3"/>
            <p:cNvSpPr txBox="1"/>
            <p:nvPr/>
          </p:nvSpPr>
          <p:spPr>
            <a:xfrm>
              <a:off x="872652" y="5518361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213" name="."/>
            <p:cNvSpPr txBox="1"/>
            <p:nvPr/>
          </p:nvSpPr>
          <p:spPr>
            <a:xfrm>
              <a:off x="872652" y="6260375"/>
              <a:ext cx="326137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.</a:t>
              </a:r>
            </a:p>
          </p:txBody>
        </p:sp>
        <p:sp>
          <p:nvSpPr>
            <p:cNvPr id="214" name="."/>
            <p:cNvSpPr txBox="1"/>
            <p:nvPr/>
          </p:nvSpPr>
          <p:spPr>
            <a:xfrm>
              <a:off x="872652" y="6392204"/>
              <a:ext cx="326137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.</a:t>
              </a:r>
            </a:p>
          </p:txBody>
        </p:sp>
        <p:sp>
          <p:nvSpPr>
            <p:cNvPr id="215" name="."/>
            <p:cNvSpPr txBox="1"/>
            <p:nvPr/>
          </p:nvSpPr>
          <p:spPr>
            <a:xfrm>
              <a:off x="872652" y="6509743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.</a:t>
              </a:r>
            </a:p>
          </p:txBody>
        </p:sp>
        <p:sp>
          <p:nvSpPr>
            <p:cNvPr id="216" name="N"/>
            <p:cNvSpPr txBox="1"/>
            <p:nvPr/>
          </p:nvSpPr>
          <p:spPr>
            <a:xfrm>
              <a:off x="872652" y="7391726"/>
              <a:ext cx="326137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N</a:t>
              </a:r>
            </a:p>
          </p:txBody>
        </p:sp>
        <p:sp>
          <p:nvSpPr>
            <p:cNvPr id="217" name="Line"/>
            <p:cNvSpPr/>
            <p:nvPr/>
          </p:nvSpPr>
          <p:spPr>
            <a:xfrm>
              <a:off x="2256418" y="4314556"/>
              <a:ext cx="7076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Line"/>
            <p:cNvSpPr/>
            <p:nvPr/>
          </p:nvSpPr>
          <p:spPr>
            <a:xfrm>
              <a:off x="2256418" y="5135186"/>
              <a:ext cx="7076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>
              <a:off x="2256418" y="5798585"/>
              <a:ext cx="7076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2256418" y="7757104"/>
              <a:ext cx="7076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22" name="Rectangle"/>
          <p:cNvSpPr/>
          <p:nvPr/>
        </p:nvSpPr>
        <p:spPr>
          <a:xfrm>
            <a:off x="19505525" y="4154505"/>
            <a:ext cx="3511121" cy="7820637"/>
          </a:xfrm>
          <a:prstGeom prst="rect">
            <a:avLst/>
          </a:prstGeom>
          <a:ln w="635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Predictions Card"/>
          <p:cNvSpPr txBox="1"/>
          <p:nvPr/>
        </p:nvSpPr>
        <p:spPr>
          <a:xfrm>
            <a:off x="19683554" y="3483243"/>
            <a:ext cx="315506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lumOff val="-13575"/>
                  </a:schemeClr>
                </a:solidFill>
              </a:rPr>
              <a:t>Predictions</a:t>
            </a:r>
            <a:r>
              <a:t> Card</a:t>
            </a:r>
          </a:p>
        </p:txBody>
      </p:sp>
      <p:sp>
        <p:nvSpPr>
          <p:cNvPr id="224" name="Field Value"/>
          <p:cNvSpPr txBox="1"/>
          <p:nvPr/>
        </p:nvSpPr>
        <p:spPr>
          <a:xfrm>
            <a:off x="19541882" y="6775561"/>
            <a:ext cx="20749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Field Value</a:t>
            </a:r>
          </a:p>
        </p:txBody>
      </p:sp>
      <p:sp>
        <p:nvSpPr>
          <p:cNvPr id="225" name="Header - Network topology and dataset label"/>
          <p:cNvSpPr txBox="1"/>
          <p:nvPr/>
        </p:nvSpPr>
        <p:spPr>
          <a:xfrm>
            <a:off x="19803248" y="4234508"/>
            <a:ext cx="2936433" cy="1970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Header - Network topology and dataset label </a:t>
            </a:r>
          </a:p>
        </p:txBody>
      </p:sp>
      <p:sp>
        <p:nvSpPr>
          <p:cNvPr id="226" name="1"/>
          <p:cNvSpPr txBox="1"/>
          <p:nvPr/>
        </p:nvSpPr>
        <p:spPr>
          <a:xfrm>
            <a:off x="20378177" y="7517575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227" name="2"/>
          <p:cNvSpPr txBox="1"/>
          <p:nvPr/>
        </p:nvSpPr>
        <p:spPr>
          <a:xfrm>
            <a:off x="20378177" y="8259590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228" name="3"/>
          <p:cNvSpPr txBox="1"/>
          <p:nvPr/>
        </p:nvSpPr>
        <p:spPr>
          <a:xfrm>
            <a:off x="20378177" y="9001604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229" name="."/>
          <p:cNvSpPr txBox="1"/>
          <p:nvPr/>
        </p:nvSpPr>
        <p:spPr>
          <a:xfrm>
            <a:off x="20378177" y="9743619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.</a:t>
            </a:r>
          </a:p>
        </p:txBody>
      </p:sp>
      <p:sp>
        <p:nvSpPr>
          <p:cNvPr id="230" name="."/>
          <p:cNvSpPr txBox="1"/>
          <p:nvPr/>
        </p:nvSpPr>
        <p:spPr>
          <a:xfrm>
            <a:off x="20378177" y="9875448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.</a:t>
            </a:r>
          </a:p>
        </p:txBody>
      </p:sp>
      <p:sp>
        <p:nvSpPr>
          <p:cNvPr id="231" name="."/>
          <p:cNvSpPr txBox="1"/>
          <p:nvPr/>
        </p:nvSpPr>
        <p:spPr>
          <a:xfrm>
            <a:off x="20378177" y="9992987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.</a:t>
            </a:r>
          </a:p>
        </p:txBody>
      </p:sp>
      <p:sp>
        <p:nvSpPr>
          <p:cNvPr id="232" name="N"/>
          <p:cNvSpPr txBox="1"/>
          <p:nvPr/>
        </p:nvSpPr>
        <p:spPr>
          <a:xfrm>
            <a:off x="20378177" y="10874970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N</a:t>
            </a:r>
          </a:p>
        </p:txBody>
      </p:sp>
      <p:sp>
        <p:nvSpPr>
          <p:cNvPr id="233" name="Line"/>
          <p:cNvSpPr/>
          <p:nvPr/>
        </p:nvSpPr>
        <p:spPr>
          <a:xfrm>
            <a:off x="21761944" y="7797800"/>
            <a:ext cx="70768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21761944" y="8618429"/>
            <a:ext cx="7076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21761944" y="9281828"/>
            <a:ext cx="7076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>
            <a:off x="21761944" y="11240348"/>
            <a:ext cx="7076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Equation"/>
              <p:cNvSpPr txBox="1"/>
              <p:nvPr/>
            </p:nvSpPr>
            <p:spPr>
              <a:xfrm>
                <a:off x="21943668" y="6860188"/>
                <a:ext cx="344234" cy="3911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3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lim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oMath>
                  </m:oMathPara>
                </a14:m>
                <a:endParaRPr sz="3000"/>
              </a:p>
            </p:txBody>
          </p:sp>
        </mc:Choice>
        <mc:Fallback>
          <p:sp>
            <p:nvSpPr>
              <p:cNvPr id="23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3668" y="6860188"/>
                <a:ext cx="344234" cy="391196"/>
              </a:xfrm>
              <a:prstGeom prst="rect">
                <a:avLst/>
              </a:prstGeom>
              <a:blipFill>
                <a:blip r:embed="rId7"/>
                <a:stretch>
                  <a:fillRect b="-5846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ots needed for algorithm publication"/>
          <p:cNvSpPr txBox="1">
            <a:spLocks noGrp="1"/>
          </p:cNvSpPr>
          <p:nvPr>
            <p:ph type="title"/>
          </p:nvPr>
        </p:nvSpPr>
        <p:spPr>
          <a:xfrm>
            <a:off x="1689100" y="345692"/>
            <a:ext cx="21005800" cy="1575129"/>
          </a:xfrm>
          <a:prstGeom prst="rect">
            <a:avLst/>
          </a:prstGeom>
        </p:spPr>
        <p:txBody>
          <a:bodyPr/>
          <a:lstStyle>
            <a:lvl1pPr defTabSz="685165">
              <a:defRPr sz="9296" u="sng"/>
            </a:lvl1pPr>
          </a:lstStyle>
          <a:p>
            <a:r>
              <a:t>Plots needed for algorithm publication</a:t>
            </a:r>
          </a:p>
        </p:txBody>
      </p:sp>
      <p:sp>
        <p:nvSpPr>
          <p:cNvPr id="240" name="MSE"/>
          <p:cNvSpPr txBox="1"/>
          <p:nvPr/>
        </p:nvSpPr>
        <p:spPr>
          <a:xfrm>
            <a:off x="1131159" y="4157973"/>
            <a:ext cx="95402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MSE</a:t>
            </a:r>
          </a:p>
        </p:txBody>
      </p:sp>
      <p:sp>
        <p:nvSpPr>
          <p:cNvPr id="241" name="Epochs"/>
          <p:cNvSpPr txBox="1"/>
          <p:nvPr/>
        </p:nvSpPr>
        <p:spPr>
          <a:xfrm>
            <a:off x="4511953" y="6946836"/>
            <a:ext cx="14759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Epochs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2761960" y="3213770"/>
            <a:ext cx="1" cy="34026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>
            <a:off x="2749286" y="6589621"/>
            <a:ext cx="580821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4" name="Predictive…"/>
          <p:cNvSpPr txBox="1"/>
          <p:nvPr/>
        </p:nvSpPr>
        <p:spPr>
          <a:xfrm>
            <a:off x="560505" y="9583177"/>
            <a:ext cx="2033398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Predictive</a:t>
            </a:r>
          </a:p>
          <a:p>
            <a:r>
              <a:t>Power</a:t>
            </a:r>
          </a:p>
        </p:txBody>
      </p:sp>
      <p:sp>
        <p:nvSpPr>
          <p:cNvPr id="245" name="Floating Point operations"/>
          <p:cNvSpPr txBox="1"/>
          <p:nvPr/>
        </p:nvSpPr>
        <p:spPr>
          <a:xfrm>
            <a:off x="2876404" y="12606989"/>
            <a:ext cx="468515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Floating Point operations</a:t>
            </a:r>
          </a:p>
        </p:txBody>
      </p:sp>
      <p:sp>
        <p:nvSpPr>
          <p:cNvPr id="246" name="Line"/>
          <p:cNvSpPr/>
          <p:nvPr/>
        </p:nvSpPr>
        <p:spPr>
          <a:xfrm flipV="1">
            <a:off x="2730993" y="8462866"/>
            <a:ext cx="1" cy="381367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>
            <a:off x="2718318" y="12249775"/>
            <a:ext cx="580821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8" name="Rectangle"/>
          <p:cNvSpPr/>
          <p:nvPr/>
        </p:nvSpPr>
        <p:spPr>
          <a:xfrm>
            <a:off x="11215837" y="3428541"/>
            <a:ext cx="11713758" cy="8755567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9" name="Line"/>
          <p:cNvSpPr/>
          <p:nvPr/>
        </p:nvSpPr>
        <p:spPr>
          <a:xfrm flipV="1">
            <a:off x="15196341" y="3393000"/>
            <a:ext cx="1" cy="8809599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 flipV="1">
            <a:off x="19203291" y="3401525"/>
            <a:ext cx="1" cy="8809599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11273969" y="4307465"/>
            <a:ext cx="1159749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BB"/>
          <p:cNvSpPr txBox="1"/>
          <p:nvPr/>
        </p:nvSpPr>
        <p:spPr>
          <a:xfrm>
            <a:off x="12739287" y="3502033"/>
            <a:ext cx="8295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BB</a:t>
            </a:r>
          </a:p>
        </p:txBody>
      </p:sp>
      <p:sp>
        <p:nvSpPr>
          <p:cNvPr id="253" name="C2"/>
          <p:cNvSpPr txBox="1"/>
          <p:nvPr/>
        </p:nvSpPr>
        <p:spPr>
          <a:xfrm>
            <a:off x="17019051" y="3502033"/>
            <a:ext cx="67902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C</a:t>
            </a:r>
            <a:r>
              <a:rPr baseline="-5999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"/>
              <p:cNvSpPr txBox="1"/>
              <p:nvPr/>
            </p:nvSpPr>
            <p:spPr>
              <a:xfrm>
                <a:off x="21178624" y="3440088"/>
                <a:ext cx="396573" cy="8330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5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624" y="3440088"/>
                <a:ext cx="396573" cy="833055"/>
              </a:xfrm>
              <a:prstGeom prst="rect">
                <a:avLst/>
              </a:prstGeom>
              <a:blipFill>
                <a:blip r:embed="rId2"/>
                <a:stretch>
                  <a:fillRect l="-1230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Epochs"/>
          <p:cNvSpPr txBox="1"/>
          <p:nvPr/>
        </p:nvSpPr>
        <p:spPr>
          <a:xfrm>
            <a:off x="12416072" y="12606989"/>
            <a:ext cx="147599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Epochs</a:t>
            </a:r>
          </a:p>
        </p:txBody>
      </p:sp>
      <p:sp>
        <p:nvSpPr>
          <p:cNvPr id="256" name="Epochs"/>
          <p:cNvSpPr txBox="1"/>
          <p:nvPr/>
        </p:nvSpPr>
        <p:spPr>
          <a:xfrm>
            <a:off x="16620568" y="12606989"/>
            <a:ext cx="147599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Epochs</a:t>
            </a:r>
          </a:p>
        </p:txBody>
      </p:sp>
      <p:sp>
        <p:nvSpPr>
          <p:cNvPr id="257" name="Epochs"/>
          <p:cNvSpPr txBox="1"/>
          <p:nvPr/>
        </p:nvSpPr>
        <p:spPr>
          <a:xfrm>
            <a:off x="20638913" y="12606989"/>
            <a:ext cx="147599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Epochs</a:t>
            </a:r>
          </a:p>
        </p:txBody>
      </p:sp>
      <p:sp>
        <p:nvSpPr>
          <p:cNvPr id="258" name="BB"/>
          <p:cNvSpPr txBox="1"/>
          <p:nvPr/>
        </p:nvSpPr>
        <p:spPr>
          <a:xfrm>
            <a:off x="7668160" y="2816586"/>
            <a:ext cx="10083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BB</a:t>
            </a:r>
          </a:p>
        </p:txBody>
      </p:sp>
      <p:sp>
        <p:nvSpPr>
          <p:cNvPr id="259" name="C2"/>
          <p:cNvSpPr txBox="1"/>
          <p:nvPr/>
        </p:nvSpPr>
        <p:spPr>
          <a:xfrm>
            <a:off x="7762246" y="3448456"/>
            <a:ext cx="820209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C</a:t>
            </a:r>
            <a:r>
              <a:rPr baseline="-5999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"/>
              <p:cNvSpPr txBox="1"/>
              <p:nvPr/>
            </p:nvSpPr>
            <p:spPr>
              <a:xfrm>
                <a:off x="7938780" y="4068526"/>
                <a:ext cx="467141" cy="101591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500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6350" i="1">
                          <a:solidFill>
                            <a:srgbClr val="ED220B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>
                  <a:solidFill>
                    <a:srgbClr val="EE220C"/>
                  </a:solidFill>
                </a:endParaRPr>
              </a:p>
            </p:txBody>
          </p:sp>
        </mc:Choice>
        <mc:Fallback>
          <p:sp>
            <p:nvSpPr>
              <p:cNvPr id="260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780" y="4068526"/>
                <a:ext cx="467141" cy="1015918"/>
              </a:xfrm>
              <a:prstGeom prst="rect">
                <a:avLst/>
              </a:prstGeom>
              <a:blipFill>
                <a:blip r:embed="rId3"/>
                <a:stretch>
                  <a:fillRect l="-1558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Line"/>
          <p:cNvSpPr/>
          <p:nvPr/>
        </p:nvSpPr>
        <p:spPr>
          <a:xfrm>
            <a:off x="3171384" y="3600024"/>
            <a:ext cx="4738230" cy="2915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1" h="21576" extrusionOk="0">
                <a:moveTo>
                  <a:pt x="0" y="1"/>
                </a:moveTo>
                <a:cubicBezTo>
                  <a:pt x="3234" y="-24"/>
                  <a:pt x="6463" y="445"/>
                  <a:pt x="9645" y="1403"/>
                </a:cubicBezTo>
                <a:cubicBezTo>
                  <a:pt x="12308" y="2205"/>
                  <a:pt x="14976" y="3384"/>
                  <a:pt x="17132" y="6089"/>
                </a:cubicBezTo>
                <a:cubicBezTo>
                  <a:pt x="20038" y="9737"/>
                  <a:pt x="21600" y="15587"/>
                  <a:pt x="21266" y="21576"/>
                </a:cubicBezTo>
              </a:path>
            </a:pathLst>
          </a:custGeom>
          <a:ln w="1143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2" name="BB"/>
          <p:cNvSpPr txBox="1"/>
          <p:nvPr/>
        </p:nvSpPr>
        <p:spPr>
          <a:xfrm>
            <a:off x="7668160" y="8128947"/>
            <a:ext cx="10083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BB</a:t>
            </a:r>
          </a:p>
        </p:txBody>
      </p:sp>
      <p:sp>
        <p:nvSpPr>
          <p:cNvPr id="263" name="C2"/>
          <p:cNvSpPr txBox="1"/>
          <p:nvPr/>
        </p:nvSpPr>
        <p:spPr>
          <a:xfrm>
            <a:off x="7762246" y="8760818"/>
            <a:ext cx="820209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C</a:t>
            </a:r>
            <a:r>
              <a:rPr baseline="-5999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"/>
              <p:cNvSpPr txBox="1"/>
              <p:nvPr/>
            </p:nvSpPr>
            <p:spPr>
              <a:xfrm>
                <a:off x="7938780" y="9380887"/>
                <a:ext cx="467141" cy="101591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500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6350" i="1">
                          <a:solidFill>
                            <a:srgbClr val="ED220B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>
                  <a:solidFill>
                    <a:srgbClr val="EE220C"/>
                  </a:solidFill>
                </a:endParaRPr>
              </a:p>
            </p:txBody>
          </p:sp>
        </mc:Choice>
        <mc:Fallback>
          <p:sp>
            <p:nvSpPr>
              <p:cNvPr id="26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780" y="9380887"/>
                <a:ext cx="467141" cy="1015918"/>
              </a:xfrm>
              <a:prstGeom prst="rect">
                <a:avLst/>
              </a:prstGeom>
              <a:blipFill>
                <a:blip r:embed="rId4"/>
                <a:stretch>
                  <a:fillRect l="-1558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Line"/>
          <p:cNvSpPr/>
          <p:nvPr/>
        </p:nvSpPr>
        <p:spPr>
          <a:xfrm>
            <a:off x="3043498" y="4020439"/>
            <a:ext cx="4494649" cy="2544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9" extrusionOk="0">
                <a:moveTo>
                  <a:pt x="0" y="905"/>
                </a:moveTo>
                <a:cubicBezTo>
                  <a:pt x="3577" y="-721"/>
                  <a:pt x="7376" y="-144"/>
                  <a:pt x="10729" y="2534"/>
                </a:cubicBezTo>
                <a:cubicBezTo>
                  <a:pt x="13304" y="4591"/>
                  <a:pt x="15484" y="7787"/>
                  <a:pt x="17404" y="11361"/>
                </a:cubicBezTo>
                <a:cubicBezTo>
                  <a:pt x="18980" y="14294"/>
                  <a:pt x="20385" y="17482"/>
                  <a:pt x="21600" y="20879"/>
                </a:cubicBezTo>
              </a:path>
            </a:pathLst>
          </a:custGeom>
          <a:ln w="1143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6" name="Line"/>
          <p:cNvSpPr/>
          <p:nvPr/>
        </p:nvSpPr>
        <p:spPr>
          <a:xfrm>
            <a:off x="3143462" y="4616517"/>
            <a:ext cx="3378813" cy="1914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76" extrusionOk="0">
                <a:moveTo>
                  <a:pt x="0" y="946"/>
                </a:moveTo>
                <a:cubicBezTo>
                  <a:pt x="1417" y="-257"/>
                  <a:pt x="3071" y="-315"/>
                  <a:pt x="4516" y="788"/>
                </a:cubicBezTo>
                <a:cubicBezTo>
                  <a:pt x="6866" y="2581"/>
                  <a:pt x="8057" y="6814"/>
                  <a:pt x="9548" y="10389"/>
                </a:cubicBezTo>
                <a:cubicBezTo>
                  <a:pt x="10964" y="13783"/>
                  <a:pt x="12751" y="16699"/>
                  <a:pt x="14908" y="18617"/>
                </a:cubicBezTo>
                <a:cubicBezTo>
                  <a:pt x="16970" y="20450"/>
                  <a:pt x="19283" y="21285"/>
                  <a:pt x="21600" y="21032"/>
                </a:cubicBezTo>
              </a:path>
            </a:pathLst>
          </a:custGeom>
          <a:ln w="1143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7" name="MSE"/>
          <p:cNvSpPr txBox="1"/>
          <p:nvPr/>
        </p:nvSpPr>
        <p:spPr>
          <a:xfrm>
            <a:off x="9949617" y="7286358"/>
            <a:ext cx="954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MSE</a:t>
            </a:r>
          </a:p>
        </p:txBody>
      </p:sp>
      <p:sp>
        <p:nvSpPr>
          <p:cNvPr id="268" name="Line"/>
          <p:cNvSpPr/>
          <p:nvPr/>
        </p:nvSpPr>
        <p:spPr>
          <a:xfrm>
            <a:off x="2946003" y="8645573"/>
            <a:ext cx="4615158" cy="3443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80" extrusionOk="0">
                <a:moveTo>
                  <a:pt x="0" y="20754"/>
                </a:moveTo>
                <a:cubicBezTo>
                  <a:pt x="3043" y="20128"/>
                  <a:pt x="6138" y="20071"/>
                  <a:pt x="9193" y="20585"/>
                </a:cubicBezTo>
                <a:cubicBezTo>
                  <a:pt x="11420" y="20959"/>
                  <a:pt x="13741" y="21600"/>
                  <a:pt x="15769" y="20318"/>
                </a:cubicBezTo>
                <a:cubicBezTo>
                  <a:pt x="18473" y="18608"/>
                  <a:pt x="19405" y="14503"/>
                  <a:pt x="20045" y="10623"/>
                </a:cubicBezTo>
                <a:cubicBezTo>
                  <a:pt x="20627" y="7099"/>
                  <a:pt x="21145" y="3556"/>
                  <a:pt x="21600" y="0"/>
                </a:cubicBezTo>
              </a:path>
            </a:pathLst>
          </a:custGeom>
          <a:ln w="1270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9" name="Line"/>
          <p:cNvSpPr/>
          <p:nvPr/>
        </p:nvSpPr>
        <p:spPr>
          <a:xfrm>
            <a:off x="3025603" y="9405755"/>
            <a:ext cx="3580719" cy="2643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66" y="17616"/>
                  <a:pt x="4601" y="14711"/>
                  <a:pt x="7913" y="13495"/>
                </a:cubicBezTo>
                <a:cubicBezTo>
                  <a:pt x="10731" y="12460"/>
                  <a:pt x="13782" y="12712"/>
                  <a:pt x="16434" y="11023"/>
                </a:cubicBezTo>
                <a:cubicBezTo>
                  <a:pt x="19587" y="9014"/>
                  <a:pt x="21599" y="4720"/>
                  <a:pt x="21600" y="0"/>
                </a:cubicBezTo>
              </a:path>
            </a:pathLst>
          </a:custGeom>
          <a:ln w="1270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>
            <a:off x="2979678" y="8938948"/>
            <a:ext cx="3312538" cy="308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9" h="21600" extrusionOk="0">
                <a:moveTo>
                  <a:pt x="399" y="21600"/>
                </a:moveTo>
                <a:cubicBezTo>
                  <a:pt x="-191" y="18244"/>
                  <a:pt x="-125" y="14792"/>
                  <a:pt x="591" y="11466"/>
                </a:cubicBezTo>
                <a:cubicBezTo>
                  <a:pt x="1457" y="7447"/>
                  <a:pt x="3373" y="3609"/>
                  <a:pt x="6828" y="1946"/>
                </a:cubicBezTo>
                <a:cubicBezTo>
                  <a:pt x="9285" y="763"/>
                  <a:pt x="12047" y="994"/>
                  <a:pt x="14725" y="912"/>
                </a:cubicBezTo>
                <a:cubicBezTo>
                  <a:pt x="16975" y="843"/>
                  <a:pt x="19213" y="537"/>
                  <a:pt x="21409" y="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1" name="20k"/>
          <p:cNvSpPr txBox="1"/>
          <p:nvPr/>
        </p:nvSpPr>
        <p:spPr>
          <a:xfrm>
            <a:off x="23099680" y="3343778"/>
            <a:ext cx="118491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20k</a:t>
            </a:r>
          </a:p>
        </p:txBody>
      </p:sp>
      <p:sp>
        <p:nvSpPr>
          <p:cNvPr id="272" name="60k"/>
          <p:cNvSpPr txBox="1"/>
          <p:nvPr/>
        </p:nvSpPr>
        <p:spPr>
          <a:xfrm>
            <a:off x="23099680" y="3975648"/>
            <a:ext cx="118491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60k</a:t>
            </a:r>
          </a:p>
        </p:txBody>
      </p:sp>
      <p:sp>
        <p:nvSpPr>
          <p:cNvPr id="273" name="40k"/>
          <p:cNvSpPr txBox="1"/>
          <p:nvPr/>
        </p:nvSpPr>
        <p:spPr>
          <a:xfrm>
            <a:off x="23099680" y="4674736"/>
            <a:ext cx="118491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40k</a:t>
            </a:r>
          </a:p>
        </p:txBody>
      </p:sp>
      <p:sp>
        <p:nvSpPr>
          <p:cNvPr id="274" name="Line"/>
          <p:cNvSpPr/>
          <p:nvPr/>
        </p:nvSpPr>
        <p:spPr>
          <a:xfrm>
            <a:off x="11326307" y="4984846"/>
            <a:ext cx="3702768" cy="7120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9" extrusionOk="0">
                <a:moveTo>
                  <a:pt x="0" y="166"/>
                </a:moveTo>
                <a:cubicBezTo>
                  <a:pt x="4168" y="-311"/>
                  <a:pt x="8531" y="250"/>
                  <a:pt x="11766" y="1678"/>
                </a:cubicBezTo>
                <a:cubicBezTo>
                  <a:pt x="17061" y="4016"/>
                  <a:pt x="17978" y="7817"/>
                  <a:pt x="18344" y="11409"/>
                </a:cubicBezTo>
                <a:cubicBezTo>
                  <a:pt x="18557" y="13505"/>
                  <a:pt x="18681" y="15610"/>
                  <a:pt x="19471" y="17670"/>
                </a:cubicBezTo>
                <a:cubicBezTo>
                  <a:pt x="19946" y="18909"/>
                  <a:pt x="20659" y="20121"/>
                  <a:pt x="21600" y="21289"/>
                </a:cubicBezTo>
              </a:path>
            </a:pathLst>
          </a:cu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>
            <a:off x="11381688" y="6109379"/>
            <a:ext cx="3218632" cy="6061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9" extrusionOk="0">
                <a:moveTo>
                  <a:pt x="0" y="54"/>
                </a:moveTo>
                <a:cubicBezTo>
                  <a:pt x="2842" y="-161"/>
                  <a:pt x="5723" y="271"/>
                  <a:pt x="7925" y="1243"/>
                </a:cubicBezTo>
                <a:cubicBezTo>
                  <a:pt x="10454" y="2359"/>
                  <a:pt x="11757" y="4018"/>
                  <a:pt x="12458" y="5717"/>
                </a:cubicBezTo>
                <a:cubicBezTo>
                  <a:pt x="13327" y="7823"/>
                  <a:pt x="13324" y="9990"/>
                  <a:pt x="13307" y="12143"/>
                </a:cubicBezTo>
                <a:cubicBezTo>
                  <a:pt x="13288" y="14481"/>
                  <a:pt x="13313" y="16911"/>
                  <a:pt x="15665" y="18899"/>
                </a:cubicBezTo>
                <a:cubicBezTo>
                  <a:pt x="17051" y="20071"/>
                  <a:pt x="19140" y="20965"/>
                  <a:pt x="21600" y="21439"/>
                </a:cubicBezTo>
              </a:path>
            </a:pathLst>
          </a:custGeom>
          <a:ln w="1016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>
            <a:off x="11336025" y="8379532"/>
            <a:ext cx="3050749" cy="381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93" y="2134"/>
                  <a:pt x="1653" y="4357"/>
                  <a:pt x="1964" y="6620"/>
                </a:cubicBezTo>
                <a:cubicBezTo>
                  <a:pt x="2293" y="9013"/>
                  <a:pt x="2232" y="11445"/>
                  <a:pt x="2928" y="13789"/>
                </a:cubicBezTo>
                <a:cubicBezTo>
                  <a:pt x="3482" y="15651"/>
                  <a:pt x="4539" y="17446"/>
                  <a:pt x="6472" y="18572"/>
                </a:cubicBezTo>
                <a:cubicBezTo>
                  <a:pt x="8055" y="19494"/>
                  <a:pt x="10011" y="19826"/>
                  <a:pt x="11927" y="20133"/>
                </a:cubicBezTo>
                <a:cubicBezTo>
                  <a:pt x="15145" y="20648"/>
                  <a:pt x="18370" y="21137"/>
                  <a:pt x="21600" y="21600"/>
                </a:cubicBezTo>
              </a:path>
            </a:pathLst>
          </a:cu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15202143" y="4955393"/>
            <a:ext cx="3702769" cy="712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9" extrusionOk="0">
                <a:moveTo>
                  <a:pt x="0" y="166"/>
                </a:moveTo>
                <a:cubicBezTo>
                  <a:pt x="4168" y="-311"/>
                  <a:pt x="8531" y="250"/>
                  <a:pt x="11766" y="1678"/>
                </a:cubicBezTo>
                <a:cubicBezTo>
                  <a:pt x="17061" y="4016"/>
                  <a:pt x="17978" y="7817"/>
                  <a:pt x="18344" y="11409"/>
                </a:cubicBezTo>
                <a:cubicBezTo>
                  <a:pt x="18557" y="13505"/>
                  <a:pt x="18681" y="15610"/>
                  <a:pt x="19471" y="17670"/>
                </a:cubicBezTo>
                <a:cubicBezTo>
                  <a:pt x="19946" y="18909"/>
                  <a:pt x="20659" y="20121"/>
                  <a:pt x="21600" y="21289"/>
                </a:cubicBezTo>
              </a:path>
            </a:pathLst>
          </a:cu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15257524" y="6079925"/>
            <a:ext cx="3218632" cy="6061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9" extrusionOk="0">
                <a:moveTo>
                  <a:pt x="0" y="54"/>
                </a:moveTo>
                <a:cubicBezTo>
                  <a:pt x="2842" y="-161"/>
                  <a:pt x="5723" y="271"/>
                  <a:pt x="7925" y="1243"/>
                </a:cubicBezTo>
                <a:cubicBezTo>
                  <a:pt x="10454" y="2359"/>
                  <a:pt x="11757" y="4018"/>
                  <a:pt x="12458" y="5717"/>
                </a:cubicBezTo>
                <a:cubicBezTo>
                  <a:pt x="13327" y="7823"/>
                  <a:pt x="13324" y="9990"/>
                  <a:pt x="13307" y="12143"/>
                </a:cubicBezTo>
                <a:cubicBezTo>
                  <a:pt x="13288" y="14481"/>
                  <a:pt x="13313" y="16911"/>
                  <a:pt x="15665" y="18899"/>
                </a:cubicBezTo>
                <a:cubicBezTo>
                  <a:pt x="17051" y="20071"/>
                  <a:pt x="19140" y="20965"/>
                  <a:pt x="21600" y="21439"/>
                </a:cubicBezTo>
              </a:path>
            </a:pathLst>
          </a:custGeom>
          <a:ln w="1016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15211862" y="8350079"/>
            <a:ext cx="3050748" cy="3815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93" y="2134"/>
                  <a:pt x="1653" y="4357"/>
                  <a:pt x="1964" y="6620"/>
                </a:cubicBezTo>
                <a:cubicBezTo>
                  <a:pt x="2293" y="9013"/>
                  <a:pt x="2232" y="11445"/>
                  <a:pt x="2928" y="13789"/>
                </a:cubicBezTo>
                <a:cubicBezTo>
                  <a:pt x="3482" y="15651"/>
                  <a:pt x="4539" y="17446"/>
                  <a:pt x="6472" y="18572"/>
                </a:cubicBezTo>
                <a:cubicBezTo>
                  <a:pt x="8055" y="19494"/>
                  <a:pt x="10011" y="19826"/>
                  <a:pt x="11927" y="20133"/>
                </a:cubicBezTo>
                <a:cubicBezTo>
                  <a:pt x="15145" y="20648"/>
                  <a:pt x="18370" y="21137"/>
                  <a:pt x="21600" y="21600"/>
                </a:cubicBezTo>
              </a:path>
            </a:pathLst>
          </a:cu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0" name="Line"/>
          <p:cNvSpPr/>
          <p:nvPr/>
        </p:nvSpPr>
        <p:spPr>
          <a:xfrm>
            <a:off x="19186760" y="4965879"/>
            <a:ext cx="3702769" cy="7120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9" extrusionOk="0">
                <a:moveTo>
                  <a:pt x="0" y="166"/>
                </a:moveTo>
                <a:cubicBezTo>
                  <a:pt x="4168" y="-311"/>
                  <a:pt x="8531" y="250"/>
                  <a:pt x="11766" y="1678"/>
                </a:cubicBezTo>
                <a:cubicBezTo>
                  <a:pt x="17061" y="4016"/>
                  <a:pt x="17978" y="7817"/>
                  <a:pt x="18344" y="11409"/>
                </a:cubicBezTo>
                <a:cubicBezTo>
                  <a:pt x="18557" y="13505"/>
                  <a:pt x="18681" y="15610"/>
                  <a:pt x="19471" y="17670"/>
                </a:cubicBezTo>
                <a:cubicBezTo>
                  <a:pt x="19946" y="18909"/>
                  <a:pt x="20659" y="20121"/>
                  <a:pt x="21600" y="21289"/>
                </a:cubicBezTo>
              </a:path>
            </a:pathLst>
          </a:custGeom>
          <a:ln w="1016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1" name="Line"/>
          <p:cNvSpPr/>
          <p:nvPr/>
        </p:nvSpPr>
        <p:spPr>
          <a:xfrm>
            <a:off x="19242141" y="6090411"/>
            <a:ext cx="3218632" cy="6061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9" extrusionOk="0">
                <a:moveTo>
                  <a:pt x="0" y="54"/>
                </a:moveTo>
                <a:cubicBezTo>
                  <a:pt x="2842" y="-161"/>
                  <a:pt x="5723" y="271"/>
                  <a:pt x="7925" y="1243"/>
                </a:cubicBezTo>
                <a:cubicBezTo>
                  <a:pt x="10454" y="2359"/>
                  <a:pt x="11757" y="4018"/>
                  <a:pt x="12458" y="5717"/>
                </a:cubicBezTo>
                <a:cubicBezTo>
                  <a:pt x="13327" y="7823"/>
                  <a:pt x="13324" y="9990"/>
                  <a:pt x="13307" y="12143"/>
                </a:cubicBezTo>
                <a:cubicBezTo>
                  <a:pt x="13288" y="14481"/>
                  <a:pt x="13313" y="16911"/>
                  <a:pt x="15665" y="18899"/>
                </a:cubicBezTo>
                <a:cubicBezTo>
                  <a:pt x="17051" y="20071"/>
                  <a:pt x="19140" y="20965"/>
                  <a:pt x="21600" y="21439"/>
                </a:cubicBezTo>
              </a:path>
            </a:pathLst>
          </a:custGeom>
          <a:ln w="1016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2" name="Line"/>
          <p:cNvSpPr/>
          <p:nvPr/>
        </p:nvSpPr>
        <p:spPr>
          <a:xfrm>
            <a:off x="19196479" y="8360565"/>
            <a:ext cx="3050748" cy="381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93" y="2134"/>
                  <a:pt x="1653" y="4357"/>
                  <a:pt x="1964" y="6620"/>
                </a:cubicBezTo>
                <a:cubicBezTo>
                  <a:pt x="2293" y="9013"/>
                  <a:pt x="2232" y="11445"/>
                  <a:pt x="2928" y="13789"/>
                </a:cubicBezTo>
                <a:cubicBezTo>
                  <a:pt x="3482" y="15651"/>
                  <a:pt x="4539" y="17446"/>
                  <a:pt x="6472" y="18572"/>
                </a:cubicBezTo>
                <a:cubicBezTo>
                  <a:pt x="8055" y="19494"/>
                  <a:pt x="10011" y="19826"/>
                  <a:pt x="11927" y="20133"/>
                </a:cubicBezTo>
                <a:cubicBezTo>
                  <a:pt x="15145" y="20648"/>
                  <a:pt x="18370" y="21137"/>
                  <a:pt x="21600" y="21600"/>
                </a:cubicBezTo>
              </a:path>
            </a:pathLst>
          </a:cu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tatus of manuscript section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r>
              <a:t>Status of manuscript sections… </a:t>
            </a:r>
          </a:p>
        </p:txBody>
      </p:sp>
      <p:graphicFrame>
        <p:nvGraphicFramePr>
          <p:cNvPr id="285" name="Table"/>
          <p:cNvGraphicFramePr/>
          <p:nvPr/>
        </p:nvGraphicFramePr>
        <p:xfrm>
          <a:off x="1756741" y="3347059"/>
          <a:ext cx="9525001" cy="9296401"/>
        </p:xfrm>
        <a:graphic>
          <a:graphicData uri="http://schemas.openxmlformats.org/drawingml/2006/table">
            <a:tbl>
              <a:tblPr firstRow="1" firstCol="1">
                <a:tableStyleId>{EEE7283C-3CF3-47DC-8721-378D4A62B228}</a:tableStyleId>
              </a:tblPr>
              <a:tblGrid>
                <a:gridCol w="47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6242"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solidFill>
                            <a:srgbClr val="FFFFFF"/>
                          </a:solidFill>
                          <a:sym typeface="Helvetica Neue Medium"/>
                        </a:rPr>
                        <a:t>Algorithm Manuscript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Abstract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Introduction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Methods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Results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Discussion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Conclusion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6" name="Dingbat Check"/>
          <p:cNvSpPr/>
          <p:nvPr/>
        </p:nvSpPr>
        <p:spPr>
          <a:xfrm>
            <a:off x="8381877" y="4962593"/>
            <a:ext cx="816792" cy="776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7" name="Dingbat X"/>
          <p:cNvSpPr/>
          <p:nvPr/>
        </p:nvSpPr>
        <p:spPr>
          <a:xfrm>
            <a:off x="8381877" y="8847180"/>
            <a:ext cx="816792" cy="9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8" name="Dingbat X"/>
          <p:cNvSpPr/>
          <p:nvPr/>
        </p:nvSpPr>
        <p:spPr>
          <a:xfrm>
            <a:off x="8381877" y="10158937"/>
            <a:ext cx="816792" cy="9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9" name="Dingbat X"/>
          <p:cNvSpPr/>
          <p:nvPr/>
        </p:nvSpPr>
        <p:spPr>
          <a:xfrm>
            <a:off x="8381877" y="6178779"/>
            <a:ext cx="816792" cy="9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0" name="Dingbat Check"/>
          <p:cNvSpPr/>
          <p:nvPr/>
        </p:nvSpPr>
        <p:spPr>
          <a:xfrm>
            <a:off x="8381877" y="7511316"/>
            <a:ext cx="816792" cy="776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1" name="Dingbat Check"/>
          <p:cNvSpPr/>
          <p:nvPr/>
        </p:nvSpPr>
        <p:spPr>
          <a:xfrm>
            <a:off x="8381877" y="11515580"/>
            <a:ext cx="816792" cy="776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292" name="Table"/>
          <p:cNvGraphicFramePr/>
          <p:nvPr/>
        </p:nvGraphicFramePr>
        <p:xfrm>
          <a:off x="12467570" y="3347059"/>
          <a:ext cx="9525001" cy="9296401"/>
        </p:xfrm>
        <a:graphic>
          <a:graphicData uri="http://schemas.openxmlformats.org/drawingml/2006/table">
            <a:tbl>
              <a:tblPr firstRow="1" firstCol="1">
                <a:tableStyleId>{EEE7283C-3CF3-47DC-8721-378D4A62B228}</a:tableStyleId>
              </a:tblPr>
              <a:tblGrid>
                <a:gridCol w="47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6242"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solidFill>
                            <a:srgbClr val="FFFFFF"/>
                          </a:solidFill>
                          <a:sym typeface="Helvetica Neue Medium"/>
                        </a:rPr>
                        <a:t>Physics Manuscript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Abstract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Introduction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Methods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Results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Discussion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rgbClr val="FFFFFF"/>
                          </a:solidFill>
                          <a:sym typeface="Helvetica Neue Medium"/>
                        </a:rPr>
                        <a:t>Conclusion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3" name="Dingbat X"/>
          <p:cNvSpPr/>
          <p:nvPr/>
        </p:nvSpPr>
        <p:spPr>
          <a:xfrm>
            <a:off x="19092705" y="10158937"/>
            <a:ext cx="816792" cy="9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4" name="Dingbat X"/>
          <p:cNvSpPr/>
          <p:nvPr/>
        </p:nvSpPr>
        <p:spPr>
          <a:xfrm>
            <a:off x="19092705" y="6178779"/>
            <a:ext cx="816792" cy="9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5" name="Dingbat X"/>
          <p:cNvSpPr/>
          <p:nvPr/>
        </p:nvSpPr>
        <p:spPr>
          <a:xfrm>
            <a:off x="19092705" y="4868088"/>
            <a:ext cx="816792" cy="9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6" name="Dingbat X"/>
          <p:cNvSpPr/>
          <p:nvPr/>
        </p:nvSpPr>
        <p:spPr>
          <a:xfrm>
            <a:off x="19092705" y="7536489"/>
            <a:ext cx="816792" cy="9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7" name="Dingbat Check"/>
          <p:cNvSpPr/>
          <p:nvPr/>
        </p:nvSpPr>
        <p:spPr>
          <a:xfrm>
            <a:off x="19092705" y="8941685"/>
            <a:ext cx="816792" cy="776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8" name="Dingbat X"/>
          <p:cNvSpPr/>
          <p:nvPr/>
        </p:nvSpPr>
        <p:spPr>
          <a:xfrm>
            <a:off x="19092705" y="11421076"/>
            <a:ext cx="816792" cy="9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Custom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Helvetica Neue</vt:lpstr>
      <vt:lpstr>Helvetica Neue Light</vt:lpstr>
      <vt:lpstr>Helvetica Neue Medium</vt:lpstr>
      <vt:lpstr>White</vt:lpstr>
      <vt:lpstr>Guided Machine Learning</vt:lpstr>
      <vt:lpstr>General breakdown… (anything missing?)</vt:lpstr>
      <vt:lpstr>Workflow: performed for each motif (BB, C2, δ) </vt:lpstr>
      <vt:lpstr>Plots needed for algorithm publication</vt:lpstr>
      <vt:lpstr>Status of manuscript sections…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Machine Learning</dc:title>
  <dc:creator>Mohannad Elhamod</dc:creator>
  <cp:lastModifiedBy>Mohannad Elhamod</cp:lastModifiedBy>
  <cp:revision>2</cp:revision>
  <dcterms:modified xsi:type="dcterms:W3CDTF">2019-09-17T16:19:17Z</dcterms:modified>
</cp:coreProperties>
</file>