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4" r:id="rId14"/>
    <p:sldId id="269" r:id="rId15"/>
    <p:sldId id="270" r:id="rId16"/>
    <p:sldId id="273" r:id="rId17"/>
    <p:sldId id="276" r:id="rId18"/>
    <p:sldId id="277" r:id="rId19"/>
    <p:sldId id="278" r:id="rId20"/>
    <p:sldId id="280" r:id="rId21"/>
    <p:sldId id="281" r:id="rId22"/>
    <p:sldId id="272" r:id="rId23"/>
    <p:sldId id="274" r:id="rId24"/>
    <p:sldId id="279" r:id="rId25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2" y="24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C097048A-1C24-4278-9EAE-7E086D8B8F1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29.jpg"/><Relationship Id="rId18" Type="http://schemas.openxmlformats.org/officeDocument/2006/relationships/image" Target="../media/image3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12" Type="http://schemas.openxmlformats.org/officeDocument/2006/relationships/image" Target="../media/image28.jpg"/><Relationship Id="rId17" Type="http://schemas.openxmlformats.org/officeDocument/2006/relationships/image" Target="../media/image33.jpg"/><Relationship Id="rId2" Type="http://schemas.openxmlformats.org/officeDocument/2006/relationships/image" Target="../media/image18.jpg"/><Relationship Id="rId16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11" Type="http://schemas.openxmlformats.org/officeDocument/2006/relationships/image" Target="../media/image27.jpg"/><Relationship Id="rId5" Type="http://schemas.openxmlformats.org/officeDocument/2006/relationships/image" Target="../media/image21.jpg"/><Relationship Id="rId15" Type="http://schemas.openxmlformats.org/officeDocument/2006/relationships/image" Target="../media/image31.jpg"/><Relationship Id="rId10" Type="http://schemas.openxmlformats.org/officeDocument/2006/relationships/image" Target="../media/image26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Relationship Id="rId14" Type="http://schemas.openxmlformats.org/officeDocument/2006/relationships/image" Target="../media/image3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13" Type="http://schemas.openxmlformats.org/officeDocument/2006/relationships/image" Target="../media/image52.jpg"/><Relationship Id="rId18" Type="http://schemas.openxmlformats.org/officeDocument/2006/relationships/image" Target="../media/image57.jpg"/><Relationship Id="rId3" Type="http://schemas.openxmlformats.org/officeDocument/2006/relationships/image" Target="../media/image42.jpg"/><Relationship Id="rId7" Type="http://schemas.openxmlformats.org/officeDocument/2006/relationships/image" Target="../media/image46.jpg"/><Relationship Id="rId12" Type="http://schemas.openxmlformats.org/officeDocument/2006/relationships/image" Target="../media/image51.jpg"/><Relationship Id="rId17" Type="http://schemas.openxmlformats.org/officeDocument/2006/relationships/image" Target="../media/image56.jpg"/><Relationship Id="rId2" Type="http://schemas.openxmlformats.org/officeDocument/2006/relationships/image" Target="../media/image41.jpg"/><Relationship Id="rId16" Type="http://schemas.openxmlformats.org/officeDocument/2006/relationships/image" Target="../media/image5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jpg"/><Relationship Id="rId11" Type="http://schemas.openxmlformats.org/officeDocument/2006/relationships/image" Target="../media/image50.jpg"/><Relationship Id="rId5" Type="http://schemas.openxmlformats.org/officeDocument/2006/relationships/image" Target="../media/image44.jpg"/><Relationship Id="rId15" Type="http://schemas.openxmlformats.org/officeDocument/2006/relationships/image" Target="../media/image54.jpg"/><Relationship Id="rId10" Type="http://schemas.openxmlformats.org/officeDocument/2006/relationships/image" Target="../media/image49.jpg"/><Relationship Id="rId19" Type="http://schemas.openxmlformats.org/officeDocument/2006/relationships/image" Target="../media/image58.jpg"/><Relationship Id="rId4" Type="http://schemas.openxmlformats.org/officeDocument/2006/relationships/image" Target="../media/image43.jpg"/><Relationship Id="rId9" Type="http://schemas.openxmlformats.org/officeDocument/2006/relationships/image" Target="../media/image48.jpg"/><Relationship Id="rId14" Type="http://schemas.openxmlformats.org/officeDocument/2006/relationships/image" Target="../media/image5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g"/><Relationship Id="rId13" Type="http://schemas.openxmlformats.org/officeDocument/2006/relationships/image" Target="../media/image73.jpg"/><Relationship Id="rId18" Type="http://schemas.openxmlformats.org/officeDocument/2006/relationships/image" Target="../media/image78.jpg"/><Relationship Id="rId3" Type="http://schemas.openxmlformats.org/officeDocument/2006/relationships/image" Target="../media/image63.jpg"/><Relationship Id="rId7" Type="http://schemas.openxmlformats.org/officeDocument/2006/relationships/image" Target="../media/image67.jpg"/><Relationship Id="rId12" Type="http://schemas.openxmlformats.org/officeDocument/2006/relationships/image" Target="../media/image72.jpg"/><Relationship Id="rId17" Type="http://schemas.openxmlformats.org/officeDocument/2006/relationships/image" Target="../media/image77.jpg"/><Relationship Id="rId2" Type="http://schemas.openxmlformats.org/officeDocument/2006/relationships/image" Target="../media/image62.jpg"/><Relationship Id="rId16" Type="http://schemas.openxmlformats.org/officeDocument/2006/relationships/image" Target="../media/image7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jpg"/><Relationship Id="rId11" Type="http://schemas.openxmlformats.org/officeDocument/2006/relationships/image" Target="../media/image71.jpg"/><Relationship Id="rId5" Type="http://schemas.openxmlformats.org/officeDocument/2006/relationships/image" Target="../media/image65.jpg"/><Relationship Id="rId15" Type="http://schemas.openxmlformats.org/officeDocument/2006/relationships/image" Target="../media/image75.jpg"/><Relationship Id="rId10" Type="http://schemas.openxmlformats.org/officeDocument/2006/relationships/image" Target="../media/image70.jpg"/><Relationship Id="rId19" Type="http://schemas.openxmlformats.org/officeDocument/2006/relationships/image" Target="../media/image79.jpg"/><Relationship Id="rId4" Type="http://schemas.openxmlformats.org/officeDocument/2006/relationships/image" Target="../media/image64.jpg"/><Relationship Id="rId9" Type="http://schemas.openxmlformats.org/officeDocument/2006/relationships/image" Target="../media/image69.jpg"/><Relationship Id="rId14" Type="http://schemas.openxmlformats.org/officeDocument/2006/relationships/image" Target="../media/image74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45720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Classifying objects with undefined data with Principal Component Analysis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29560" y="2560320"/>
            <a:ext cx="9071640" cy="4389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fill in the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blanks</a:t>
            </a:r>
          </a:p>
          <a:p>
            <a:pPr algn="ctr"/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Presented by Andy Webber</a:t>
            </a:r>
          </a:p>
          <a:p>
            <a:pPr algn="ctr"/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and PowerPoint available at</a:t>
            </a:r>
          </a:p>
          <a:p>
            <a:pPr algn="ctr"/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https://github.com/andygwebber/Gap_project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1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9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493" y="2795138"/>
            <a:ext cx="9071640" cy="1262160"/>
          </a:xfrm>
        </p:spPr>
        <p:txBody>
          <a:bodyPr/>
          <a:lstStyle/>
          <a:p>
            <a:r>
              <a:rPr lang="en-US" dirty="0" smtClean="0"/>
              <a:t>What do we do when data is undefined?</a:t>
            </a:r>
          </a:p>
          <a:p>
            <a:r>
              <a:rPr lang="en-US" dirty="0" smtClean="0"/>
              <a:t>Isn't that what this talk was supposed to be about?</a:t>
            </a:r>
          </a:p>
          <a:p>
            <a:r>
              <a:rPr lang="en-US" dirty="0" smtClean="0"/>
              <a:t>Lets look at some vectors with missing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4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fill in the blanks?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493" y="3515575"/>
            <a:ext cx="9071640" cy="1262160"/>
          </a:xfrm>
        </p:spPr>
        <p:txBody>
          <a:bodyPr/>
          <a:lstStyle/>
          <a:p>
            <a:r>
              <a:rPr lang="en-US" dirty="0" smtClean="0"/>
              <a:t>The traditional approach in machine learning is to fill in the mean value wherever we have an undefined value.</a:t>
            </a:r>
          </a:p>
          <a:p>
            <a:r>
              <a:rPr lang="en-US" dirty="0" smtClean="0"/>
              <a:t>I am introducing another approach using the principal components. </a:t>
            </a:r>
          </a:p>
          <a:p>
            <a:r>
              <a:rPr lang="en-US" dirty="0" smtClean="0"/>
              <a:t>R Everson and L </a:t>
            </a:r>
            <a:r>
              <a:rPr lang="en-US" dirty="0" err="1" smtClean="0"/>
              <a:t>Sirovich</a:t>
            </a:r>
            <a:r>
              <a:rPr lang="en-US" dirty="0" smtClean="0"/>
              <a:t> “The </a:t>
            </a:r>
            <a:r>
              <a:rPr lang="en-US" dirty="0" err="1" smtClean="0"/>
              <a:t>Karhunen-Loeve</a:t>
            </a:r>
            <a:r>
              <a:rPr lang="en-US" dirty="0" smtClean="0"/>
              <a:t> Procedure for </a:t>
            </a:r>
            <a:r>
              <a:rPr lang="en-US" dirty="0" err="1" smtClean="0"/>
              <a:t>Gappy</a:t>
            </a:r>
            <a:r>
              <a:rPr lang="en-US" dirty="0" smtClean="0"/>
              <a:t> Data”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09" y="977568"/>
            <a:ext cx="8623044" cy="574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914400"/>
            <a:ext cx="4713320" cy="5760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914400"/>
            <a:ext cx="4713320" cy="5760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914400"/>
            <a:ext cx="4713320" cy="5760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914400"/>
            <a:ext cx="4713320" cy="5760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914400"/>
            <a:ext cx="4713320" cy="5760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914400"/>
            <a:ext cx="4713320" cy="5760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914400"/>
            <a:ext cx="4713320" cy="5760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914400"/>
            <a:ext cx="4713320" cy="5760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914400"/>
            <a:ext cx="4713320" cy="5760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914400"/>
            <a:ext cx="4713320" cy="5760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914400"/>
            <a:ext cx="4713320" cy="57607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914400"/>
            <a:ext cx="4713320" cy="57607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914400"/>
            <a:ext cx="4713320" cy="57607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914400"/>
            <a:ext cx="4713320" cy="5760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914400"/>
            <a:ext cx="4713320" cy="5760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914400"/>
            <a:ext cx="4713320" cy="5760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914400"/>
            <a:ext cx="4713320" cy="5760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640080"/>
            <a:ext cx="5303520" cy="648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3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recognition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We identify the images using a Convolutional Neural Network (CNN).</a:t>
            </a:r>
          </a:p>
          <a:p>
            <a:r>
              <a:rPr lang="en-US" dirty="0" smtClean="0"/>
              <a:t>Written in </a:t>
            </a:r>
            <a:r>
              <a:rPr lang="en-US" dirty="0" err="1" smtClean="0"/>
              <a:t>Keras</a:t>
            </a:r>
            <a:r>
              <a:rPr lang="en-US" dirty="0" smtClean="0"/>
              <a:t> and run with </a:t>
            </a:r>
            <a:r>
              <a:rPr lang="en-US" dirty="0" err="1" smtClean="0"/>
              <a:t>TensorFlow</a:t>
            </a:r>
            <a:r>
              <a:rPr lang="en-US" dirty="0" smtClean="0"/>
              <a:t> backend.</a:t>
            </a:r>
          </a:p>
          <a:p>
            <a:r>
              <a:rPr lang="en-US" dirty="0" smtClean="0"/>
              <a:t>Two convolutional layers and one fully connected layer.</a:t>
            </a:r>
          </a:p>
          <a:p>
            <a:r>
              <a:rPr lang="en-US" dirty="0" smtClean="0"/>
              <a:t>The model trained for 50 epochs.</a:t>
            </a:r>
          </a:p>
          <a:p>
            <a:r>
              <a:rPr lang="en-US" dirty="0" smtClean="0"/>
              <a:t>Error rate for unmarred data was 1.3 percent.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4" y="1953491"/>
            <a:ext cx="9887605" cy="367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689"/>
            <a:ext cx="73152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methods are well known</a:t>
            </a:r>
          </a:p>
        </p:txBody>
      </p:sp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503640" y="1942560"/>
            <a:ext cx="9071640" cy="464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We can fit image to any number of components.</a:t>
            </a:r>
          </a:p>
          <a:p>
            <a:r>
              <a:rPr lang="en-US" dirty="0" smtClean="0"/>
              <a:t>More is not necessarily better</a:t>
            </a:r>
          </a:p>
          <a:p>
            <a:r>
              <a:rPr lang="en-US" dirty="0" smtClean="0"/>
              <a:t>Image with 0.6 unknown is best fit by 50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3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"/>
            <a:ext cx="73152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01320"/>
            <a:ext cx="9794928" cy="1262160"/>
          </a:xfrm>
        </p:spPr>
        <p:txBody>
          <a:bodyPr/>
          <a:lstStyle/>
          <a:p>
            <a:r>
              <a:rPr lang="en-US" dirty="0" smtClean="0"/>
              <a:t>Now restore from partially defined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40764" y="3612557"/>
            <a:ext cx="9071640" cy="1262160"/>
          </a:xfrm>
        </p:spPr>
        <p:txBody>
          <a:bodyPr/>
          <a:lstStyle/>
          <a:p>
            <a:r>
              <a:rPr lang="en-US" dirty="0" smtClean="0"/>
              <a:t>In previous example I had a set of fully defined images to form my components.</a:t>
            </a:r>
          </a:p>
          <a:p>
            <a:r>
              <a:rPr lang="en-US" dirty="0" smtClean="0"/>
              <a:t>What do I do if I only have partially defined images?</a:t>
            </a:r>
          </a:p>
          <a:p>
            <a:pPr lvl="1"/>
            <a:r>
              <a:rPr lang="en-US" dirty="0" smtClean="0"/>
              <a:t>1) </a:t>
            </a:r>
            <a:r>
              <a:rPr lang="en-US" dirty="0"/>
              <a:t>C</a:t>
            </a:r>
            <a:r>
              <a:rPr lang="en-US" dirty="0" smtClean="0"/>
              <a:t>alculate a mean image using only known data.</a:t>
            </a:r>
          </a:p>
          <a:p>
            <a:pPr lvl="1"/>
            <a:r>
              <a:rPr lang="en-US" dirty="0" smtClean="0"/>
              <a:t>2) On all images, replace undefined values with mean values</a:t>
            </a:r>
          </a:p>
          <a:p>
            <a:pPr lvl="1"/>
            <a:r>
              <a:rPr lang="en-US" dirty="0" smtClean="0"/>
              <a:t>3) </a:t>
            </a:r>
            <a:r>
              <a:rPr lang="en-US" dirty="0"/>
              <a:t>F</a:t>
            </a:r>
            <a:r>
              <a:rPr lang="en-US" dirty="0" smtClean="0"/>
              <a:t>orm a set of principal components from this modified set of images.</a:t>
            </a:r>
          </a:p>
          <a:p>
            <a:pPr lvl="1"/>
            <a:r>
              <a:rPr lang="en-US" dirty="0" smtClean="0"/>
              <a:t>4) Restore images using this set of principal components and repeat process for multiple iterations.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005840"/>
            <a:ext cx="5263392" cy="5760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005840"/>
            <a:ext cx="5263392" cy="5760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005840"/>
            <a:ext cx="5263392" cy="5760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005840"/>
            <a:ext cx="5263392" cy="5760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005840"/>
            <a:ext cx="5263392" cy="5760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005840"/>
            <a:ext cx="5263392" cy="5760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005840"/>
            <a:ext cx="5263392" cy="5760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005840"/>
            <a:ext cx="5263392" cy="5760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005840"/>
            <a:ext cx="5263392" cy="5760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005840"/>
            <a:ext cx="5263392" cy="5760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005840"/>
            <a:ext cx="5263392" cy="57607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005840"/>
            <a:ext cx="5263392" cy="57607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005840"/>
            <a:ext cx="5263392" cy="57607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005840"/>
            <a:ext cx="5263392" cy="5760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005840"/>
            <a:ext cx="5263392" cy="5760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005840"/>
            <a:ext cx="5263392" cy="5760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005840"/>
            <a:ext cx="5263392" cy="5760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005840"/>
            <a:ext cx="5263392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2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"/>
            <a:ext cx="73152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9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if data looks like</a:t>
            </a:r>
          </a:p>
        </p:txBody>
      </p:sp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503640" y="1866960"/>
            <a:ext cx="9071640" cy="479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true dimensionality of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32" y="1765058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will not work so well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620" y="1687566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Properties of Principal Component Analysis (PCA)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5" y="1897133"/>
            <a:ext cx="8243336" cy="5495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-3082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-967744" y="350007"/>
            <a:ext cx="10543384" cy="57986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1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15375</TotalTime>
  <Words>301</Words>
  <Application>Microsoft Office PowerPoint</Application>
  <PresentationFormat>Custom</PresentationFormat>
  <Paragraphs>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Missing data</vt:lpstr>
      <vt:lpstr>PowerPoint Presentation</vt:lpstr>
      <vt:lpstr>How to fill in the blanks?</vt:lpstr>
      <vt:lpstr>PowerPoint Presentation</vt:lpstr>
      <vt:lpstr>PowerPoint Presentation</vt:lpstr>
      <vt:lpstr>Image recognition </vt:lpstr>
      <vt:lpstr>PowerPoint Presentation</vt:lpstr>
      <vt:lpstr>PowerPoint Presentation</vt:lpstr>
      <vt:lpstr>Overfitting</vt:lpstr>
      <vt:lpstr>PowerPoint Presentation</vt:lpstr>
      <vt:lpstr>Now restore from partially defined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Andy Webber</dc:creator>
  <dc:description/>
  <cp:lastModifiedBy>Andy Webber</cp:lastModifiedBy>
  <cp:revision>47</cp:revision>
  <dcterms:created xsi:type="dcterms:W3CDTF">2018-06-13T20:24:57Z</dcterms:created>
  <dcterms:modified xsi:type="dcterms:W3CDTF">2018-07-14T17:33:16Z</dcterms:modified>
  <dc:language>en-US</dc:language>
</cp:coreProperties>
</file>