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14400213" cy="61198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001553"/>
            <a:ext cx="1080016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214319"/>
            <a:ext cx="1080016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31C1-9559-4312-B5D0-F2F8413B41E4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54E-6019-4CFA-AE3D-FE4A4C41E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63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31C1-9559-4312-B5D0-F2F8413B41E4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54E-6019-4CFA-AE3D-FE4A4C41E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99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25823"/>
            <a:ext cx="3105046" cy="518625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25823"/>
            <a:ext cx="9135135" cy="518625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31C1-9559-4312-B5D0-F2F8413B41E4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54E-6019-4CFA-AE3D-FE4A4C41E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59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31C1-9559-4312-B5D0-F2F8413B41E4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54E-6019-4CFA-AE3D-FE4A4C41E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04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525704"/>
            <a:ext cx="12420184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095459"/>
            <a:ext cx="12420184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31C1-9559-4312-B5D0-F2F8413B41E4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54E-6019-4CFA-AE3D-FE4A4C41E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31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629117"/>
            <a:ext cx="6120091" cy="388296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629117"/>
            <a:ext cx="6120091" cy="388296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31C1-9559-4312-B5D0-F2F8413B41E4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54E-6019-4CFA-AE3D-FE4A4C41E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37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25824"/>
            <a:ext cx="12420184" cy="118288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500205"/>
            <a:ext cx="6091965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235432"/>
            <a:ext cx="6091965" cy="328798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500205"/>
            <a:ext cx="612196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235432"/>
            <a:ext cx="6121966" cy="328798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31C1-9559-4312-B5D0-F2F8413B41E4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54E-6019-4CFA-AE3D-FE4A4C41E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90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31C1-9559-4312-B5D0-F2F8413B41E4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54E-6019-4CFA-AE3D-FE4A4C41E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11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31C1-9559-4312-B5D0-F2F8413B41E4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54E-6019-4CFA-AE3D-FE4A4C41E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67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07988"/>
            <a:ext cx="4644443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881140"/>
            <a:ext cx="7290108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835944"/>
            <a:ext cx="4644443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31C1-9559-4312-B5D0-F2F8413B41E4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54E-6019-4CFA-AE3D-FE4A4C41E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55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07988"/>
            <a:ext cx="4644443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881140"/>
            <a:ext cx="7290108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835944"/>
            <a:ext cx="4644443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31C1-9559-4312-B5D0-F2F8413B41E4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654E-6019-4CFA-AE3D-FE4A4C41E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00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25824"/>
            <a:ext cx="12420184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629117"/>
            <a:ext cx="12420184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5672161"/>
            <a:ext cx="324004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531C1-9559-4312-B5D0-F2F8413B41E4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5672161"/>
            <a:ext cx="4860072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5672161"/>
            <a:ext cx="324004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654E-6019-4CFA-AE3D-FE4A4C41E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3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箭頭接點 169"/>
          <p:cNvCxnSpPr/>
          <p:nvPr/>
        </p:nvCxnSpPr>
        <p:spPr>
          <a:xfrm>
            <a:off x="13468623" y="1878380"/>
            <a:ext cx="0" cy="60443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414" y="920094"/>
            <a:ext cx="1588417" cy="1191313"/>
          </a:xfrm>
          <a:prstGeom prst="rect">
            <a:avLst/>
          </a:prstGeom>
        </p:spPr>
      </p:pic>
      <p:grpSp>
        <p:nvGrpSpPr>
          <p:cNvPr id="243" name="群組 242"/>
          <p:cNvGrpSpPr/>
          <p:nvPr/>
        </p:nvGrpSpPr>
        <p:grpSpPr>
          <a:xfrm>
            <a:off x="2391868" y="3988455"/>
            <a:ext cx="3364437" cy="1334069"/>
            <a:chOff x="1694212" y="922287"/>
            <a:chExt cx="3364437" cy="1334070"/>
          </a:xfrm>
        </p:grpSpPr>
        <p:sp>
          <p:nvSpPr>
            <p:cNvPr id="244" name="文字方塊 243"/>
            <p:cNvSpPr txBox="1"/>
            <p:nvPr/>
          </p:nvSpPr>
          <p:spPr>
            <a:xfrm rot="3316844">
              <a:off x="3617278" y="1367838"/>
              <a:ext cx="339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6000" dirty="0">
                  <a:latin typeface="+mj-lt"/>
                </a:rPr>
                <a:t>}</a:t>
              </a:r>
              <a:endParaRPr kumimoji="1" lang="zh-TW" altLang="en-US" sz="7200" dirty="0">
                <a:latin typeface="+mj-lt"/>
              </a:endParaRPr>
            </a:p>
          </p:txBody>
        </p:sp>
        <p:grpSp>
          <p:nvGrpSpPr>
            <p:cNvPr id="245" name="群組 244"/>
            <p:cNvGrpSpPr/>
            <p:nvPr/>
          </p:nvGrpSpPr>
          <p:grpSpPr>
            <a:xfrm>
              <a:off x="1694212" y="1218286"/>
              <a:ext cx="1356980" cy="590301"/>
              <a:chOff x="2069781" y="1841227"/>
              <a:chExt cx="1356980" cy="590301"/>
            </a:xfrm>
          </p:grpSpPr>
          <p:cxnSp>
            <p:nvCxnSpPr>
              <p:cNvPr id="267" name="直線接點 266"/>
              <p:cNvCxnSpPr/>
              <p:nvPr/>
            </p:nvCxnSpPr>
            <p:spPr>
              <a:xfrm flipH="1">
                <a:off x="2069781" y="1841227"/>
                <a:ext cx="1356980" cy="259776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線接點 267"/>
              <p:cNvCxnSpPr/>
              <p:nvPr/>
            </p:nvCxnSpPr>
            <p:spPr>
              <a:xfrm flipH="1">
                <a:off x="2083537" y="1966432"/>
                <a:ext cx="1235704" cy="152318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線接點 268"/>
              <p:cNvCxnSpPr/>
              <p:nvPr/>
            </p:nvCxnSpPr>
            <p:spPr>
              <a:xfrm flipH="1" flipV="1">
                <a:off x="2083943" y="2125636"/>
                <a:ext cx="703284" cy="305892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線接點 269"/>
              <p:cNvCxnSpPr/>
              <p:nvPr/>
            </p:nvCxnSpPr>
            <p:spPr>
              <a:xfrm flipH="1" flipV="1">
                <a:off x="2083226" y="2113502"/>
                <a:ext cx="711601" cy="188838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線接點 270"/>
              <p:cNvCxnSpPr/>
              <p:nvPr/>
            </p:nvCxnSpPr>
            <p:spPr>
              <a:xfrm flipH="1">
                <a:off x="2071116" y="2103538"/>
                <a:ext cx="871693" cy="17149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線接點 271"/>
              <p:cNvCxnSpPr/>
              <p:nvPr/>
            </p:nvCxnSpPr>
            <p:spPr>
              <a:xfrm flipH="1" flipV="1">
                <a:off x="2114167" y="2116944"/>
                <a:ext cx="701466" cy="72051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群組 245"/>
            <p:cNvGrpSpPr/>
            <p:nvPr/>
          </p:nvGrpSpPr>
          <p:grpSpPr>
            <a:xfrm>
              <a:off x="3013899" y="1067607"/>
              <a:ext cx="1039233" cy="482177"/>
              <a:chOff x="1985276" y="6474569"/>
              <a:chExt cx="1650820" cy="630917"/>
            </a:xfrm>
            <a:solidFill>
              <a:schemeClr val="accent1"/>
            </a:solidFill>
            <a:effectLst>
              <a:glow rad="127000">
                <a:schemeClr val="accent1"/>
              </a:glow>
            </a:effectLst>
          </p:grpSpPr>
          <p:sp>
            <p:nvSpPr>
              <p:cNvPr id="265" name="流程圖: 人工作業 9"/>
              <p:cNvSpPr/>
              <p:nvPr/>
            </p:nvSpPr>
            <p:spPr>
              <a:xfrm flipV="1">
                <a:off x="1985276" y="6474569"/>
                <a:ext cx="914400" cy="612648"/>
              </a:xfrm>
              <a:prstGeom prst="flowChartManualOperation">
                <a:avLst/>
              </a:prstGeom>
              <a:grpFill/>
              <a:ln w="0" cap="flat">
                <a:noFill/>
                <a:miter lim="800000"/>
              </a:ln>
              <a:scene3d>
                <a:camera prst="orthographicFront">
                  <a:rot lat="365560" lon="10598328" rev="16088285"/>
                </a:camera>
                <a:lightRig rig="threePt" dir="t">
                  <a:rot lat="0" lon="0" rev="10800000"/>
                </a:lightRig>
              </a:scene3d>
              <a:sp3d prstMaterial="matte">
                <a:bevelT w="0" h="381000"/>
                <a:bevelB w="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6" name="流程圖: 人工作業 10"/>
              <p:cNvSpPr/>
              <p:nvPr/>
            </p:nvSpPr>
            <p:spPr>
              <a:xfrm>
                <a:off x="2721696" y="6492838"/>
                <a:ext cx="914400" cy="612648"/>
              </a:xfrm>
              <a:prstGeom prst="flowChartManualOperation">
                <a:avLst/>
              </a:prstGeom>
              <a:grpFill/>
              <a:ln w="0" cap="flat">
                <a:noFill/>
                <a:miter lim="800000"/>
              </a:ln>
              <a:scene3d>
                <a:camera prst="orthographicFront">
                  <a:rot lat="366373" lon="10599535" rev="16080817"/>
                </a:camera>
                <a:lightRig rig="threePt" dir="t">
                  <a:rot lat="0" lon="0" rev="10800000"/>
                </a:lightRig>
              </a:scene3d>
              <a:sp3d prstMaterial="matte">
                <a:bevelT w="0" h="381000"/>
                <a:bevelB w="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47" name="群組 246"/>
            <p:cNvGrpSpPr/>
            <p:nvPr/>
          </p:nvGrpSpPr>
          <p:grpSpPr>
            <a:xfrm>
              <a:off x="2606176" y="1399254"/>
              <a:ext cx="1039233" cy="482177"/>
              <a:chOff x="1985276" y="6474569"/>
              <a:chExt cx="1650820" cy="630917"/>
            </a:xfrm>
            <a:solidFill>
              <a:schemeClr val="accent1"/>
            </a:solidFill>
            <a:effectLst>
              <a:glow rad="127000">
                <a:schemeClr val="accent1"/>
              </a:glow>
            </a:effectLst>
          </p:grpSpPr>
          <p:sp>
            <p:nvSpPr>
              <p:cNvPr id="263" name="流程圖: 人工作業 9"/>
              <p:cNvSpPr/>
              <p:nvPr/>
            </p:nvSpPr>
            <p:spPr>
              <a:xfrm flipV="1">
                <a:off x="1985276" y="6474569"/>
                <a:ext cx="914400" cy="612648"/>
              </a:xfrm>
              <a:prstGeom prst="flowChartManualOperation">
                <a:avLst/>
              </a:prstGeom>
              <a:grpFill/>
              <a:ln w="0" cap="flat">
                <a:noFill/>
                <a:miter lim="800000"/>
              </a:ln>
              <a:scene3d>
                <a:camera prst="orthographicFront">
                  <a:rot lat="365560" lon="10598328" rev="16088285"/>
                </a:camera>
                <a:lightRig rig="threePt" dir="t">
                  <a:rot lat="0" lon="0" rev="10800000"/>
                </a:lightRig>
              </a:scene3d>
              <a:sp3d prstMaterial="matte">
                <a:bevelT w="0" h="381000"/>
                <a:bevelB w="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4" name="流程圖: 人工作業 10"/>
              <p:cNvSpPr/>
              <p:nvPr/>
            </p:nvSpPr>
            <p:spPr>
              <a:xfrm>
                <a:off x="2721696" y="6492838"/>
                <a:ext cx="914400" cy="612648"/>
              </a:xfrm>
              <a:prstGeom prst="flowChartManualOperation">
                <a:avLst/>
              </a:prstGeom>
              <a:grpFill/>
              <a:ln w="0" cap="flat">
                <a:noFill/>
                <a:miter lim="800000"/>
              </a:ln>
              <a:scene3d>
                <a:camera prst="orthographicFront">
                  <a:rot lat="366373" lon="10599535" rev="16080817"/>
                </a:camera>
                <a:lightRig rig="threePt" dir="t">
                  <a:rot lat="0" lon="0" rev="10800000"/>
                </a:lightRig>
              </a:scene3d>
              <a:sp3d prstMaterial="matte">
                <a:bevelT w="0" h="381000"/>
                <a:bevelB w="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48" name="群組 247"/>
            <p:cNvGrpSpPr/>
            <p:nvPr/>
          </p:nvGrpSpPr>
          <p:grpSpPr>
            <a:xfrm>
              <a:off x="2406180" y="1523519"/>
              <a:ext cx="1039233" cy="482177"/>
              <a:chOff x="1985276" y="6474569"/>
              <a:chExt cx="1650820" cy="630917"/>
            </a:xfrm>
            <a:solidFill>
              <a:schemeClr val="accent1"/>
            </a:solidFill>
            <a:effectLst>
              <a:glow rad="127000">
                <a:schemeClr val="accent1"/>
              </a:glow>
            </a:effectLst>
          </p:grpSpPr>
          <p:sp>
            <p:nvSpPr>
              <p:cNvPr id="261" name="流程圖: 人工作業 9"/>
              <p:cNvSpPr/>
              <p:nvPr/>
            </p:nvSpPr>
            <p:spPr>
              <a:xfrm flipV="1">
                <a:off x="1985276" y="6474569"/>
                <a:ext cx="914400" cy="612648"/>
              </a:xfrm>
              <a:prstGeom prst="flowChartManualOperation">
                <a:avLst/>
              </a:prstGeom>
              <a:grpFill/>
              <a:ln w="0" cap="flat">
                <a:noFill/>
                <a:miter lim="800000"/>
              </a:ln>
              <a:scene3d>
                <a:camera prst="orthographicFront">
                  <a:rot lat="365560" lon="10598328" rev="16088285"/>
                </a:camera>
                <a:lightRig rig="threePt" dir="t">
                  <a:rot lat="0" lon="0" rev="10800000"/>
                </a:lightRig>
              </a:scene3d>
              <a:sp3d prstMaterial="matte">
                <a:bevelT w="0" h="381000"/>
                <a:bevelB w="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2" name="流程圖: 人工作業 10"/>
              <p:cNvSpPr/>
              <p:nvPr/>
            </p:nvSpPr>
            <p:spPr>
              <a:xfrm>
                <a:off x="2721696" y="6492838"/>
                <a:ext cx="914400" cy="612648"/>
              </a:xfrm>
              <a:prstGeom prst="flowChartManualOperation">
                <a:avLst/>
              </a:prstGeom>
              <a:grpFill/>
              <a:ln w="0" cap="flat">
                <a:noFill/>
                <a:miter lim="800000"/>
              </a:ln>
              <a:scene3d>
                <a:camera prst="orthographicFront">
                  <a:rot lat="366373" lon="10599535" rev="16080817"/>
                </a:camera>
                <a:lightRig rig="threePt" dir="t">
                  <a:rot lat="0" lon="0" rev="10800000"/>
                </a:lightRig>
              </a:scene3d>
              <a:sp3d prstMaterial="matte">
                <a:bevelT w="0" h="381000"/>
                <a:bevelB w="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49" name="文字方塊 248"/>
            <p:cNvSpPr txBox="1"/>
            <p:nvPr/>
          </p:nvSpPr>
          <p:spPr>
            <a:xfrm rot="19326678">
              <a:off x="3421204" y="1467575"/>
              <a:ext cx="684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dirty="0"/>
            </a:p>
          </p:txBody>
        </p:sp>
        <p:sp>
          <p:nvSpPr>
            <p:cNvPr id="250" name="文字方塊 249"/>
            <p:cNvSpPr txBox="1"/>
            <p:nvPr/>
          </p:nvSpPr>
          <p:spPr>
            <a:xfrm>
              <a:off x="3763328" y="1917803"/>
              <a:ext cx="403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i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</a:t>
              </a:r>
              <a:endParaRPr kumimoji="1" lang="zh-TW" altLang="en-US" i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51" name="文字方塊 250"/>
            <p:cNvSpPr txBox="1"/>
            <p:nvPr/>
          </p:nvSpPr>
          <p:spPr>
            <a:xfrm rot="19274235">
              <a:off x="3413917" y="1517021"/>
              <a:ext cx="684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.</a:t>
              </a:r>
              <a:r>
                <a:rPr kumimoji="1" lang="mr-IN" altLang="zh-TW" dirty="0"/>
                <a:t>…</a:t>
              </a:r>
              <a:r>
                <a:rPr kumimoji="1" lang="en-US" altLang="zh-TW" dirty="0"/>
                <a:t>.</a:t>
              </a:r>
              <a:endParaRPr kumimoji="1" lang="zh-TW" altLang="en-US" dirty="0"/>
            </a:p>
          </p:txBody>
        </p:sp>
        <p:sp>
          <p:nvSpPr>
            <p:cNvPr id="252" name="文字方塊 251"/>
            <p:cNvSpPr txBox="1"/>
            <p:nvPr/>
          </p:nvSpPr>
          <p:spPr>
            <a:xfrm>
              <a:off x="4140214" y="1016395"/>
              <a:ext cx="741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>
                  <a:latin typeface="Times New Roman" charset="0"/>
                  <a:ea typeface="Times New Roman" charset="0"/>
                  <a:cs typeface="Times New Roman" charset="0"/>
                </a:rPr>
                <a:t>Mean</a:t>
              </a:r>
              <a:endParaRPr kumimoji="1" lang="zh-TW" alt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253" name="群組 252"/>
            <p:cNvGrpSpPr/>
            <p:nvPr/>
          </p:nvGrpSpPr>
          <p:grpSpPr>
            <a:xfrm>
              <a:off x="3356916" y="1348859"/>
              <a:ext cx="1701733" cy="439628"/>
              <a:chOff x="3882074" y="1894094"/>
              <a:chExt cx="1701733" cy="439628"/>
            </a:xfrm>
          </p:grpSpPr>
          <p:cxnSp>
            <p:nvCxnSpPr>
              <p:cNvPr id="255" name="直線接點 254"/>
              <p:cNvCxnSpPr/>
              <p:nvPr/>
            </p:nvCxnSpPr>
            <p:spPr>
              <a:xfrm flipV="1">
                <a:off x="3882074" y="2079170"/>
                <a:ext cx="1681490" cy="254552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線接點 255"/>
              <p:cNvCxnSpPr/>
              <p:nvPr/>
            </p:nvCxnSpPr>
            <p:spPr>
              <a:xfrm flipV="1">
                <a:off x="4067832" y="2070268"/>
                <a:ext cx="1495732" cy="143254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線接點 256"/>
              <p:cNvCxnSpPr/>
              <p:nvPr/>
            </p:nvCxnSpPr>
            <p:spPr>
              <a:xfrm>
                <a:off x="4474263" y="1894094"/>
                <a:ext cx="1089301" cy="169278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線接點 257"/>
              <p:cNvCxnSpPr/>
              <p:nvPr/>
            </p:nvCxnSpPr>
            <p:spPr>
              <a:xfrm>
                <a:off x="4385417" y="1975517"/>
                <a:ext cx="1178147" cy="100010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線接點 258"/>
              <p:cNvCxnSpPr/>
              <p:nvPr/>
            </p:nvCxnSpPr>
            <p:spPr>
              <a:xfrm>
                <a:off x="4281044" y="2051676"/>
                <a:ext cx="1295032" cy="17388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線接點 259"/>
              <p:cNvCxnSpPr/>
              <p:nvPr/>
            </p:nvCxnSpPr>
            <p:spPr>
              <a:xfrm flipV="1">
                <a:off x="4215807" y="2068678"/>
                <a:ext cx="1368000" cy="59949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文字方塊 253"/>
            <p:cNvSpPr txBox="1"/>
            <p:nvPr/>
          </p:nvSpPr>
          <p:spPr>
            <a:xfrm rot="19274235">
              <a:off x="2572645" y="922287"/>
              <a:ext cx="684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.</a:t>
              </a:r>
              <a:r>
                <a:rPr kumimoji="1" lang="mr-IN" altLang="zh-TW" dirty="0"/>
                <a:t>…</a:t>
              </a:r>
              <a:r>
                <a:rPr kumimoji="1" lang="en-US" altLang="zh-TW" dirty="0"/>
                <a:t>.</a:t>
              </a:r>
              <a:endParaRPr kumimoji="1" lang="zh-TW" altLang="en-US" dirty="0"/>
            </a:p>
          </p:txBody>
        </p:sp>
      </p:grpSp>
      <p:grpSp>
        <p:nvGrpSpPr>
          <p:cNvPr id="212" name="群組 211"/>
          <p:cNvGrpSpPr/>
          <p:nvPr/>
        </p:nvGrpSpPr>
        <p:grpSpPr>
          <a:xfrm>
            <a:off x="2412607" y="922289"/>
            <a:ext cx="3364437" cy="1334069"/>
            <a:chOff x="1694212" y="922287"/>
            <a:chExt cx="3364437" cy="1334070"/>
          </a:xfrm>
        </p:grpSpPr>
        <p:sp>
          <p:nvSpPr>
            <p:cNvPr id="114" name="文字方塊 113"/>
            <p:cNvSpPr txBox="1"/>
            <p:nvPr/>
          </p:nvSpPr>
          <p:spPr>
            <a:xfrm rot="3316844">
              <a:off x="3617278" y="1367838"/>
              <a:ext cx="339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6000" dirty="0">
                  <a:latin typeface="+mj-lt"/>
                </a:rPr>
                <a:t>}</a:t>
              </a:r>
              <a:endParaRPr kumimoji="1" lang="zh-TW" altLang="en-US" sz="7200" dirty="0">
                <a:latin typeface="+mj-lt"/>
              </a:endParaRPr>
            </a:p>
          </p:txBody>
        </p:sp>
        <p:grpSp>
          <p:nvGrpSpPr>
            <p:cNvPr id="109" name="群組 108"/>
            <p:cNvGrpSpPr/>
            <p:nvPr/>
          </p:nvGrpSpPr>
          <p:grpSpPr>
            <a:xfrm>
              <a:off x="1694212" y="1218286"/>
              <a:ext cx="1356980" cy="590301"/>
              <a:chOff x="2069781" y="1841227"/>
              <a:chExt cx="1356980" cy="590301"/>
            </a:xfrm>
          </p:grpSpPr>
          <p:cxnSp>
            <p:nvCxnSpPr>
              <p:cNvPr id="132" name="直線接點 131"/>
              <p:cNvCxnSpPr/>
              <p:nvPr/>
            </p:nvCxnSpPr>
            <p:spPr>
              <a:xfrm flipH="1">
                <a:off x="2069781" y="1841227"/>
                <a:ext cx="1356980" cy="259776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>
              <a:xfrm flipH="1">
                <a:off x="2083537" y="1966432"/>
                <a:ext cx="1235704" cy="152318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>
              <a:xfrm flipH="1" flipV="1">
                <a:off x="2083943" y="2125636"/>
                <a:ext cx="703284" cy="305892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>
              <a:xfrm flipH="1" flipV="1">
                <a:off x="2083226" y="2113502"/>
                <a:ext cx="711601" cy="188838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/>
              <p:cNvCxnSpPr/>
              <p:nvPr/>
            </p:nvCxnSpPr>
            <p:spPr>
              <a:xfrm flipH="1">
                <a:off x="2071116" y="2103538"/>
                <a:ext cx="871693" cy="17149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接點 136"/>
              <p:cNvCxnSpPr/>
              <p:nvPr/>
            </p:nvCxnSpPr>
            <p:spPr>
              <a:xfrm flipH="1" flipV="1">
                <a:off x="2114167" y="2116944"/>
                <a:ext cx="701466" cy="72051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群組 140"/>
            <p:cNvGrpSpPr/>
            <p:nvPr/>
          </p:nvGrpSpPr>
          <p:grpSpPr>
            <a:xfrm>
              <a:off x="3013899" y="1067607"/>
              <a:ext cx="1039233" cy="482177"/>
              <a:chOff x="1985276" y="6474569"/>
              <a:chExt cx="1650820" cy="630917"/>
            </a:xfrm>
            <a:solidFill>
              <a:schemeClr val="accent1"/>
            </a:solidFill>
            <a:effectLst>
              <a:glow rad="127000">
                <a:schemeClr val="accent1"/>
              </a:glow>
            </a:effectLst>
          </p:grpSpPr>
          <p:sp>
            <p:nvSpPr>
              <p:cNvPr id="142" name="流程圖: 人工作業 9"/>
              <p:cNvSpPr/>
              <p:nvPr/>
            </p:nvSpPr>
            <p:spPr>
              <a:xfrm flipV="1">
                <a:off x="1985276" y="6474569"/>
                <a:ext cx="914400" cy="612648"/>
              </a:xfrm>
              <a:prstGeom prst="flowChartManualOperation">
                <a:avLst/>
              </a:prstGeom>
              <a:grpFill/>
              <a:ln w="0" cap="flat">
                <a:noFill/>
                <a:miter lim="800000"/>
              </a:ln>
              <a:scene3d>
                <a:camera prst="orthographicFront">
                  <a:rot lat="365560" lon="10598328" rev="16088285"/>
                </a:camera>
                <a:lightRig rig="threePt" dir="t">
                  <a:rot lat="0" lon="0" rev="10800000"/>
                </a:lightRig>
              </a:scene3d>
              <a:sp3d prstMaterial="matte">
                <a:bevelT w="0" h="381000"/>
                <a:bevelB w="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流程圖: 人工作業 10"/>
              <p:cNvSpPr/>
              <p:nvPr/>
            </p:nvSpPr>
            <p:spPr>
              <a:xfrm>
                <a:off x="2721696" y="6492838"/>
                <a:ext cx="914400" cy="612648"/>
              </a:xfrm>
              <a:prstGeom prst="flowChartManualOperation">
                <a:avLst/>
              </a:prstGeom>
              <a:grpFill/>
              <a:ln w="0" cap="flat">
                <a:noFill/>
                <a:miter lim="800000"/>
              </a:ln>
              <a:scene3d>
                <a:camera prst="orthographicFront">
                  <a:rot lat="366373" lon="10599535" rev="16080817"/>
                </a:camera>
                <a:lightRig rig="threePt" dir="t">
                  <a:rot lat="0" lon="0" rev="10800000"/>
                </a:lightRig>
              </a:scene3d>
              <a:sp3d prstMaterial="matte">
                <a:bevelT w="0" h="381000"/>
                <a:bevelB w="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8" name="群組 137"/>
            <p:cNvGrpSpPr/>
            <p:nvPr/>
          </p:nvGrpSpPr>
          <p:grpSpPr>
            <a:xfrm>
              <a:off x="2606176" y="1399254"/>
              <a:ext cx="1039233" cy="482177"/>
              <a:chOff x="1985276" y="6474569"/>
              <a:chExt cx="1650820" cy="630917"/>
            </a:xfrm>
            <a:solidFill>
              <a:schemeClr val="accent1"/>
            </a:solidFill>
            <a:effectLst>
              <a:glow rad="127000">
                <a:schemeClr val="accent1"/>
              </a:glow>
            </a:effectLst>
          </p:grpSpPr>
          <p:sp>
            <p:nvSpPr>
              <p:cNvPr id="139" name="流程圖: 人工作業 9"/>
              <p:cNvSpPr/>
              <p:nvPr/>
            </p:nvSpPr>
            <p:spPr>
              <a:xfrm flipV="1">
                <a:off x="1985276" y="6474569"/>
                <a:ext cx="914400" cy="612648"/>
              </a:xfrm>
              <a:prstGeom prst="flowChartManualOperation">
                <a:avLst/>
              </a:prstGeom>
              <a:grpFill/>
              <a:ln w="0" cap="flat">
                <a:noFill/>
                <a:miter lim="800000"/>
              </a:ln>
              <a:scene3d>
                <a:camera prst="orthographicFront">
                  <a:rot lat="365560" lon="10598328" rev="16088285"/>
                </a:camera>
                <a:lightRig rig="threePt" dir="t">
                  <a:rot lat="0" lon="0" rev="10800000"/>
                </a:lightRig>
              </a:scene3d>
              <a:sp3d prstMaterial="matte">
                <a:bevelT w="0" h="381000"/>
                <a:bevelB w="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流程圖: 人工作業 10"/>
              <p:cNvSpPr/>
              <p:nvPr/>
            </p:nvSpPr>
            <p:spPr>
              <a:xfrm>
                <a:off x="2721696" y="6492838"/>
                <a:ext cx="914400" cy="612648"/>
              </a:xfrm>
              <a:prstGeom prst="flowChartManualOperation">
                <a:avLst/>
              </a:prstGeom>
              <a:grpFill/>
              <a:ln w="0" cap="flat">
                <a:noFill/>
                <a:miter lim="800000"/>
              </a:ln>
              <a:scene3d>
                <a:camera prst="orthographicFront">
                  <a:rot lat="366373" lon="10599535" rev="16080817"/>
                </a:camera>
                <a:lightRig rig="threePt" dir="t">
                  <a:rot lat="0" lon="0" rev="10800000"/>
                </a:lightRig>
              </a:scene3d>
              <a:sp3d prstMaterial="matte">
                <a:bevelT w="0" h="381000"/>
                <a:bevelB w="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2" name="群組 111"/>
            <p:cNvGrpSpPr/>
            <p:nvPr/>
          </p:nvGrpSpPr>
          <p:grpSpPr>
            <a:xfrm>
              <a:off x="2406180" y="1523519"/>
              <a:ext cx="1039233" cy="482177"/>
              <a:chOff x="1985276" y="6474569"/>
              <a:chExt cx="1650820" cy="630917"/>
            </a:xfrm>
            <a:solidFill>
              <a:schemeClr val="accent1"/>
            </a:solidFill>
            <a:effectLst>
              <a:glow rad="127000">
                <a:schemeClr val="accent1"/>
              </a:glow>
            </a:effectLst>
          </p:grpSpPr>
          <p:sp>
            <p:nvSpPr>
              <p:cNvPr id="126" name="流程圖: 人工作業 9"/>
              <p:cNvSpPr/>
              <p:nvPr/>
            </p:nvSpPr>
            <p:spPr>
              <a:xfrm flipV="1">
                <a:off x="1985276" y="6474569"/>
                <a:ext cx="914400" cy="612648"/>
              </a:xfrm>
              <a:prstGeom prst="flowChartManualOperation">
                <a:avLst/>
              </a:prstGeom>
              <a:grpFill/>
              <a:ln w="0" cap="flat">
                <a:noFill/>
                <a:miter lim="800000"/>
              </a:ln>
              <a:scene3d>
                <a:camera prst="orthographicFront">
                  <a:rot lat="365560" lon="10598328" rev="16088285"/>
                </a:camera>
                <a:lightRig rig="threePt" dir="t">
                  <a:rot lat="0" lon="0" rev="10800000"/>
                </a:lightRig>
              </a:scene3d>
              <a:sp3d prstMaterial="matte">
                <a:bevelT w="0" h="381000"/>
                <a:bevelB w="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流程圖: 人工作業 10"/>
              <p:cNvSpPr/>
              <p:nvPr/>
            </p:nvSpPr>
            <p:spPr>
              <a:xfrm>
                <a:off x="2721696" y="6492838"/>
                <a:ext cx="914400" cy="612648"/>
              </a:xfrm>
              <a:prstGeom prst="flowChartManualOperation">
                <a:avLst/>
              </a:prstGeom>
              <a:grpFill/>
              <a:ln w="0" cap="flat">
                <a:noFill/>
                <a:miter lim="800000"/>
              </a:ln>
              <a:scene3d>
                <a:camera prst="orthographicFront">
                  <a:rot lat="366373" lon="10599535" rev="16080817"/>
                </a:camera>
                <a:lightRig rig="threePt" dir="t">
                  <a:rot lat="0" lon="0" rev="10800000"/>
                </a:lightRig>
              </a:scene3d>
              <a:sp3d prstMaterial="matte">
                <a:bevelT w="0" h="381000"/>
                <a:bevelB w="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5" name="文字方塊 114"/>
            <p:cNvSpPr txBox="1"/>
            <p:nvPr/>
          </p:nvSpPr>
          <p:spPr>
            <a:xfrm rot="19326678">
              <a:off x="3421204" y="1467575"/>
              <a:ext cx="684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3763328" y="1917803"/>
              <a:ext cx="403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i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</a:t>
              </a:r>
              <a:endParaRPr kumimoji="1" lang="zh-TW" altLang="en-US" i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 rot="19274235">
              <a:off x="3413917" y="1517021"/>
              <a:ext cx="684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.</a:t>
              </a:r>
              <a:r>
                <a:rPr kumimoji="1" lang="mr-IN" altLang="zh-TW" dirty="0"/>
                <a:t>…</a:t>
              </a:r>
              <a:r>
                <a:rPr kumimoji="1" lang="en-US" altLang="zh-TW" dirty="0"/>
                <a:t>.</a:t>
              </a:r>
              <a:endParaRPr kumimoji="1"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4140214" y="1016395"/>
              <a:ext cx="741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>
                  <a:latin typeface="Times New Roman" charset="0"/>
                  <a:ea typeface="Times New Roman" charset="0"/>
                  <a:cs typeface="Times New Roman" charset="0"/>
                </a:rPr>
                <a:t>Mean</a:t>
              </a:r>
              <a:endParaRPr kumimoji="1" lang="zh-TW" alt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17" name="群組 116"/>
            <p:cNvGrpSpPr/>
            <p:nvPr/>
          </p:nvGrpSpPr>
          <p:grpSpPr>
            <a:xfrm>
              <a:off x="3356916" y="1348859"/>
              <a:ext cx="1701733" cy="439628"/>
              <a:chOff x="3882074" y="1894094"/>
              <a:chExt cx="1701733" cy="439628"/>
            </a:xfrm>
          </p:grpSpPr>
          <p:cxnSp>
            <p:nvCxnSpPr>
              <p:cNvPr id="120" name="直線接點 119"/>
              <p:cNvCxnSpPr/>
              <p:nvPr/>
            </p:nvCxnSpPr>
            <p:spPr>
              <a:xfrm flipV="1">
                <a:off x="3882074" y="2079170"/>
                <a:ext cx="1681490" cy="254552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/>
              <p:cNvCxnSpPr/>
              <p:nvPr/>
            </p:nvCxnSpPr>
            <p:spPr>
              <a:xfrm flipV="1">
                <a:off x="4067832" y="2070268"/>
                <a:ext cx="1495732" cy="143254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>
              <a:xfrm>
                <a:off x="4474263" y="1894094"/>
                <a:ext cx="1089301" cy="169278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>
              <a:xfrm>
                <a:off x="4385417" y="1975517"/>
                <a:ext cx="1178147" cy="100010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>
              <a:xfrm>
                <a:off x="4281044" y="2051676"/>
                <a:ext cx="1295032" cy="17388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>
              <a:xfrm flipV="1">
                <a:off x="4215807" y="2068678"/>
                <a:ext cx="1368000" cy="59949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文字方塊 112"/>
            <p:cNvSpPr txBox="1"/>
            <p:nvPr/>
          </p:nvSpPr>
          <p:spPr>
            <a:xfrm rot="19274235">
              <a:off x="2572645" y="922287"/>
              <a:ext cx="684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.</a:t>
              </a:r>
              <a:r>
                <a:rPr kumimoji="1" lang="mr-IN" altLang="zh-TW" dirty="0"/>
                <a:t>…</a:t>
              </a:r>
              <a:r>
                <a:rPr kumimoji="1" lang="en-US" altLang="zh-TW" dirty="0"/>
                <a:t>.</a:t>
              </a:r>
              <a:endParaRPr kumimoji="1" lang="zh-TW" altLang="en-US" dirty="0"/>
            </a:p>
          </p:txBody>
        </p:sp>
      </p:grpSp>
      <p:grpSp>
        <p:nvGrpSpPr>
          <p:cNvPr id="213" name="群組 212"/>
          <p:cNvGrpSpPr/>
          <p:nvPr/>
        </p:nvGrpSpPr>
        <p:grpSpPr>
          <a:xfrm>
            <a:off x="2416089" y="2461882"/>
            <a:ext cx="3364437" cy="1334069"/>
            <a:chOff x="1694212" y="922287"/>
            <a:chExt cx="3364437" cy="1334070"/>
          </a:xfrm>
        </p:grpSpPr>
        <p:sp>
          <p:nvSpPr>
            <p:cNvPr id="214" name="文字方塊 213"/>
            <p:cNvSpPr txBox="1"/>
            <p:nvPr/>
          </p:nvSpPr>
          <p:spPr>
            <a:xfrm rot="3316844">
              <a:off x="3617278" y="1367838"/>
              <a:ext cx="339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6000" dirty="0">
                  <a:latin typeface="+mj-lt"/>
                </a:rPr>
                <a:t>}</a:t>
              </a:r>
              <a:endParaRPr kumimoji="1" lang="zh-TW" altLang="en-US" sz="7200" dirty="0">
                <a:latin typeface="+mj-lt"/>
              </a:endParaRPr>
            </a:p>
          </p:txBody>
        </p:sp>
        <p:grpSp>
          <p:nvGrpSpPr>
            <p:cNvPr id="215" name="群組 214"/>
            <p:cNvGrpSpPr/>
            <p:nvPr/>
          </p:nvGrpSpPr>
          <p:grpSpPr>
            <a:xfrm>
              <a:off x="1694212" y="1218286"/>
              <a:ext cx="1356980" cy="590301"/>
              <a:chOff x="2069781" y="1841227"/>
              <a:chExt cx="1356980" cy="590301"/>
            </a:xfrm>
          </p:grpSpPr>
          <p:cxnSp>
            <p:nvCxnSpPr>
              <p:cNvPr id="237" name="直線接點 236"/>
              <p:cNvCxnSpPr/>
              <p:nvPr/>
            </p:nvCxnSpPr>
            <p:spPr>
              <a:xfrm flipH="1">
                <a:off x="2069781" y="1841227"/>
                <a:ext cx="1356980" cy="259776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線接點 237"/>
              <p:cNvCxnSpPr/>
              <p:nvPr/>
            </p:nvCxnSpPr>
            <p:spPr>
              <a:xfrm flipH="1">
                <a:off x="2083537" y="1966432"/>
                <a:ext cx="1235704" cy="152318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線接點 238"/>
              <p:cNvCxnSpPr/>
              <p:nvPr/>
            </p:nvCxnSpPr>
            <p:spPr>
              <a:xfrm flipH="1" flipV="1">
                <a:off x="2083943" y="2125636"/>
                <a:ext cx="703284" cy="305892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線接點 239"/>
              <p:cNvCxnSpPr/>
              <p:nvPr/>
            </p:nvCxnSpPr>
            <p:spPr>
              <a:xfrm flipH="1" flipV="1">
                <a:off x="2083226" y="2113502"/>
                <a:ext cx="711601" cy="188838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線接點 240"/>
              <p:cNvCxnSpPr/>
              <p:nvPr/>
            </p:nvCxnSpPr>
            <p:spPr>
              <a:xfrm flipH="1">
                <a:off x="2071116" y="2103538"/>
                <a:ext cx="871693" cy="17149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線接點 241"/>
              <p:cNvCxnSpPr/>
              <p:nvPr/>
            </p:nvCxnSpPr>
            <p:spPr>
              <a:xfrm flipH="1" flipV="1">
                <a:off x="2114167" y="2116944"/>
                <a:ext cx="701466" cy="72051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群組 215"/>
            <p:cNvGrpSpPr/>
            <p:nvPr/>
          </p:nvGrpSpPr>
          <p:grpSpPr>
            <a:xfrm>
              <a:off x="3013899" y="1067607"/>
              <a:ext cx="1039233" cy="482177"/>
              <a:chOff x="1985276" y="6474569"/>
              <a:chExt cx="1650820" cy="630917"/>
            </a:xfrm>
            <a:solidFill>
              <a:schemeClr val="accent1"/>
            </a:solidFill>
            <a:effectLst>
              <a:glow rad="127000">
                <a:schemeClr val="accent1"/>
              </a:glow>
            </a:effectLst>
          </p:grpSpPr>
          <p:sp>
            <p:nvSpPr>
              <p:cNvPr id="235" name="流程圖: 人工作業 9"/>
              <p:cNvSpPr/>
              <p:nvPr/>
            </p:nvSpPr>
            <p:spPr>
              <a:xfrm flipV="1">
                <a:off x="1985276" y="6474569"/>
                <a:ext cx="914400" cy="612648"/>
              </a:xfrm>
              <a:prstGeom prst="flowChartManualOperation">
                <a:avLst/>
              </a:prstGeom>
              <a:grpFill/>
              <a:ln w="0" cap="flat">
                <a:noFill/>
                <a:miter lim="800000"/>
              </a:ln>
              <a:scene3d>
                <a:camera prst="orthographicFront">
                  <a:rot lat="365560" lon="10598328" rev="16088285"/>
                </a:camera>
                <a:lightRig rig="threePt" dir="t">
                  <a:rot lat="0" lon="0" rev="10800000"/>
                </a:lightRig>
              </a:scene3d>
              <a:sp3d prstMaterial="matte">
                <a:bevelT w="0" h="381000"/>
                <a:bevelB w="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6" name="流程圖: 人工作業 10"/>
              <p:cNvSpPr/>
              <p:nvPr/>
            </p:nvSpPr>
            <p:spPr>
              <a:xfrm>
                <a:off x="2721696" y="6492838"/>
                <a:ext cx="914400" cy="612648"/>
              </a:xfrm>
              <a:prstGeom prst="flowChartManualOperation">
                <a:avLst/>
              </a:prstGeom>
              <a:grpFill/>
              <a:ln w="0" cap="flat">
                <a:noFill/>
                <a:miter lim="800000"/>
              </a:ln>
              <a:scene3d>
                <a:camera prst="orthographicFront">
                  <a:rot lat="366373" lon="10599535" rev="16080817"/>
                </a:camera>
                <a:lightRig rig="threePt" dir="t">
                  <a:rot lat="0" lon="0" rev="10800000"/>
                </a:lightRig>
              </a:scene3d>
              <a:sp3d prstMaterial="matte">
                <a:bevelT w="0" h="381000"/>
                <a:bevelB w="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17" name="群組 216"/>
            <p:cNvGrpSpPr/>
            <p:nvPr/>
          </p:nvGrpSpPr>
          <p:grpSpPr>
            <a:xfrm>
              <a:off x="2606176" y="1399254"/>
              <a:ext cx="1039233" cy="482177"/>
              <a:chOff x="1985276" y="6474569"/>
              <a:chExt cx="1650820" cy="630917"/>
            </a:xfrm>
            <a:solidFill>
              <a:schemeClr val="accent1"/>
            </a:solidFill>
            <a:effectLst>
              <a:glow rad="127000">
                <a:schemeClr val="accent1"/>
              </a:glow>
            </a:effectLst>
          </p:grpSpPr>
          <p:sp>
            <p:nvSpPr>
              <p:cNvPr id="233" name="流程圖: 人工作業 9"/>
              <p:cNvSpPr/>
              <p:nvPr/>
            </p:nvSpPr>
            <p:spPr>
              <a:xfrm flipV="1">
                <a:off x="1985276" y="6474569"/>
                <a:ext cx="914400" cy="612648"/>
              </a:xfrm>
              <a:prstGeom prst="flowChartManualOperation">
                <a:avLst/>
              </a:prstGeom>
              <a:grpFill/>
              <a:ln w="0" cap="flat">
                <a:noFill/>
                <a:miter lim="800000"/>
              </a:ln>
              <a:scene3d>
                <a:camera prst="orthographicFront">
                  <a:rot lat="365560" lon="10598328" rev="16088285"/>
                </a:camera>
                <a:lightRig rig="threePt" dir="t">
                  <a:rot lat="0" lon="0" rev="10800000"/>
                </a:lightRig>
              </a:scene3d>
              <a:sp3d prstMaterial="matte">
                <a:bevelT w="0" h="381000"/>
                <a:bevelB w="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4" name="流程圖: 人工作業 10"/>
              <p:cNvSpPr/>
              <p:nvPr/>
            </p:nvSpPr>
            <p:spPr>
              <a:xfrm>
                <a:off x="2721696" y="6492838"/>
                <a:ext cx="914400" cy="612648"/>
              </a:xfrm>
              <a:prstGeom prst="flowChartManualOperation">
                <a:avLst/>
              </a:prstGeom>
              <a:grpFill/>
              <a:ln w="0" cap="flat">
                <a:noFill/>
                <a:miter lim="800000"/>
              </a:ln>
              <a:scene3d>
                <a:camera prst="orthographicFront">
                  <a:rot lat="366373" lon="10599535" rev="16080817"/>
                </a:camera>
                <a:lightRig rig="threePt" dir="t">
                  <a:rot lat="0" lon="0" rev="10800000"/>
                </a:lightRig>
              </a:scene3d>
              <a:sp3d prstMaterial="matte">
                <a:bevelT w="0" h="381000"/>
                <a:bevelB w="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18" name="群組 217"/>
            <p:cNvGrpSpPr/>
            <p:nvPr/>
          </p:nvGrpSpPr>
          <p:grpSpPr>
            <a:xfrm>
              <a:off x="2406180" y="1523519"/>
              <a:ext cx="1039233" cy="482177"/>
              <a:chOff x="1985276" y="6474569"/>
              <a:chExt cx="1650820" cy="630917"/>
            </a:xfrm>
            <a:solidFill>
              <a:schemeClr val="accent1"/>
            </a:solidFill>
            <a:effectLst>
              <a:glow rad="127000">
                <a:schemeClr val="accent1"/>
              </a:glow>
            </a:effectLst>
          </p:grpSpPr>
          <p:sp>
            <p:nvSpPr>
              <p:cNvPr id="231" name="流程圖: 人工作業 9"/>
              <p:cNvSpPr/>
              <p:nvPr/>
            </p:nvSpPr>
            <p:spPr>
              <a:xfrm flipV="1">
                <a:off x="1985276" y="6474569"/>
                <a:ext cx="914400" cy="612648"/>
              </a:xfrm>
              <a:prstGeom prst="flowChartManualOperation">
                <a:avLst/>
              </a:prstGeom>
              <a:grpFill/>
              <a:ln w="0" cap="flat">
                <a:noFill/>
                <a:miter lim="800000"/>
              </a:ln>
              <a:scene3d>
                <a:camera prst="orthographicFront">
                  <a:rot lat="365560" lon="10598328" rev="16088285"/>
                </a:camera>
                <a:lightRig rig="threePt" dir="t">
                  <a:rot lat="0" lon="0" rev="10800000"/>
                </a:lightRig>
              </a:scene3d>
              <a:sp3d prstMaterial="matte">
                <a:bevelT w="0" h="381000"/>
                <a:bevelB w="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2" name="流程圖: 人工作業 10"/>
              <p:cNvSpPr/>
              <p:nvPr/>
            </p:nvSpPr>
            <p:spPr>
              <a:xfrm>
                <a:off x="2721696" y="6492838"/>
                <a:ext cx="914400" cy="612648"/>
              </a:xfrm>
              <a:prstGeom prst="flowChartManualOperation">
                <a:avLst/>
              </a:prstGeom>
              <a:grpFill/>
              <a:ln w="0" cap="flat">
                <a:noFill/>
                <a:miter lim="800000"/>
              </a:ln>
              <a:scene3d>
                <a:camera prst="orthographicFront">
                  <a:rot lat="366373" lon="10599535" rev="16080817"/>
                </a:camera>
                <a:lightRig rig="threePt" dir="t">
                  <a:rot lat="0" lon="0" rev="10800000"/>
                </a:lightRig>
              </a:scene3d>
              <a:sp3d prstMaterial="matte">
                <a:bevelT w="0" h="381000"/>
                <a:bevelB w="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9" name="文字方塊 218"/>
            <p:cNvSpPr txBox="1"/>
            <p:nvPr/>
          </p:nvSpPr>
          <p:spPr>
            <a:xfrm rot="19326678">
              <a:off x="3421204" y="1467575"/>
              <a:ext cx="684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dirty="0"/>
            </a:p>
          </p:txBody>
        </p:sp>
        <p:sp>
          <p:nvSpPr>
            <p:cNvPr id="220" name="文字方塊 219"/>
            <p:cNvSpPr txBox="1"/>
            <p:nvPr/>
          </p:nvSpPr>
          <p:spPr>
            <a:xfrm>
              <a:off x="3763328" y="1917803"/>
              <a:ext cx="403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i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</a:t>
              </a:r>
              <a:endParaRPr kumimoji="1" lang="zh-TW" altLang="en-US" i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1" name="文字方塊 220"/>
            <p:cNvSpPr txBox="1"/>
            <p:nvPr/>
          </p:nvSpPr>
          <p:spPr>
            <a:xfrm rot="19274235">
              <a:off x="3413917" y="1517021"/>
              <a:ext cx="684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.</a:t>
              </a:r>
              <a:r>
                <a:rPr kumimoji="1" lang="mr-IN" altLang="zh-TW" dirty="0"/>
                <a:t>…</a:t>
              </a:r>
              <a:r>
                <a:rPr kumimoji="1" lang="en-US" altLang="zh-TW" dirty="0"/>
                <a:t>.</a:t>
              </a:r>
              <a:endParaRPr kumimoji="1" lang="zh-TW" altLang="en-US" dirty="0"/>
            </a:p>
          </p:txBody>
        </p:sp>
        <p:sp>
          <p:nvSpPr>
            <p:cNvPr id="222" name="文字方塊 221"/>
            <p:cNvSpPr txBox="1"/>
            <p:nvPr/>
          </p:nvSpPr>
          <p:spPr>
            <a:xfrm>
              <a:off x="4140214" y="1016395"/>
              <a:ext cx="741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>
                  <a:latin typeface="Times New Roman" charset="0"/>
                  <a:ea typeface="Times New Roman" charset="0"/>
                  <a:cs typeface="Times New Roman" charset="0"/>
                </a:rPr>
                <a:t>Mean</a:t>
              </a:r>
              <a:endParaRPr kumimoji="1" lang="zh-TW" alt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223" name="群組 222"/>
            <p:cNvGrpSpPr/>
            <p:nvPr/>
          </p:nvGrpSpPr>
          <p:grpSpPr>
            <a:xfrm>
              <a:off x="3356916" y="1348859"/>
              <a:ext cx="1701733" cy="439628"/>
              <a:chOff x="3882074" y="1894094"/>
              <a:chExt cx="1701733" cy="439628"/>
            </a:xfrm>
          </p:grpSpPr>
          <p:cxnSp>
            <p:nvCxnSpPr>
              <p:cNvPr id="225" name="直線接點 224"/>
              <p:cNvCxnSpPr/>
              <p:nvPr/>
            </p:nvCxnSpPr>
            <p:spPr>
              <a:xfrm flipV="1">
                <a:off x="3882074" y="2079170"/>
                <a:ext cx="1681490" cy="254552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線接點 225"/>
              <p:cNvCxnSpPr/>
              <p:nvPr/>
            </p:nvCxnSpPr>
            <p:spPr>
              <a:xfrm flipV="1">
                <a:off x="4067832" y="2070268"/>
                <a:ext cx="1495732" cy="143254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線接點 226"/>
              <p:cNvCxnSpPr/>
              <p:nvPr/>
            </p:nvCxnSpPr>
            <p:spPr>
              <a:xfrm>
                <a:off x="4474263" y="1894094"/>
                <a:ext cx="1089301" cy="169278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線接點 227"/>
              <p:cNvCxnSpPr/>
              <p:nvPr/>
            </p:nvCxnSpPr>
            <p:spPr>
              <a:xfrm>
                <a:off x="4385417" y="1975517"/>
                <a:ext cx="1178147" cy="100010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線接點 228"/>
              <p:cNvCxnSpPr/>
              <p:nvPr/>
            </p:nvCxnSpPr>
            <p:spPr>
              <a:xfrm>
                <a:off x="4281044" y="2051676"/>
                <a:ext cx="1295032" cy="17388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線接點 229"/>
              <p:cNvCxnSpPr/>
              <p:nvPr/>
            </p:nvCxnSpPr>
            <p:spPr>
              <a:xfrm flipV="1">
                <a:off x="4215807" y="2068678"/>
                <a:ext cx="1368000" cy="59949"/>
              </a:xfrm>
              <a:prstGeom prst="line">
                <a:avLst/>
              </a:prstGeom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4" name="文字方塊 223"/>
            <p:cNvSpPr txBox="1"/>
            <p:nvPr/>
          </p:nvSpPr>
          <p:spPr>
            <a:xfrm rot="19274235">
              <a:off x="2572645" y="922287"/>
              <a:ext cx="684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.</a:t>
              </a:r>
              <a:r>
                <a:rPr kumimoji="1" lang="mr-IN" altLang="zh-TW" dirty="0"/>
                <a:t>…</a:t>
              </a:r>
              <a:r>
                <a:rPr kumimoji="1" lang="en-US" altLang="zh-TW" dirty="0"/>
                <a:t>.</a:t>
              </a:r>
              <a:endParaRPr kumimoji="1" lang="zh-TW" altLang="en-US" dirty="0"/>
            </a:p>
          </p:txBody>
        </p:sp>
      </p:grpSp>
      <p:pic>
        <p:nvPicPr>
          <p:cNvPr id="39" name="Picture 2" descr="C:\Users\Administrator\Desktop\05VD_00355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9342" y="919313"/>
            <a:ext cx="1575664" cy="1181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0" name="Picture 3" descr="C:\Users\Administrator\Desktop\05VD_00355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497" y="2444243"/>
            <a:ext cx="1583796" cy="1187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568" y="3992084"/>
            <a:ext cx="1615575" cy="1211681"/>
          </a:xfrm>
          <a:prstGeom prst="rect">
            <a:avLst/>
          </a:prstGeom>
        </p:spPr>
      </p:pic>
      <p:pic>
        <p:nvPicPr>
          <p:cNvPr id="46" name="Picture 4" descr="C:\Users\Administrator\Desktop\05VD_00355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0031" y="3971539"/>
            <a:ext cx="1575664" cy="1181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7" name="文字方塊 46"/>
          <p:cNvSpPr txBox="1"/>
          <p:nvPr/>
        </p:nvSpPr>
        <p:spPr>
          <a:xfrm>
            <a:off x="5863262" y="335115"/>
            <a:ext cx="13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</a:rPr>
              <a:t>Prediction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912338" y="335115"/>
            <a:ext cx="13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</a:rPr>
              <a:t>Input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952973" y="200315"/>
            <a:ext cx="219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</a:rPr>
              <a:t>Bayesian</a:t>
            </a:r>
          </a:p>
          <a:p>
            <a:pPr algn="ctr"/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</a:rPr>
              <a:t>Segmentation Model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379" y="2452392"/>
            <a:ext cx="1616823" cy="1212618"/>
          </a:xfrm>
          <a:prstGeom prst="rect">
            <a:avLst/>
          </a:prstGeom>
        </p:spPr>
      </p:pic>
      <p:cxnSp>
        <p:nvCxnSpPr>
          <p:cNvPr id="12" name="直線接點 11"/>
          <p:cNvCxnSpPr>
            <a:endCxn id="13" idx="3"/>
          </p:cNvCxnSpPr>
          <p:nvPr/>
        </p:nvCxnSpPr>
        <p:spPr>
          <a:xfrm flipH="1" flipV="1">
            <a:off x="9643820" y="1523233"/>
            <a:ext cx="818012" cy="0"/>
          </a:xfrm>
          <a:prstGeom prst="line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Administrator\Desktop\05VD_00355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8157" y="932359"/>
            <a:ext cx="1575664" cy="1181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14" name="直線接點 13"/>
          <p:cNvCxnSpPr>
            <a:endCxn id="15" idx="3"/>
          </p:cNvCxnSpPr>
          <p:nvPr/>
        </p:nvCxnSpPr>
        <p:spPr>
          <a:xfrm flipH="1">
            <a:off x="9651952" y="3073798"/>
            <a:ext cx="817200" cy="0"/>
          </a:xfrm>
          <a:prstGeom prst="line">
            <a:avLst/>
          </a:prstGeom>
          <a:ln w="22225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Users\Administrator\Desktop\05VD_00355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8156" y="2479877"/>
            <a:ext cx="1583796" cy="1187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16" name="直線接點 15"/>
          <p:cNvCxnSpPr>
            <a:endCxn id="17" idx="3"/>
          </p:cNvCxnSpPr>
          <p:nvPr/>
        </p:nvCxnSpPr>
        <p:spPr>
          <a:xfrm flipH="1">
            <a:off x="9667950" y="4630341"/>
            <a:ext cx="817200" cy="0"/>
          </a:xfrm>
          <a:prstGeom prst="line">
            <a:avLst/>
          </a:prstGeom>
          <a:ln w="22225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C:\Users\Administrator\Desktop\05VD_00355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92287" y="4044657"/>
            <a:ext cx="1575664" cy="1181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236" y="4008707"/>
            <a:ext cx="1615575" cy="1211681"/>
          </a:xfrm>
          <a:prstGeom prst="rect">
            <a:avLst/>
          </a:prstGeom>
        </p:spPr>
      </p:pic>
      <p:cxnSp>
        <p:nvCxnSpPr>
          <p:cNvPr id="19" name="直線接點 18"/>
          <p:cNvCxnSpPr/>
          <p:nvPr/>
        </p:nvCxnSpPr>
        <p:spPr>
          <a:xfrm flipH="1">
            <a:off x="11508984" y="1521813"/>
            <a:ext cx="1140618" cy="1423"/>
          </a:xfrm>
          <a:prstGeom prst="line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11443618" y="3073798"/>
            <a:ext cx="1221485" cy="0"/>
          </a:xfrm>
          <a:prstGeom prst="line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 flipV="1">
            <a:off x="11528034" y="4623005"/>
            <a:ext cx="1125118" cy="0"/>
          </a:xfrm>
          <a:prstGeom prst="line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2733746" y="336271"/>
            <a:ext cx="148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</a:rPr>
              <a:t>Prediction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160464" y="335115"/>
            <a:ext cx="13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</a:rPr>
              <a:t>Input</a:t>
            </a:r>
            <a:r>
              <a:rPr kumimoji="1" lang="zh-TW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10035658" y="226117"/>
            <a:ext cx="219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</a:rPr>
              <a:t>Bayesian</a:t>
            </a:r>
          </a:p>
          <a:p>
            <a:pPr algn="ctr"/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</a:rPr>
              <a:t>Segmentation Model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9" name="直線箭頭接點 170"/>
          <p:cNvCxnSpPr/>
          <p:nvPr/>
        </p:nvCxnSpPr>
        <p:spPr>
          <a:xfrm>
            <a:off x="13468623" y="3398643"/>
            <a:ext cx="0" cy="604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圖片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986" y="2479875"/>
            <a:ext cx="1616823" cy="1212618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11770071" y="2069817"/>
            <a:ext cx="196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>
                <a:latin typeface="Times New Roman" charset="0"/>
                <a:ea typeface="Times New Roman" charset="0"/>
                <a:cs typeface="Times New Roman" charset="0"/>
              </a:rPr>
              <a:t>Moving Average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1762186" y="3644318"/>
            <a:ext cx="196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>
                <a:latin typeface="Times New Roman" charset="0"/>
                <a:ea typeface="Times New Roman" charset="0"/>
                <a:cs typeface="Times New Roman" charset="0"/>
              </a:rPr>
              <a:t>Moving Average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7691271" y="56987"/>
            <a:ext cx="2545" cy="57911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900095" y="5541676"/>
            <a:ext cx="219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>
                <a:latin typeface="Times New Roman" charset="0"/>
                <a:ea typeface="Times New Roman" charset="0"/>
                <a:cs typeface="Times New Roman" charset="0"/>
              </a:rPr>
              <a:t>MC dropout</a:t>
            </a:r>
            <a:endParaRPr kumimoji="1" lang="zh-TW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715295" y="5541676"/>
            <a:ext cx="3566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>
                <a:latin typeface="Times New Roman" charset="0"/>
                <a:ea typeface="Times New Roman" charset="0"/>
                <a:cs typeface="Times New Roman" charset="0"/>
              </a:rPr>
              <a:t>RTA-MC </a:t>
            </a:r>
            <a:r>
              <a:rPr kumimoji="1" lang="en-US" altLang="zh-TW" sz="2400" b="1" dirty="0" smtClean="0">
                <a:latin typeface="Times New Roman" charset="0"/>
                <a:ea typeface="Times New Roman" charset="0"/>
                <a:cs typeface="Times New Roman" charset="0"/>
              </a:rPr>
              <a:t>dropout</a:t>
            </a:r>
            <a:r>
              <a:rPr kumimoji="1" lang="zh-TW" alt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400" b="1" dirty="0" smtClean="0">
                <a:latin typeface="Times New Roman" charset="0"/>
                <a:ea typeface="Times New Roman" charset="0"/>
                <a:cs typeface="Times New Roman" charset="0"/>
              </a:rPr>
              <a:t>(Ours)</a:t>
            </a:r>
            <a:endParaRPr kumimoji="1" lang="zh-TW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305" y="910772"/>
            <a:ext cx="1587053" cy="1190290"/>
          </a:xfrm>
          <a:prstGeom prst="rect">
            <a:avLst/>
          </a:prstGeom>
        </p:spPr>
      </p:pic>
      <p:grpSp>
        <p:nvGrpSpPr>
          <p:cNvPr id="275" name="群組 274"/>
          <p:cNvGrpSpPr/>
          <p:nvPr/>
        </p:nvGrpSpPr>
        <p:grpSpPr>
          <a:xfrm>
            <a:off x="10559398" y="1167455"/>
            <a:ext cx="1269384" cy="679058"/>
            <a:chOff x="9822019" y="1309699"/>
            <a:chExt cx="1049593" cy="470443"/>
          </a:xfrm>
        </p:grpSpPr>
        <p:sp>
          <p:nvSpPr>
            <p:cNvPr id="273" name="流程圖: 人工作業 9"/>
            <p:cNvSpPr/>
            <p:nvPr/>
          </p:nvSpPr>
          <p:spPr>
            <a:xfrm flipV="1">
              <a:off x="9822019" y="1309699"/>
              <a:ext cx="575638" cy="468215"/>
            </a:xfrm>
            <a:prstGeom prst="flowChartManualOperation">
              <a:avLst/>
            </a:prstGeom>
            <a:solidFill>
              <a:schemeClr val="accent1"/>
            </a:solidFill>
            <a:ln w="0" cap="flat">
              <a:noFill/>
              <a:miter lim="800000"/>
            </a:ln>
            <a:scene3d>
              <a:camera prst="orthographicFront">
                <a:rot lat="365560" lon="10598328" rev="16088285"/>
              </a:camera>
              <a:lightRig rig="threePt" dir="t">
                <a:rot lat="0" lon="0" rev="10800000"/>
              </a:lightRig>
            </a:scene3d>
            <a:sp3d prstMaterial="matte">
              <a:bevelT w="0" h="508000"/>
              <a:bevelB w="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4" name="流程圖: 人工作業 10"/>
            <p:cNvSpPr/>
            <p:nvPr/>
          </p:nvSpPr>
          <p:spPr>
            <a:xfrm>
              <a:off x="10295974" y="1311927"/>
              <a:ext cx="575638" cy="468215"/>
            </a:xfrm>
            <a:prstGeom prst="flowChartManualOperation">
              <a:avLst/>
            </a:prstGeom>
            <a:solidFill>
              <a:schemeClr val="accent1"/>
            </a:solidFill>
            <a:ln w="0" cap="flat">
              <a:noFill/>
              <a:miter lim="800000"/>
            </a:ln>
            <a:scene3d>
              <a:camera prst="orthographicFront">
                <a:rot lat="366373" lon="10599535" rev="16080817"/>
              </a:camera>
              <a:lightRig rig="threePt" dir="t">
                <a:rot lat="0" lon="0" rev="10800000"/>
              </a:lightRig>
            </a:scene3d>
            <a:sp3d prstMaterial="matte">
              <a:bevelT w="0" h="508000"/>
              <a:bevelB w="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7" name="群組 276"/>
          <p:cNvGrpSpPr/>
          <p:nvPr/>
        </p:nvGrpSpPr>
        <p:grpSpPr>
          <a:xfrm>
            <a:off x="10577132" y="2709772"/>
            <a:ext cx="1269384" cy="679058"/>
            <a:chOff x="9822019" y="1309699"/>
            <a:chExt cx="1049593" cy="470443"/>
          </a:xfrm>
        </p:grpSpPr>
        <p:sp>
          <p:nvSpPr>
            <p:cNvPr id="278" name="流程圖: 人工作業 9"/>
            <p:cNvSpPr/>
            <p:nvPr/>
          </p:nvSpPr>
          <p:spPr>
            <a:xfrm flipV="1">
              <a:off x="9822019" y="1309699"/>
              <a:ext cx="575638" cy="468215"/>
            </a:xfrm>
            <a:prstGeom prst="flowChartManualOperation">
              <a:avLst/>
            </a:prstGeom>
            <a:solidFill>
              <a:schemeClr val="accent1"/>
            </a:solidFill>
            <a:ln w="0" cap="flat">
              <a:noFill/>
              <a:miter lim="800000"/>
            </a:ln>
            <a:scene3d>
              <a:camera prst="orthographicFront">
                <a:rot lat="365560" lon="10598328" rev="16088285"/>
              </a:camera>
              <a:lightRig rig="threePt" dir="t">
                <a:rot lat="0" lon="0" rev="10800000"/>
              </a:lightRig>
            </a:scene3d>
            <a:sp3d prstMaterial="matte">
              <a:bevelT w="0" h="508000"/>
              <a:bevelB w="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流程圖: 人工作業 10"/>
            <p:cNvSpPr/>
            <p:nvPr/>
          </p:nvSpPr>
          <p:spPr>
            <a:xfrm>
              <a:off x="10295974" y="1311927"/>
              <a:ext cx="575638" cy="468215"/>
            </a:xfrm>
            <a:prstGeom prst="flowChartManualOperation">
              <a:avLst/>
            </a:prstGeom>
            <a:solidFill>
              <a:schemeClr val="accent1"/>
            </a:solidFill>
            <a:ln w="0" cap="flat">
              <a:noFill/>
              <a:miter lim="800000"/>
            </a:ln>
            <a:scene3d>
              <a:camera prst="orthographicFront">
                <a:rot lat="366373" lon="10599535" rev="16080817"/>
              </a:camera>
              <a:lightRig rig="threePt" dir="t">
                <a:rot lat="0" lon="0" rev="10800000"/>
              </a:lightRig>
            </a:scene3d>
            <a:sp3d prstMaterial="matte">
              <a:bevelT w="0" h="508000"/>
              <a:bevelB w="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0" name="群組 279"/>
          <p:cNvGrpSpPr/>
          <p:nvPr/>
        </p:nvGrpSpPr>
        <p:grpSpPr>
          <a:xfrm>
            <a:off x="10588967" y="4254016"/>
            <a:ext cx="1269384" cy="679058"/>
            <a:chOff x="9822019" y="1309699"/>
            <a:chExt cx="1049593" cy="470443"/>
          </a:xfrm>
        </p:grpSpPr>
        <p:sp>
          <p:nvSpPr>
            <p:cNvPr id="281" name="流程圖: 人工作業 9"/>
            <p:cNvSpPr/>
            <p:nvPr/>
          </p:nvSpPr>
          <p:spPr>
            <a:xfrm flipV="1">
              <a:off x="9822019" y="1309699"/>
              <a:ext cx="575638" cy="468215"/>
            </a:xfrm>
            <a:prstGeom prst="flowChartManualOperation">
              <a:avLst/>
            </a:prstGeom>
            <a:solidFill>
              <a:schemeClr val="accent1"/>
            </a:solidFill>
            <a:ln w="0" cap="flat">
              <a:noFill/>
              <a:miter lim="800000"/>
            </a:ln>
            <a:scene3d>
              <a:camera prst="orthographicFront">
                <a:rot lat="365560" lon="10598328" rev="16088285"/>
              </a:camera>
              <a:lightRig rig="threePt" dir="t">
                <a:rot lat="0" lon="0" rev="10800000"/>
              </a:lightRig>
            </a:scene3d>
            <a:sp3d prstMaterial="matte">
              <a:bevelT w="0" h="508000"/>
              <a:bevelB w="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2" name="流程圖: 人工作業 10"/>
            <p:cNvSpPr/>
            <p:nvPr/>
          </p:nvSpPr>
          <p:spPr>
            <a:xfrm>
              <a:off x="10295974" y="1311927"/>
              <a:ext cx="575638" cy="468215"/>
            </a:xfrm>
            <a:prstGeom prst="flowChartManualOperation">
              <a:avLst/>
            </a:prstGeom>
            <a:solidFill>
              <a:schemeClr val="accent1"/>
            </a:solidFill>
            <a:ln w="0" cap="flat">
              <a:noFill/>
              <a:miter lim="800000"/>
            </a:ln>
            <a:scene3d>
              <a:camera prst="orthographicFront">
                <a:rot lat="366373" lon="10599535" rev="16080817"/>
              </a:camera>
              <a:lightRig rig="threePt" dir="t">
                <a:rot lat="0" lon="0" rev="10800000"/>
              </a:lightRig>
            </a:scene3d>
            <a:sp3d prstMaterial="matte">
              <a:bevelT w="0" h="508000"/>
              <a:bevelB w="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4" name="群組 283"/>
          <p:cNvGrpSpPr/>
          <p:nvPr/>
        </p:nvGrpSpPr>
        <p:grpSpPr>
          <a:xfrm>
            <a:off x="-9862" y="704447"/>
            <a:ext cx="634825" cy="4603284"/>
            <a:chOff x="6705753" y="926716"/>
            <a:chExt cx="634825" cy="4603284"/>
          </a:xfrm>
        </p:grpSpPr>
        <p:sp>
          <p:nvSpPr>
            <p:cNvPr id="290" name="文字方塊 289"/>
            <p:cNvSpPr txBox="1"/>
            <p:nvPr/>
          </p:nvSpPr>
          <p:spPr>
            <a:xfrm>
              <a:off x="6705753" y="304567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</a:rPr>
                <a:t>t - 1 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85" name="直線單箭頭接點 47"/>
            <p:cNvCxnSpPr/>
            <p:nvPr/>
          </p:nvCxnSpPr>
          <p:spPr>
            <a:xfrm>
              <a:off x="7311943" y="926716"/>
              <a:ext cx="0" cy="460328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直線接點 285"/>
            <p:cNvCxnSpPr/>
            <p:nvPr/>
          </p:nvCxnSpPr>
          <p:spPr>
            <a:xfrm>
              <a:off x="7239943" y="1682979"/>
              <a:ext cx="72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>
              <a:off x="7239943" y="3221289"/>
              <a:ext cx="72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接點 287"/>
            <p:cNvCxnSpPr/>
            <p:nvPr/>
          </p:nvCxnSpPr>
          <p:spPr>
            <a:xfrm>
              <a:off x="7239943" y="4763629"/>
              <a:ext cx="72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文字方塊 288"/>
            <p:cNvSpPr txBox="1"/>
            <p:nvPr/>
          </p:nvSpPr>
          <p:spPr>
            <a:xfrm>
              <a:off x="6732719" y="149087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</a:rPr>
                <a:t>t - 2 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91" name="文字方塊 290"/>
            <p:cNvSpPr txBox="1"/>
            <p:nvPr/>
          </p:nvSpPr>
          <p:spPr>
            <a:xfrm>
              <a:off x="6873032" y="458548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</a:rPr>
                <a:t>t  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292" name="文字方塊 291"/>
          <p:cNvSpPr txBox="1"/>
          <p:nvPr/>
        </p:nvSpPr>
        <p:spPr>
          <a:xfrm>
            <a:off x="253193" y="537852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time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8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56</Words>
  <Application>Microsoft Office PowerPoint</Application>
  <PresentationFormat>自訂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Mangal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許菀庭</dc:creator>
  <cp:lastModifiedBy>菀庭 許</cp:lastModifiedBy>
  <cp:revision>17</cp:revision>
  <dcterms:created xsi:type="dcterms:W3CDTF">2018-03-14T12:53:44Z</dcterms:created>
  <dcterms:modified xsi:type="dcterms:W3CDTF">2018-07-29T12:32:56Z</dcterms:modified>
</cp:coreProperties>
</file>