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5BBB0D-9976-4A99-8AEC-70FA0057A239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ECDCD8-3561-47FD-ABE4-CE79022F520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9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2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6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4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8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Divider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6CAD-E381-408E-B15E-DB768D626E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50" y="400050"/>
            <a:ext cx="2305050" cy="9715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01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2C93-9B17-46C1-8DE2-A0731939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55165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70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heading">
            <a:extLst>
              <a:ext uri="{FF2B5EF4-FFF2-40B4-BE49-F238E27FC236}">
                <a16:creationId xmlns:a16="http://schemas.microsoft.com/office/drawing/2014/main" id="{E3ED1357-6F7F-4C90-8D4F-71EB6A9D95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6975" y="453371"/>
            <a:ext cx="10479600" cy="82440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000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add page heading (max two lines)</a:t>
            </a:r>
          </a:p>
        </p:txBody>
      </p:sp>
    </p:spTree>
    <p:extLst>
      <p:ext uri="{BB962C8B-B14F-4D97-AF65-F5344CB8AC3E}">
        <p14:creationId xmlns:p14="http://schemas.microsoft.com/office/powerpoint/2010/main" val="3513714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5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1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6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8E4090-1F14-F0DC-1E76-870A90EE8F02}"/>
              </a:ext>
            </a:extLst>
          </p:cNvPr>
          <p:cNvSpPr txBox="1"/>
          <p:nvPr/>
        </p:nvSpPr>
        <p:spPr>
          <a:xfrm>
            <a:off x="2652915" y="1966753"/>
            <a:ext cx="6881784" cy="21597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ID" sz="4800" dirty="0">
                <a:solidFill>
                  <a:srgbClr val="00000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Mini Project DE</a:t>
            </a:r>
            <a:endParaRPr lang="en-ID" sz="4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D" sz="4800" dirty="0">
                <a:solidFill>
                  <a:srgbClr val="00000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DSLS 2023</a:t>
            </a:r>
            <a:endParaRPr lang="en-ID" sz="4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200" dirty="0">
              <a:solidFill>
                <a:srgbClr val="000000"/>
              </a:solidFill>
              <a:effectLst/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 smtClean="0">
                <a:solidFill>
                  <a:srgbClr val="000000"/>
                </a:solidFill>
                <a:effectLst/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Andy Hermawan</a:t>
            </a:r>
            <a:endParaRPr lang="en-ID" sz="1200" dirty="0">
              <a:effectLst/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2F6-2F47-6705-001C-1577B25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108" y="815687"/>
            <a:ext cx="1250225" cy="971550"/>
          </a:xfrm>
        </p:spPr>
        <p:txBody>
          <a:bodyPr/>
          <a:lstStyle/>
          <a:p>
            <a:r>
              <a:rPr lang="en-US" dirty="0"/>
              <a:t>03</a:t>
            </a:r>
            <a:r>
              <a:rPr lang="en-US" sz="8800" dirty="0"/>
              <a:t/>
            </a:r>
            <a:br>
              <a:rPr lang="en-US" sz="8800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32F7-6413-F4A2-A256-F32F93B9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4894262" cy="2516187"/>
          </a:xfrm>
        </p:spPr>
        <p:txBody>
          <a:bodyPr/>
          <a:lstStyle/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CASE STUDIES OF</a:t>
            </a: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Retention Rate Analysis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DB09E-4A2A-7CF6-486F-9DD85B97DFC5}"/>
              </a:ext>
            </a:extLst>
          </p:cNvPr>
          <p:cNvSpPr txBox="1">
            <a:spLocks/>
          </p:cNvSpPr>
          <p:nvPr/>
        </p:nvSpPr>
        <p:spPr>
          <a:xfrm>
            <a:off x="6456363" y="3122611"/>
            <a:ext cx="48942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OVERALL INSIGHTS FROM</a:t>
            </a:r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The context should be employed more in this analysis to assess whether the result below is acceptable or not.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If the result is not acceptable, further analysis, e.g. root cause analysis, should be utilized to do counter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6DB4-B704-3088-B08A-DC7B9D21661F}"/>
              </a:ext>
            </a:extLst>
          </p:cNvPr>
          <p:cNvSpPr txBox="1"/>
          <p:nvPr/>
        </p:nvSpPr>
        <p:spPr>
          <a:xfrm>
            <a:off x="2561675" y="848937"/>
            <a:ext cx="6291942" cy="1076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4000" dirty="0"/>
              <a:t>COHORT</a:t>
            </a:r>
          </a:p>
          <a:p>
            <a:r>
              <a:rPr lang="en-US" sz="4000" dirty="0"/>
              <a:t>ANALYSIS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744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2F6-2F47-6705-001C-1577B25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11" y="957002"/>
            <a:ext cx="1250225" cy="971550"/>
          </a:xfrm>
        </p:spPr>
        <p:txBody>
          <a:bodyPr/>
          <a:lstStyle/>
          <a:p>
            <a:r>
              <a:rPr lang="en-US" dirty="0"/>
              <a:t>01</a:t>
            </a:r>
            <a:r>
              <a:rPr lang="en-US" sz="8800" dirty="0"/>
              <a:t/>
            </a:r>
            <a:br>
              <a:rPr lang="en-US" sz="8800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32F7-6413-F4A2-A256-F32F93B9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4894262" cy="2516187"/>
          </a:xfrm>
        </p:spPr>
        <p:txBody>
          <a:bodyPr/>
          <a:lstStyle/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CASE STUDIES OF</a:t>
            </a: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Overall Business Trend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Pareto Analysis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Business Anomalies </a:t>
            </a:r>
            <a:endParaRPr lang="en-ID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DB09E-4A2A-7CF6-486F-9DD85B97DFC5}"/>
              </a:ext>
            </a:extLst>
          </p:cNvPr>
          <p:cNvSpPr txBox="1">
            <a:spLocks/>
          </p:cNvSpPr>
          <p:nvPr/>
        </p:nvSpPr>
        <p:spPr>
          <a:xfrm>
            <a:off x="6456363" y="3122611"/>
            <a:ext cx="48942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OVERALL INSIGHTS FROM</a:t>
            </a:r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Overall business trend is good &amp; increasing over time. There is an anomaly of spike in the Nov ’97 – Apr ’98 period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Based on the Pareto analysis, targeting market &amp; product could be the main focus &amp; priority either in the full-year &amp; in the spike period.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The spike anomaly that happened should be further analyzed to reveal the main factors (e.g. Christmas, New Year, Lunar Year, etc)</a:t>
            </a:r>
            <a:endParaRPr lang="en-ID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6DB4-B704-3088-B08A-DC7B9D21661F}"/>
              </a:ext>
            </a:extLst>
          </p:cNvPr>
          <p:cNvSpPr txBox="1"/>
          <p:nvPr/>
        </p:nvSpPr>
        <p:spPr>
          <a:xfrm>
            <a:off x="2586614" y="957002"/>
            <a:ext cx="6291942" cy="1076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4000" dirty="0"/>
              <a:t>PRODUCT </a:t>
            </a:r>
          </a:p>
          <a:p>
            <a:r>
              <a:rPr lang="en-US" sz="4000" dirty="0"/>
              <a:t>ANALYSIS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9631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9979" y="769254"/>
            <a:ext cx="10479600" cy="824400"/>
          </a:xfrm>
        </p:spPr>
        <p:txBody>
          <a:bodyPr/>
          <a:lstStyle/>
          <a:p>
            <a:r>
              <a:rPr lang="en-ID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overall trend of business is good &amp; increasing over the time period of late 1996 to early 1998</a:t>
            </a:r>
            <a:endParaRPr lang="en-ID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41B0A2-FFA1-3BFC-5E28-18055E3C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91" y="1277771"/>
            <a:ext cx="8950643" cy="48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7674" y="877320"/>
            <a:ext cx="10479600" cy="824400"/>
          </a:xfrm>
        </p:spPr>
        <p:txBody>
          <a:bodyPr/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increase in sales was driven by the increase of number quantities in the purchase</a:t>
            </a:r>
            <a:endParaRPr lang="en-ID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4A59D-60C9-6B34-9F45-F21D7CCB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92" y="1306232"/>
            <a:ext cx="8746015" cy="47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1914" y="686127"/>
            <a:ext cx="10479600" cy="824400"/>
          </a:xfrm>
        </p:spPr>
        <p:txBody>
          <a:bodyPr/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Pareto analysis of the 1997 period that drives sales </a:t>
            </a: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(company names, product names, category names, region names)</a:t>
            </a:r>
            <a:endParaRPr lang="en-ID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46BB7-4473-DF86-9687-A1A27DCE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73" y="3556710"/>
            <a:ext cx="4111589" cy="222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3E3A99-82A5-DEFF-C3B1-597F88F7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22" y="3556709"/>
            <a:ext cx="4099862" cy="222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9C8E4-BE14-3545-99A5-49C3EBAC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27" y="1641406"/>
            <a:ext cx="4184451" cy="1551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ACEC5-2E08-BF2B-8FB3-55040ADD8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75" y="1641406"/>
            <a:ext cx="522224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5288" y="943821"/>
            <a:ext cx="10479600" cy="824400"/>
          </a:xfrm>
        </p:spPr>
        <p:txBody>
          <a:bodyPr/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Eastern region is the most contributed region, </a:t>
            </a: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Pareto analysis of the 1997 period that drives sales for only eastern region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335F7-59B8-D230-7AC4-875D551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40" y="2571308"/>
            <a:ext cx="5731510" cy="1871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41078-A018-343A-790A-A53E1E94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65" y="2294130"/>
            <a:ext cx="450977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0473" y="661189"/>
            <a:ext cx="10479600" cy="824400"/>
          </a:xfrm>
        </p:spPr>
        <p:txBody>
          <a:bodyPr/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Eastern region is also found to be the most contributed region in the spike period (Nov ‘97 – Apr ‘98), </a:t>
            </a: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Pareto analysis of the spike period that drives sales for only eastern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87CC6-84C8-C80E-3CEC-81C9B50A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26" y="1677398"/>
            <a:ext cx="5731510" cy="1202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0EFB3-89AD-AB96-1BDD-241A7950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52" y="3750673"/>
            <a:ext cx="5731510" cy="1420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94663-B792-4ACB-75FE-A19CC2E0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36" y="3750673"/>
            <a:ext cx="537464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2F6-2F47-6705-001C-1577B25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82" y="782435"/>
            <a:ext cx="1250225" cy="971550"/>
          </a:xfrm>
        </p:spPr>
        <p:txBody>
          <a:bodyPr/>
          <a:lstStyle/>
          <a:p>
            <a:r>
              <a:rPr lang="en-US" dirty="0"/>
              <a:t>02</a:t>
            </a:r>
            <a:r>
              <a:rPr lang="en-US" sz="8800" dirty="0"/>
              <a:t/>
            </a:r>
            <a:br>
              <a:rPr lang="en-US" sz="8800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32F7-6413-F4A2-A256-F32F93B9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4894262" cy="2516187"/>
          </a:xfrm>
        </p:spPr>
        <p:txBody>
          <a:bodyPr/>
          <a:lstStyle/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CASE STUDIES OF</a:t>
            </a: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RFM Analysis</a:t>
            </a:r>
          </a:p>
          <a:p>
            <a:pPr marL="184150"/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(Recency, Frequency, Monetary)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DB09E-4A2A-7CF6-486F-9DD85B97DFC5}"/>
              </a:ext>
            </a:extLst>
          </p:cNvPr>
          <p:cNvSpPr txBox="1">
            <a:spLocks/>
          </p:cNvSpPr>
          <p:nvPr/>
        </p:nvSpPr>
        <p:spPr>
          <a:xfrm>
            <a:off x="6456363" y="3122611"/>
            <a:ext cx="48942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OVERALL INSIGHTS FROM</a:t>
            </a:r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prioritize our marketing strategies on the champion &amp; loyal customers segments (factors: proportion &amp; monetary value)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Further analysis could be applied to deep dive into a specific region and recent time period</a:t>
            </a:r>
            <a:endParaRPr lang="en-ID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6DB4-B704-3088-B08A-DC7B9D21661F}"/>
              </a:ext>
            </a:extLst>
          </p:cNvPr>
          <p:cNvSpPr txBox="1"/>
          <p:nvPr/>
        </p:nvSpPr>
        <p:spPr>
          <a:xfrm>
            <a:off x="2561675" y="824000"/>
            <a:ext cx="6291942" cy="1076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4000" dirty="0"/>
              <a:t>CUSTOMER </a:t>
            </a:r>
          </a:p>
          <a:p>
            <a:r>
              <a:rPr lang="en-US" sz="4000" dirty="0"/>
              <a:t>ANALYSIS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12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5164" y="727691"/>
            <a:ext cx="10479600" cy="8244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prioritize our marketing strategies on the champion &amp; loyal customers segments, because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itchFamily="2" charset="0"/>
                <a:cs typeface="Times New Roman" panose="02020603050405020304" pitchFamily="18" charset="0"/>
              </a:rPr>
              <a:t>the proportion of customer from these two segments only is more than 40%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itchFamily="2" charset="0"/>
                <a:cs typeface="Times New Roman" panose="02020603050405020304" pitchFamily="18" charset="0"/>
              </a:rPr>
              <a:t>the average monetary is the highest after the cant lose them segment.</a:t>
            </a:r>
            <a:endParaRPr lang="en-US" sz="1200" dirty="0">
              <a:effectLst/>
              <a:latin typeface="Roboto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E2AD1-C58F-987F-9407-726B4818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66" y="1604014"/>
            <a:ext cx="8315234" cy="44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366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Garamond</vt:lpstr>
      <vt:lpstr>Roboto</vt:lpstr>
      <vt:lpstr>Roboto Light</vt:lpstr>
      <vt:lpstr>Roboto Medium</vt:lpstr>
      <vt:lpstr>Times New Roman</vt:lpstr>
      <vt:lpstr>Organic</vt:lpstr>
      <vt:lpstr>PowerPoint Presentation</vt:lpstr>
      <vt:lpstr>01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 </vt:lpstr>
      <vt:lpstr>PowerPoint Presentation</vt:lpstr>
      <vt:lpstr>03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Ichfan Kurniawan</dc:creator>
  <cp:lastModifiedBy>Andy Hermawan</cp:lastModifiedBy>
  <cp:revision>4</cp:revision>
  <dcterms:created xsi:type="dcterms:W3CDTF">2023-01-22T09:22:01Z</dcterms:created>
  <dcterms:modified xsi:type="dcterms:W3CDTF">2023-01-29T14:51:58Z</dcterms:modified>
</cp:coreProperties>
</file>