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035" autoAdjust="0"/>
  </p:normalViewPr>
  <p:slideViewPr>
    <p:cSldViewPr snapToGrid="0">
      <p:cViewPr varScale="1">
        <p:scale>
          <a:sx n="80" d="100"/>
          <a:sy n="80" d="100"/>
        </p:scale>
        <p:origin x="17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1A1B-7092-4C89-A2A0-F585C6072150}"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6A67A-5324-4072-B70A-109C8AB011DB}" type="slidenum">
              <a:rPr lang="en-US" smtClean="0"/>
              <a:t>‹#›</a:t>
            </a:fld>
            <a:endParaRPr lang="en-US"/>
          </a:p>
        </p:txBody>
      </p:sp>
    </p:spTree>
    <p:extLst>
      <p:ext uri="{BB962C8B-B14F-4D97-AF65-F5344CB8AC3E}">
        <p14:creationId xmlns:p14="http://schemas.microsoft.com/office/powerpoint/2010/main" val="193966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 the last five years hundreds of millions of dollars have been granted to research programs that use the OHDSI (pronounced “Odyssey”) Common Data Model (CDM). In 2015, the Precision Medicine Initiative Cohort Program was passed through Congress with an initial funding of $130 million. Later renamed as All of Us, the project decided its scheme to harmonize data for analyses across health care organizations would be the OHDSI OMOP Common Data Model.  KPWHRI used our VDW to create a limited version of the OHDSI OMOP for the </a:t>
            </a:r>
            <a:r>
              <a:rPr lang="en-US" sz="1200" kern="1200" dirty="0" err="1">
                <a:solidFill>
                  <a:schemeClr val="tx1"/>
                </a:solidFill>
                <a:effectLst/>
                <a:latin typeface="+mn-lt"/>
                <a:ea typeface="+mn-ea"/>
                <a:cs typeface="+mn-cs"/>
              </a:rPr>
              <a:t>eMERGE</a:t>
            </a:r>
            <a:r>
              <a:rPr lang="en-US" sz="1200" kern="1200" dirty="0">
                <a:solidFill>
                  <a:schemeClr val="tx1"/>
                </a:solidFill>
                <a:effectLst/>
                <a:latin typeface="+mn-lt"/>
                <a:ea typeface="+mn-ea"/>
                <a:cs typeface="+mn-cs"/>
              </a:rPr>
              <a:t> project.  That project was improved and moved into a GitHub project that is now available to everyone.</a:t>
            </a:r>
          </a:p>
          <a:p>
            <a:endParaRPr lang="en-US" dirty="0"/>
          </a:p>
        </p:txBody>
      </p:sp>
      <p:sp>
        <p:nvSpPr>
          <p:cNvPr id="4" name="Slide Number Placeholder 3"/>
          <p:cNvSpPr>
            <a:spLocks noGrp="1"/>
          </p:cNvSpPr>
          <p:nvPr>
            <p:ph type="sldNum" sz="quarter" idx="5"/>
          </p:nvPr>
        </p:nvSpPr>
        <p:spPr/>
        <p:txBody>
          <a:bodyPr/>
          <a:lstStyle/>
          <a:p>
            <a:fld id="{8CD6A67A-5324-4072-B70A-109C8AB011DB}" type="slidenum">
              <a:rPr lang="en-US" smtClean="0"/>
              <a:t>3</a:t>
            </a:fld>
            <a:endParaRPr lang="en-US"/>
          </a:p>
        </p:txBody>
      </p:sp>
    </p:spTree>
    <p:extLst>
      <p:ext uri="{BB962C8B-B14F-4D97-AF65-F5344CB8AC3E}">
        <p14:creationId xmlns:p14="http://schemas.microsoft.com/office/powerpoint/2010/main" val="382408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CB4A-A655-46D5-8CCF-EA17C0A2AB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2A5224-3401-4124-854C-7EC9E4DABD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4DE82-BA19-4715-B133-28E1D4AB05FD}"/>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5" name="Footer Placeholder 4">
            <a:extLst>
              <a:ext uri="{FF2B5EF4-FFF2-40B4-BE49-F238E27FC236}">
                <a16:creationId xmlns:a16="http://schemas.microsoft.com/office/drawing/2014/main" id="{3344D7BE-0FEE-459B-95D6-A6C53D1F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7C9A6-922F-481C-B1CC-48A988DB8C92}"/>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132803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EDBB-C88C-4C53-8489-C0E889BF4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519E6D-71AA-4A35-A4B3-9B891613F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784A1-E6DB-4A3E-AF16-E7351837AD14}"/>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5" name="Footer Placeholder 4">
            <a:extLst>
              <a:ext uri="{FF2B5EF4-FFF2-40B4-BE49-F238E27FC236}">
                <a16:creationId xmlns:a16="http://schemas.microsoft.com/office/drawing/2014/main" id="{AB4FED8A-3CD4-41E1-B288-808100742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717DA-2AFC-4D24-8C1E-50A3C1F48ED1}"/>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84659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2ED4F1-46C0-4984-98A0-629B852925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92FAC2-C6C3-41A7-A4A1-C94F6F98A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EBAC4-0136-40D0-9983-D8C352F747D5}"/>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5" name="Footer Placeholder 4">
            <a:extLst>
              <a:ext uri="{FF2B5EF4-FFF2-40B4-BE49-F238E27FC236}">
                <a16:creationId xmlns:a16="http://schemas.microsoft.com/office/drawing/2014/main" id="{FA35066E-5E45-4AF1-AA83-4A38B489C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31AA5-8356-4705-87A4-124C96010C11}"/>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409137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44DC-563F-4D43-B8F0-CE97E89B4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D3B0B-D42B-4302-A00E-EE78D9E64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71FF3-085A-4EC5-AB97-B3EA6F15EC7C}"/>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5" name="Footer Placeholder 4">
            <a:extLst>
              <a:ext uri="{FF2B5EF4-FFF2-40B4-BE49-F238E27FC236}">
                <a16:creationId xmlns:a16="http://schemas.microsoft.com/office/drawing/2014/main" id="{C90754D1-EE41-494C-9D18-62DC5CA45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F10AD-319D-41D4-9E01-D9324900AC7F}"/>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109468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5D8D-F7D2-42A0-BC4F-E6C951B33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49613-66B1-4E49-AC07-6DD8EDAF3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D5742-45C9-4024-9944-A490A0818B06}"/>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5" name="Footer Placeholder 4">
            <a:extLst>
              <a:ext uri="{FF2B5EF4-FFF2-40B4-BE49-F238E27FC236}">
                <a16:creationId xmlns:a16="http://schemas.microsoft.com/office/drawing/2014/main" id="{48F628C0-C30A-4B90-86CC-DBDCFCDC2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9B969-25AC-46FC-9A20-6AAA48431994}"/>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343419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8452-6A30-4CED-971E-B90295C1C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FF68C-060E-4498-94E4-612F34DAC8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3532B-A1D4-4EF4-AF68-11BD8FFE3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26F619-0762-4B20-91BF-78E1FB0CFC30}"/>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6" name="Footer Placeholder 5">
            <a:extLst>
              <a:ext uri="{FF2B5EF4-FFF2-40B4-BE49-F238E27FC236}">
                <a16:creationId xmlns:a16="http://schemas.microsoft.com/office/drawing/2014/main" id="{E13C11A4-7944-49C9-BA88-173B886CD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A4A52-25CD-4FBD-91D1-70A55C383839}"/>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90721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926B-4E03-4239-A448-21EAC5F3E9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BDCF9-90A3-48E3-B1C5-025E3C6B85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914878-86DF-4F90-8DAB-DBD128185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103333-418C-45C0-9A2F-99715A6D3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109C9-765A-4774-AF2E-4746C88C0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AE838C-E255-4DCD-B820-0470B6EFD795}"/>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8" name="Footer Placeholder 7">
            <a:extLst>
              <a:ext uri="{FF2B5EF4-FFF2-40B4-BE49-F238E27FC236}">
                <a16:creationId xmlns:a16="http://schemas.microsoft.com/office/drawing/2014/main" id="{DE6114CA-7887-45E6-A373-1CFA959226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D27C4F-67D8-4521-8181-43BA372C2DF3}"/>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332523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01FB-81C4-4C64-9A77-5948777C5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3E55F8-F0B2-4F20-B844-97913BCB6A89}"/>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4" name="Footer Placeholder 3">
            <a:extLst>
              <a:ext uri="{FF2B5EF4-FFF2-40B4-BE49-F238E27FC236}">
                <a16:creationId xmlns:a16="http://schemas.microsoft.com/office/drawing/2014/main" id="{5625F945-AECB-474B-AD57-49F078D37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B2C6F5-2498-4B9D-ABA6-EDC2E5687899}"/>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362805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E71D67-1080-45D2-A06A-BAC20D4D47AD}"/>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3" name="Footer Placeholder 2">
            <a:extLst>
              <a:ext uri="{FF2B5EF4-FFF2-40B4-BE49-F238E27FC236}">
                <a16:creationId xmlns:a16="http://schemas.microsoft.com/office/drawing/2014/main" id="{593646E9-A7DC-47C4-AEDB-FD58EAC79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37A857-CD26-4FE3-A74B-238F9548CFA3}"/>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152885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04A3-AB22-43F5-B33E-3B245D366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6685D-EFB3-4F23-AB17-DC7CA2FB5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08F7E-4B1A-4FBD-8EA1-7A93A2A8F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52D3D-6104-4EAF-A09B-F5D283E3027A}"/>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6" name="Footer Placeholder 5">
            <a:extLst>
              <a:ext uri="{FF2B5EF4-FFF2-40B4-BE49-F238E27FC236}">
                <a16:creationId xmlns:a16="http://schemas.microsoft.com/office/drawing/2014/main" id="{A54A3E1F-A41F-4F35-8187-BF8D209BA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238A2-28EE-492D-8C5F-AD3F892F62F6}"/>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78987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6F70-2E8F-44C6-9937-42FB82629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B025A0-13D0-4195-8B97-05C78D365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BB0EBA-2C4D-4300-8737-435293506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7F27A6-F2A0-4FAF-946C-1376DD2E84D8}"/>
              </a:ext>
            </a:extLst>
          </p:cNvPr>
          <p:cNvSpPr>
            <a:spLocks noGrp="1"/>
          </p:cNvSpPr>
          <p:nvPr>
            <p:ph type="dt" sz="half" idx="10"/>
          </p:nvPr>
        </p:nvSpPr>
        <p:spPr/>
        <p:txBody>
          <a:bodyPr/>
          <a:lstStyle/>
          <a:p>
            <a:fld id="{5DEF31B6-2CD1-4FA9-B0BC-7DC53D96DEF7}" type="datetimeFigureOut">
              <a:rPr lang="en-US" smtClean="0"/>
              <a:t>4/20/2021</a:t>
            </a:fld>
            <a:endParaRPr lang="en-US"/>
          </a:p>
        </p:txBody>
      </p:sp>
      <p:sp>
        <p:nvSpPr>
          <p:cNvPr id="6" name="Footer Placeholder 5">
            <a:extLst>
              <a:ext uri="{FF2B5EF4-FFF2-40B4-BE49-F238E27FC236}">
                <a16:creationId xmlns:a16="http://schemas.microsoft.com/office/drawing/2014/main" id="{2FE3F75F-746A-4AE9-A70A-3B268BC71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E96CB-67BE-488E-BD56-B2163258F1C8}"/>
              </a:ext>
            </a:extLst>
          </p:cNvPr>
          <p:cNvSpPr>
            <a:spLocks noGrp="1"/>
          </p:cNvSpPr>
          <p:nvPr>
            <p:ph type="sldNum" sz="quarter" idx="12"/>
          </p:nvPr>
        </p:nvSpPr>
        <p:spPr/>
        <p:txBody>
          <a:bodyPr/>
          <a:lstStyle/>
          <a:p>
            <a:fld id="{13B42DF5-DFDF-4D2A-A8DB-D0BE0793D070}" type="slidenum">
              <a:rPr lang="en-US" smtClean="0"/>
              <a:t>‹#›</a:t>
            </a:fld>
            <a:endParaRPr lang="en-US"/>
          </a:p>
        </p:txBody>
      </p:sp>
    </p:spTree>
    <p:extLst>
      <p:ext uri="{BB962C8B-B14F-4D97-AF65-F5344CB8AC3E}">
        <p14:creationId xmlns:p14="http://schemas.microsoft.com/office/powerpoint/2010/main" val="2824924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26158-DA87-4B5B-ABDC-1A5E96A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ECB7AF-7985-40BF-8E2F-50A077E53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9F1C9-CF1B-4A40-835A-2869F1109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F31B6-2CD1-4FA9-B0BC-7DC53D96DEF7}" type="datetimeFigureOut">
              <a:rPr lang="en-US" smtClean="0"/>
              <a:t>4/20/2021</a:t>
            </a:fld>
            <a:endParaRPr lang="en-US"/>
          </a:p>
        </p:txBody>
      </p:sp>
      <p:sp>
        <p:nvSpPr>
          <p:cNvPr id="5" name="Footer Placeholder 4">
            <a:extLst>
              <a:ext uri="{FF2B5EF4-FFF2-40B4-BE49-F238E27FC236}">
                <a16:creationId xmlns:a16="http://schemas.microsoft.com/office/drawing/2014/main" id="{61391DDB-ACCD-47FB-BB2F-92ADCC4BC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AFCF06-2646-4E91-8F2E-3515754C6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42DF5-DFDF-4D2A-A8DB-D0BE0793D070}" type="slidenum">
              <a:rPr lang="en-US" smtClean="0"/>
              <a:t>‹#›</a:t>
            </a:fld>
            <a:endParaRPr lang="en-US"/>
          </a:p>
        </p:txBody>
      </p:sp>
    </p:spTree>
    <p:extLst>
      <p:ext uri="{BB962C8B-B14F-4D97-AF65-F5344CB8AC3E}">
        <p14:creationId xmlns:p14="http://schemas.microsoft.com/office/powerpoint/2010/main" val="2155285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75900A18-E82C-4E8B-9B56-D4F8C76EEF75}"/>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Presented by John Weeks</a:t>
            </a:r>
          </a:p>
        </p:txBody>
      </p:sp>
      <p:sp>
        <p:nvSpPr>
          <p:cNvPr id="2" name="Title 1">
            <a:extLst>
              <a:ext uri="{FF2B5EF4-FFF2-40B4-BE49-F238E27FC236}">
                <a16:creationId xmlns:a16="http://schemas.microsoft.com/office/drawing/2014/main" id="{6A4EBB0A-4B0C-41E1-95B3-5F98A291BC8A}"/>
              </a:ext>
            </a:extLst>
          </p:cNvPr>
          <p:cNvSpPr>
            <a:spLocks noGrp="1"/>
          </p:cNvSpPr>
          <p:nvPr>
            <p:ph type="ctrTitle"/>
          </p:nvPr>
        </p:nvSpPr>
        <p:spPr>
          <a:xfrm>
            <a:off x="3204641" y="2353641"/>
            <a:ext cx="6016783" cy="2150719"/>
          </a:xfrm>
          <a:noFill/>
        </p:spPr>
        <p:txBody>
          <a:bodyPr anchor="ctr">
            <a:normAutofit/>
          </a:bodyPr>
          <a:lstStyle/>
          <a:p>
            <a:r>
              <a:rPr lang="en-US" sz="3600" dirty="0">
                <a:solidFill>
                  <a:srgbClr val="080808"/>
                </a:solidFill>
              </a:rPr>
              <a:t>Generating an OHDSI OMOP Data Model from HCSRN’s VDW</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297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55888-0E3D-4EE6-AC4D-25FF53C96D09}"/>
              </a:ext>
            </a:extLst>
          </p:cNvPr>
          <p:cNvSpPr>
            <a:spLocks noGrp="1"/>
          </p:cNvSpPr>
          <p:nvPr>
            <p:ph type="title"/>
          </p:nvPr>
        </p:nvSpPr>
        <p:spPr>
          <a:xfrm>
            <a:off x="643467" y="321734"/>
            <a:ext cx="10905066" cy="1135737"/>
          </a:xfrm>
        </p:spPr>
        <p:txBody>
          <a:bodyPr>
            <a:normAutofit/>
          </a:bodyPr>
          <a:lstStyle/>
          <a:p>
            <a:r>
              <a:rPr lang="en-US" sz="3600"/>
              <a:t>What is OHDSI OMOP?</a:t>
            </a:r>
          </a:p>
        </p:txBody>
      </p:sp>
      <p:sp>
        <p:nvSpPr>
          <p:cNvPr id="3" name="Content Placeholder 2">
            <a:extLst>
              <a:ext uri="{FF2B5EF4-FFF2-40B4-BE49-F238E27FC236}">
                <a16:creationId xmlns:a16="http://schemas.microsoft.com/office/drawing/2014/main" id="{B838E79D-C3A7-4999-BF66-F31A7CCEA743}"/>
              </a:ext>
            </a:extLst>
          </p:cNvPr>
          <p:cNvSpPr>
            <a:spLocks noGrp="1"/>
          </p:cNvSpPr>
          <p:nvPr>
            <p:ph idx="1"/>
          </p:nvPr>
        </p:nvSpPr>
        <p:spPr>
          <a:xfrm>
            <a:off x="643467" y="1782981"/>
            <a:ext cx="10905066" cy="4393982"/>
          </a:xfrm>
        </p:spPr>
        <p:txBody>
          <a:bodyPr>
            <a:normAutofit/>
          </a:bodyPr>
          <a:lstStyle/>
          <a:p>
            <a:r>
              <a:rPr lang="en-US" sz="2000" dirty="0"/>
              <a:t>A Common Data Model that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904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7D9B97-6103-4602-9385-D49A02FF7A26}"/>
              </a:ext>
            </a:extLst>
          </p:cNvPr>
          <p:cNvSpPr>
            <a:spLocks noGrp="1"/>
          </p:cNvSpPr>
          <p:nvPr>
            <p:ph type="title"/>
          </p:nvPr>
        </p:nvSpPr>
        <p:spPr>
          <a:xfrm>
            <a:off x="643467" y="321734"/>
            <a:ext cx="10905066" cy="1135737"/>
          </a:xfrm>
        </p:spPr>
        <p:txBody>
          <a:bodyPr>
            <a:normAutofit/>
          </a:bodyPr>
          <a:lstStyle/>
          <a:p>
            <a:r>
              <a:rPr lang="en-US" sz="3600" dirty="0"/>
              <a:t>Why should HCSRN VDW generate the OMOP CDM?</a:t>
            </a:r>
          </a:p>
        </p:txBody>
      </p:sp>
      <p:sp>
        <p:nvSpPr>
          <p:cNvPr id="3" name="Content Placeholder 2">
            <a:extLst>
              <a:ext uri="{FF2B5EF4-FFF2-40B4-BE49-F238E27FC236}">
                <a16:creationId xmlns:a16="http://schemas.microsoft.com/office/drawing/2014/main" id="{87A89F1F-891D-4954-81CE-FEEDBA40D3AF}"/>
              </a:ext>
            </a:extLst>
          </p:cNvPr>
          <p:cNvSpPr>
            <a:spLocks noGrp="1"/>
          </p:cNvSpPr>
          <p:nvPr>
            <p:ph idx="1"/>
          </p:nvPr>
        </p:nvSpPr>
        <p:spPr>
          <a:xfrm>
            <a:off x="643467" y="1782981"/>
            <a:ext cx="10905066" cy="4393982"/>
          </a:xfrm>
        </p:spPr>
        <p:txBody>
          <a:bodyPr>
            <a:normAutofit/>
          </a:bodyPr>
          <a:lstStyle/>
          <a:p>
            <a:r>
              <a:rPr lang="en-US" dirty="0"/>
              <a:t>In 2015, the Precision Medicine Initiative Cohort Program was passed through Congress with an initial funding of $130 million.</a:t>
            </a:r>
          </a:p>
          <a:p>
            <a:pPr lvl="1"/>
            <a:r>
              <a:rPr lang="en-US" dirty="0"/>
              <a:t>A requirement of this grant is the building of the OHDSI OMOP CDM.</a:t>
            </a:r>
          </a:p>
          <a:p>
            <a:endParaRPr lang="en-US"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6569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0649AC-93E3-46AE-B9F4-9AE615C5C1FA}"/>
              </a:ext>
            </a:extLst>
          </p:cNvPr>
          <p:cNvSpPr>
            <a:spLocks noGrp="1"/>
          </p:cNvSpPr>
          <p:nvPr>
            <p:ph type="title"/>
          </p:nvPr>
        </p:nvSpPr>
        <p:spPr>
          <a:xfrm>
            <a:off x="643467" y="321734"/>
            <a:ext cx="10905066" cy="1135737"/>
          </a:xfrm>
        </p:spPr>
        <p:txBody>
          <a:bodyPr>
            <a:normAutofit/>
          </a:bodyPr>
          <a:lstStyle/>
          <a:p>
            <a:r>
              <a:rPr lang="en-US" sz="3600" dirty="0"/>
              <a:t>What VDW Data is being translated into the OMOP CDM?</a:t>
            </a:r>
          </a:p>
        </p:txBody>
      </p:sp>
      <p:sp>
        <p:nvSpPr>
          <p:cNvPr id="3" name="Content Placeholder 2">
            <a:extLst>
              <a:ext uri="{FF2B5EF4-FFF2-40B4-BE49-F238E27FC236}">
                <a16:creationId xmlns:a16="http://schemas.microsoft.com/office/drawing/2014/main" id="{3645B658-2339-4B1C-B1DB-CA6E68808BC6}"/>
              </a:ext>
            </a:extLst>
          </p:cNvPr>
          <p:cNvSpPr>
            <a:spLocks noGrp="1"/>
          </p:cNvSpPr>
          <p:nvPr>
            <p:ph idx="1"/>
          </p:nvPr>
        </p:nvSpPr>
        <p:spPr>
          <a:xfrm>
            <a:off x="643467" y="1782981"/>
            <a:ext cx="10905066" cy="4393982"/>
          </a:xfrm>
        </p:spPr>
        <p:txBody>
          <a:bodyPr>
            <a:normAutofit/>
          </a:bodyPr>
          <a:lstStyle/>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9127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2086</TotalTime>
  <Words>198</Words>
  <Application>Microsoft Office PowerPoint</Application>
  <PresentationFormat>Widescreen</PresentationFormat>
  <Paragraphs>10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Generating an OHDSI OMOP Data Model from HCSRN’s VDW</vt:lpstr>
      <vt:lpstr>What is OHDSI OMOP?</vt:lpstr>
      <vt:lpstr>Why should HCSRN VDW generate the OMOP CDM?</vt:lpstr>
      <vt:lpstr>What VDW Data is being translated into the OMOP CDM?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an OHDSI OMOP Data Model from HCSRN’s VDW</dc:title>
  <dc:creator>John Weeks</dc:creator>
  <cp:lastModifiedBy>John Weeks</cp:lastModifiedBy>
  <cp:revision>8</cp:revision>
  <dcterms:created xsi:type="dcterms:W3CDTF">2021-04-20T17:45:52Z</dcterms:created>
  <dcterms:modified xsi:type="dcterms:W3CDTF">2021-04-22T04:32:29Z</dcterms:modified>
</cp:coreProperties>
</file>