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1"/>
  </p:sldMasterIdLst>
  <p:notesMasterIdLst>
    <p:notesMasterId r:id="rId12"/>
  </p:notesMasterIdLst>
  <p:handoutMasterIdLst>
    <p:handoutMasterId r:id="rId13"/>
  </p:handoutMasterIdLst>
  <p:sldIdLst>
    <p:sldId id="274" r:id="rId2"/>
    <p:sldId id="275" r:id="rId3"/>
    <p:sldId id="265" r:id="rId4"/>
    <p:sldId id="277" r:id="rId5"/>
    <p:sldId id="279" r:id="rId6"/>
    <p:sldId id="280" r:id="rId7"/>
    <p:sldId id="281" r:id="rId8"/>
    <p:sldId id="282" r:id="rId9"/>
    <p:sldId id="283" r:id="rId10"/>
    <p:sldId id="278"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guide id="3" orient="horz" pos="1619">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48"/>
    <a:srgbClr val="001A35"/>
    <a:srgbClr val="029BDA"/>
    <a:srgbClr val="1F344C"/>
    <a:srgbClr val="009397"/>
    <a:srgbClr val="71256A"/>
    <a:srgbClr val="DB812E"/>
    <a:srgbClr val="C6234C"/>
    <a:srgbClr val="00A581"/>
    <a:srgbClr val="BD3B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5F3F7-D93A-524E-AE3E-4A7EE34F822D}" v="2" dt="2021-02-15T16:22:12.198"/>
    <p1510:client id="{26FD2925-5994-6940-9BF2-6665E4007FAB}" v="6" dt="2021-02-15T16:20:48.701"/>
    <p1510:client id="{CEF20DFC-7AFB-AA44-BE83-46D619B1CF11}" v="21" dt="2021-02-15T15:37:30.950"/>
    <p1510:client id="{FD807578-BCDD-1147-9F2A-3303DF8191AD}" v="6" dt="2021-02-16T14:45:12.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76" autoAdjust="0"/>
    <p:restoredTop sz="86395" autoAdjust="0"/>
  </p:normalViewPr>
  <p:slideViewPr>
    <p:cSldViewPr snapToGrid="0" snapToObjects="1" showGuides="1">
      <p:cViewPr varScale="1">
        <p:scale>
          <a:sx n="101" d="100"/>
          <a:sy n="101" d="100"/>
        </p:scale>
        <p:origin x="126" y="198"/>
      </p:cViewPr>
      <p:guideLst>
        <p:guide orient="horz" pos="1616"/>
        <p:guide pos="2880"/>
        <p:guide orient="horz" pos="1619"/>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p:scale>
          <a:sx n="160" d="100"/>
          <a:sy n="160" d="100"/>
        </p:scale>
        <p:origin x="1744" y="0"/>
      </p:cViewPr>
      <p:guideLst>
        <p:guide orient="horz" pos="2881"/>
        <p:guide pos="2160"/>
        <p:guide orient="horz" pos="28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4245997" y="8690163"/>
            <a:ext cx="2464904" cy="33855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solidFill>
                  <a:srgbClr val="1F344C"/>
                </a:solidFill>
                <a:latin typeface="+mj-lt"/>
              </a:rPr>
              <a:t>SAS</a:t>
            </a:r>
            <a:r>
              <a:rPr lang="en-US" sz="1400" kern="1200" baseline="30000" dirty="0">
                <a:solidFill>
                  <a:srgbClr val="1F344C"/>
                </a:solidFill>
                <a:effectLst/>
                <a:latin typeface="+mj-lt"/>
                <a:ea typeface="+mn-ea"/>
                <a:cs typeface="+mn-cs"/>
              </a:rPr>
              <a:t>®</a:t>
            </a:r>
            <a:r>
              <a:rPr lang="en-US" sz="1600" dirty="0">
                <a:solidFill>
                  <a:srgbClr val="1F344C"/>
                </a:solidFill>
                <a:latin typeface="+mj-lt"/>
              </a:rPr>
              <a:t> </a:t>
            </a:r>
            <a:r>
              <a:rPr lang="en-US" sz="1600" b="1" dirty="0">
                <a:solidFill>
                  <a:srgbClr val="029BDA"/>
                </a:solidFill>
              </a:rPr>
              <a:t>GLOBAL FORUM </a:t>
            </a:r>
            <a:r>
              <a:rPr lang="en-US" sz="1600" dirty="0">
                <a:solidFill>
                  <a:srgbClr val="1F344C"/>
                </a:solidFill>
                <a:latin typeface="+mj-lt"/>
              </a:rPr>
              <a:t>2021</a:t>
            </a:r>
          </a:p>
        </p:txBody>
      </p:sp>
      <p:sp>
        <p:nvSpPr>
          <p:cNvPr id="5" name="Rectangle 4"/>
          <p:cNvSpPr/>
          <p:nvPr/>
        </p:nvSpPr>
        <p:spPr>
          <a:xfrm>
            <a:off x="305930" y="8728635"/>
            <a:ext cx="659155" cy="261610"/>
          </a:xfrm>
          <a:prstGeom prst="rect">
            <a:avLst/>
          </a:prstGeom>
        </p:spPr>
        <p:txBody>
          <a:bodyPr wrap="none">
            <a:spAutoFit/>
          </a:bodyPr>
          <a:lstStyle/>
          <a:p>
            <a:pPr algn="l" defTabSz="182880"/>
            <a:r>
              <a:rPr lang="en-US" sz="1100" dirty="0">
                <a:solidFill>
                  <a:schemeClr val="tx2"/>
                </a:solidFill>
              </a:rPr>
              <a:t>Page </a:t>
            </a:r>
            <a:fld id="{114C7B2E-8ACE-7A49-BC19-183EB2D79019}" type="slidenum">
              <a:rPr lang="en-US" sz="1100" smtClean="0">
                <a:solidFill>
                  <a:schemeClr val="tx2"/>
                </a:solidFill>
              </a:rPr>
              <a:pPr algn="l" defTabSz="182880"/>
              <a:t>‹#›</a:t>
            </a:fld>
            <a:endParaRPr lang="en-US" sz="1100" dirty="0">
              <a:solidFill>
                <a:schemeClr val="tx2"/>
              </a:solidFill>
            </a:endParaRPr>
          </a:p>
        </p:txBody>
      </p:sp>
    </p:spTree>
    <p:extLst>
      <p:ext uri="{BB962C8B-B14F-4D97-AF65-F5344CB8AC3E}">
        <p14:creationId xmlns:p14="http://schemas.microsoft.com/office/powerpoint/2010/main" val="2823059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1"/>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5" name="Notes Placeholder 2"/>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p:nvSpPr>
        <p:spPr>
          <a:xfrm>
            <a:off x="4245997" y="8690163"/>
            <a:ext cx="2464904" cy="33855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kern="1200" dirty="0">
                <a:solidFill>
                  <a:srgbClr val="1F344C"/>
                </a:solidFill>
                <a:latin typeface="+mn-lt"/>
                <a:ea typeface="+mn-ea"/>
                <a:cs typeface="+mn-cs"/>
              </a:rPr>
              <a:t>SAS</a:t>
            </a:r>
            <a:r>
              <a:rPr lang="en-US" sz="1400" kern="1200" baseline="30000" dirty="0">
                <a:solidFill>
                  <a:srgbClr val="1F344C"/>
                </a:solidFill>
                <a:effectLst/>
                <a:latin typeface="+mn-lt"/>
                <a:ea typeface="+mn-ea"/>
                <a:cs typeface="+mn-cs"/>
              </a:rPr>
              <a:t>®</a:t>
            </a:r>
            <a:r>
              <a:rPr lang="en-US" sz="1600" kern="1200" dirty="0">
                <a:solidFill>
                  <a:srgbClr val="1F344C"/>
                </a:solidFill>
                <a:latin typeface="+mn-lt"/>
                <a:ea typeface="+mn-ea"/>
                <a:cs typeface="+mn-cs"/>
              </a:rPr>
              <a:t> </a:t>
            </a:r>
            <a:r>
              <a:rPr lang="en-US" sz="1600" b="1" dirty="0">
                <a:solidFill>
                  <a:srgbClr val="029BDA"/>
                </a:solidFill>
              </a:rPr>
              <a:t>GLOBAL FORUM </a:t>
            </a:r>
            <a:r>
              <a:rPr lang="en-US" sz="1600" kern="1200" dirty="0">
                <a:solidFill>
                  <a:srgbClr val="1F344C"/>
                </a:solidFill>
                <a:latin typeface="+mn-lt"/>
                <a:ea typeface="+mn-ea"/>
                <a:cs typeface="+mn-cs"/>
              </a:rPr>
              <a:t>2021</a:t>
            </a:r>
          </a:p>
        </p:txBody>
      </p:sp>
      <p:sp>
        <p:nvSpPr>
          <p:cNvPr id="3" name="Rectangle 2"/>
          <p:cNvSpPr/>
          <p:nvPr/>
        </p:nvSpPr>
        <p:spPr>
          <a:xfrm>
            <a:off x="305930" y="8728635"/>
            <a:ext cx="659155" cy="261610"/>
          </a:xfrm>
          <a:prstGeom prst="rect">
            <a:avLst/>
          </a:prstGeom>
        </p:spPr>
        <p:txBody>
          <a:bodyPr wrap="none">
            <a:spAutoFit/>
          </a:bodyPr>
          <a:lstStyle/>
          <a:p>
            <a:pPr algn="l" defTabSz="182880"/>
            <a:r>
              <a:rPr lang="en-US" sz="1100" dirty="0">
                <a:solidFill>
                  <a:schemeClr val="tx2"/>
                </a:solidFill>
              </a:rPr>
              <a:t>Page </a:t>
            </a:r>
            <a:fld id="{114C7B2E-8ACE-7A49-BC19-183EB2D79019}" type="slidenum">
              <a:rPr lang="en-US" sz="1100" smtClean="0">
                <a:solidFill>
                  <a:schemeClr val="tx2"/>
                </a:solidFill>
              </a:rPr>
              <a:pPr algn="l" defTabSz="182880"/>
              <a:t>‹#›</a:t>
            </a:fld>
            <a:endParaRPr lang="en-US" sz="1100" dirty="0">
              <a:solidFill>
                <a:schemeClr val="tx2"/>
              </a:solidFill>
            </a:endParaRPr>
          </a:p>
        </p:txBody>
      </p:sp>
    </p:spTree>
    <p:extLst>
      <p:ext uri="{BB962C8B-B14F-4D97-AF65-F5344CB8AC3E}">
        <p14:creationId xmlns:p14="http://schemas.microsoft.com/office/powerpoint/2010/main" val="323604440"/>
      </p:ext>
    </p:extLst>
  </p:cSld>
  <p:clrMap bg1="lt1" tx1="dk1" bg2="lt2" tx2="dk2" accent1="accent1" accent2="accent2" accent3="accent3" accent4="accent4" accent5="accent5" accent6="accent6" hlink="hlink" folHlink="folHlink"/>
  <p:hf hdr="0" ftr="0" dt="0"/>
  <p:notesStyle>
    <a:lvl1pPr marL="171450" indent="-182880" algn="l" defTabSz="365760" rtl="0" eaLnBrk="1" latinLnBrk="0" hangingPunct="1">
      <a:lnSpc>
        <a:spcPct val="85000"/>
      </a:lnSpc>
      <a:spcBef>
        <a:spcPts val="800"/>
      </a:spcBef>
      <a:buClr>
        <a:schemeClr val="tx1"/>
      </a:buClr>
      <a:buSzPct val="80000"/>
      <a:buFont typeface="Arial" charset="0"/>
      <a:buChar char="•"/>
      <a:defRPr sz="1200" kern="1200" baseline="0">
        <a:solidFill>
          <a:schemeClr val="tx1"/>
        </a:solidFill>
        <a:effectLst/>
        <a:latin typeface="+mn-lt"/>
        <a:ea typeface="+mn-ea"/>
        <a:cs typeface="Arial" pitchFamily="34" charset="0"/>
      </a:defRPr>
    </a:lvl1pPr>
    <a:lvl2pPr marL="342900" indent="-182880" algn="l" defTabSz="365760" rtl="0" eaLnBrk="1" latinLnBrk="0" hangingPunct="1">
      <a:lnSpc>
        <a:spcPct val="85000"/>
      </a:lnSpc>
      <a:spcBef>
        <a:spcPts val="800"/>
      </a:spcBef>
      <a:buClr>
        <a:schemeClr val="tx1">
          <a:lumMod val="65000"/>
          <a:lumOff val="35000"/>
        </a:schemeClr>
      </a:buClr>
      <a:buSzPct val="80000"/>
      <a:buFont typeface="Arial" charset="0"/>
      <a:buChar char="•"/>
      <a:tabLst/>
      <a:defRPr sz="1200" kern="1200" baseline="0">
        <a:solidFill>
          <a:schemeClr val="tx1"/>
        </a:solidFill>
        <a:latin typeface="+mn-lt"/>
        <a:ea typeface="+mn-ea"/>
        <a:cs typeface="Arial" pitchFamily="34" charset="0"/>
      </a:defRPr>
    </a:lvl2pPr>
    <a:lvl3pPr marL="515938"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tabLst/>
      <a:defRPr sz="1200" kern="1200" baseline="0">
        <a:solidFill>
          <a:schemeClr val="tx1"/>
        </a:solidFill>
        <a:latin typeface="+mn-lt"/>
        <a:ea typeface="+mn-ea"/>
        <a:cs typeface="Arial" pitchFamily="34" charset="0"/>
      </a:defRPr>
    </a:lvl3pPr>
    <a:lvl4pPr marL="688975" indent="-173038"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4pPr>
    <a:lvl5pPr marL="860425" indent="-165100"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GB" dirty="0"/>
              <a:t>During this presentation I'd like to achieve a few things: </a:t>
            </a:r>
          </a:p>
          <a:p>
            <a:pPr marL="0" indent="0">
              <a:buNone/>
            </a:pPr>
            <a:endParaRPr lang="en-GB" dirty="0"/>
          </a:p>
          <a:p>
            <a:pPr marL="0" indent="0">
              <a:buNone/>
            </a:pPr>
            <a:r>
              <a:rPr lang="en-GB" dirty="0"/>
              <a:t>For those that have never heard of either of root cause analysis or mean time to resolution I want to introduce and explain these concepts. Then, I want to explain why I think that they are important and why teams of all sizes should be implementing them, and finally I want to take you through some resources and tips for helping you, and your teams improve your performance by making your root causes analyses more efficient and effective, and some general tips for how you could close issues faster.</a:t>
            </a:r>
          </a:p>
        </p:txBody>
      </p:sp>
    </p:spTree>
    <p:extLst>
      <p:ext uri="{BB962C8B-B14F-4D97-AF65-F5344CB8AC3E}">
        <p14:creationId xmlns:p14="http://schemas.microsoft.com/office/powerpoint/2010/main" val="134847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8995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30664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SAS G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20143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Onl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rgbClr val="029BDA"/>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Tree>
    <p:extLst>
      <p:ext uri="{BB962C8B-B14F-4D97-AF65-F5344CB8AC3E}">
        <p14:creationId xmlns:p14="http://schemas.microsoft.com/office/powerpoint/2010/main" val="35987124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rgbClr val="002C48"/>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rgbClr val="002C48"/>
                </a:solidFill>
                <a:latin typeface="+mn-lt"/>
              </a:defRPr>
            </a:lvl1pPr>
          </a:lstStyle>
          <a:p>
            <a:pPr lvl="0"/>
            <a:r>
              <a:rPr lang="en-US" dirty="0"/>
              <a:t>Click to edit subtitle</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Blue with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rgbClr val="002C48"/>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rgbClr val="002C48"/>
                </a:solidFill>
                <a:latin typeface="+mn-lt"/>
              </a:defRPr>
            </a:lvl1pPr>
          </a:lstStyle>
          <a:p>
            <a:pPr lvl="0"/>
            <a:r>
              <a:rPr lang="en-US" dirty="0"/>
              <a:t>Click to edit subtitle</a:t>
            </a:r>
          </a:p>
        </p:txBody>
      </p:sp>
    </p:spTree>
    <p:extLst>
      <p:ext uri="{BB962C8B-B14F-4D97-AF65-F5344CB8AC3E}">
        <p14:creationId xmlns:p14="http://schemas.microsoft.com/office/powerpoint/2010/main" val="145333881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White Background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rgbClr val="029BDA"/>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White Background with Title/Subhe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A984B0-C259-4E4F-A667-B1F171F1EC1D}"/>
              </a:ext>
            </a:extLst>
          </p:cNvPr>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6" name="Text Placeholder 2">
            <a:extLst>
              <a:ext uri="{FF2B5EF4-FFF2-40B4-BE49-F238E27FC236}">
                <a16:creationId xmlns:a16="http://schemas.microsoft.com/office/drawing/2014/main" id="{7569AC9E-29CE-3B4B-B6CD-F6832C76210A}"/>
              </a:ext>
            </a:extLst>
          </p:cNvPr>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rgbClr val="029BDA"/>
                </a:solidFill>
                <a:latin typeface="+mj-lt"/>
              </a:defRPr>
            </a:lvl1pPr>
          </a:lstStyle>
          <a:p>
            <a:pPr lvl="0"/>
            <a:r>
              <a:rPr lang="en-US" dirty="0"/>
              <a:t>Click to edit subtitle</a:t>
            </a:r>
          </a:p>
        </p:txBody>
      </p:sp>
    </p:spTree>
    <p:extLst>
      <p:ext uri="{BB962C8B-B14F-4D97-AF65-F5344CB8AC3E}">
        <p14:creationId xmlns:p14="http://schemas.microsoft.com/office/powerpoint/2010/main" val="408215881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Background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ackground with 2 Column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rgbClr val="029BD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400" baseline="0">
                <a:solidFill>
                  <a:schemeClr val="tx2"/>
                </a:solidFill>
                <a:latin typeface="+mn-lt"/>
              </a:defRPr>
            </a:lvl1pPr>
            <a:lvl2pPr>
              <a:defRPr sz="2000" baseline="0">
                <a:latin typeface="+mn-lt"/>
              </a:defRPr>
            </a:lvl2pPr>
            <a:lvl3pPr>
              <a:defRPr sz="16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8" name="Content Placeholder 3"/>
          <p:cNvSpPr>
            <a:spLocks noGrp="1"/>
          </p:cNvSpPr>
          <p:nvPr>
            <p:ph sz="quarter" idx="10" hasCustomPrompt="1"/>
          </p:nvPr>
        </p:nvSpPr>
        <p:spPr>
          <a:xfrm>
            <a:off x="4631436" y="1014984"/>
            <a:ext cx="3886200" cy="3639312"/>
          </a:xfrm>
        </p:spPr>
        <p:txBody>
          <a:bodyPr wrap="square" anchor="t" anchorCtr="0">
            <a:normAutofit/>
          </a:bodyPr>
          <a:lstStyle>
            <a:lvl1pPr>
              <a:defRPr sz="2400" baseline="0">
                <a:solidFill>
                  <a:schemeClr val="tx2"/>
                </a:solidFill>
                <a:latin typeface="+mn-lt"/>
              </a:defRPr>
            </a:lvl1pPr>
            <a:lvl2pPr>
              <a:defRPr sz="2000" baseline="0">
                <a:latin typeface="+mn-lt"/>
              </a:defRPr>
            </a:lvl2pPr>
            <a:lvl3pPr>
              <a:defRPr sz="16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Dark">
    <p:bg>
      <p:bgPr>
        <a:solidFill>
          <a:srgbClr val="002C48"/>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626364" y="773321"/>
            <a:ext cx="7891272" cy="3885991"/>
          </a:xfrm>
        </p:spPr>
        <p:txBody>
          <a:bodyPr wrap="square" anchor="t" anchorCtr="0">
            <a:norm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a:t>Click to Edit Title</a:t>
            </a:r>
          </a:p>
        </p:txBody>
      </p:sp>
      <p:sp>
        <p:nvSpPr>
          <p:cNvPr id="5" name="TextBox 4"/>
          <p:cNvSpPr txBox="1"/>
          <p:nvPr userDrawn="1"/>
        </p:nvSpPr>
        <p:spPr>
          <a:xfrm>
            <a:off x="0" y="4965552"/>
            <a:ext cx="9144000"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00"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500" dirty="0">
              <a:solidFill>
                <a:schemeClr val="bg1">
                  <a:lumMod val="50000"/>
                </a:schemeClr>
              </a:solidFill>
            </a:endParaRPr>
          </a:p>
        </p:txBody>
      </p:sp>
      <p:pic>
        <p:nvPicPr>
          <p:cNvPr id="6" name="Picture 5">
            <a:extLst>
              <a:ext uri="{FF2B5EF4-FFF2-40B4-BE49-F238E27FC236}">
                <a16:creationId xmlns:a16="http://schemas.microsoft.com/office/drawing/2014/main" id="{82F3E3AD-B4A5-5F4F-BED7-D38956D9426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90586"/>
          <a:stretch/>
        </p:blipFill>
        <p:spPr>
          <a:xfrm>
            <a:off x="0" y="4659312"/>
            <a:ext cx="9144000" cy="484188"/>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Slide VIRTUAL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2999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6"/>
          <p:cNvSpPr txBox="1"/>
          <p:nvPr userDrawn="1"/>
        </p:nvSpPr>
        <p:spPr>
          <a:xfrm>
            <a:off x="0" y="20635782"/>
            <a:ext cx="37490400" cy="615553"/>
          </a:xfrm>
          <a:prstGeom prst="rect">
            <a:avLst/>
          </a:prstGeom>
          <a:noFill/>
        </p:spPr>
        <p:txBody>
          <a:bodyPr wrap="square" rtlCol="0">
            <a:spAutoFit/>
          </a:bodyPr>
          <a:lstStyle/>
          <a:p>
            <a:pPr algn="ctr"/>
            <a:r>
              <a:rPr lang="en-US" sz="1600" dirty="0">
                <a:solidFill>
                  <a:schemeClr val="bg1"/>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endParaRPr lang="en-US" sz="1800" dirty="0">
              <a:solidFill>
                <a:schemeClr val="bg1"/>
              </a:solidFill>
            </a:endParaRPr>
          </a:p>
        </p:txBody>
      </p:sp>
      <p:sp>
        <p:nvSpPr>
          <p:cNvPr id="8" name="TextBox 7"/>
          <p:cNvSpPr txBox="1"/>
          <p:nvPr userDrawn="1"/>
        </p:nvSpPr>
        <p:spPr>
          <a:xfrm>
            <a:off x="152400" y="20788182"/>
            <a:ext cx="37490400" cy="615553"/>
          </a:xfrm>
          <a:prstGeom prst="rect">
            <a:avLst/>
          </a:prstGeom>
          <a:noFill/>
        </p:spPr>
        <p:txBody>
          <a:bodyPr wrap="square" rtlCol="0">
            <a:spAutoFit/>
          </a:bodyPr>
          <a:lstStyle/>
          <a:p>
            <a:pPr algn="ctr"/>
            <a:r>
              <a:rPr lang="en-US" sz="1600" dirty="0">
                <a:solidFill>
                  <a:schemeClr val="bg1"/>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endParaRPr lang="en-US" sz="1800" dirty="0">
              <a:solidFill>
                <a:schemeClr val="bg1"/>
              </a:solidFill>
            </a:endParaRPr>
          </a:p>
        </p:txBody>
      </p:sp>
      <p:sp>
        <p:nvSpPr>
          <p:cNvPr id="4" name="TextBox 3"/>
          <p:cNvSpPr txBox="1"/>
          <p:nvPr userDrawn="1"/>
        </p:nvSpPr>
        <p:spPr>
          <a:xfrm>
            <a:off x="0" y="4965552"/>
            <a:ext cx="9144000"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00"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500" dirty="0">
              <a:solidFill>
                <a:schemeClr val="bg1">
                  <a:lumMod val="50000"/>
                </a:schemeClr>
              </a:solidFill>
            </a:endParaRPr>
          </a:p>
        </p:txBody>
      </p:sp>
      <p:pic>
        <p:nvPicPr>
          <p:cNvPr id="9" name="Picture 8">
            <a:extLst>
              <a:ext uri="{FF2B5EF4-FFF2-40B4-BE49-F238E27FC236}">
                <a16:creationId xmlns:a16="http://schemas.microsoft.com/office/drawing/2014/main" id="{9D768771-7F9C-EA4E-96DC-E5FD70977E4B}"/>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t="90489" r="86951"/>
          <a:stretch/>
        </p:blipFill>
        <p:spPr>
          <a:xfrm>
            <a:off x="0" y="4654296"/>
            <a:ext cx="1193180" cy="489204"/>
          </a:xfrm>
          <a:prstGeom prst="rect">
            <a:avLst/>
          </a:prstGeom>
        </p:spPr>
      </p:pic>
      <p:pic>
        <p:nvPicPr>
          <p:cNvPr id="11" name="Picture 10">
            <a:extLst>
              <a:ext uri="{FF2B5EF4-FFF2-40B4-BE49-F238E27FC236}">
                <a16:creationId xmlns:a16="http://schemas.microsoft.com/office/drawing/2014/main" id="{767027EF-8AC4-7F4B-B859-0E1397C798E5}"/>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71341" t="90489"/>
          <a:stretch/>
        </p:blipFill>
        <p:spPr>
          <a:xfrm>
            <a:off x="6523462" y="4654296"/>
            <a:ext cx="2620537" cy="489204"/>
          </a:xfrm>
          <a:prstGeom prst="rect">
            <a:avLst/>
          </a:prstGeom>
        </p:spPr>
      </p:pic>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85" r:id="rId1"/>
    <p:sldLayoutId id="2147483983" r:id="rId2"/>
    <p:sldLayoutId id="2147483988" r:id="rId3"/>
    <p:sldLayoutId id="2147483927" r:id="rId4"/>
    <p:sldLayoutId id="2147483986" r:id="rId5"/>
    <p:sldLayoutId id="2147483929" r:id="rId6"/>
    <p:sldLayoutId id="2147483930" r:id="rId7"/>
    <p:sldLayoutId id="2147483980" r:id="rId8"/>
    <p:sldLayoutId id="2147483987" r:id="rId9"/>
    <p:sldLayoutId id="2147483941" r:id="rId10"/>
    <p:sldLayoutId id="2147483989" r:id="rId11"/>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tx2"/>
        </a:buClr>
        <a:buSzPct val="80000"/>
        <a:buFont typeface="Arial" pitchFamily="34" charset="0"/>
        <a:buChar char="•"/>
        <a:defRPr sz="28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accent3"/>
        </a:buClr>
        <a:buSzPct val="80000"/>
        <a:buFont typeface="Arial" pitchFamily="34" charset="0"/>
        <a:buChar char="•"/>
        <a:tabLst/>
        <a:defRPr sz="2400" kern="1200" baseline="0">
          <a:solidFill>
            <a:schemeClr val="tx2"/>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2"/>
        </a:buClr>
        <a:buSzPct val="100000"/>
        <a:buFont typeface="Arial" charset="0"/>
        <a:buChar char="•"/>
        <a:defRPr sz="1800" kern="1200" baseline="0">
          <a:solidFill>
            <a:schemeClr val="tx2"/>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chris@boemskat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6312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633B-2CC5-4345-B7D3-EE23E0A10D58}"/>
              </a:ext>
            </a:extLst>
          </p:cNvPr>
          <p:cNvSpPr>
            <a:spLocks noGrp="1"/>
          </p:cNvSpPr>
          <p:nvPr>
            <p:ph type="title"/>
          </p:nvPr>
        </p:nvSpPr>
        <p:spPr>
          <a:xfrm>
            <a:off x="0" y="1618332"/>
            <a:ext cx="9144000" cy="769441"/>
          </a:xfrm>
        </p:spPr>
        <p:txBody>
          <a:bodyPr/>
          <a:lstStyle/>
          <a:p>
            <a:r>
              <a:rPr lang="en-US" sz="4400" dirty="0"/>
              <a:t>Thank you!</a:t>
            </a:r>
          </a:p>
        </p:txBody>
      </p:sp>
      <p:sp>
        <p:nvSpPr>
          <p:cNvPr id="3" name="Text Placeholder 2">
            <a:extLst>
              <a:ext uri="{FF2B5EF4-FFF2-40B4-BE49-F238E27FC236}">
                <a16:creationId xmlns:a16="http://schemas.microsoft.com/office/drawing/2014/main" id="{144BBCEA-390D-6648-A13E-3AA5EDE1FC4D}"/>
              </a:ext>
            </a:extLst>
          </p:cNvPr>
          <p:cNvSpPr>
            <a:spLocks noGrp="1"/>
          </p:cNvSpPr>
          <p:nvPr>
            <p:ph type="body" sz="quarter" idx="10"/>
          </p:nvPr>
        </p:nvSpPr>
        <p:spPr>
          <a:xfrm>
            <a:off x="0" y="2383824"/>
            <a:ext cx="9144000" cy="982064"/>
          </a:xfrm>
        </p:spPr>
        <p:txBody>
          <a:bodyPr/>
          <a:lstStyle/>
          <a:p>
            <a:r>
              <a:rPr lang="en-US" dirty="0"/>
              <a:t>Contact Information</a:t>
            </a:r>
            <a:br>
              <a:rPr lang="en-US" dirty="0"/>
            </a:br>
            <a:r>
              <a:rPr lang="en-US" dirty="0">
                <a:hlinkClick r:id="rId3"/>
              </a:rPr>
              <a:t>chris@boemskats.com</a:t>
            </a:r>
            <a:endParaRPr lang="en-US" dirty="0"/>
          </a:p>
          <a:p>
            <a:r>
              <a:rPr lang="en-US" dirty="0"/>
              <a:t>GitHub / Twitter @cj13579</a:t>
            </a:r>
          </a:p>
        </p:txBody>
      </p:sp>
    </p:spTree>
    <p:extLst>
      <p:ext uri="{BB962C8B-B14F-4D97-AF65-F5344CB8AC3E}">
        <p14:creationId xmlns:p14="http://schemas.microsoft.com/office/powerpoint/2010/main" val="37276659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1D685D-4E24-9D4D-8330-ADD004A2EF0F}"/>
              </a:ext>
            </a:extLst>
          </p:cNvPr>
          <p:cNvSpPr>
            <a:spLocks noGrp="1"/>
          </p:cNvSpPr>
          <p:nvPr>
            <p:ph type="title"/>
          </p:nvPr>
        </p:nvSpPr>
        <p:spPr>
          <a:xfrm>
            <a:off x="0" y="1351825"/>
            <a:ext cx="9144000" cy="1077218"/>
          </a:xfrm>
        </p:spPr>
        <p:txBody>
          <a:bodyPr/>
          <a:lstStyle/>
          <a:p>
            <a:r>
              <a:rPr lang="en-GB" dirty="0"/>
              <a:t>Improving Mean Time to Resolution and Root Cause Analysis for complex SAS® environments</a:t>
            </a:r>
            <a:endParaRPr lang="en-US" dirty="0"/>
          </a:p>
        </p:txBody>
      </p:sp>
      <p:sp>
        <p:nvSpPr>
          <p:cNvPr id="5" name="Text Placeholder 4">
            <a:extLst>
              <a:ext uri="{FF2B5EF4-FFF2-40B4-BE49-F238E27FC236}">
                <a16:creationId xmlns:a16="http://schemas.microsoft.com/office/drawing/2014/main" id="{17A51027-459A-7042-B817-8D3A28840A38}"/>
              </a:ext>
            </a:extLst>
          </p:cNvPr>
          <p:cNvSpPr>
            <a:spLocks noGrp="1"/>
          </p:cNvSpPr>
          <p:nvPr>
            <p:ph type="body" sz="quarter" idx="10"/>
          </p:nvPr>
        </p:nvSpPr>
        <p:spPr>
          <a:xfrm>
            <a:off x="0" y="2429043"/>
            <a:ext cx="9144000" cy="353943"/>
          </a:xfrm>
        </p:spPr>
        <p:txBody>
          <a:bodyPr/>
          <a:lstStyle/>
          <a:p>
            <a:r>
              <a:rPr lang="en-US" dirty="0"/>
              <a:t>Christopher Blake, Boemska</a:t>
            </a:r>
          </a:p>
        </p:txBody>
      </p:sp>
      <p:sp>
        <p:nvSpPr>
          <p:cNvPr id="6" name="Text Placeholder 4">
            <a:extLst>
              <a:ext uri="{FF2B5EF4-FFF2-40B4-BE49-F238E27FC236}">
                <a16:creationId xmlns:a16="http://schemas.microsoft.com/office/drawing/2014/main" id="{943D7ABC-343D-744C-A7C6-F379AAEC9D78}"/>
              </a:ext>
            </a:extLst>
          </p:cNvPr>
          <p:cNvSpPr txBox="1">
            <a:spLocks/>
          </p:cNvSpPr>
          <p:nvPr/>
        </p:nvSpPr>
        <p:spPr>
          <a:xfrm>
            <a:off x="750711" y="3134868"/>
            <a:ext cx="7423374" cy="565283"/>
          </a:xfrm>
          <a:prstGeom prst="rect">
            <a:avLst/>
          </a:prstGeom>
        </p:spPr>
        <p:txBody>
          <a:bodyPr vert="horz" wrap="square" lIns="91440" tIns="45720" rIns="91440" bIns="45720" rtlCol="0" anchor="t" anchorCtr="0">
            <a:spAutoFit/>
          </a:bodyPr>
          <a:lstStyle>
            <a:lvl1pPr marL="0" indent="-182880" algn="ctr" defTabSz="365760" rtl="0" eaLnBrk="1" latinLnBrk="0" hangingPunct="1">
              <a:lnSpc>
                <a:spcPct val="85000"/>
              </a:lnSpc>
              <a:spcBef>
                <a:spcPts val="800"/>
              </a:spcBef>
              <a:spcAft>
                <a:spcPts val="0"/>
              </a:spcAft>
              <a:buClr>
                <a:schemeClr val="tx2"/>
              </a:buClr>
              <a:buSzPct val="80000"/>
              <a:buFont typeface="Arial" pitchFamily="34" charset="0"/>
              <a:buNone/>
              <a:defRPr sz="2000" b="0" i="0" kern="1200" cap="none" baseline="0">
                <a:solidFill>
                  <a:schemeClr val="bg1"/>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accent3"/>
              </a:buClr>
              <a:buSzPct val="80000"/>
              <a:buFont typeface="Arial" pitchFamily="34" charset="0"/>
              <a:buChar char="•"/>
              <a:tabLst/>
              <a:defRPr sz="2400" kern="1200" baseline="0">
                <a:solidFill>
                  <a:schemeClr val="tx2"/>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2"/>
              </a:buClr>
              <a:buSzPct val="100000"/>
              <a:buFont typeface="Arial" charset="0"/>
              <a:buChar char="•"/>
              <a:defRPr sz="1800" kern="1200" baseline="0">
                <a:solidFill>
                  <a:schemeClr val="tx2"/>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algn="l"/>
            <a:r>
              <a:rPr lang="en-GB" sz="1800" dirty="0">
                <a:solidFill>
                  <a:srgbClr val="002C48"/>
                </a:solidFill>
              </a:rPr>
              <a:t>Chris is a long time SAS user and Administrator with a passion for making the life of the SAS Admin just that little bit easier.</a:t>
            </a:r>
          </a:p>
        </p:txBody>
      </p:sp>
      <p:cxnSp>
        <p:nvCxnSpPr>
          <p:cNvPr id="7" name="Straight Connector 6">
            <a:extLst>
              <a:ext uri="{FF2B5EF4-FFF2-40B4-BE49-F238E27FC236}">
                <a16:creationId xmlns:a16="http://schemas.microsoft.com/office/drawing/2014/main" id="{A3614EB0-9770-CE4B-8F10-E0DD048B309B}"/>
              </a:ext>
            </a:extLst>
          </p:cNvPr>
          <p:cNvCxnSpPr/>
          <p:nvPr/>
        </p:nvCxnSpPr>
        <p:spPr>
          <a:xfrm>
            <a:off x="750711" y="2949976"/>
            <a:ext cx="77159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5163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Text Placeholder 3"/>
          <p:cNvSpPr>
            <a:spLocks noGrp="1"/>
          </p:cNvSpPr>
          <p:nvPr>
            <p:ph type="body" sz="quarter" idx="12"/>
          </p:nvPr>
        </p:nvSpPr>
        <p:spPr/>
        <p:txBody>
          <a:bodyPr/>
          <a:lstStyle/>
          <a:p>
            <a:endParaRPr lang="en-US" dirty="0"/>
          </a:p>
        </p:txBody>
      </p:sp>
      <p:sp>
        <p:nvSpPr>
          <p:cNvPr id="3" name="Content Placeholder 2"/>
          <p:cNvSpPr>
            <a:spLocks noGrp="1"/>
          </p:cNvSpPr>
          <p:nvPr>
            <p:ph sz="quarter" idx="11"/>
          </p:nvPr>
        </p:nvSpPr>
        <p:spPr/>
        <p:txBody>
          <a:bodyPr/>
          <a:lstStyle/>
          <a:p>
            <a:r>
              <a:rPr lang="en-US" dirty="0"/>
              <a:t>What is Mean Time to Resolution?</a:t>
            </a:r>
          </a:p>
          <a:p>
            <a:r>
              <a:rPr lang="en-US" dirty="0"/>
              <a:t>What is Root Cause Analysis?</a:t>
            </a:r>
          </a:p>
        </p:txBody>
      </p:sp>
    </p:spTree>
    <p:extLst>
      <p:ext uri="{BB962C8B-B14F-4D97-AF65-F5344CB8AC3E}">
        <p14:creationId xmlns:p14="http://schemas.microsoft.com/office/powerpoint/2010/main" val="1621891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F0AC-C1DC-4752-B1CE-5FB7E0D9FC12}"/>
              </a:ext>
            </a:extLst>
          </p:cNvPr>
          <p:cNvSpPr>
            <a:spLocks noGrp="1"/>
          </p:cNvSpPr>
          <p:nvPr>
            <p:ph type="title"/>
          </p:nvPr>
        </p:nvSpPr>
        <p:spPr/>
        <p:txBody>
          <a:bodyPr/>
          <a:lstStyle/>
          <a:p>
            <a:r>
              <a:rPr lang="en-US" dirty="0"/>
              <a:t>Mean Time To Resolution</a:t>
            </a:r>
            <a:endParaRPr lang="en-GB" dirty="0"/>
          </a:p>
        </p:txBody>
      </p:sp>
      <p:sp>
        <p:nvSpPr>
          <p:cNvPr id="3" name="Text Placeholder 2">
            <a:extLst>
              <a:ext uri="{FF2B5EF4-FFF2-40B4-BE49-F238E27FC236}">
                <a16:creationId xmlns:a16="http://schemas.microsoft.com/office/drawing/2014/main" id="{D60B18F0-0448-400F-93CA-FD326F05A567}"/>
              </a:ext>
            </a:extLst>
          </p:cNvPr>
          <p:cNvSpPr>
            <a:spLocks noGrp="1"/>
          </p:cNvSpPr>
          <p:nvPr>
            <p:ph type="body" sz="quarter" idx="12"/>
          </p:nvPr>
        </p:nvSpPr>
        <p:spPr/>
        <p:txBody>
          <a:bodyPr/>
          <a:lstStyle/>
          <a:p>
            <a:endParaRPr lang="en-GB" dirty="0"/>
          </a:p>
        </p:txBody>
      </p:sp>
      <p:sp>
        <p:nvSpPr>
          <p:cNvPr id="4" name="Content Placeholder 3">
            <a:extLst>
              <a:ext uri="{FF2B5EF4-FFF2-40B4-BE49-F238E27FC236}">
                <a16:creationId xmlns:a16="http://schemas.microsoft.com/office/drawing/2014/main" id="{A3F34043-2D62-4ED0-8CB5-912BF38D6971}"/>
              </a:ext>
            </a:extLst>
          </p:cNvPr>
          <p:cNvSpPr>
            <a:spLocks noGrp="1"/>
          </p:cNvSpPr>
          <p:nvPr>
            <p:ph sz="quarter" idx="11"/>
          </p:nvPr>
        </p:nvSpPr>
        <p:spPr/>
        <p:txBody>
          <a:bodyPr>
            <a:normAutofit lnSpcReduction="10000"/>
          </a:bodyPr>
          <a:lstStyle/>
          <a:p>
            <a:r>
              <a:rPr lang="en-US" i="1" dirty="0"/>
              <a:t>Resolution</a:t>
            </a:r>
            <a:r>
              <a:rPr lang="en-US" dirty="0"/>
              <a:t> includes the time spent understanding what happened and implementing changes to ensure that the same issues doesn’t happen again</a:t>
            </a:r>
          </a:p>
          <a:p>
            <a:r>
              <a:rPr lang="en-GB" dirty="0"/>
              <a:t> </a:t>
            </a:r>
            <a:r>
              <a:rPr lang="en-GB" dirty="0" err="1"/>
              <a:t>mttr</a:t>
            </a:r>
            <a:r>
              <a:rPr lang="en-GB" dirty="0"/>
              <a:t> = time spend resolving issues / # of issues</a:t>
            </a:r>
          </a:p>
          <a:p>
            <a:pPr lvl="1"/>
            <a:r>
              <a:rPr lang="en-GB" dirty="0"/>
              <a:t>Typically only includes “business hours”</a:t>
            </a:r>
          </a:p>
          <a:p>
            <a:r>
              <a:rPr lang="en-GB" dirty="0"/>
              <a:t>Why is it used?</a:t>
            </a:r>
          </a:p>
          <a:p>
            <a:pPr lvl="1"/>
            <a:r>
              <a:rPr lang="en-GB" dirty="0"/>
              <a:t>Proven correlation between MTTR and customer satisfaction</a:t>
            </a:r>
          </a:p>
          <a:p>
            <a:pPr lvl="1"/>
            <a:r>
              <a:rPr lang="en-GB" dirty="0"/>
              <a:t>Simple to calculate with know specific domain or technology knowledge required</a:t>
            </a:r>
          </a:p>
        </p:txBody>
      </p:sp>
    </p:spTree>
    <p:extLst>
      <p:ext uri="{BB962C8B-B14F-4D97-AF65-F5344CB8AC3E}">
        <p14:creationId xmlns:p14="http://schemas.microsoft.com/office/powerpoint/2010/main" val="425007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2612-BD8E-4616-98C2-D72201AB44AE}"/>
              </a:ext>
            </a:extLst>
          </p:cNvPr>
          <p:cNvSpPr>
            <a:spLocks noGrp="1"/>
          </p:cNvSpPr>
          <p:nvPr>
            <p:ph type="title"/>
          </p:nvPr>
        </p:nvSpPr>
        <p:spPr/>
        <p:txBody>
          <a:bodyPr/>
          <a:lstStyle/>
          <a:p>
            <a:r>
              <a:rPr lang="en-US" dirty="0"/>
              <a:t>Root Cause Analysis</a:t>
            </a:r>
            <a:endParaRPr lang="en-GB" dirty="0"/>
          </a:p>
        </p:txBody>
      </p:sp>
      <p:sp>
        <p:nvSpPr>
          <p:cNvPr id="3" name="Text Placeholder 2">
            <a:extLst>
              <a:ext uri="{FF2B5EF4-FFF2-40B4-BE49-F238E27FC236}">
                <a16:creationId xmlns:a16="http://schemas.microsoft.com/office/drawing/2014/main" id="{1CA09D43-6FDA-498C-8A85-3D83A2B19D9E}"/>
              </a:ext>
            </a:extLst>
          </p:cNvPr>
          <p:cNvSpPr>
            <a:spLocks noGrp="1"/>
          </p:cNvSpPr>
          <p:nvPr>
            <p:ph type="body" sz="quarter" idx="12"/>
          </p:nvPr>
        </p:nvSpPr>
        <p:spPr/>
        <p:txBody>
          <a:bodyPr/>
          <a:lstStyle/>
          <a:p>
            <a:endParaRPr lang="en-GB"/>
          </a:p>
        </p:txBody>
      </p:sp>
      <p:sp>
        <p:nvSpPr>
          <p:cNvPr id="4" name="Content Placeholder 3">
            <a:extLst>
              <a:ext uri="{FF2B5EF4-FFF2-40B4-BE49-F238E27FC236}">
                <a16:creationId xmlns:a16="http://schemas.microsoft.com/office/drawing/2014/main" id="{84E34A7A-DAE5-447E-ACFD-388AEEDC40F8}"/>
              </a:ext>
            </a:extLst>
          </p:cNvPr>
          <p:cNvSpPr>
            <a:spLocks noGrp="1"/>
          </p:cNvSpPr>
          <p:nvPr>
            <p:ph sz="quarter" idx="11"/>
          </p:nvPr>
        </p:nvSpPr>
        <p:spPr/>
        <p:txBody>
          <a:bodyPr/>
          <a:lstStyle/>
          <a:p>
            <a:r>
              <a:rPr lang="en-US" dirty="0"/>
              <a:t>Delivered in a report form with the following sections:</a:t>
            </a:r>
          </a:p>
          <a:p>
            <a:pPr lvl="1"/>
            <a:r>
              <a:rPr lang="en-US" dirty="0"/>
              <a:t>A clear problem statement</a:t>
            </a:r>
          </a:p>
          <a:p>
            <a:pPr lvl="1"/>
            <a:r>
              <a:rPr lang="en-US" dirty="0"/>
              <a:t>A timeline from normal operations to when the problem occurred </a:t>
            </a:r>
          </a:p>
          <a:p>
            <a:pPr lvl="1"/>
            <a:r>
              <a:rPr lang="en-US" dirty="0"/>
              <a:t>Distinguish between the root cause and other causal factors</a:t>
            </a:r>
          </a:p>
          <a:p>
            <a:pPr lvl="1"/>
            <a:r>
              <a:rPr lang="en-US" dirty="0"/>
              <a:t>Identify the corrective actions required</a:t>
            </a:r>
            <a:endParaRPr lang="en-GB" dirty="0"/>
          </a:p>
        </p:txBody>
      </p:sp>
    </p:spTree>
    <p:extLst>
      <p:ext uri="{BB962C8B-B14F-4D97-AF65-F5344CB8AC3E}">
        <p14:creationId xmlns:p14="http://schemas.microsoft.com/office/powerpoint/2010/main" val="1111013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9AB2-CBDA-4285-8F9D-D8AC2308E533}"/>
              </a:ext>
            </a:extLst>
          </p:cNvPr>
          <p:cNvSpPr>
            <a:spLocks noGrp="1"/>
          </p:cNvSpPr>
          <p:nvPr>
            <p:ph type="title"/>
          </p:nvPr>
        </p:nvSpPr>
        <p:spPr/>
        <p:txBody>
          <a:bodyPr/>
          <a:lstStyle/>
          <a:p>
            <a:r>
              <a:rPr lang="en-US" dirty="0"/>
              <a:t>5-WHY</a:t>
            </a:r>
            <a:endParaRPr lang="en-GB" dirty="0"/>
          </a:p>
        </p:txBody>
      </p:sp>
      <p:sp>
        <p:nvSpPr>
          <p:cNvPr id="3" name="Text Placeholder 2">
            <a:extLst>
              <a:ext uri="{FF2B5EF4-FFF2-40B4-BE49-F238E27FC236}">
                <a16:creationId xmlns:a16="http://schemas.microsoft.com/office/drawing/2014/main" id="{CAF18C62-EF95-488C-BD21-6EC9E2BB496A}"/>
              </a:ext>
            </a:extLst>
          </p:cNvPr>
          <p:cNvSpPr>
            <a:spLocks noGrp="1"/>
          </p:cNvSpPr>
          <p:nvPr>
            <p:ph type="body" sz="quarter" idx="12"/>
          </p:nvPr>
        </p:nvSpPr>
        <p:spPr/>
        <p:txBody>
          <a:bodyPr/>
          <a:lstStyle/>
          <a:p>
            <a:r>
              <a:rPr lang="en-US" dirty="0"/>
              <a:t>Root Cause Analysis Methodology</a:t>
            </a:r>
            <a:endParaRPr lang="en-GB" dirty="0"/>
          </a:p>
        </p:txBody>
      </p:sp>
      <p:sp>
        <p:nvSpPr>
          <p:cNvPr id="4" name="Content Placeholder 3">
            <a:extLst>
              <a:ext uri="{FF2B5EF4-FFF2-40B4-BE49-F238E27FC236}">
                <a16:creationId xmlns:a16="http://schemas.microsoft.com/office/drawing/2014/main" id="{8A136C11-A8FD-4B79-91F1-D4993EBEFDFC}"/>
              </a:ext>
            </a:extLst>
          </p:cNvPr>
          <p:cNvSpPr>
            <a:spLocks noGrp="1"/>
          </p:cNvSpPr>
          <p:nvPr>
            <p:ph sz="quarter" idx="11"/>
          </p:nvPr>
        </p:nvSpPr>
        <p:spPr/>
        <p:txBody>
          <a:bodyPr>
            <a:normAutofit lnSpcReduction="10000"/>
          </a:bodyPr>
          <a:lstStyle/>
          <a:p>
            <a:r>
              <a:rPr lang="en-US" dirty="0"/>
              <a:t>Easily applicable method that involves asking “why?”</a:t>
            </a:r>
          </a:p>
          <a:p>
            <a:r>
              <a:rPr lang="en-US" dirty="0"/>
              <a:t>Example: Flow didn’t complete properly. Error was that there was a lock on a table.</a:t>
            </a:r>
          </a:p>
          <a:p>
            <a:pPr lvl="1"/>
            <a:r>
              <a:rPr lang="en-US" dirty="0"/>
              <a:t>Why was there a lock on the dataset?</a:t>
            </a:r>
          </a:p>
          <a:p>
            <a:pPr lvl="1"/>
            <a:r>
              <a:rPr lang="en-US" dirty="0"/>
              <a:t>Why was another program using the dataset at the same time?</a:t>
            </a:r>
          </a:p>
          <a:p>
            <a:pPr lvl="1"/>
            <a:r>
              <a:rPr lang="en-US" dirty="0"/>
              <a:t>Why did the program take 5 times longer to run than normal?</a:t>
            </a:r>
          </a:p>
          <a:p>
            <a:pPr lvl="1"/>
            <a:r>
              <a:rPr lang="en-US" dirty="0"/>
              <a:t>Why did the program need to process so much data?</a:t>
            </a:r>
          </a:p>
          <a:p>
            <a:pPr lvl="1"/>
            <a:r>
              <a:rPr lang="en-US" dirty="0"/>
              <a:t>Why had the program not been run for 7 days?</a:t>
            </a:r>
          </a:p>
          <a:p>
            <a:endParaRPr lang="en-GB" dirty="0"/>
          </a:p>
        </p:txBody>
      </p:sp>
    </p:spTree>
    <p:extLst>
      <p:ext uri="{BB962C8B-B14F-4D97-AF65-F5344CB8AC3E}">
        <p14:creationId xmlns:p14="http://schemas.microsoft.com/office/powerpoint/2010/main" val="4173865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1DEF-6A54-4D24-90D6-950E619D0CCE}"/>
              </a:ext>
            </a:extLst>
          </p:cNvPr>
          <p:cNvSpPr>
            <a:spLocks noGrp="1"/>
          </p:cNvSpPr>
          <p:nvPr>
            <p:ph type="title"/>
          </p:nvPr>
        </p:nvSpPr>
        <p:spPr/>
        <p:txBody>
          <a:bodyPr/>
          <a:lstStyle/>
          <a:p>
            <a:r>
              <a:rPr lang="en-US" dirty="0"/>
              <a:t>Tips and Tricks</a:t>
            </a:r>
            <a:endParaRPr lang="en-GB" dirty="0"/>
          </a:p>
        </p:txBody>
      </p:sp>
      <p:sp>
        <p:nvSpPr>
          <p:cNvPr id="3" name="Text Placeholder 2">
            <a:extLst>
              <a:ext uri="{FF2B5EF4-FFF2-40B4-BE49-F238E27FC236}">
                <a16:creationId xmlns:a16="http://schemas.microsoft.com/office/drawing/2014/main" id="{8F08B3CF-48A3-4314-B0EA-2A5921C11CFD}"/>
              </a:ext>
            </a:extLst>
          </p:cNvPr>
          <p:cNvSpPr>
            <a:spLocks noGrp="1"/>
          </p:cNvSpPr>
          <p:nvPr>
            <p:ph type="body" sz="quarter" idx="12"/>
          </p:nvPr>
        </p:nvSpPr>
        <p:spPr/>
        <p:txBody>
          <a:bodyPr/>
          <a:lstStyle/>
          <a:p>
            <a:r>
              <a:rPr lang="en-US" dirty="0"/>
              <a:t>For improving Mean Time to Resolution</a:t>
            </a:r>
            <a:endParaRPr lang="en-GB" dirty="0"/>
          </a:p>
        </p:txBody>
      </p:sp>
      <p:sp>
        <p:nvSpPr>
          <p:cNvPr id="4" name="Content Placeholder 3">
            <a:extLst>
              <a:ext uri="{FF2B5EF4-FFF2-40B4-BE49-F238E27FC236}">
                <a16:creationId xmlns:a16="http://schemas.microsoft.com/office/drawing/2014/main" id="{7C0EA2F1-9CD2-4767-8214-44F15471EF27}"/>
              </a:ext>
            </a:extLst>
          </p:cNvPr>
          <p:cNvSpPr>
            <a:spLocks noGrp="1"/>
          </p:cNvSpPr>
          <p:nvPr>
            <p:ph sz="quarter" idx="11"/>
          </p:nvPr>
        </p:nvSpPr>
        <p:spPr/>
        <p:txBody>
          <a:bodyPr/>
          <a:lstStyle/>
          <a:p>
            <a:r>
              <a:rPr lang="en-US" dirty="0"/>
              <a:t>Put SLAs (deadlines) on customers too</a:t>
            </a:r>
          </a:p>
          <a:p>
            <a:r>
              <a:rPr lang="en-US" dirty="0"/>
              <a:t>SAS is hard – things do take time</a:t>
            </a:r>
          </a:p>
          <a:p>
            <a:r>
              <a:rPr lang="en-US" dirty="0"/>
              <a:t>Glacial paced teams</a:t>
            </a:r>
          </a:p>
          <a:p>
            <a:r>
              <a:rPr lang="en-US" dirty="0"/>
              <a:t>Resolution time outliers</a:t>
            </a:r>
            <a:endParaRPr lang="en-GB" dirty="0"/>
          </a:p>
        </p:txBody>
      </p:sp>
    </p:spTree>
    <p:extLst>
      <p:ext uri="{BB962C8B-B14F-4D97-AF65-F5344CB8AC3E}">
        <p14:creationId xmlns:p14="http://schemas.microsoft.com/office/powerpoint/2010/main" val="3216434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3893-33E2-44AC-82C7-93FB4F68ADB0}"/>
              </a:ext>
            </a:extLst>
          </p:cNvPr>
          <p:cNvSpPr>
            <a:spLocks noGrp="1"/>
          </p:cNvSpPr>
          <p:nvPr>
            <p:ph type="title"/>
          </p:nvPr>
        </p:nvSpPr>
        <p:spPr/>
        <p:txBody>
          <a:bodyPr/>
          <a:lstStyle/>
          <a:p>
            <a:r>
              <a:rPr lang="en-US" dirty="0"/>
              <a:t>Tips and Tricks</a:t>
            </a:r>
            <a:endParaRPr lang="en-GB" dirty="0"/>
          </a:p>
        </p:txBody>
      </p:sp>
      <p:sp>
        <p:nvSpPr>
          <p:cNvPr id="3" name="Text Placeholder 2">
            <a:extLst>
              <a:ext uri="{FF2B5EF4-FFF2-40B4-BE49-F238E27FC236}">
                <a16:creationId xmlns:a16="http://schemas.microsoft.com/office/drawing/2014/main" id="{1F1E2483-1956-409F-BD0E-3F61AE58CE59}"/>
              </a:ext>
            </a:extLst>
          </p:cNvPr>
          <p:cNvSpPr>
            <a:spLocks noGrp="1"/>
          </p:cNvSpPr>
          <p:nvPr>
            <p:ph type="body" sz="quarter" idx="12"/>
          </p:nvPr>
        </p:nvSpPr>
        <p:spPr/>
        <p:txBody>
          <a:bodyPr/>
          <a:lstStyle/>
          <a:p>
            <a:r>
              <a:rPr lang="en-US" dirty="0"/>
              <a:t>For improving Root Cause Analysis</a:t>
            </a:r>
            <a:endParaRPr lang="en-GB" dirty="0"/>
          </a:p>
        </p:txBody>
      </p:sp>
      <p:sp>
        <p:nvSpPr>
          <p:cNvPr id="4" name="Content Placeholder 3">
            <a:extLst>
              <a:ext uri="{FF2B5EF4-FFF2-40B4-BE49-F238E27FC236}">
                <a16:creationId xmlns:a16="http://schemas.microsoft.com/office/drawing/2014/main" id="{7A51ECF7-6B61-4A62-A9E9-CE9F4F725A67}"/>
              </a:ext>
            </a:extLst>
          </p:cNvPr>
          <p:cNvSpPr>
            <a:spLocks noGrp="1"/>
          </p:cNvSpPr>
          <p:nvPr>
            <p:ph sz="quarter" idx="11"/>
          </p:nvPr>
        </p:nvSpPr>
        <p:spPr/>
        <p:txBody>
          <a:bodyPr/>
          <a:lstStyle/>
          <a:p>
            <a:r>
              <a:rPr lang="en-GB" dirty="0"/>
              <a:t>Don’t include the parties involved in the analysis</a:t>
            </a:r>
          </a:p>
          <a:p>
            <a:r>
              <a:rPr lang="en-GB" dirty="0"/>
              <a:t>Use a multi-disciplinary team</a:t>
            </a:r>
          </a:p>
          <a:p>
            <a:r>
              <a:rPr lang="en-GB" dirty="0"/>
              <a:t>Frame questions around facts, not hypotheses</a:t>
            </a:r>
          </a:p>
          <a:p>
            <a:r>
              <a:rPr lang="en-US" dirty="0"/>
              <a:t>Use the right tools to help you conduct the analyses</a:t>
            </a:r>
          </a:p>
          <a:p>
            <a:endParaRPr lang="en-GB" dirty="0"/>
          </a:p>
        </p:txBody>
      </p:sp>
    </p:spTree>
    <p:extLst>
      <p:ext uri="{BB962C8B-B14F-4D97-AF65-F5344CB8AC3E}">
        <p14:creationId xmlns:p14="http://schemas.microsoft.com/office/powerpoint/2010/main" val="713123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BAD3-633F-4B3B-BD42-52EF5675BB38}"/>
              </a:ext>
            </a:extLst>
          </p:cNvPr>
          <p:cNvSpPr>
            <a:spLocks noGrp="1"/>
          </p:cNvSpPr>
          <p:nvPr>
            <p:ph type="title"/>
          </p:nvPr>
        </p:nvSpPr>
        <p:spPr/>
        <p:txBody>
          <a:bodyPr/>
          <a:lstStyle/>
          <a:p>
            <a:r>
              <a:rPr lang="en-US" dirty="0"/>
              <a:t>Helpful resources</a:t>
            </a:r>
            <a:endParaRPr lang="en-GB" dirty="0"/>
          </a:p>
        </p:txBody>
      </p:sp>
      <p:sp>
        <p:nvSpPr>
          <p:cNvPr id="3" name="Text Placeholder 2">
            <a:extLst>
              <a:ext uri="{FF2B5EF4-FFF2-40B4-BE49-F238E27FC236}">
                <a16:creationId xmlns:a16="http://schemas.microsoft.com/office/drawing/2014/main" id="{E74B9A13-2D00-4F55-A150-658C89C292E3}"/>
              </a:ext>
            </a:extLst>
          </p:cNvPr>
          <p:cNvSpPr>
            <a:spLocks noGrp="1"/>
          </p:cNvSpPr>
          <p:nvPr>
            <p:ph type="body" sz="quarter" idx="12"/>
          </p:nvPr>
        </p:nvSpPr>
        <p:spPr/>
        <p:txBody>
          <a:bodyPr/>
          <a:lstStyle/>
          <a:p>
            <a:endParaRPr lang="en-GB"/>
          </a:p>
        </p:txBody>
      </p:sp>
      <p:pic>
        <p:nvPicPr>
          <p:cNvPr id="5" name="Picture 4">
            <a:extLst>
              <a:ext uri="{FF2B5EF4-FFF2-40B4-BE49-F238E27FC236}">
                <a16:creationId xmlns:a16="http://schemas.microsoft.com/office/drawing/2014/main" id="{18A673F4-C988-4E3A-8BCD-E67C6510EFAA}"/>
              </a:ext>
            </a:extLst>
          </p:cNvPr>
          <p:cNvPicPr>
            <a:picLocks noChangeAspect="1"/>
          </p:cNvPicPr>
          <p:nvPr/>
        </p:nvPicPr>
        <p:blipFill>
          <a:blip r:embed="rId3"/>
          <a:stretch>
            <a:fillRect/>
          </a:stretch>
        </p:blipFill>
        <p:spPr>
          <a:xfrm>
            <a:off x="772733" y="1171041"/>
            <a:ext cx="2934017" cy="3332379"/>
          </a:xfrm>
          <a:prstGeom prst="rect">
            <a:avLst/>
          </a:prstGeom>
        </p:spPr>
      </p:pic>
      <p:pic>
        <p:nvPicPr>
          <p:cNvPr id="7" name="Picture 6">
            <a:extLst>
              <a:ext uri="{FF2B5EF4-FFF2-40B4-BE49-F238E27FC236}">
                <a16:creationId xmlns:a16="http://schemas.microsoft.com/office/drawing/2014/main" id="{A7FEB90D-80A8-4548-8DE3-80E75D203F43}"/>
              </a:ext>
            </a:extLst>
          </p:cNvPr>
          <p:cNvPicPr>
            <a:picLocks noChangeAspect="1"/>
          </p:cNvPicPr>
          <p:nvPr/>
        </p:nvPicPr>
        <p:blipFill>
          <a:blip r:embed="rId4"/>
          <a:stretch>
            <a:fillRect/>
          </a:stretch>
        </p:blipFill>
        <p:spPr>
          <a:xfrm>
            <a:off x="3853119" y="1628708"/>
            <a:ext cx="4900658" cy="2417043"/>
          </a:xfrm>
          <a:prstGeom prst="rect">
            <a:avLst/>
          </a:prstGeom>
        </p:spPr>
      </p:pic>
    </p:spTree>
    <p:extLst>
      <p:ext uri="{BB962C8B-B14F-4D97-AF65-F5344CB8AC3E}">
        <p14:creationId xmlns:p14="http://schemas.microsoft.com/office/powerpoint/2010/main" val="1632195081"/>
      </p:ext>
    </p:extLst>
  </p:cSld>
  <p:clrMapOvr>
    <a:masterClrMapping/>
  </p:clrMapOvr>
  <p:transition>
    <p:fade/>
  </p:transition>
</p:sld>
</file>

<file path=ppt/theme/theme1.xml><?xml version="1.0" encoding="utf-8"?>
<a:theme xmlns:a="http://schemas.openxmlformats.org/drawingml/2006/main" name="SAS Global Forum">
  <a:themeElements>
    <a:clrScheme name="Blue 2021">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C1EFCE6E-4A51-8F45-86D3-D8C239ACF85F}" vid="{C711A0A3-BFA7-1C4B-88B4-5E2549CF554C}"/>
    </a:ext>
  </a:extLst>
</a:theme>
</file>

<file path=ppt/theme/theme2.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SAS-External-16x9</Template>
  <TotalTime>0</TotalTime>
  <Words>444</Words>
  <Application>Microsoft Office PowerPoint</Application>
  <PresentationFormat>On-screen Show (16:9)</PresentationFormat>
  <Paragraphs>47</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SAS Global Forum</vt:lpstr>
      <vt:lpstr>PowerPoint Presentation</vt:lpstr>
      <vt:lpstr>Improving Mean Time to Resolution and Root Cause Analysis for complex SAS® environments</vt:lpstr>
      <vt:lpstr>Introduction</vt:lpstr>
      <vt:lpstr>Mean Time To Resolution</vt:lpstr>
      <vt:lpstr>Root Cause Analysis</vt:lpstr>
      <vt:lpstr>5-WHY</vt:lpstr>
      <vt:lpstr>Tips and Tricks</vt:lpstr>
      <vt:lpstr>Tips and Tricks</vt:lpstr>
      <vt:lpstr>Helpful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2017-01-12T19:36:50Z</dcterms:created>
  <dcterms:modified xsi:type="dcterms:W3CDTF">2021-02-24T21:10:23Z</dcterms:modified>
</cp:coreProperties>
</file>