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71" r:id="rId10"/>
    <p:sldId id="262" r:id="rId11"/>
    <p:sldId id="263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87" d="100"/>
          <a:sy n="87" d="100"/>
        </p:scale>
        <p:origin x="-1080" y="-84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C5F5F-62F4-49A7-8D6F-C9F526B02385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2B942-014E-4967-BC36-1B17F249F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2B942-014E-4967-BC36-1B17F249F00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4DA8-4DE9-4A39-BBAE-DBE2331F2A7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7C70-1ADC-42D3-9D72-046159C6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4000" b="1" dirty="0" err="1">
                <a:latin typeface="+mn-lt"/>
                <a:cs typeface="Arial" charset="0"/>
              </a:rPr>
              <a:t>Chapter</a:t>
            </a:r>
            <a:r>
              <a:rPr lang="fr-FR" sz="4000" b="1" dirty="0">
                <a:latin typeface="+mn-lt"/>
                <a:cs typeface="Arial" charset="0"/>
              </a:rPr>
              <a:t> 4 - </a:t>
            </a:r>
            <a:r>
              <a:rPr lang="fr-FR" sz="4000" b="1" dirty="0" err="1">
                <a:latin typeface="+mn-lt"/>
                <a:cs typeface="Arial" charset="0"/>
              </a:rPr>
              <a:t>Intermolecular</a:t>
            </a:r>
            <a:r>
              <a:rPr lang="fr-FR" sz="4000" b="1" dirty="0">
                <a:latin typeface="+mn-lt"/>
                <a:cs typeface="Arial" charset="0"/>
              </a:rPr>
              <a:t> forces </a:t>
            </a:r>
          </a:p>
          <a:p>
            <a:pPr algn="ctr" eaLnBrk="1" hangingPunct="1"/>
            <a:r>
              <a:rPr lang="fr-FR" sz="4000" b="1" dirty="0">
                <a:latin typeface="+mn-lt"/>
                <a:cs typeface="Arial" charset="0"/>
              </a:rPr>
              <a:t>and the liquide state</a:t>
            </a:r>
          </a:p>
          <a:p>
            <a:pPr algn="ctr" eaLnBrk="1" hangingPunct="1"/>
            <a:endParaRPr lang="fr-FR" sz="4000" b="1" dirty="0">
              <a:latin typeface="+mn-lt"/>
              <a:cs typeface="Arial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9600" y="2178784"/>
            <a:ext cx="7848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alibri" pitchFamily="34" charset="0"/>
              </a:rPr>
              <a:t>Chapter 16 Liquids and Solids</a:t>
            </a:r>
          </a:p>
          <a:p>
            <a:pPr>
              <a:defRPr/>
            </a:pPr>
            <a:endParaRPr lang="en-US" sz="2000" b="1" dirty="0">
              <a:latin typeface="Calibri" pitchFamily="34" charset="0"/>
            </a:endParaRPr>
          </a:p>
          <a:p>
            <a:pPr>
              <a:defRPr/>
            </a:pPr>
            <a:r>
              <a:rPr lang="en-US" sz="2000" i="1" dirty="0">
                <a:latin typeface="Calibri" pitchFamily="34" charset="0"/>
              </a:rPr>
              <a:t>16.1 Intermolecular forces</a:t>
            </a:r>
          </a:p>
          <a:p>
            <a:pPr>
              <a:defRPr/>
            </a:pPr>
            <a:r>
              <a:rPr lang="en-US" sz="2000" i="1" dirty="0">
                <a:latin typeface="Calibri" pitchFamily="34" charset="0"/>
              </a:rPr>
              <a:t>16.2 The liquid state</a:t>
            </a:r>
          </a:p>
          <a:p>
            <a:pPr>
              <a:defRPr/>
            </a:pPr>
            <a:endParaRPr lang="en-US" sz="2000" b="1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3754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5477470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b="1" dirty="0"/>
              <a:t>Figure 16.3 - (a) The polar water molecule. (b) Hydro- gen bonding among water molecules. Note that the small size of the hydrogen atom allows for close interactions.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</a:p>
          <a:p>
            <a:pPr algn="ctr"/>
            <a:r>
              <a:rPr lang="fr-FR" sz="3200" b="1" i="1" dirty="0" err="1">
                <a:cs typeface="Arial" pitchFamily="34" charset="0"/>
              </a:rPr>
              <a:t>Hydrogen</a:t>
            </a:r>
            <a:r>
              <a:rPr lang="fr-FR" sz="3200" b="1" i="1" dirty="0">
                <a:cs typeface="Arial" pitchFamily="34" charset="0"/>
              </a:rPr>
              <a:t> </a:t>
            </a:r>
            <a:r>
              <a:rPr lang="fr-FR" sz="3200" b="1" i="1" dirty="0" err="1">
                <a:cs typeface="Arial" pitchFamily="34" charset="0"/>
              </a:rPr>
              <a:t>bonding</a:t>
            </a:r>
            <a:endParaRPr lang="en-US" sz="3200" b="1" i="1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792" y="1788616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 Even molecules without dipole moments must exert forces on each other (</a:t>
            </a:r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, CH</a:t>
            </a:r>
            <a:r>
              <a:rPr lang="en-US" sz="2400" baseline="-25000" dirty="0"/>
              <a:t>4</a:t>
            </a:r>
            <a:r>
              <a:rPr lang="en-US" sz="2400" dirty="0"/>
              <a:t>, CCl</a:t>
            </a:r>
            <a:r>
              <a:rPr lang="en-US" sz="2400" baseline="-25000" dirty="0"/>
              <a:t>4</a:t>
            </a:r>
            <a:r>
              <a:rPr lang="en-US" sz="2400" dirty="0"/>
              <a:t>, CO</a:t>
            </a:r>
            <a:r>
              <a:rPr lang="en-US" sz="2400" baseline="-25000" dirty="0"/>
              <a:t>2</a:t>
            </a:r>
            <a:r>
              <a:rPr lang="en-US" sz="2400" dirty="0"/>
              <a:t>);</a:t>
            </a:r>
          </a:p>
          <a:p>
            <a:pPr algn="just"/>
            <a:endParaRPr lang="en-US" sz="24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 All substances, even the noble gases, exist in the liquid and solid states under certain conditions;</a:t>
            </a:r>
          </a:p>
          <a:p>
            <a:pPr algn="just"/>
            <a:endParaRPr lang="en-US" sz="24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 The weak forces that exist among noble gas atoms and nonpolar molecules are called </a:t>
            </a:r>
            <a:r>
              <a:rPr lang="en-US" sz="2400" b="1" dirty="0">
                <a:cs typeface="Arial" pitchFamily="34" charset="0"/>
              </a:rPr>
              <a:t>London Dispersion Forces;</a:t>
            </a:r>
          </a:p>
          <a:p>
            <a:pPr algn="just"/>
            <a:endParaRPr lang="en-US" sz="2400" b="1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 Temporary dipolar arrangement of charge can occur which can in turn affect the electron distribution in a neighboring atom.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</a:p>
          <a:p>
            <a:pPr algn="ctr"/>
            <a:r>
              <a:rPr lang="fr-FR" sz="3200" b="1" i="1" dirty="0">
                <a:cs typeface="Arial" pitchFamily="34" charset="0"/>
              </a:rPr>
              <a:t>London dispersion forces</a:t>
            </a:r>
            <a:endParaRPr lang="en-US" sz="3200" b="1" i="1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</a:p>
          <a:p>
            <a:pPr algn="ctr"/>
            <a:r>
              <a:rPr lang="fr-FR" sz="3200" b="1" i="1" dirty="0">
                <a:cs typeface="Arial" pitchFamily="34" charset="0"/>
              </a:rPr>
              <a:t>London dispersion forces</a:t>
            </a:r>
            <a:endParaRPr lang="en-US" sz="3200" b="1" i="1" dirty="0">
              <a:cs typeface="Arial" pitchFamily="34" charset="0"/>
            </a:endParaRPr>
          </a:p>
        </p:txBody>
      </p:sp>
      <p:pic>
        <p:nvPicPr>
          <p:cNvPr id="6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50800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57912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600" b="1" dirty="0"/>
              <a:t>Figure 16.5 - (a) An instantaneous polarization can occur on atom A, creating an </a:t>
            </a:r>
            <a:r>
              <a:rPr lang="en-US" sz="1600" b="1" dirty="0" err="1"/>
              <a:t>instanta-neous</a:t>
            </a:r>
            <a:r>
              <a:rPr lang="en-US" sz="1600" b="1" dirty="0"/>
              <a:t> dipole. This dipole creates an induced dipole on neighboring atom B.  (b) </a:t>
            </a:r>
            <a:r>
              <a:rPr lang="en-US" sz="1600" b="1" dirty="0" err="1"/>
              <a:t>Nonpolar</a:t>
            </a:r>
            <a:r>
              <a:rPr lang="en-US" sz="1600" b="1" dirty="0"/>
              <a:t> molecules such as H</a:t>
            </a:r>
            <a:r>
              <a:rPr lang="en-US" sz="1600" b="1" baseline="-25000" dirty="0"/>
              <a:t>2</a:t>
            </a:r>
            <a:r>
              <a:rPr lang="en-US" sz="1600" b="1" dirty="0"/>
              <a:t> can develop instantaneous and induced dipoles.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3716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H</a:t>
            </a:r>
            <a:r>
              <a:rPr lang="en-US" baseline="-25000" dirty="0"/>
              <a:t>2</a:t>
            </a:r>
            <a:r>
              <a:rPr lang="en-US" dirty="0"/>
              <a:t>, CH</a:t>
            </a:r>
            <a:r>
              <a:rPr lang="en-US" baseline="-25000" dirty="0"/>
              <a:t>4</a:t>
            </a:r>
            <a:r>
              <a:rPr lang="en-US" dirty="0"/>
              <a:t>, CCl</a:t>
            </a:r>
            <a:r>
              <a:rPr lang="en-US" baseline="-25000" dirty="0"/>
              <a:t>4</a:t>
            </a:r>
            <a:r>
              <a:rPr lang="en-US" dirty="0"/>
              <a:t>, CO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</a:p>
          <a:p>
            <a:pPr algn="ctr"/>
            <a:r>
              <a:rPr lang="fr-FR" sz="3200" b="1" i="1" dirty="0">
                <a:cs typeface="Arial" pitchFamily="34" charset="0"/>
              </a:rPr>
              <a:t>London dispersion forces</a:t>
            </a:r>
            <a:endParaRPr lang="en-US" sz="3200" b="1" i="1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2954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This </a:t>
            </a:r>
            <a:r>
              <a:rPr lang="en-US" sz="2000" dirty="0" err="1">
                <a:cs typeface="Arial" pitchFamily="34" charset="0"/>
              </a:rPr>
              <a:t>interatomic</a:t>
            </a:r>
            <a:r>
              <a:rPr lang="en-US" sz="2000" dirty="0">
                <a:cs typeface="Arial" pitchFamily="34" charset="0"/>
              </a:rPr>
              <a:t> attraction is both weak and short-lived but that can be very significant for large atoms.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These interactions to become strong enough to produce a solid, the motion of the atoms must be greatly reduced (low freezing points for the noble gas).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/>
            <a:endParaRPr lang="en-US" sz="2000" dirty="0">
              <a:cs typeface="Arial" pitchFamily="34" charset="0"/>
            </a:endParaRPr>
          </a:p>
        </p:txBody>
      </p:sp>
      <p:pic>
        <p:nvPicPr>
          <p:cNvPr id="9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31242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657600" y="3352800"/>
            <a:ext cx="533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The freezing point rises going down a group since the mass increases, the number of electrons increases → increased chance of the occurrence of momentary dipoles.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Large atoms with many electrons exhibit a higher </a:t>
            </a:r>
            <a:r>
              <a:rPr lang="en-US" sz="2000" dirty="0" err="1">
                <a:cs typeface="Arial" pitchFamily="34" charset="0"/>
              </a:rPr>
              <a:t>polarizability</a:t>
            </a:r>
            <a:r>
              <a:rPr lang="en-US" sz="2000" dirty="0">
                <a:cs typeface="Arial" pitchFamily="34" charset="0"/>
              </a:rPr>
              <a:t> than small atoms.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London dispersion forces greatly increases as atomic size increases.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/>
            <a:endParaRPr lang="en-US" sz="2000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cs typeface="Arial" pitchFamily="34" charset="0"/>
              </a:rPr>
              <a:t>The </a:t>
            </a:r>
            <a:r>
              <a:rPr lang="fr-FR" sz="3600" b="1" dirty="0" err="1">
                <a:cs typeface="Arial" pitchFamily="34" charset="0"/>
              </a:rPr>
              <a:t>liquid</a:t>
            </a:r>
            <a:r>
              <a:rPr lang="fr-FR" sz="3600" b="1" dirty="0">
                <a:cs typeface="Arial" pitchFamily="34" charset="0"/>
              </a:rPr>
              <a:t> state</a:t>
            </a:r>
          </a:p>
          <a:p>
            <a:pPr algn="ctr"/>
            <a:r>
              <a:rPr lang="fr-FR" sz="3600" b="1" i="1" dirty="0">
                <a:cs typeface="Arial" pitchFamily="34" charset="0"/>
              </a:rPr>
              <a:t>Surface tension</a:t>
            </a:r>
            <a:endParaRPr lang="en-US" sz="3200" b="1" i="1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2954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When a liquid is poured onto a solid surface, it tends to bead as droplets, a phenomenon that depends on the intermolecular forces.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/>
            <a:endParaRPr lang="en-US" sz="2000" dirty="0">
              <a:cs typeface="Arial" pitchFamily="34" charset="0"/>
            </a:endParaRPr>
          </a:p>
        </p:txBody>
      </p:sp>
      <p:pic>
        <p:nvPicPr>
          <p:cNvPr id="6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574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4343400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600" b="1" dirty="0"/>
              <a:t>Figure 16.6 - A molecule in the interior of a liquid is attracted to the molecules surrounding it, whereas a molecule at the surface of a liquid is attracted only by molecules below it and on each side of it.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1886" y="5305961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The effect of this uneven pull on the surface molecules tends to draw them into the body of the liquid and causes a droplet of liquid to assume the shape that has the minimum surface area –a sphere.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/>
            <a:endParaRPr lang="en-US" sz="2000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cs typeface="Arial" pitchFamily="34" charset="0"/>
              </a:rPr>
              <a:t>The </a:t>
            </a:r>
            <a:r>
              <a:rPr lang="fr-FR" sz="3600" b="1" dirty="0" err="1">
                <a:cs typeface="Arial" pitchFamily="34" charset="0"/>
              </a:rPr>
              <a:t>liquid</a:t>
            </a:r>
            <a:r>
              <a:rPr lang="fr-FR" sz="3600" b="1" dirty="0">
                <a:cs typeface="Arial" pitchFamily="34" charset="0"/>
              </a:rPr>
              <a:t> state</a:t>
            </a:r>
          </a:p>
          <a:p>
            <a:pPr algn="ctr"/>
            <a:r>
              <a:rPr lang="fr-FR" sz="3600" b="1" i="1" dirty="0">
                <a:cs typeface="Arial" pitchFamily="34" charset="0"/>
              </a:rPr>
              <a:t>Surface tension</a:t>
            </a:r>
            <a:endParaRPr lang="en-US" sz="3200" b="1" i="1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932325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To increase a liquid’s surface area, molecules must move from the interior of the liquid to the surface. This requires energy, since some intermolecular forces must be overcome.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The resistance of a liquid to an increase in its surface area is called </a:t>
            </a:r>
            <a:r>
              <a:rPr lang="en-US" sz="2000" b="1" dirty="0">
                <a:cs typeface="Arial" pitchFamily="34" charset="0"/>
              </a:rPr>
              <a:t>surface tension</a:t>
            </a:r>
            <a:r>
              <a:rPr lang="en-US" sz="2000" dirty="0">
                <a:cs typeface="Arial" pitchFamily="34" charset="0"/>
              </a:rPr>
              <a:t> of the liquid.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Liquids with high intermolecular forces have relatively high surface tensions.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/>
            <a:endParaRPr lang="en-US" sz="2000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cs typeface="Arial" pitchFamily="34" charset="0"/>
              </a:rPr>
              <a:t>The </a:t>
            </a:r>
            <a:r>
              <a:rPr lang="fr-FR" sz="3600" b="1" dirty="0" err="1">
                <a:cs typeface="Arial" pitchFamily="34" charset="0"/>
              </a:rPr>
              <a:t>liquid</a:t>
            </a:r>
            <a:r>
              <a:rPr lang="fr-FR" sz="3600" b="1" dirty="0">
                <a:cs typeface="Arial" pitchFamily="34" charset="0"/>
              </a:rPr>
              <a:t> state</a:t>
            </a:r>
          </a:p>
          <a:p>
            <a:pPr algn="ctr"/>
            <a:r>
              <a:rPr lang="fr-FR" sz="3600" b="1" i="1" dirty="0" err="1">
                <a:cs typeface="Arial" pitchFamily="34" charset="0"/>
              </a:rPr>
              <a:t>Viscosity</a:t>
            </a:r>
            <a:r>
              <a:rPr lang="fr-FR" sz="3600" b="1" i="1" dirty="0">
                <a:cs typeface="Arial" pitchFamily="34" charset="0"/>
              </a:rPr>
              <a:t> </a:t>
            </a:r>
            <a:endParaRPr lang="en-US" sz="3200" b="1" i="1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60242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Viscosity:</a:t>
            </a:r>
            <a:r>
              <a:rPr lang="en-US" sz="2000" dirty="0">
                <a:cs typeface="Arial" pitchFamily="34" charset="0"/>
              </a:rPr>
              <a:t> a measure of a liquid’s resistance to flow.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Liquids with large intermolecular forces tend to be highly viscous.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Molecular complexity also leads to higher viscosity because very large molecules can become entangled with each other. </a:t>
            </a:r>
          </a:p>
          <a:p>
            <a:pPr algn="just"/>
            <a:r>
              <a:rPr lang="en-US" sz="2000" dirty="0">
                <a:cs typeface="Arial" pitchFamily="34" charset="0"/>
              </a:rPr>
              <a:t>	- </a:t>
            </a:r>
            <a:r>
              <a:rPr lang="en-US" sz="2000" dirty="0" err="1">
                <a:cs typeface="Arial" pitchFamily="34" charset="0"/>
              </a:rPr>
              <a:t>nonviscous</a:t>
            </a:r>
            <a:r>
              <a:rPr lang="en-US" sz="2000" dirty="0">
                <a:cs typeface="Arial" pitchFamily="34" charset="0"/>
              </a:rPr>
              <a:t> gasoline: molecules of the type CH</a:t>
            </a:r>
            <a:r>
              <a:rPr lang="en-US" sz="2000" baseline="-25000" dirty="0">
                <a:cs typeface="Arial" pitchFamily="34" charset="0"/>
              </a:rPr>
              <a:t>3</a:t>
            </a:r>
            <a:r>
              <a:rPr lang="en-US" sz="2000" dirty="0">
                <a:cs typeface="Arial" pitchFamily="34" charset="0"/>
              </a:rPr>
              <a:t>-(CH</a:t>
            </a:r>
            <a:r>
              <a:rPr lang="en-US" sz="2000" baseline="-25000" dirty="0">
                <a:cs typeface="Arial" pitchFamily="34" charset="0"/>
              </a:rPr>
              <a:t>2</a:t>
            </a:r>
            <a:r>
              <a:rPr lang="en-US" sz="2000" dirty="0">
                <a:cs typeface="Arial" pitchFamily="34" charset="0"/>
              </a:rPr>
              <a:t>)</a:t>
            </a:r>
            <a:r>
              <a:rPr lang="en-US" sz="2000" baseline="-25000" dirty="0">
                <a:cs typeface="Arial" pitchFamily="34" charset="0"/>
              </a:rPr>
              <a:t>n</a:t>
            </a:r>
            <a:r>
              <a:rPr lang="en-US" sz="2000" dirty="0">
                <a:cs typeface="Arial" pitchFamily="34" charset="0"/>
              </a:rPr>
              <a:t>-CH</a:t>
            </a:r>
            <a:r>
              <a:rPr lang="en-US" sz="2000" baseline="-25000" dirty="0">
                <a:cs typeface="Arial" pitchFamily="34" charset="0"/>
              </a:rPr>
              <a:t>3 </a:t>
            </a:r>
            <a:r>
              <a:rPr lang="en-US" sz="2000" dirty="0">
                <a:cs typeface="Arial" pitchFamily="34" charset="0"/>
              </a:rPr>
              <a:t>(n from 3 	to 8)</a:t>
            </a:r>
            <a:endParaRPr lang="en-US" sz="2000" baseline="-25000" dirty="0">
              <a:cs typeface="Arial" pitchFamily="34" charset="0"/>
            </a:endParaRPr>
          </a:p>
          <a:p>
            <a:pPr algn="just"/>
            <a:r>
              <a:rPr lang="en-US" sz="2000" baseline="-25000" dirty="0">
                <a:cs typeface="Arial" pitchFamily="34" charset="0"/>
              </a:rPr>
              <a:t>	</a:t>
            </a:r>
            <a:r>
              <a:rPr lang="en-US" sz="2000" dirty="0">
                <a:cs typeface="Arial" pitchFamily="34" charset="0"/>
              </a:rPr>
              <a:t>- viscous grease: much larger molecules (n from 20 to 25)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pPr algn="just"/>
            <a:endParaRPr lang="en-US" sz="2000" dirty="0">
              <a:cs typeface="Arial" pitchFamily="34" charset="0"/>
            </a:endParaRPr>
          </a:p>
        </p:txBody>
      </p:sp>
      <p:pic>
        <p:nvPicPr>
          <p:cNvPr id="4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121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5600" y="2895600"/>
            <a:ext cx="388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cs typeface="Arial" pitchFamily="34" charset="0"/>
              </a:rPr>
              <a:t>Glycerol has an unusual high viscosity mainly because of its high capacity to form hydrogen bonds.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371600"/>
            <a:ext cx="75438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  <a:ea typeface="+mn-ea"/>
                <a:cs typeface="Arial" pitchFamily="34" charset="0"/>
              </a:rPr>
              <a:t>HOMEWORK</a:t>
            </a:r>
          </a:p>
          <a:p>
            <a:pPr algn="ctr">
              <a:defRPr/>
            </a:pPr>
            <a:endParaRPr lang="en-US" sz="3600" b="1" dirty="0">
              <a:latin typeface="+mn-lt"/>
              <a:ea typeface="+mn-ea"/>
              <a:cs typeface="Arial" pitchFamily="34" charset="0"/>
            </a:endParaRPr>
          </a:p>
          <a:p>
            <a:pPr algn="ctr">
              <a:defRPr/>
            </a:pPr>
            <a:r>
              <a:rPr lang="en-US" sz="3600" b="1" u="sng" dirty="0">
                <a:latin typeface="+mn-lt"/>
                <a:ea typeface="+mn-ea"/>
                <a:cs typeface="Arial" pitchFamily="34" charset="0"/>
              </a:rPr>
              <a:t>Chap.16:</a:t>
            </a:r>
            <a:r>
              <a:rPr lang="en-US" sz="3600" b="1" dirty="0">
                <a:latin typeface="+mn-lt"/>
                <a:ea typeface="+mn-ea"/>
                <a:cs typeface="Arial" pitchFamily="34" charset="0"/>
              </a:rPr>
              <a:t> 15, 20, 21, 27 </a:t>
            </a:r>
          </a:p>
          <a:p>
            <a:pPr algn="ctr">
              <a:defRPr/>
            </a:pPr>
            <a:endParaRPr lang="en-US" sz="3600" b="1" dirty="0">
              <a:latin typeface="+mn-lt"/>
              <a:ea typeface="+mn-ea"/>
              <a:cs typeface="Arial" pitchFamily="34" charset="0"/>
            </a:endParaRPr>
          </a:p>
          <a:p>
            <a:pPr algn="ctr">
              <a:defRPr/>
            </a:pPr>
            <a:endParaRPr lang="en-US" sz="3600" dirty="0">
              <a:latin typeface="+mn-lt"/>
              <a:ea typeface="+mn-ea"/>
              <a:cs typeface="Arial" pitchFamily="34" charset="0"/>
            </a:endParaRPr>
          </a:p>
          <a:p>
            <a:pPr algn="ctr">
              <a:defRPr/>
            </a:pPr>
            <a:endParaRPr lang="en-US" sz="3600" b="1" dirty="0"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7543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  <a:ea typeface="+mn-ea"/>
                <a:cs typeface="Arial" pitchFamily="34" charset="0"/>
              </a:rPr>
              <a:t>15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1295400"/>
            <a:ext cx="8610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2000" b="1" dirty="0">
                <a:cs typeface="Arial" charset="0"/>
              </a:rPr>
              <a:t>Identify the most important types of </a:t>
            </a:r>
            <a:r>
              <a:rPr lang="en-US" sz="2000" b="1" dirty="0" err="1">
                <a:cs typeface="Arial" charset="0"/>
              </a:rPr>
              <a:t>interparticle</a:t>
            </a:r>
            <a:r>
              <a:rPr lang="en-US" sz="2000" b="1" dirty="0">
                <a:cs typeface="Arial" charset="0"/>
              </a:rPr>
              <a:t> forces present in the solids of each of the following substances.</a:t>
            </a:r>
          </a:p>
          <a:p>
            <a:pPr marL="0" indent="0" algn="just" eaLnBrk="1" hangingPunct="1">
              <a:buNone/>
              <a:defRPr/>
            </a:pPr>
            <a:endParaRPr lang="en-US" sz="2000" b="1" dirty="0">
              <a:cs typeface="Arial" charset="0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b="1" dirty="0" err="1">
                <a:cs typeface="Arial" charset="0"/>
              </a:rPr>
              <a:t>Ar</a:t>
            </a:r>
            <a:r>
              <a:rPr lang="en-US" sz="2000" b="1" dirty="0">
                <a:cs typeface="Arial" charset="0"/>
              </a:rPr>
              <a:t>			h. NH</a:t>
            </a:r>
            <a:r>
              <a:rPr lang="en-US" sz="2000" b="1" baseline="-25000" dirty="0">
                <a:cs typeface="Arial" charset="0"/>
              </a:rPr>
              <a:t>4</a:t>
            </a:r>
            <a:r>
              <a:rPr lang="en-US" sz="2000" b="1" dirty="0">
                <a:cs typeface="Arial" charset="0"/>
              </a:rPr>
              <a:t>Cl</a:t>
            </a:r>
            <a:endParaRPr lang="en-US" sz="2000" b="1" baseline="-25000" dirty="0">
              <a:cs typeface="Arial" charset="0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b="1" dirty="0" err="1">
                <a:cs typeface="Arial" charset="0"/>
              </a:rPr>
              <a:t>HCl</a:t>
            </a:r>
            <a:r>
              <a:rPr lang="en-US" sz="2000" b="1" dirty="0">
                <a:cs typeface="Arial" charset="0"/>
              </a:rPr>
              <a:t>			</a:t>
            </a:r>
            <a:r>
              <a:rPr lang="en-US" sz="2000" b="1" dirty="0" err="1">
                <a:cs typeface="Arial" charset="0"/>
              </a:rPr>
              <a:t>i</a:t>
            </a:r>
            <a:r>
              <a:rPr lang="en-US" sz="2000" b="1" dirty="0">
                <a:cs typeface="Arial" charset="0"/>
              </a:rPr>
              <a:t>. Teflon, CF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(CF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CF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)</a:t>
            </a:r>
            <a:r>
              <a:rPr lang="en-US" sz="2000" b="1" baseline="-25000" dirty="0">
                <a:cs typeface="Arial" charset="0"/>
              </a:rPr>
              <a:t>n</a:t>
            </a:r>
            <a:r>
              <a:rPr lang="en-US" sz="2000" b="1" dirty="0">
                <a:cs typeface="Arial" charset="0"/>
              </a:rPr>
              <a:t>CF</a:t>
            </a:r>
            <a:r>
              <a:rPr lang="en-US" sz="2000" b="1" baseline="-25000" dirty="0">
                <a:cs typeface="Arial" charset="0"/>
              </a:rPr>
              <a:t>3</a:t>
            </a:r>
          </a:p>
          <a:p>
            <a:pPr marL="0" indent="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c. HF		           	 j. polyethylene, CH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(CH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)</a:t>
            </a:r>
            <a:r>
              <a:rPr lang="en-US" sz="2000" b="1" baseline="-25000" dirty="0">
                <a:cs typeface="Arial" charset="0"/>
              </a:rPr>
              <a:t>n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3</a:t>
            </a:r>
          </a:p>
          <a:p>
            <a:pPr marL="0" indent="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d. CaCl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			k. CHCl</a:t>
            </a:r>
            <a:r>
              <a:rPr lang="en-US" sz="2000" b="1" baseline="-25000" dirty="0">
                <a:cs typeface="Arial" charset="0"/>
              </a:rPr>
              <a:t>3</a:t>
            </a:r>
          </a:p>
          <a:p>
            <a:pPr marL="0" indent="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e. CH</a:t>
            </a:r>
            <a:r>
              <a:rPr lang="en-US" sz="2000" b="1" baseline="-25000" dirty="0">
                <a:cs typeface="Arial" charset="0"/>
              </a:rPr>
              <a:t>4</a:t>
            </a:r>
            <a:r>
              <a:rPr lang="en-US" sz="2000" b="1" dirty="0">
                <a:cs typeface="Arial" charset="0"/>
              </a:rPr>
              <a:t>			l. NH</a:t>
            </a:r>
            <a:r>
              <a:rPr lang="en-US" sz="2000" b="1" baseline="-25000" dirty="0">
                <a:cs typeface="Arial" charset="0"/>
              </a:rPr>
              <a:t>3</a:t>
            </a:r>
          </a:p>
          <a:p>
            <a:pPr marL="0" indent="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f. CO			m. NO</a:t>
            </a:r>
            <a:endParaRPr lang="en-US" sz="2000" b="1" baseline="-25000" dirty="0">
              <a:cs typeface="Arial" charset="0"/>
            </a:endParaRPr>
          </a:p>
          <a:p>
            <a:pPr marL="0" indent="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g. NaNO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		n. BF</a:t>
            </a:r>
            <a:r>
              <a:rPr lang="en-US" sz="2000" b="1" baseline="-25000" dirty="0">
                <a:cs typeface="Arial" charset="0"/>
              </a:rPr>
              <a:t>3</a:t>
            </a:r>
          </a:p>
          <a:p>
            <a:pPr algn="just" eaLnBrk="1" hangingPunct="1">
              <a:defRPr/>
            </a:pPr>
            <a:endParaRPr lang="fr-FR" sz="2000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7543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  <a:ea typeface="+mn-ea"/>
                <a:cs typeface="Arial" pitchFamily="34" charset="0"/>
              </a:rPr>
              <a:t>20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1295400"/>
            <a:ext cx="8610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2000" b="1" dirty="0">
                <a:cs typeface="Arial" charset="0"/>
              </a:rPr>
              <a:t>Predict which substance in each of the following pairs would have the greater intermolecular forces.</a:t>
            </a:r>
          </a:p>
          <a:p>
            <a:pPr marL="0" indent="0" algn="just" eaLnBrk="1" hangingPunct="1">
              <a:buNone/>
              <a:defRPr/>
            </a:pPr>
            <a:endParaRPr lang="fr-FR" sz="2000" dirty="0">
              <a:cs typeface="Arial" charset="0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fr-FR" sz="2000" b="1" dirty="0">
                <a:cs typeface="Arial" charset="0"/>
              </a:rPr>
              <a:t>CO</a:t>
            </a:r>
            <a:r>
              <a:rPr lang="fr-FR" sz="2000" b="1" baseline="-25000" dirty="0">
                <a:cs typeface="Arial" charset="0"/>
              </a:rPr>
              <a:t>2 </a:t>
            </a:r>
            <a:r>
              <a:rPr lang="fr-FR" sz="2000" b="1" dirty="0">
                <a:cs typeface="Arial" charset="0"/>
              </a:rPr>
              <a:t>or OCS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fr-FR" sz="2000" b="1" dirty="0">
                <a:cs typeface="Arial" charset="0"/>
              </a:rPr>
              <a:t>SeO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 or SO</a:t>
            </a:r>
            <a:r>
              <a:rPr lang="fr-FR" sz="2000" b="1" baseline="-25000" dirty="0">
                <a:cs typeface="Arial" charset="0"/>
              </a:rPr>
              <a:t>2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fr-FR" sz="2000" b="1" dirty="0">
                <a:cs typeface="Arial" charset="0"/>
              </a:rPr>
              <a:t>CH</a:t>
            </a:r>
            <a:r>
              <a:rPr lang="fr-FR" sz="2000" b="1" baseline="-25000" dirty="0">
                <a:cs typeface="Arial" charset="0"/>
              </a:rPr>
              <a:t>3</a:t>
            </a:r>
            <a:r>
              <a:rPr lang="fr-FR" sz="2000" b="1" dirty="0">
                <a:cs typeface="Arial" charset="0"/>
              </a:rPr>
              <a:t>CH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CH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NH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 or H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NCH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CH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NH</a:t>
            </a:r>
            <a:r>
              <a:rPr lang="fr-FR" sz="2000" b="1" baseline="-25000" dirty="0">
                <a:cs typeface="Arial" charset="0"/>
              </a:rPr>
              <a:t>2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fr-FR" sz="2000" b="1" dirty="0">
                <a:cs typeface="Arial" charset="0"/>
              </a:rPr>
              <a:t>CH</a:t>
            </a:r>
            <a:r>
              <a:rPr lang="fr-FR" sz="2000" b="1" baseline="-25000" dirty="0">
                <a:cs typeface="Arial" charset="0"/>
              </a:rPr>
              <a:t>3</a:t>
            </a:r>
            <a:r>
              <a:rPr lang="fr-FR" sz="2000" b="1" dirty="0">
                <a:cs typeface="Arial" charset="0"/>
              </a:rPr>
              <a:t>CH</a:t>
            </a:r>
            <a:r>
              <a:rPr lang="fr-FR" sz="2000" b="1" baseline="-25000" dirty="0">
                <a:cs typeface="Arial" charset="0"/>
              </a:rPr>
              <a:t>3</a:t>
            </a:r>
            <a:r>
              <a:rPr lang="fr-FR" sz="2000" b="1" dirty="0">
                <a:cs typeface="Arial" charset="0"/>
              </a:rPr>
              <a:t> or H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CO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fr-FR" sz="2000" b="1" dirty="0">
                <a:cs typeface="Arial" charset="0"/>
              </a:rPr>
              <a:t>CH</a:t>
            </a:r>
            <a:r>
              <a:rPr lang="fr-FR" sz="2000" b="1" baseline="-25000" dirty="0">
                <a:cs typeface="Arial" charset="0"/>
              </a:rPr>
              <a:t>3</a:t>
            </a:r>
            <a:r>
              <a:rPr lang="fr-FR" sz="2000" b="1" dirty="0">
                <a:cs typeface="Arial" charset="0"/>
              </a:rPr>
              <a:t>OH or H</a:t>
            </a:r>
            <a:r>
              <a:rPr lang="fr-FR" sz="2000" b="1" baseline="-25000" dirty="0">
                <a:cs typeface="Arial" charset="0"/>
              </a:rPr>
              <a:t>2</a:t>
            </a:r>
            <a:r>
              <a:rPr lang="fr-FR" sz="2000" b="1" dirty="0">
                <a:cs typeface="Arial" charset="0"/>
              </a:rPr>
              <a:t>CO</a:t>
            </a:r>
            <a:endParaRPr lang="en-US" sz="2000" b="1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049953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cs typeface="Arial" pitchFamily="34" charset="0"/>
              </a:rPr>
              <a:t>A phase is a physical state of matter described by a characteristic relationship between atoms and molecules. </a:t>
            </a:r>
          </a:p>
          <a:p>
            <a:pPr algn="just"/>
            <a:endParaRPr lang="en-US" sz="2400" dirty="0">
              <a:cs typeface="Arial" pitchFamily="34" charset="0"/>
            </a:endParaRPr>
          </a:p>
          <a:p>
            <a:pPr algn="just"/>
            <a:r>
              <a:rPr lang="en-US" sz="2400" dirty="0">
                <a:cs typeface="Arial" pitchFamily="34" charset="0"/>
              </a:rPr>
              <a:t>The 3 states of matter are: </a:t>
            </a:r>
          </a:p>
          <a:p>
            <a:pPr algn="just"/>
            <a:endParaRPr lang="en-US" sz="2400" dirty="0">
              <a:cs typeface="Arial" pitchFamily="34" charset="0"/>
            </a:endParaRPr>
          </a:p>
          <a:p>
            <a:pPr algn="just"/>
            <a:r>
              <a:rPr lang="en-US" sz="2400" b="1" dirty="0">
                <a:cs typeface="Arial" pitchFamily="34" charset="0"/>
              </a:rPr>
              <a:t>Gases: </a:t>
            </a:r>
          </a:p>
          <a:p>
            <a:pPr algn="just">
              <a:buFontTx/>
              <a:buChar char="-"/>
            </a:pPr>
            <a:r>
              <a:rPr lang="en-US" sz="2400" dirty="0">
                <a:cs typeface="Arial" pitchFamily="34" charset="0"/>
              </a:rPr>
              <a:t> particles far apart from each other;</a:t>
            </a:r>
          </a:p>
          <a:p>
            <a:pPr algn="just">
              <a:buFontTx/>
              <a:buChar char="-"/>
            </a:pPr>
            <a:r>
              <a:rPr lang="en-US" sz="2400" dirty="0">
                <a:cs typeface="Arial" pitchFamily="34" charset="0"/>
              </a:rPr>
              <a:t> particles in random motion;</a:t>
            </a:r>
          </a:p>
          <a:p>
            <a:pPr algn="just">
              <a:buFontTx/>
              <a:buChar char="-"/>
            </a:pPr>
            <a:r>
              <a:rPr lang="en-US" sz="2400" dirty="0">
                <a:cs typeface="Arial" pitchFamily="34" charset="0"/>
              </a:rPr>
              <a:t> particles exerting relatively small forces on each other;</a:t>
            </a:r>
          </a:p>
          <a:p>
            <a:pPr algn="just">
              <a:buFontTx/>
              <a:buChar char="-"/>
            </a:pPr>
            <a:r>
              <a:rPr lang="en-US" sz="2400" dirty="0">
                <a:cs typeface="Arial" pitchFamily="34" charset="0"/>
              </a:rPr>
              <a:t> low densities, high </a:t>
            </a:r>
            <a:r>
              <a:rPr lang="en-US" sz="2400" dirty="0" err="1">
                <a:cs typeface="Arial" pitchFamily="34" charset="0"/>
              </a:rPr>
              <a:t>compressibilities</a:t>
            </a:r>
            <a:r>
              <a:rPr lang="en-US" sz="2400" dirty="0">
                <a:cs typeface="Arial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en-US" sz="2400" dirty="0">
                <a:cs typeface="Arial" pitchFamily="34" charset="0"/>
              </a:rPr>
              <a:t> completely fill a container</a:t>
            </a:r>
          </a:p>
          <a:p>
            <a:pPr algn="just"/>
            <a:r>
              <a:rPr lang="en-US" sz="2400" dirty="0">
                <a:cs typeface="Arial" pitchFamily="34" charset="0"/>
              </a:rPr>
              <a:t>- kinetic molecular theory to account for ideal behavior that real gases approach at high temperatures and low pressures.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Introduction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7543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  <a:ea typeface="+mn-ea"/>
                <a:cs typeface="Arial" pitchFamily="34" charset="0"/>
              </a:rPr>
              <a:t>21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12954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2000" b="1" dirty="0">
                <a:cs typeface="Arial" charset="0"/>
              </a:rPr>
              <a:t>Rationalize the difference in boiling points for each of the following pairs of substances: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sz="2000" b="1" dirty="0">
              <a:cs typeface="Arial" charset="0"/>
            </a:endParaRPr>
          </a:p>
          <a:p>
            <a:pPr marL="457200" indent="-45720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a.     </a:t>
            </a:r>
            <a:r>
              <a:rPr lang="en-US" sz="2000" b="1" i="1" dirty="0">
                <a:cs typeface="Arial" charset="0"/>
              </a:rPr>
              <a:t>n</a:t>
            </a:r>
            <a:r>
              <a:rPr lang="en-US" sz="2000" b="1" dirty="0">
                <a:cs typeface="Arial" charset="0"/>
              </a:rPr>
              <a:t>-pentane CH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		36.2°C</a:t>
            </a:r>
          </a:p>
          <a:p>
            <a:pPr marL="457200" indent="-457200" algn="just" eaLnBrk="1" hangingPunct="1">
              <a:buNone/>
              <a:defRPr/>
            </a:pPr>
            <a:r>
              <a:rPr lang="en-US" sz="2000" b="1" baseline="-25000" dirty="0">
                <a:cs typeface="Arial" charset="0"/>
              </a:rPr>
              <a:t>	</a:t>
            </a:r>
            <a:r>
              <a:rPr lang="en-US" sz="2000" b="1" dirty="0" err="1">
                <a:cs typeface="Arial" charset="0"/>
              </a:rPr>
              <a:t>neopentane</a:t>
            </a:r>
            <a:r>
              <a:rPr lang="en-US" sz="2000" b="1" dirty="0">
                <a:cs typeface="Arial" charset="0"/>
              </a:rPr>
              <a:t> C(CH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)</a:t>
            </a:r>
            <a:r>
              <a:rPr lang="en-US" sz="2000" b="1" baseline="-25000" dirty="0">
                <a:cs typeface="Arial" charset="0"/>
              </a:rPr>
              <a:t>4</a:t>
            </a:r>
            <a:r>
              <a:rPr lang="en-US" sz="2000" b="1" dirty="0">
                <a:cs typeface="Arial" charset="0"/>
              </a:rPr>
              <a:t> 			9.5°C</a:t>
            </a:r>
          </a:p>
          <a:p>
            <a:pPr marL="457200" indent="-457200" algn="just" eaLnBrk="1" hangingPunct="1">
              <a:buAutoNum type="alphaLcPeriod" startAt="2"/>
              <a:defRPr/>
            </a:pPr>
            <a:r>
              <a:rPr lang="en-US" sz="2000" b="1" dirty="0">
                <a:cs typeface="Arial" charset="0"/>
              </a:rPr>
              <a:t>HF 		 20°C</a:t>
            </a:r>
          </a:p>
          <a:p>
            <a:pPr marL="457200" indent="-45720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	</a:t>
            </a:r>
            <a:r>
              <a:rPr lang="en-US" sz="2000" b="1" dirty="0" err="1">
                <a:cs typeface="Arial" charset="0"/>
              </a:rPr>
              <a:t>HCl</a:t>
            </a:r>
            <a:r>
              <a:rPr lang="en-US" sz="2000" b="1" dirty="0">
                <a:cs typeface="Arial" charset="0"/>
              </a:rPr>
              <a:t>		 -85°C</a:t>
            </a:r>
          </a:p>
          <a:p>
            <a:pPr marL="457200" indent="-45720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c. 	</a:t>
            </a:r>
            <a:r>
              <a:rPr lang="en-US" sz="2000" b="1" dirty="0" err="1">
                <a:cs typeface="Arial" charset="0"/>
              </a:rPr>
              <a:t>HCl</a:t>
            </a:r>
            <a:r>
              <a:rPr lang="en-US" sz="2000" b="1" dirty="0">
                <a:cs typeface="Arial" charset="0"/>
              </a:rPr>
              <a:t>		 -85°C</a:t>
            </a:r>
          </a:p>
          <a:p>
            <a:pPr marL="457200" indent="-45720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   	 </a:t>
            </a:r>
            <a:r>
              <a:rPr lang="en-US" sz="2000" b="1" dirty="0" err="1">
                <a:cs typeface="Arial" charset="0"/>
              </a:rPr>
              <a:t>LiCl</a:t>
            </a:r>
            <a:r>
              <a:rPr lang="en-US" sz="2000" b="1" dirty="0">
                <a:cs typeface="Arial" charset="0"/>
              </a:rPr>
              <a:t>		 1360°C</a:t>
            </a:r>
          </a:p>
          <a:p>
            <a:pPr marL="457200" indent="-457200" algn="just" eaLnBrk="1" hangingPunct="1">
              <a:buNone/>
              <a:defRPr/>
            </a:pPr>
            <a:r>
              <a:rPr lang="en-US" sz="2000" b="1" dirty="0">
                <a:cs typeface="Arial" charset="0"/>
              </a:rPr>
              <a:t>d.     </a:t>
            </a:r>
            <a:r>
              <a:rPr lang="en-US" sz="2000" b="1" i="1" dirty="0">
                <a:cs typeface="Arial" charset="0"/>
              </a:rPr>
              <a:t>n</a:t>
            </a:r>
            <a:r>
              <a:rPr lang="en-US" sz="2000" b="1" dirty="0">
                <a:cs typeface="Arial" charset="0"/>
              </a:rPr>
              <a:t>-pentane CH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		36.2°C</a:t>
            </a:r>
          </a:p>
          <a:p>
            <a:pPr marL="457200" indent="-457200" algn="just" eaLnBrk="1" hangingPunct="1">
              <a:buNone/>
              <a:defRPr/>
            </a:pPr>
            <a:r>
              <a:rPr lang="en-US" sz="2000" b="1" i="1" dirty="0">
                <a:cs typeface="Arial" charset="0"/>
              </a:rPr>
              <a:t>	n</a:t>
            </a:r>
            <a:r>
              <a:rPr lang="en-US" sz="2000" b="1" dirty="0">
                <a:cs typeface="Arial" charset="0"/>
              </a:rPr>
              <a:t>-hexane CH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2</a:t>
            </a:r>
            <a:r>
              <a:rPr lang="en-US" sz="2000" b="1" dirty="0">
                <a:cs typeface="Arial" charset="0"/>
              </a:rPr>
              <a:t>CH</a:t>
            </a:r>
            <a:r>
              <a:rPr lang="en-US" sz="2000" b="1" baseline="-25000" dirty="0">
                <a:cs typeface="Arial" charset="0"/>
              </a:rPr>
              <a:t>3</a:t>
            </a:r>
            <a:r>
              <a:rPr lang="en-US" sz="2000" b="1" dirty="0">
                <a:cs typeface="Arial" charset="0"/>
              </a:rPr>
              <a:t>	69°C</a:t>
            </a:r>
          </a:p>
          <a:p>
            <a:pPr marL="457200" indent="-457200" algn="just" eaLnBrk="1" hangingPunct="1">
              <a:buNone/>
              <a:defRPr/>
            </a:pPr>
            <a:endParaRPr lang="en-US" sz="2000" b="1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7543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  <a:ea typeface="+mn-ea"/>
                <a:cs typeface="Arial" pitchFamily="34" charset="0"/>
              </a:rPr>
              <a:t>27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1295400"/>
            <a:ext cx="861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charset="0"/>
              <a:buNone/>
              <a:defRPr/>
            </a:pPr>
            <a:r>
              <a:rPr lang="en-US" sz="2000" b="1" dirty="0">
                <a:cs typeface="Arial" charset="0"/>
              </a:rPr>
              <a:t>Explain why water forms into beads on a waxed car finish.</a:t>
            </a:r>
          </a:p>
          <a:p>
            <a:pPr marL="457200" indent="-457200" algn="just" eaLnBrk="1" hangingPunct="1">
              <a:buNone/>
              <a:defRPr/>
            </a:pPr>
            <a:endParaRPr lang="en-US" sz="2000" b="1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15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cs typeface="Arial" pitchFamily="34" charset="0"/>
              </a:rPr>
              <a:t>Solids:</a:t>
            </a:r>
          </a:p>
          <a:p>
            <a:pPr algn="just">
              <a:buFontTx/>
              <a:buChar char="-"/>
            </a:pPr>
            <a:r>
              <a:rPr lang="en-US" sz="2200" dirty="0">
                <a:cs typeface="Arial" pitchFamily="34" charset="0"/>
              </a:rPr>
              <a:t> greater densities;</a:t>
            </a:r>
          </a:p>
          <a:p>
            <a:pPr algn="just">
              <a:buFontTx/>
              <a:buChar char="-"/>
            </a:pPr>
            <a:r>
              <a:rPr lang="en-US" sz="2200" dirty="0">
                <a:cs typeface="Arial" pitchFamily="34" charset="0"/>
              </a:rPr>
              <a:t> compressible only to a very slight extent;</a:t>
            </a:r>
          </a:p>
          <a:p>
            <a:pPr algn="just">
              <a:buFontTx/>
              <a:buChar char="-"/>
            </a:pPr>
            <a:r>
              <a:rPr lang="en-US" sz="2200" dirty="0">
                <a:cs typeface="Arial" pitchFamily="34" charset="0"/>
              </a:rPr>
              <a:t> rigid;</a:t>
            </a:r>
          </a:p>
          <a:p>
            <a:pPr algn="just">
              <a:buFontTx/>
              <a:buChar char="-"/>
            </a:pPr>
            <a:r>
              <a:rPr lang="en-US" sz="2200" dirty="0">
                <a:cs typeface="Arial" pitchFamily="34" charset="0"/>
              </a:rPr>
              <a:t> maintain their shapes irrespective of the container</a:t>
            </a:r>
          </a:p>
          <a:p>
            <a:pPr algn="just">
              <a:buFontTx/>
              <a:buChar char="-"/>
            </a:pPr>
            <a:r>
              <a:rPr lang="en-US" sz="2200" dirty="0">
                <a:cs typeface="Arial" pitchFamily="34" charset="0"/>
              </a:rPr>
              <a:t> solid components are close together and exert large attractive forces on each other.</a:t>
            </a:r>
          </a:p>
          <a:p>
            <a:pPr algn="just"/>
            <a:r>
              <a:rPr lang="en-US" sz="2200" b="1" dirty="0">
                <a:cs typeface="Arial" pitchFamily="34" charset="0"/>
              </a:rPr>
              <a:t>Liquids: </a:t>
            </a:r>
          </a:p>
          <a:p>
            <a:pPr algn="just"/>
            <a:r>
              <a:rPr lang="en-US" sz="2200" dirty="0">
                <a:cs typeface="Arial" pitchFamily="34" charset="0"/>
              </a:rPr>
              <a:t>-properties in between those of gases and solids, but not midway.</a:t>
            </a:r>
          </a:p>
          <a:p>
            <a:pPr algn="just"/>
            <a:endParaRPr lang="en-US" sz="2200" dirty="0">
              <a:cs typeface="Arial" pitchFamily="34" charset="0"/>
            </a:endParaRPr>
          </a:p>
          <a:p>
            <a:pPr algn="just"/>
            <a:r>
              <a:rPr lang="en-US" sz="2200" dirty="0">
                <a:cs typeface="Arial" pitchFamily="34" charset="0"/>
              </a:rPr>
              <a:t>H</a:t>
            </a:r>
            <a:r>
              <a:rPr lang="en-US" sz="2200" baseline="-25000" dirty="0">
                <a:cs typeface="Arial" pitchFamily="34" charset="0"/>
              </a:rPr>
              <a:t>2</a:t>
            </a:r>
            <a:r>
              <a:rPr lang="en-US" sz="2200" dirty="0">
                <a:cs typeface="Arial" pitchFamily="34" charset="0"/>
              </a:rPr>
              <a:t>O (</a:t>
            </a:r>
            <a:r>
              <a:rPr lang="en-US" sz="2200" dirty="0" err="1">
                <a:cs typeface="Arial" pitchFamily="34" charset="0"/>
              </a:rPr>
              <a:t>s</a:t>
            </a:r>
            <a:r>
              <a:rPr lang="en-US" sz="2200" dirty="0">
                <a:cs typeface="Arial" pitchFamily="34" charset="0"/>
              </a:rPr>
              <a:t>)          H</a:t>
            </a:r>
            <a:r>
              <a:rPr lang="en-US" sz="2200" baseline="-25000" dirty="0">
                <a:cs typeface="Arial" pitchFamily="34" charset="0"/>
              </a:rPr>
              <a:t>2</a:t>
            </a:r>
            <a:r>
              <a:rPr lang="en-US" sz="2200" dirty="0">
                <a:cs typeface="Arial" pitchFamily="34" charset="0"/>
              </a:rPr>
              <a:t>O (</a:t>
            </a:r>
            <a:r>
              <a:rPr lang="en-US" sz="2200" dirty="0" err="1">
                <a:cs typeface="Arial" pitchFamily="34" charset="0"/>
              </a:rPr>
              <a:t>l</a:t>
            </a:r>
            <a:r>
              <a:rPr lang="en-US" sz="2200" dirty="0">
                <a:cs typeface="Arial" pitchFamily="34" charset="0"/>
              </a:rPr>
              <a:t>)	</a:t>
            </a:r>
            <a:r>
              <a:rPr lang="en-US" sz="2200" dirty="0" err="1">
                <a:cs typeface="Arial" pitchFamily="34" charset="0"/>
              </a:rPr>
              <a:t>ΔH°</a:t>
            </a:r>
            <a:r>
              <a:rPr lang="en-US" sz="2200" baseline="-25000" dirty="0" err="1">
                <a:cs typeface="Arial" pitchFamily="34" charset="0"/>
              </a:rPr>
              <a:t>fus</a:t>
            </a:r>
            <a:r>
              <a:rPr lang="en-US" sz="2200" dirty="0">
                <a:cs typeface="Arial" pitchFamily="34" charset="0"/>
              </a:rPr>
              <a:t>= 6.02 kJ/mol</a:t>
            </a:r>
          </a:p>
          <a:p>
            <a:pPr algn="just"/>
            <a:r>
              <a:rPr lang="en-US" sz="2200" dirty="0">
                <a:cs typeface="Arial" pitchFamily="34" charset="0"/>
              </a:rPr>
              <a:t>H</a:t>
            </a:r>
            <a:r>
              <a:rPr lang="en-US" sz="2200" baseline="-25000" dirty="0">
                <a:cs typeface="Arial" pitchFamily="34" charset="0"/>
              </a:rPr>
              <a:t>2</a:t>
            </a:r>
            <a:r>
              <a:rPr lang="en-US" sz="2200" dirty="0">
                <a:cs typeface="Arial" pitchFamily="34" charset="0"/>
              </a:rPr>
              <a:t>O (</a:t>
            </a:r>
            <a:r>
              <a:rPr lang="en-US" sz="2200" dirty="0" err="1">
                <a:cs typeface="Arial" pitchFamily="34" charset="0"/>
              </a:rPr>
              <a:t>l</a:t>
            </a:r>
            <a:r>
              <a:rPr lang="en-US" sz="2200" dirty="0">
                <a:cs typeface="Arial" pitchFamily="34" charset="0"/>
              </a:rPr>
              <a:t>)          H</a:t>
            </a:r>
            <a:r>
              <a:rPr lang="en-US" sz="2200" baseline="-25000" dirty="0">
                <a:cs typeface="Arial" pitchFamily="34" charset="0"/>
              </a:rPr>
              <a:t>2</a:t>
            </a:r>
            <a:r>
              <a:rPr lang="en-US" sz="2200" dirty="0">
                <a:cs typeface="Arial" pitchFamily="34" charset="0"/>
              </a:rPr>
              <a:t>O (</a:t>
            </a:r>
            <a:r>
              <a:rPr lang="en-US" sz="2200" dirty="0" err="1">
                <a:cs typeface="Arial" pitchFamily="34" charset="0"/>
              </a:rPr>
              <a:t>g</a:t>
            </a:r>
            <a:r>
              <a:rPr lang="en-US" sz="2200" dirty="0">
                <a:cs typeface="Arial" pitchFamily="34" charset="0"/>
              </a:rPr>
              <a:t>)	</a:t>
            </a:r>
            <a:r>
              <a:rPr lang="en-US" sz="2200" dirty="0" err="1">
                <a:cs typeface="Arial" pitchFamily="34" charset="0"/>
              </a:rPr>
              <a:t>ΔH°</a:t>
            </a:r>
            <a:r>
              <a:rPr lang="en-US" sz="2200" baseline="-25000" dirty="0" err="1">
                <a:cs typeface="Arial" pitchFamily="34" charset="0"/>
              </a:rPr>
              <a:t>vap</a:t>
            </a:r>
            <a:r>
              <a:rPr lang="en-US" sz="2200" dirty="0">
                <a:cs typeface="Arial" pitchFamily="34" charset="0"/>
              </a:rPr>
              <a:t>= 40.7 kJ/mol</a:t>
            </a:r>
          </a:p>
          <a:p>
            <a:pPr algn="just"/>
            <a:endParaRPr lang="en-US" sz="2200" dirty="0">
              <a:cs typeface="Arial" pitchFamily="34" charset="0"/>
            </a:endParaRPr>
          </a:p>
          <a:p>
            <a:pPr algn="just"/>
            <a:r>
              <a:rPr lang="en-US" sz="2200" dirty="0">
                <a:cs typeface="Arial" pitchFamily="34" charset="0"/>
              </a:rPr>
              <a:t>These values show a much greater change in structure in going from the liquid to the gas than in going from the solid to the liquid.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63058" y="4354282"/>
            <a:ext cx="49636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8600" y="5978604"/>
            <a:ext cx="8686800" cy="1107996"/>
            <a:chOff x="457200" y="-780871"/>
            <a:chExt cx="8686800" cy="1107996"/>
          </a:xfrm>
        </p:grpSpPr>
        <p:sp>
          <p:nvSpPr>
            <p:cNvPr id="8" name="Rectangle 7"/>
            <p:cNvSpPr/>
            <p:nvPr/>
          </p:nvSpPr>
          <p:spPr>
            <a:xfrm>
              <a:off x="838200" y="-780871"/>
              <a:ext cx="83058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>
                  <a:cs typeface="Arial" pitchFamily="34" charset="0"/>
                </a:rPr>
                <a:t>In liquids: extensive attractive forces among the molecules similar to but not as strong as those in the solid state.</a:t>
              </a:r>
            </a:p>
            <a:p>
              <a:pPr algn="just"/>
              <a:r>
                <a:rPr lang="en-US" sz="2200" dirty="0">
                  <a:cs typeface="Arial" pitchFamily="34" charset="0"/>
                </a:rPr>
                <a:t> 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57200" y="-677375"/>
              <a:ext cx="381000" cy="2286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Introduction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26024" y="4680858"/>
            <a:ext cx="49636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994737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cs typeface="Arial" pitchFamily="34" charset="0"/>
              </a:rPr>
              <a:t>Many similarities between solids and liquids and </a:t>
            </a:r>
            <a:r>
              <a:rPr lang="en-US" sz="2000" dirty="0" err="1">
                <a:cs typeface="Arial" pitchFamily="34" charset="0"/>
              </a:rPr>
              <a:t>tredementous</a:t>
            </a:r>
            <a:r>
              <a:rPr lang="en-US" sz="2000" dirty="0">
                <a:cs typeface="Arial" pitchFamily="34" charset="0"/>
              </a:rPr>
              <a:t> differences from the gaseous state.</a:t>
            </a:r>
          </a:p>
          <a:p>
            <a:pPr algn="just"/>
            <a:r>
              <a:rPr lang="en-US" sz="2000" dirty="0"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Introduction</a:t>
            </a:r>
          </a:p>
        </p:txBody>
      </p:sp>
      <p:pic>
        <p:nvPicPr>
          <p:cNvPr id="8" name="Picture 1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914400"/>
            <a:ext cx="61468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2004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  <a:endParaRPr lang="en-US" sz="3600" b="1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cs typeface="Arial" pitchFamily="34" charset="0"/>
              </a:rPr>
              <a:t>Forces that cause the aggregation of the components of a substance to form a liquid or a solid.</a:t>
            </a: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/>
            <a:r>
              <a:rPr lang="fr-FR" sz="2800" b="1" i="1" u="sng" dirty="0" err="1">
                <a:cs typeface="Arial" pitchFamily="34" charset="0"/>
              </a:rPr>
              <a:t>Example</a:t>
            </a:r>
            <a:r>
              <a:rPr lang="fr-FR" sz="2800" b="1" i="1" u="sng" dirty="0">
                <a:cs typeface="Arial" pitchFamily="34" charset="0"/>
              </a:rPr>
              <a:t>:</a:t>
            </a: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/>
            <a:r>
              <a:rPr lang="en-US" sz="2800" dirty="0">
                <a:cs typeface="Arial" pitchFamily="34" charset="0"/>
              </a:rPr>
              <a:t>Water (s)      (l)      (g)      the molecules remain intact changes occur in the forces among the molecules rather than within the molecules. </a:t>
            </a: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/>
            <a:endParaRPr lang="en-US" sz="2800" dirty="0"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1468" y="406037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8000" y="4038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95056" y="404948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1407616"/>
            <a:ext cx="8686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From the Strongest to the weakest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Ionic Forces: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Between Metal + Nonmetal, in ionic compounds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Hydrogen Bond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Molecules must have FH or OH or NH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Dipole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Dipole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polar molecules, different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electronegativity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London dispersion: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onpolar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molecules and noble gases.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Strongest means: highest Bp, mp, solubility in water, but lowest vapor pressure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  <a:endParaRPr lang="en-US" sz="3600" b="1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14271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When electrons that make up a bond are not equally shared because of a difference in </a:t>
            </a:r>
            <a:r>
              <a:rPr lang="en-US" sz="2000" dirty="0" err="1">
                <a:cs typeface="Arial" pitchFamily="34" charset="0"/>
              </a:rPr>
              <a:t>electronegativity</a:t>
            </a:r>
            <a:r>
              <a:rPr lang="en-US" sz="2000" dirty="0">
                <a:cs typeface="Arial" pitchFamily="34" charset="0"/>
              </a:rPr>
              <a:t> → molecules with polar bonds.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Molecules with dipole moments find the best compromise between attraction and repulsion.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</a:p>
          <a:p>
            <a:pPr algn="ctr"/>
            <a:r>
              <a:rPr lang="fr-FR" sz="3200" b="1" i="1" dirty="0" err="1">
                <a:cs typeface="Arial" pitchFamily="34" charset="0"/>
              </a:rPr>
              <a:t>Dipole</a:t>
            </a:r>
            <a:r>
              <a:rPr lang="fr-FR" sz="3200" b="1" i="1" dirty="0">
                <a:cs typeface="Arial" pitchFamily="34" charset="0"/>
              </a:rPr>
              <a:t>-</a:t>
            </a:r>
            <a:r>
              <a:rPr lang="fr-FR" sz="3200" b="1" i="1" dirty="0" err="1">
                <a:cs typeface="Arial" pitchFamily="34" charset="0"/>
              </a:rPr>
              <a:t>dipole</a:t>
            </a:r>
            <a:r>
              <a:rPr lang="fr-FR" sz="3200" b="1" i="1" dirty="0">
                <a:cs typeface="Arial" pitchFamily="34" charset="0"/>
              </a:rPr>
              <a:t> forces</a:t>
            </a:r>
            <a:endParaRPr lang="en-US" sz="3200" b="1" i="1" dirty="0">
              <a:cs typeface="Arial" pitchFamily="34" charset="0"/>
            </a:endParaRPr>
          </a:p>
        </p:txBody>
      </p:sp>
      <p:pic>
        <p:nvPicPr>
          <p:cNvPr id="9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23622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038600" y="4343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600" b="1" dirty="0"/>
              <a:t>Figure 16.2 - (a) The electrostatic interaction of two polar molecules. (b) The interaction of many dipoles in a condensed state.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982212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 1% as strong as covalent or ionic bonds;</a:t>
            </a:r>
          </a:p>
          <a:p>
            <a:pPr algn="just"/>
            <a:endParaRPr lang="en-US" sz="24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 They become weaker as the distance between the dipoles increases;</a:t>
            </a:r>
          </a:p>
          <a:p>
            <a:pPr algn="just"/>
            <a:endParaRPr lang="en-US" sz="24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 At low pressures in the gas phase, these forces are unimportant.</a:t>
            </a:r>
          </a:p>
          <a:p>
            <a:pPr algn="just"/>
            <a:endParaRPr lang="fr-FR" sz="24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</a:p>
          <a:p>
            <a:pPr algn="ctr"/>
            <a:r>
              <a:rPr lang="fr-FR" sz="3200" b="1" i="1" dirty="0" err="1">
                <a:cs typeface="Arial" pitchFamily="34" charset="0"/>
              </a:rPr>
              <a:t>Dipole</a:t>
            </a:r>
            <a:r>
              <a:rPr lang="fr-FR" sz="3200" b="1" i="1" dirty="0">
                <a:cs typeface="Arial" pitchFamily="34" charset="0"/>
              </a:rPr>
              <a:t>-</a:t>
            </a:r>
            <a:r>
              <a:rPr lang="fr-FR" sz="3200" b="1" i="1" dirty="0" err="1">
                <a:cs typeface="Arial" pitchFamily="34" charset="0"/>
              </a:rPr>
              <a:t>dipole</a:t>
            </a:r>
            <a:r>
              <a:rPr lang="fr-FR" sz="3200" b="1" i="1" dirty="0">
                <a:cs typeface="Arial" pitchFamily="34" charset="0"/>
              </a:rPr>
              <a:t> forces</a:t>
            </a:r>
            <a:endParaRPr lang="en-US" sz="3200" b="1" i="1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342846"/>
            <a:ext cx="8686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 err="1">
                <a:cs typeface="Arial" pitchFamily="34" charset="0"/>
              </a:rPr>
              <a:t>However</a:t>
            </a:r>
            <a:endParaRPr lang="fr-FR" sz="2800" dirty="0">
              <a:cs typeface="Arial" pitchFamily="34" charset="0"/>
            </a:endParaRP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They</a:t>
            </a:r>
            <a:r>
              <a:rPr lang="fr-FR" sz="2800" dirty="0">
                <a:cs typeface="Arial" pitchFamily="34" charset="0"/>
              </a:rPr>
              <a:t> are </a:t>
            </a:r>
            <a:r>
              <a:rPr lang="fr-FR" sz="2800" dirty="0" err="1">
                <a:cs typeface="Arial" pitchFamily="34" charset="0"/>
              </a:rPr>
              <a:t>strong</a:t>
            </a:r>
            <a:r>
              <a:rPr lang="fr-FR" sz="2800" dirty="0">
                <a:cs typeface="Arial" pitchFamily="34" charset="0"/>
              </a:rPr>
              <a:t> in </a:t>
            </a:r>
            <a:r>
              <a:rPr lang="fr-FR" sz="2800" dirty="0" err="1">
                <a:cs typeface="Arial" pitchFamily="34" charset="0"/>
              </a:rPr>
              <a:t>molecules</a:t>
            </a:r>
            <a:r>
              <a:rPr lang="fr-FR" sz="2800" dirty="0">
                <a:cs typeface="Arial" pitchFamily="34" charset="0"/>
              </a:rPr>
              <a:t> in </a:t>
            </a:r>
            <a:r>
              <a:rPr lang="fr-FR" sz="2800" dirty="0" err="1">
                <a:cs typeface="Arial" pitchFamily="34" charset="0"/>
              </a:rPr>
              <a:t>which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hydrogen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is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bound</a:t>
            </a:r>
            <a:r>
              <a:rPr lang="fr-FR" sz="2800" dirty="0">
                <a:cs typeface="Arial" pitchFamily="34" charset="0"/>
              </a:rPr>
              <a:t> to a </a:t>
            </a:r>
            <a:r>
              <a:rPr lang="fr-FR" sz="2800" dirty="0" err="1">
                <a:cs typeface="Arial" pitchFamily="34" charset="0"/>
              </a:rPr>
              <a:t>highly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electronegative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atom</a:t>
            </a:r>
            <a:r>
              <a:rPr lang="fr-FR" sz="2800" dirty="0">
                <a:cs typeface="Arial" pitchFamily="34" charset="0"/>
              </a:rPr>
              <a:t> (F, O, N):</a:t>
            </a: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/>
            <a:r>
              <a:rPr lang="fr-FR" sz="2800" dirty="0">
                <a:cs typeface="Arial" pitchFamily="34" charset="0"/>
              </a:rPr>
              <a:t>(1) Great </a:t>
            </a:r>
            <a:r>
              <a:rPr lang="fr-FR" sz="2800" dirty="0" err="1">
                <a:cs typeface="Arial" pitchFamily="34" charset="0"/>
              </a:rPr>
              <a:t>polarity</a:t>
            </a:r>
            <a:r>
              <a:rPr lang="fr-FR" sz="2800" dirty="0">
                <a:cs typeface="Arial" pitchFamily="34" charset="0"/>
              </a:rPr>
              <a:t> of the bond</a:t>
            </a:r>
          </a:p>
          <a:p>
            <a:pPr algn="just"/>
            <a:r>
              <a:rPr lang="fr-FR" sz="2800" dirty="0">
                <a:cs typeface="Arial" pitchFamily="34" charset="0"/>
              </a:rPr>
              <a:t>(2) Close </a:t>
            </a:r>
            <a:r>
              <a:rPr lang="fr-FR" sz="2800" dirty="0" err="1">
                <a:cs typeface="Arial" pitchFamily="34" charset="0"/>
              </a:rPr>
              <a:t>approach</a:t>
            </a:r>
            <a:r>
              <a:rPr lang="fr-FR" sz="2800" dirty="0">
                <a:cs typeface="Arial" pitchFamily="34" charset="0"/>
              </a:rPr>
              <a:t> of the </a:t>
            </a:r>
            <a:r>
              <a:rPr lang="fr-FR" sz="2800" dirty="0" err="1">
                <a:cs typeface="Arial" pitchFamily="34" charset="0"/>
              </a:rPr>
              <a:t>dipoles</a:t>
            </a:r>
            <a:r>
              <a:rPr lang="fr-FR" sz="2800" dirty="0">
                <a:cs typeface="Arial" pitchFamily="34" charset="0"/>
              </a:rPr>
              <a:t> due to the </a:t>
            </a:r>
            <a:r>
              <a:rPr lang="fr-FR" sz="2800" dirty="0" err="1">
                <a:cs typeface="Arial" pitchFamily="34" charset="0"/>
              </a:rPr>
              <a:t>small</a:t>
            </a:r>
            <a:r>
              <a:rPr lang="fr-FR" sz="2800" dirty="0">
                <a:cs typeface="Arial" pitchFamily="34" charset="0"/>
              </a:rPr>
              <a:t> size of the </a:t>
            </a:r>
            <a:r>
              <a:rPr lang="fr-FR" sz="2800" dirty="0" err="1">
                <a:cs typeface="Arial" pitchFamily="34" charset="0"/>
              </a:rPr>
              <a:t>hydrogen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atom</a:t>
            </a:r>
            <a:endParaRPr lang="fr-FR" sz="2800" dirty="0">
              <a:cs typeface="Arial" pitchFamily="34" charset="0"/>
            </a:endParaRP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/>
            <a:r>
              <a:rPr lang="fr-FR" sz="2800" dirty="0" err="1">
                <a:cs typeface="Arial" pitchFamily="34" charset="0"/>
              </a:rPr>
              <a:t>Unusual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strong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dipole</a:t>
            </a:r>
            <a:r>
              <a:rPr lang="fr-FR" sz="2800" dirty="0">
                <a:cs typeface="Arial" pitchFamily="34" charset="0"/>
              </a:rPr>
              <a:t>-</a:t>
            </a:r>
            <a:r>
              <a:rPr lang="fr-FR" sz="2800" dirty="0" err="1">
                <a:cs typeface="Arial" pitchFamily="34" charset="0"/>
              </a:rPr>
              <a:t>dipole</a:t>
            </a:r>
            <a:r>
              <a:rPr lang="fr-FR" sz="2800" dirty="0">
                <a:cs typeface="Arial" pitchFamily="34" charset="0"/>
              </a:rPr>
              <a:t> attraction      </a:t>
            </a:r>
            <a:r>
              <a:rPr lang="fr-FR" sz="2800" b="1" dirty="0" err="1">
                <a:cs typeface="Arial" pitchFamily="34" charset="0"/>
              </a:rPr>
              <a:t>hydrogen</a:t>
            </a:r>
            <a:r>
              <a:rPr lang="fr-FR" sz="2800" b="1" dirty="0">
                <a:cs typeface="Arial" pitchFamily="34" charset="0"/>
              </a:rPr>
              <a:t> </a:t>
            </a:r>
            <a:r>
              <a:rPr lang="fr-FR" sz="2800" b="1" dirty="0" err="1">
                <a:cs typeface="Arial" pitchFamily="34" charset="0"/>
              </a:rPr>
              <a:t>bonding</a:t>
            </a:r>
            <a:r>
              <a:rPr lang="fr-FR" sz="2800" b="1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usually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presented</a:t>
            </a:r>
            <a:r>
              <a:rPr lang="fr-FR" sz="2800" dirty="0">
                <a:cs typeface="Arial" pitchFamily="34" charset="0"/>
              </a:rPr>
              <a:t> </a:t>
            </a:r>
            <a:r>
              <a:rPr lang="fr-FR" sz="2800" dirty="0" err="1">
                <a:cs typeface="Arial" pitchFamily="34" charset="0"/>
              </a:rPr>
              <a:t>using</a:t>
            </a:r>
            <a:r>
              <a:rPr lang="fr-FR" sz="2800" dirty="0">
                <a:cs typeface="Arial" pitchFamily="34" charset="0"/>
              </a:rPr>
              <a:t> a </a:t>
            </a:r>
            <a:r>
              <a:rPr lang="fr-FR" sz="2800" dirty="0" err="1">
                <a:cs typeface="Arial" pitchFamily="34" charset="0"/>
              </a:rPr>
              <a:t>dashed</a:t>
            </a:r>
            <a:r>
              <a:rPr lang="fr-FR" sz="2800" dirty="0">
                <a:cs typeface="Arial" pitchFamily="34" charset="0"/>
              </a:rPr>
              <a:t> line.</a:t>
            </a: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/>
            <a:endParaRPr lang="fr-FR" sz="2800" dirty="0">
              <a:cs typeface="Arial" pitchFamily="34" charset="0"/>
            </a:endParaRPr>
          </a:p>
          <a:p>
            <a:pPr algn="just"/>
            <a:endParaRPr lang="en-US" sz="2800" dirty="0"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705600" y="5410200"/>
            <a:ext cx="3048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cs typeface="Arial" pitchFamily="34" charset="0"/>
              </a:rPr>
              <a:t>Intermolecular</a:t>
            </a:r>
            <a:r>
              <a:rPr lang="fr-FR" sz="3600" b="1" dirty="0">
                <a:cs typeface="Arial" pitchFamily="34" charset="0"/>
              </a:rPr>
              <a:t> forces</a:t>
            </a:r>
          </a:p>
          <a:p>
            <a:pPr algn="ctr"/>
            <a:r>
              <a:rPr lang="fr-FR" sz="3200" b="1" i="1" dirty="0" err="1">
                <a:cs typeface="Arial" pitchFamily="34" charset="0"/>
              </a:rPr>
              <a:t>Dipole</a:t>
            </a:r>
            <a:r>
              <a:rPr lang="fr-FR" sz="3200" b="1" i="1" dirty="0">
                <a:cs typeface="Arial" pitchFamily="34" charset="0"/>
              </a:rPr>
              <a:t>-</a:t>
            </a:r>
            <a:r>
              <a:rPr lang="fr-FR" sz="3200" b="1" i="1" dirty="0" err="1">
                <a:cs typeface="Arial" pitchFamily="34" charset="0"/>
              </a:rPr>
              <a:t>dipole</a:t>
            </a:r>
            <a:r>
              <a:rPr lang="fr-FR" sz="3200" b="1" i="1" dirty="0">
                <a:cs typeface="Arial" pitchFamily="34" charset="0"/>
              </a:rPr>
              <a:t> forces</a:t>
            </a:r>
            <a:endParaRPr lang="en-US" sz="3200" b="1" i="1" dirty="0"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1141</Words>
  <Application>Microsoft Office PowerPoint</Application>
  <PresentationFormat>On-screen Show (4:3)</PresentationFormat>
  <Paragraphs>167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maalouf</dc:creator>
  <cp:lastModifiedBy>rita.maalouf</cp:lastModifiedBy>
  <cp:revision>163</cp:revision>
  <dcterms:created xsi:type="dcterms:W3CDTF">2011-05-24T09:44:43Z</dcterms:created>
  <dcterms:modified xsi:type="dcterms:W3CDTF">2023-09-11T08:44:43Z</dcterms:modified>
</cp:coreProperties>
</file>