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257" r:id="rId3"/>
    <p:sldId id="334" r:id="rId4"/>
    <p:sldId id="299" r:id="rId5"/>
    <p:sldId id="296" r:id="rId6"/>
    <p:sldId id="298" r:id="rId7"/>
    <p:sldId id="301" r:id="rId8"/>
    <p:sldId id="302" r:id="rId9"/>
    <p:sldId id="303" r:id="rId10"/>
    <p:sldId id="305" r:id="rId11"/>
    <p:sldId id="307" r:id="rId12"/>
    <p:sldId id="309" r:id="rId13"/>
    <p:sldId id="310" r:id="rId14"/>
    <p:sldId id="311" r:id="rId15"/>
    <p:sldId id="312" r:id="rId16"/>
    <p:sldId id="327" r:id="rId17"/>
    <p:sldId id="323" r:id="rId18"/>
    <p:sldId id="341" r:id="rId19"/>
    <p:sldId id="325" r:id="rId20"/>
    <p:sldId id="342" r:id="rId21"/>
    <p:sldId id="322" r:id="rId22"/>
    <p:sldId id="314" r:id="rId23"/>
    <p:sldId id="344" r:id="rId24"/>
    <p:sldId id="345" r:id="rId25"/>
    <p:sldId id="346" r:id="rId26"/>
    <p:sldId id="317" r:id="rId27"/>
    <p:sldId id="318" r:id="rId28"/>
    <p:sldId id="319" r:id="rId29"/>
    <p:sldId id="320" r:id="rId30"/>
    <p:sldId id="321" r:id="rId31"/>
    <p:sldId id="336" r:id="rId32"/>
    <p:sldId id="337" r:id="rId33"/>
    <p:sldId id="339" r:id="rId34"/>
    <p:sldId id="340" r:id="rId35"/>
    <p:sldId id="279" r:id="rId36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38"/>
      <p:bold r:id="rId39"/>
    </p:embeddedFont>
    <p:embeddedFont>
      <p:font typeface="Helvetica Neue" panose="02020500000000000000" charset="0"/>
      <p:regular r:id="rId40"/>
      <p:bold r:id="rId41"/>
      <p:italic r:id="rId42"/>
      <p:boldItalic r:id="rId43"/>
    </p:embeddedFont>
    <p:embeddedFont>
      <p:font typeface="Nixie One" panose="02020500000000000000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1C64C7-0D0C-40AF-91A5-90F3C07FE290}">
  <a:tblStyle styleId="{0E1C64C7-0D0C-40AF-91A5-90F3C07FE29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CA4B557-40CB-4F43-A2EC-1895E93A430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8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619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586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237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899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924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640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499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015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428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236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245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057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224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523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314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300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025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73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767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586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704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08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542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209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6640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92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115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93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074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45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13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59" name="Google Shape;59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63" name="Google Shape;63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3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72" name="Google Shape;72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4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4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5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5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5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99" name="Google Shape;99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5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5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103" name="Google Shape;103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5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112" name="Google Shape;112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5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5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122" name="Google Shape;122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5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4" name="Google Shape;184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89" name="Google Shape;189;p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97" name="Google Shape;19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06" name="Google Shape;20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enter.arm.com/help/index.jsp?topic=/com.arm.doc.den0024a/CHDEEDDC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32diskimager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software/" TargetMode="External"/><Relationship Id="rId7" Type="http://schemas.openxmlformats.org/officeDocument/2006/relationships/hyperlink" Target="https://mobaxterm.mobatek.net/download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prolific.com.tw/US/ShowProduct.aspx?p_id=225&amp;pcid=41" TargetMode="External"/><Relationship Id="rId5" Type="http://schemas.openxmlformats.org/officeDocument/2006/relationships/hyperlink" Target="https://notepad-plus-plus.org/downloads/" TargetMode="External"/><Relationship Id="rId4" Type="http://schemas.openxmlformats.org/officeDocument/2006/relationships/hyperlink" Target="https://www.sdcard.org/downloads/formatte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0" y="2002275"/>
            <a:ext cx="9144000" cy="149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nb-NO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Bare Metal Programming on </a:t>
            </a:r>
            <a:r>
              <a:rPr lang="nb-NO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  <a:br>
              <a:rPr lang="nb-NO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b-NO" altLang="zh-TW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July 21, 2020 </a:t>
            </a:r>
            <a:br>
              <a:rPr lang="nb-NO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Speaker :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郭紘安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48654" y="755893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b="1" dirty="0" smtClean="0"/>
              <a:t>Step 5</a:t>
            </a:r>
            <a:endParaRPr lang="en-US" altLang="zh-TW" sz="3600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99585" y="1657225"/>
            <a:ext cx="6883561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Log in to Raspberry Pi from the serial </a:t>
            </a:r>
            <a:r>
              <a:rPr lang="en-US" altLang="zh-TW" dirty="0" smtClean="0"/>
              <a:t>port</a:t>
            </a:r>
          </a:p>
          <a:p>
            <a:pPr lvl="1"/>
            <a:r>
              <a:rPr lang="en-US" altLang="zh-TW" dirty="0"/>
              <a:t>Through the USB to TTL serial transmission cable, you can log in to the Raspberry Pi without the need for a screen, keyboard and </a:t>
            </a:r>
            <a:r>
              <a:rPr lang="en-US" altLang="zh-TW" dirty="0" smtClean="0"/>
              <a:t>mouse</a:t>
            </a:r>
          </a:p>
          <a:p>
            <a:r>
              <a:rPr lang="en-US" altLang="zh-TW" dirty="0" smtClean="0"/>
              <a:t>Connect </a:t>
            </a:r>
            <a:r>
              <a:rPr lang="en-US" altLang="zh-TW" dirty="0"/>
              <a:t>these 3 pins to </a:t>
            </a:r>
            <a:r>
              <a:rPr lang="en-US" altLang="zh-TW" dirty="0" smtClean="0"/>
              <a:t>GPIO</a:t>
            </a:r>
          </a:p>
          <a:p>
            <a:pPr lvl="1"/>
            <a:r>
              <a:rPr lang="en-US" altLang="zh-TW" dirty="0" err="1" smtClean="0"/>
              <a:t>Tx</a:t>
            </a:r>
            <a:r>
              <a:rPr lang="en-US" altLang="zh-TW" dirty="0" smtClean="0"/>
              <a:t> </a:t>
            </a:r>
            <a:r>
              <a:rPr lang="en-US" altLang="zh-TW" dirty="0"/>
              <a:t>(Green)</a:t>
            </a:r>
          </a:p>
          <a:p>
            <a:pPr lvl="1"/>
            <a:r>
              <a:rPr lang="en-US" altLang="zh-TW" dirty="0" smtClean="0"/>
              <a:t>Rx </a:t>
            </a:r>
            <a:r>
              <a:rPr lang="en-US" altLang="zh-TW" dirty="0"/>
              <a:t>(White)</a:t>
            </a:r>
          </a:p>
          <a:p>
            <a:pPr lvl="1"/>
            <a:r>
              <a:rPr lang="en-US" altLang="zh-TW" dirty="0" smtClean="0"/>
              <a:t>GND </a:t>
            </a:r>
            <a:r>
              <a:rPr lang="en-US" altLang="zh-TW" dirty="0"/>
              <a:t>(Black)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54" y="3529355"/>
            <a:ext cx="3962428" cy="14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48654" y="755893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b="1" dirty="0" smtClean="0"/>
              <a:t>Step 6</a:t>
            </a:r>
            <a:endParaRPr lang="en-US" altLang="zh-TW" sz="3600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99585" y="1657225"/>
            <a:ext cx="6883561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Default login account </a:t>
            </a:r>
            <a:r>
              <a:rPr lang="en-US" altLang="zh-TW" dirty="0" smtClean="0"/>
              <a:t>password</a:t>
            </a:r>
          </a:p>
          <a:p>
            <a:pPr lvl="1"/>
            <a:r>
              <a:rPr lang="en-US" altLang="zh-TW" dirty="0" smtClean="0"/>
              <a:t>ID</a:t>
            </a:r>
            <a:r>
              <a:rPr lang="en-US" altLang="zh-TW" dirty="0"/>
              <a:t>: pi</a:t>
            </a:r>
          </a:p>
          <a:p>
            <a:pPr lvl="1"/>
            <a:r>
              <a:rPr lang="en-US" altLang="zh-TW" dirty="0" smtClean="0"/>
              <a:t>PW</a:t>
            </a:r>
            <a:r>
              <a:rPr lang="en-US" altLang="zh-TW" dirty="0"/>
              <a:t>: raspberry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59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61875"/>
            <a:ext cx="659935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b="1" dirty="0"/>
              <a:t>Boot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1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2699" y="852551"/>
            <a:ext cx="6199067" cy="645300"/>
          </a:xfrm>
        </p:spPr>
        <p:txBody>
          <a:bodyPr/>
          <a:lstStyle/>
          <a:p>
            <a:r>
              <a:rPr lang="en-US" altLang="zh-TW" b="1" dirty="0"/>
              <a:t>Raspberry </a:t>
            </a:r>
            <a:r>
              <a:rPr lang="en-US" altLang="zh-TW" b="1" dirty="0" smtClean="0"/>
              <a:t>Pi</a:t>
            </a:r>
            <a:r>
              <a:rPr lang="zh-TW" altLang="en-US" b="1" dirty="0"/>
              <a:t> </a:t>
            </a:r>
            <a:r>
              <a:rPr lang="zh-TW" altLang="en-US" b="1" dirty="0" smtClean="0"/>
              <a:t>開機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7119" y="1450453"/>
            <a:ext cx="7129142" cy="3090196"/>
          </a:xfrm>
        </p:spPr>
        <p:txBody>
          <a:bodyPr/>
          <a:lstStyle/>
          <a:p>
            <a:r>
              <a:rPr lang="zh-TW" altLang="en-US" dirty="0"/>
              <a:t>一般的電腦含有</a:t>
            </a:r>
            <a:r>
              <a:rPr lang="en-US" altLang="zh-TW" dirty="0"/>
              <a:t>BIOS</a:t>
            </a:r>
            <a:r>
              <a:rPr lang="zh-TW" altLang="en-US" dirty="0"/>
              <a:t>來負責開機的工作</a:t>
            </a:r>
            <a:r>
              <a:rPr lang="en-US" altLang="zh-TW" dirty="0"/>
              <a:t>, </a:t>
            </a:r>
            <a:r>
              <a:rPr lang="zh-TW" altLang="en-US" dirty="0"/>
              <a:t>但是</a:t>
            </a:r>
            <a:r>
              <a:rPr lang="en-US" altLang="zh-TW" dirty="0"/>
              <a:t>Raspberry Pi</a:t>
            </a:r>
            <a:r>
              <a:rPr lang="zh-TW" altLang="en-US" dirty="0"/>
              <a:t>沒有</a:t>
            </a:r>
            <a:r>
              <a:rPr lang="en-US" altLang="zh-TW" dirty="0"/>
              <a:t>BIOS, </a:t>
            </a:r>
            <a:r>
              <a:rPr lang="zh-TW" altLang="en-US" dirty="0"/>
              <a:t>開機的工作交給了</a:t>
            </a:r>
            <a:r>
              <a:rPr lang="en-US" altLang="zh-TW" dirty="0" smtClean="0"/>
              <a:t>GPU</a:t>
            </a:r>
            <a:r>
              <a:rPr lang="en-US" altLang="zh-TW" dirty="0"/>
              <a:t>, </a:t>
            </a:r>
            <a:r>
              <a:rPr lang="zh-TW" altLang="en-US" dirty="0"/>
              <a:t>也就是繪圖晶片來</a:t>
            </a:r>
            <a:r>
              <a:rPr lang="zh-TW" altLang="en-US" dirty="0" smtClean="0"/>
              <a:t>做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074" name="Picture 2" descr="Raspbian] Raspberry Pi 3の初期セットアップ(Raspbian Jessie Lite) - Life with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91" y="2141328"/>
            <a:ext cx="4237368" cy="282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5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084" y="827296"/>
            <a:ext cx="4944300" cy="645300"/>
          </a:xfrm>
        </p:spPr>
        <p:txBody>
          <a:bodyPr/>
          <a:lstStyle/>
          <a:p>
            <a:r>
              <a:rPr lang="en-US" altLang="zh-TW" b="1" dirty="0">
                <a:latin typeface="Nixie One" panose="02020500000000000000" charset="0"/>
              </a:rPr>
              <a:t>Boot sequence</a:t>
            </a:r>
            <a:endParaRPr lang="zh-TW" altLang="en-US" b="1" dirty="0">
              <a:latin typeface="Nixie One" panose="02020500000000000000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62257" y="1852789"/>
            <a:ext cx="7545412" cy="3206892"/>
          </a:xfrm>
        </p:spPr>
        <p:txBody>
          <a:bodyPr/>
          <a:lstStyle/>
          <a:p>
            <a:r>
              <a:rPr lang="zh-TW" altLang="en-US" dirty="0"/>
              <a:t>開啟電源後</a:t>
            </a:r>
            <a:r>
              <a:rPr lang="en-US" altLang="zh-TW" dirty="0"/>
              <a:t>, ARM CPU</a:t>
            </a:r>
            <a:r>
              <a:rPr lang="zh-TW" altLang="en-US" dirty="0"/>
              <a:t>和</a:t>
            </a:r>
            <a:r>
              <a:rPr lang="en-US" altLang="zh-TW" dirty="0"/>
              <a:t>SDRAM</a:t>
            </a:r>
            <a:r>
              <a:rPr lang="zh-TW" altLang="en-US" dirty="0"/>
              <a:t>並未啟動</a:t>
            </a:r>
            <a:r>
              <a:rPr lang="en-US" altLang="zh-TW" dirty="0"/>
              <a:t>, </a:t>
            </a:r>
            <a:r>
              <a:rPr lang="zh-TW" altLang="en-US" dirty="0"/>
              <a:t>先啟動的是</a:t>
            </a:r>
            <a:r>
              <a:rPr lang="en-US" altLang="zh-TW" dirty="0"/>
              <a:t>GPU.</a:t>
            </a:r>
          </a:p>
          <a:p>
            <a:r>
              <a:rPr lang="en-US" altLang="zh-TW" dirty="0"/>
              <a:t>GPU</a:t>
            </a:r>
            <a:r>
              <a:rPr lang="zh-TW" altLang="en-US" dirty="0"/>
              <a:t>首先啟動存在於主機板上的</a:t>
            </a:r>
            <a:r>
              <a:rPr lang="en-US" altLang="zh-TW" dirty="0"/>
              <a:t>ROM</a:t>
            </a:r>
            <a:r>
              <a:rPr lang="zh-TW" altLang="en-US" dirty="0"/>
              <a:t>中的第一階段開機程序來檢查</a:t>
            </a:r>
            <a:r>
              <a:rPr lang="en-US" altLang="zh-TW" dirty="0"/>
              <a:t>SD</a:t>
            </a:r>
            <a:r>
              <a:rPr lang="zh-TW" altLang="en-US" dirty="0"/>
              <a:t>卡中的檔案系統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GPU</a:t>
            </a:r>
            <a:r>
              <a:rPr lang="zh-TW" altLang="en-US" dirty="0"/>
              <a:t>載入</a:t>
            </a:r>
            <a:r>
              <a:rPr lang="en-US" altLang="zh-TW" dirty="0"/>
              <a:t>SD</a:t>
            </a:r>
            <a:r>
              <a:rPr lang="zh-TW" altLang="en-US" dirty="0"/>
              <a:t>卡中</a:t>
            </a:r>
            <a:r>
              <a:rPr lang="en-US" altLang="zh-TW" dirty="0"/>
              <a:t>boot</a:t>
            </a:r>
            <a:r>
              <a:rPr lang="zh-TW" altLang="en-US" dirty="0"/>
              <a:t>目錄中的第二階段開機程序</a:t>
            </a:r>
            <a:r>
              <a:rPr lang="en-US" altLang="zh-TW" dirty="0" err="1"/>
              <a:t>bootcode.bin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到</a:t>
            </a:r>
            <a:r>
              <a:rPr lang="en-US" altLang="zh-TW" dirty="0"/>
              <a:t>L2 Cache</a:t>
            </a:r>
            <a:r>
              <a:rPr lang="zh-TW" altLang="en-US" dirty="0"/>
              <a:t>中</a:t>
            </a:r>
            <a:r>
              <a:rPr lang="en-US" altLang="zh-TW" dirty="0"/>
              <a:t>, </a:t>
            </a:r>
            <a:r>
              <a:rPr lang="zh-TW" altLang="en-US" dirty="0"/>
              <a:t>並執行</a:t>
            </a:r>
            <a:r>
              <a:rPr lang="en-US" altLang="zh-TW" dirty="0" err="1"/>
              <a:t>bootcode.bin</a:t>
            </a:r>
            <a:r>
              <a:rPr lang="en-US" altLang="zh-TW" dirty="0"/>
              <a:t>.</a:t>
            </a:r>
          </a:p>
          <a:p>
            <a:r>
              <a:rPr lang="en-US" altLang="zh-TW" dirty="0" err="1"/>
              <a:t>bootcode.bin</a:t>
            </a:r>
            <a:r>
              <a:rPr lang="zh-TW" altLang="en-US" dirty="0"/>
              <a:t>啟動了</a:t>
            </a:r>
            <a:r>
              <a:rPr lang="en-US" altLang="zh-TW" dirty="0"/>
              <a:t>SDRAM, </a:t>
            </a:r>
            <a:r>
              <a:rPr lang="zh-TW" altLang="en-US" dirty="0"/>
              <a:t>並載入第三階段開機程序</a:t>
            </a:r>
            <a:r>
              <a:rPr lang="en-US" altLang="zh-TW" dirty="0" err="1"/>
              <a:t>loader.bin</a:t>
            </a:r>
            <a:r>
              <a:rPr lang="zh-TW" altLang="en-US" dirty="0"/>
              <a:t>到</a:t>
            </a:r>
            <a:r>
              <a:rPr lang="en-US" altLang="zh-TW" dirty="0"/>
              <a:t>RAM</a:t>
            </a:r>
            <a:r>
              <a:rPr lang="zh-TW" altLang="en-US" dirty="0"/>
              <a:t>中</a:t>
            </a:r>
            <a:r>
              <a:rPr lang="en-US" altLang="zh-TW" dirty="0"/>
              <a:t>, </a:t>
            </a:r>
            <a:r>
              <a:rPr lang="zh-TW" altLang="en-US" dirty="0"/>
              <a:t>並執行</a:t>
            </a:r>
            <a:r>
              <a:rPr lang="en-US" altLang="zh-TW" dirty="0" err="1"/>
              <a:t>loader.bin</a:t>
            </a:r>
            <a:r>
              <a:rPr lang="en-US" altLang="zh-TW" dirty="0"/>
              <a:t>.</a:t>
            </a:r>
          </a:p>
          <a:p>
            <a:r>
              <a:rPr lang="en-US" altLang="zh-TW" dirty="0" err="1"/>
              <a:t>loader.bin</a:t>
            </a:r>
            <a:r>
              <a:rPr lang="zh-TW" altLang="en-US" dirty="0"/>
              <a:t>載入</a:t>
            </a:r>
            <a:r>
              <a:rPr lang="en-US" altLang="zh-TW" dirty="0"/>
              <a:t>GPU</a:t>
            </a:r>
            <a:r>
              <a:rPr lang="zh-TW" altLang="en-US" dirty="0"/>
              <a:t>的韌體</a:t>
            </a:r>
            <a:r>
              <a:rPr lang="en-US" altLang="zh-TW" dirty="0" err="1"/>
              <a:t>start.elf</a:t>
            </a:r>
            <a:endParaRPr lang="en-US" altLang="zh-TW" dirty="0"/>
          </a:p>
          <a:p>
            <a:r>
              <a:rPr lang="en-US" altLang="zh-TW" dirty="0" err="1"/>
              <a:t>start.elf</a:t>
            </a:r>
            <a:r>
              <a:rPr lang="zh-TW" altLang="en-US" dirty="0"/>
              <a:t>讀取設定檔</a:t>
            </a:r>
            <a:r>
              <a:rPr lang="en-US" altLang="zh-TW" dirty="0"/>
              <a:t>config.txt</a:t>
            </a:r>
            <a:r>
              <a:rPr lang="zh-TW" altLang="en-US" dirty="0"/>
              <a:t>及 </a:t>
            </a:r>
            <a:r>
              <a:rPr lang="en-US" altLang="zh-TW" dirty="0"/>
              <a:t>cmdline.txt, </a:t>
            </a:r>
            <a:r>
              <a:rPr lang="zh-TW" altLang="en-US" dirty="0"/>
              <a:t>並載入最重要的</a:t>
            </a:r>
            <a:r>
              <a:rPr lang="en-US" altLang="zh-TW" dirty="0"/>
              <a:t>Linux</a:t>
            </a:r>
            <a:r>
              <a:rPr lang="zh-TW" altLang="en-US" dirty="0"/>
              <a:t>核心</a:t>
            </a:r>
            <a:r>
              <a:rPr lang="en-US" altLang="zh-TW" dirty="0" err="1"/>
              <a:t>kernel.img</a:t>
            </a:r>
            <a:r>
              <a:rPr lang="en-US" altLang="zh-TW" dirty="0"/>
              <a:t>.</a:t>
            </a:r>
          </a:p>
          <a:p>
            <a:r>
              <a:rPr lang="en-US" altLang="zh-TW" dirty="0" err="1"/>
              <a:t>start.elf</a:t>
            </a:r>
            <a:r>
              <a:rPr lang="zh-TW" altLang="en-US" dirty="0"/>
              <a:t>在載入</a:t>
            </a:r>
            <a:r>
              <a:rPr lang="en-US" altLang="zh-TW" dirty="0" err="1"/>
              <a:t>kernel.img</a:t>
            </a:r>
            <a:r>
              <a:rPr lang="zh-TW" altLang="en-US" dirty="0"/>
              <a:t>後啟動了</a:t>
            </a:r>
            <a:r>
              <a:rPr lang="en-US" altLang="zh-TW" dirty="0"/>
              <a:t>CPU.</a:t>
            </a:r>
          </a:p>
          <a:p>
            <a:r>
              <a:rPr lang="zh-TW" altLang="en-US" dirty="0"/>
              <a:t>接下來就是</a:t>
            </a:r>
            <a:r>
              <a:rPr lang="en-US" altLang="zh-TW" dirty="0"/>
              <a:t>Kernel</a:t>
            </a:r>
            <a:r>
              <a:rPr lang="zh-TW" altLang="en-US" dirty="0"/>
              <a:t>的工作了</a:t>
            </a:r>
            <a:r>
              <a:rPr lang="en-US" altLang="zh-TW" dirty="0"/>
              <a:t>, </a:t>
            </a:r>
            <a:r>
              <a:rPr lang="zh-TW" altLang="en-US" dirty="0"/>
              <a:t>也就是</a:t>
            </a:r>
            <a:r>
              <a:rPr lang="en-US" altLang="zh-TW" dirty="0" err="1"/>
              <a:t>Raspbian</a:t>
            </a:r>
            <a:r>
              <a:rPr lang="zh-TW" altLang="en-US" dirty="0"/>
              <a:t>開始在</a:t>
            </a:r>
            <a:r>
              <a:rPr lang="en-US" altLang="zh-TW" dirty="0"/>
              <a:t>Raspberry Pi</a:t>
            </a:r>
            <a:r>
              <a:rPr lang="zh-TW" altLang="en-US" dirty="0"/>
              <a:t>上運行了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86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61875"/>
            <a:ext cx="659935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/>
              <a:t>Exception and Interrupt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9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/>
              <a:t>Exception </a:t>
            </a:r>
            <a:r>
              <a:rPr lang="en-US" altLang="zh-TW" b="1" dirty="0" smtClean="0"/>
              <a:t>Levels</a:t>
            </a:r>
            <a:endParaRPr lang="en-US" altLang="zh-TW" sz="3600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35251" y="1309785"/>
            <a:ext cx="694496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每個支持 </a:t>
            </a:r>
            <a:r>
              <a:rPr lang="en-US" altLang="zh-TW" dirty="0"/>
              <a:t>ARM.v8 architecture </a:t>
            </a:r>
            <a:r>
              <a:rPr lang="zh-TW" altLang="en-US" dirty="0"/>
              <a:t>的 </a:t>
            </a:r>
            <a:r>
              <a:rPr lang="en-US" altLang="zh-TW" dirty="0"/>
              <a:t>ARM </a:t>
            </a:r>
            <a:r>
              <a:rPr lang="zh-TW" altLang="en-US" dirty="0"/>
              <a:t>處理器，都有 </a:t>
            </a:r>
            <a:r>
              <a:rPr lang="en-US" altLang="zh-TW" dirty="0"/>
              <a:t>4 exception levels</a:t>
            </a:r>
            <a:r>
              <a:rPr lang="zh-TW" altLang="en-US" dirty="0"/>
              <a:t>（</a:t>
            </a:r>
            <a:r>
              <a:rPr lang="en-US" altLang="zh-TW" dirty="0"/>
              <a:t>EL</a:t>
            </a:r>
            <a:r>
              <a:rPr lang="zh-TW" altLang="en-US" dirty="0"/>
              <a:t>）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EL0 </a:t>
            </a:r>
            <a:r>
              <a:rPr lang="zh-TW" altLang="en-US" dirty="0"/>
              <a:t>通常 </a:t>
            </a:r>
            <a:r>
              <a:rPr lang="en-US" altLang="zh-TW" dirty="0"/>
              <a:t>user process </a:t>
            </a:r>
            <a:r>
              <a:rPr lang="zh-TW" altLang="en-US" dirty="0"/>
              <a:t>應該要不能拿到別的 </a:t>
            </a:r>
            <a:r>
              <a:rPr lang="en-US" altLang="zh-TW" dirty="0"/>
              <a:t>process </a:t>
            </a:r>
            <a:r>
              <a:rPr lang="zh-TW" altLang="en-US" dirty="0"/>
              <a:t>的資料，為了達到這些行為， 作業系統會將 </a:t>
            </a:r>
            <a:r>
              <a:rPr lang="en-US" altLang="zh-TW" dirty="0"/>
              <a:t>user process </a:t>
            </a:r>
            <a:r>
              <a:rPr lang="zh-TW" altLang="en-US" dirty="0"/>
              <a:t>設定在 </a:t>
            </a:r>
            <a:r>
              <a:rPr lang="en-US" altLang="zh-TW" dirty="0"/>
              <a:t>EL0</a:t>
            </a:r>
            <a:r>
              <a:rPr lang="zh-TW" altLang="en-US" dirty="0"/>
              <a:t>， 但在這個 </a:t>
            </a:r>
            <a:r>
              <a:rPr lang="en-US" altLang="zh-TW" dirty="0"/>
              <a:t>exception level</a:t>
            </a:r>
            <a:r>
              <a:rPr lang="zh-TW" altLang="en-US" dirty="0"/>
              <a:t>， </a:t>
            </a:r>
            <a:r>
              <a:rPr lang="en-US" altLang="zh-TW" dirty="0"/>
              <a:t>process </a:t>
            </a:r>
            <a:r>
              <a:rPr lang="zh-TW" altLang="en-US" dirty="0"/>
              <a:t>可以擁有自己的虛擬記憶體， 不能用指令去改變虛擬記憶體的設定， 所以為了確保 </a:t>
            </a:r>
            <a:r>
              <a:rPr lang="en-US" altLang="zh-TW" dirty="0"/>
              <a:t>process </a:t>
            </a:r>
            <a:r>
              <a:rPr lang="zh-TW" altLang="en-US" dirty="0"/>
              <a:t>獨立，作業系統要準備分開的虛擬記憶體空間給每個 </a:t>
            </a:r>
            <a:r>
              <a:rPr lang="en-US" altLang="zh-TW" dirty="0"/>
              <a:t>process </a:t>
            </a:r>
            <a:r>
              <a:rPr lang="zh-TW" altLang="en-US" dirty="0"/>
              <a:t>，而且在處理 </a:t>
            </a:r>
            <a:r>
              <a:rPr lang="en-US" altLang="zh-TW" dirty="0"/>
              <a:t>user process </a:t>
            </a:r>
            <a:r>
              <a:rPr lang="zh-TW" altLang="en-US" dirty="0"/>
              <a:t>前，處理器應該要設定成 </a:t>
            </a:r>
            <a:r>
              <a:rPr lang="en-US" altLang="zh-TW" dirty="0"/>
              <a:t>EL0</a:t>
            </a:r>
          </a:p>
          <a:p>
            <a:r>
              <a:rPr lang="en-US" altLang="zh-TW" dirty="0"/>
              <a:t>EL1 </a:t>
            </a:r>
            <a:r>
              <a:rPr lang="zh-TW" altLang="en-US" dirty="0"/>
              <a:t>作業系統層級，可以拿到控制虛擬記憶體設定的那些暫存器， 也可以拿到系統暫存器</a:t>
            </a:r>
          </a:p>
          <a:p>
            <a:r>
              <a:rPr lang="en-US" altLang="zh-TW" dirty="0"/>
              <a:t>EL2 </a:t>
            </a:r>
            <a:r>
              <a:rPr lang="zh-TW" altLang="en-US" dirty="0"/>
              <a:t>給 </a:t>
            </a:r>
            <a:r>
              <a:rPr lang="en-US" altLang="zh-TW" dirty="0"/>
              <a:t>host OS </a:t>
            </a:r>
            <a:r>
              <a:rPr lang="zh-TW" altLang="en-US" dirty="0"/>
              <a:t>使用 ，</a:t>
            </a:r>
            <a:r>
              <a:rPr lang="en-US" altLang="zh-TW" dirty="0"/>
              <a:t>guest OS </a:t>
            </a:r>
            <a:r>
              <a:rPr lang="zh-TW" altLang="en-US" dirty="0"/>
              <a:t>只能使用 </a:t>
            </a:r>
            <a:r>
              <a:rPr lang="en-US" altLang="zh-TW" dirty="0"/>
              <a:t>EL1.</a:t>
            </a:r>
          </a:p>
          <a:p>
            <a:r>
              <a:rPr lang="en-US" altLang="zh-TW" dirty="0"/>
              <a:t>EL3 hardware level.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098" name="Picture 2" descr="../_images/exception_leve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31" y="3359649"/>
            <a:ext cx="1926859" cy="142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/>
              <a:t>Exception and Interrupt</a:t>
            </a: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903633" y="1316712"/>
            <a:ext cx="6771785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在 </a:t>
            </a:r>
            <a:r>
              <a:rPr lang="en-US" altLang="zh-TW" dirty="0">
                <a:hlinkClick r:id="rId3"/>
              </a:rPr>
              <a:t>ARMv8</a:t>
            </a:r>
            <a:r>
              <a:rPr lang="zh-TW" altLang="en-US" dirty="0"/>
              <a:t> 架構中，中斷被視為是例外的一種，以下介紹 </a:t>
            </a:r>
            <a:r>
              <a:rPr lang="en-US" altLang="zh-TW" dirty="0"/>
              <a:t>4 </a:t>
            </a:r>
            <a:r>
              <a:rPr lang="zh-TW" altLang="en-US" dirty="0"/>
              <a:t>種類型的例外</a:t>
            </a:r>
            <a:r>
              <a:rPr lang="en-US" altLang="zh-TW" dirty="0" smtClean="0"/>
              <a:t>:</a:t>
            </a:r>
          </a:p>
          <a:p>
            <a:r>
              <a:rPr lang="en-US" dirty="0"/>
              <a:t>Synchronous exception Exceptions： </a:t>
            </a:r>
            <a:endParaRPr lang="en-US" dirty="0" smtClean="0"/>
          </a:p>
          <a:p>
            <a:pPr lvl="1"/>
            <a:r>
              <a:rPr lang="zh-TW" altLang="en-US" dirty="0" smtClean="0"/>
              <a:t>這</a:t>
            </a:r>
            <a:r>
              <a:rPr lang="zh-TW" altLang="en-US" dirty="0"/>
              <a:t>種例外通常是被當前執行的指令造成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zh-TW" altLang="en-US" dirty="0"/>
              <a:t>： 你可以使用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zh-TW" altLang="en-US" dirty="0"/>
              <a:t>指令去儲存一些 </a:t>
            </a:r>
            <a:r>
              <a:rPr lang="en-US" dirty="0"/>
              <a:t>data </a:t>
            </a:r>
            <a:r>
              <a:rPr lang="zh-TW" altLang="en-US" dirty="0"/>
              <a:t>在不存在的記憶體空間。 在這個 </a:t>
            </a:r>
            <a:r>
              <a:rPr lang="en-US" dirty="0"/>
              <a:t>case </a:t>
            </a:r>
            <a:r>
              <a:rPr lang="zh-TW" altLang="en-US" dirty="0"/>
              <a:t>裡，一個同步的例外會被產生，同步例外會被用來產生軟體中斷，是藉由 </a:t>
            </a:r>
            <a:r>
              <a:rPr lang="en-US" dirty="0"/>
              <a:t>svc </a:t>
            </a:r>
            <a:r>
              <a:rPr lang="zh-TW" altLang="en-US" dirty="0"/>
              <a:t>指令來產生的軟體中斷（也稱作 </a:t>
            </a:r>
            <a:r>
              <a:rPr lang="en-US" dirty="0"/>
              <a:t>synchronous exception），</a:t>
            </a:r>
            <a:r>
              <a:rPr lang="zh-TW" altLang="en-US" dirty="0"/>
              <a:t>將在後面提及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en-US" dirty="0"/>
              <a:t>IRQ (Interrupt Request)： </a:t>
            </a:r>
            <a:endParaRPr lang="en-US" dirty="0" smtClean="0"/>
          </a:p>
          <a:p>
            <a:pPr lvl="1"/>
            <a:r>
              <a:rPr lang="zh-TW" altLang="en-US" dirty="0" smtClean="0"/>
              <a:t>這個</a:t>
            </a:r>
            <a:r>
              <a:rPr lang="zh-TW" altLang="en-US" dirty="0"/>
              <a:t>是正常中斷，他們是非同步的，意思是他們與當前指令無關，和 </a:t>
            </a:r>
            <a:r>
              <a:rPr lang="en-US" dirty="0"/>
              <a:t>synchronous exceptions </a:t>
            </a:r>
            <a:r>
              <a:rPr lang="zh-TW" altLang="en-US" dirty="0"/>
              <a:t>比起來，他們並不是被處理器產生的，而是透過外部硬體去控制</a:t>
            </a:r>
            <a:r>
              <a:rPr lang="zh-TW" altLang="en-US" dirty="0" smtClean="0"/>
              <a:t>。</a:t>
            </a:r>
            <a:endParaRPr lang="en-US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07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/>
              <a:t>Exception and Interrupt</a:t>
            </a: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903633" y="1316712"/>
            <a:ext cx="7166640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FIQ </a:t>
            </a:r>
            <a:r>
              <a:rPr lang="en-US" dirty="0"/>
              <a:t>(Fast Interrupt Request)： </a:t>
            </a:r>
            <a:endParaRPr lang="en-US" dirty="0" smtClean="0"/>
          </a:p>
          <a:p>
            <a:pPr lvl="1"/>
            <a:r>
              <a:rPr lang="zh-TW" altLang="en-US" dirty="0" smtClean="0"/>
              <a:t>這個</a:t>
            </a:r>
            <a:r>
              <a:rPr lang="zh-TW" altLang="en-US" dirty="0"/>
              <a:t>類型的中斷叫作快速中斷， 是為了例外優先順序而存在的。如此一來他可以分辨這個例外是正常還是快速。 快速中斷再發出第一個訊號後，將由一個 </a:t>
            </a:r>
            <a:r>
              <a:rPr lang="en-US" dirty="0"/>
              <a:t>separate exception handler </a:t>
            </a:r>
            <a:r>
              <a:rPr lang="zh-TW" altLang="en-US" dirty="0"/>
              <a:t>來處理。</a:t>
            </a:r>
            <a:r>
              <a:rPr lang="en-US" dirty="0"/>
              <a:t>Linux </a:t>
            </a:r>
            <a:r>
              <a:rPr lang="zh-TW" altLang="en-US" dirty="0"/>
              <a:t>裡沒有使用 </a:t>
            </a:r>
            <a:r>
              <a:rPr lang="en-US" dirty="0"/>
              <a:t>Fast Interrupt </a:t>
            </a:r>
            <a:r>
              <a:rPr lang="zh-TW" altLang="en-US" dirty="0"/>
              <a:t>這個結構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en-US" dirty="0" err="1"/>
              <a:t>SError</a:t>
            </a:r>
            <a:r>
              <a:rPr lang="en-US" dirty="0"/>
              <a:t> (System Error)： </a:t>
            </a:r>
            <a:endParaRPr lang="en-US" dirty="0" smtClean="0"/>
          </a:p>
          <a:p>
            <a:pPr lvl="1"/>
            <a:r>
              <a:rPr lang="zh-TW" altLang="en-US" dirty="0" smtClean="0"/>
              <a:t>系統</a:t>
            </a:r>
            <a:r>
              <a:rPr lang="zh-TW" altLang="en-US" dirty="0"/>
              <a:t>錯誤也像 </a:t>
            </a:r>
            <a:r>
              <a:rPr lang="en-US" dirty="0"/>
              <a:t>IRQ </a:t>
            </a:r>
            <a:r>
              <a:rPr lang="zh-TW" altLang="en-US" dirty="0"/>
              <a:t>和 </a:t>
            </a:r>
            <a:r>
              <a:rPr lang="en-US" dirty="0"/>
              <a:t>FIQ，</a:t>
            </a:r>
            <a:r>
              <a:rPr lang="zh-TW" altLang="en-US" dirty="0"/>
              <a:t>是由外部硬體發出非同步中斷。但又不同於 </a:t>
            </a:r>
            <a:r>
              <a:rPr lang="en-US" dirty="0"/>
              <a:t>IRQ </a:t>
            </a:r>
            <a:r>
              <a:rPr lang="zh-TW" altLang="en-US" dirty="0"/>
              <a:t>和 </a:t>
            </a:r>
            <a:r>
              <a:rPr lang="en-US" dirty="0" err="1"/>
              <a:t>FIQ，SError</a:t>
            </a:r>
            <a:r>
              <a:rPr lang="en-US" dirty="0"/>
              <a:t> </a:t>
            </a:r>
            <a:r>
              <a:rPr lang="zh-TW" altLang="en-US" dirty="0"/>
              <a:t>會指出一些錯誤條件。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9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/>
              <a:t>Exception </a:t>
            </a:r>
            <a:r>
              <a:rPr lang="en-US" altLang="zh-TW" b="1" dirty="0" smtClean="0"/>
              <a:t>Vectors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903633" y="1316712"/>
            <a:ext cx="6889549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每個例外類型都需要有自己的 </a:t>
            </a:r>
            <a:r>
              <a:rPr lang="en-US" altLang="zh-TW" dirty="0"/>
              <a:t>handler</a:t>
            </a:r>
            <a:r>
              <a:rPr lang="zh-TW" altLang="en-US" dirty="0"/>
              <a:t>。 個別的 </a:t>
            </a:r>
            <a:r>
              <a:rPr lang="en-US" altLang="zh-TW" dirty="0"/>
              <a:t>handlers </a:t>
            </a:r>
            <a:r>
              <a:rPr lang="zh-TW" altLang="en-US" dirty="0"/>
              <a:t>應該要被定義再不同的執行狀態，這裡有</a:t>
            </a:r>
            <a:r>
              <a:rPr lang="en-US" altLang="zh-TW" dirty="0"/>
              <a:t>4</a:t>
            </a:r>
            <a:r>
              <a:rPr lang="zh-TW" altLang="en-US" dirty="0"/>
              <a:t>個執行</a:t>
            </a:r>
            <a:r>
              <a:rPr lang="zh-TW" altLang="en-US" dirty="0" smtClean="0"/>
              <a:t>狀態</a:t>
            </a:r>
            <a:r>
              <a:rPr lang="zh-TW" altLang="en-US" dirty="0"/>
              <a:t>，如果執行在 </a:t>
            </a:r>
            <a:r>
              <a:rPr lang="en-US" altLang="zh-TW" dirty="0"/>
              <a:t>EL1 </a:t>
            </a:r>
            <a:r>
              <a:rPr lang="zh-TW" altLang="en-US" dirty="0"/>
              <a:t>就必須了解它們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dirty="0"/>
              <a:t>EL1t Exception </a:t>
            </a:r>
            <a:endParaRPr lang="en-US" dirty="0" smtClean="0"/>
          </a:p>
          <a:p>
            <a:pPr lvl="1"/>
            <a:r>
              <a:rPr lang="zh-TW" altLang="en-US" dirty="0" smtClean="0"/>
              <a:t>是 </a:t>
            </a:r>
            <a:r>
              <a:rPr lang="en-US" dirty="0"/>
              <a:t>EL1 </a:t>
            </a:r>
            <a:r>
              <a:rPr lang="zh-TW" altLang="en-US" dirty="0"/>
              <a:t>的 </a:t>
            </a:r>
            <a:r>
              <a:rPr lang="en-US" dirty="0"/>
              <a:t>stack pointer </a:t>
            </a:r>
            <a:r>
              <a:rPr lang="zh-TW" altLang="en-US" dirty="0"/>
              <a:t>是和 </a:t>
            </a:r>
            <a:r>
              <a:rPr lang="en-US" dirty="0"/>
              <a:t>EL0 </a:t>
            </a:r>
            <a:r>
              <a:rPr lang="zh-TW" altLang="en-US" dirty="0"/>
              <a:t>一起共享時。這個會發生在 </a:t>
            </a:r>
            <a:r>
              <a:rPr lang="en-US" dirty="0" err="1"/>
              <a:t>SPSel</a:t>
            </a:r>
            <a:r>
              <a:rPr lang="en-US" dirty="0"/>
              <a:t> </a:t>
            </a:r>
            <a:r>
              <a:rPr lang="zh-TW" altLang="en-US" dirty="0"/>
              <a:t>暫存器值是 </a:t>
            </a:r>
            <a:r>
              <a:rPr lang="en-US" altLang="zh-TW" dirty="0"/>
              <a:t>0 </a:t>
            </a:r>
            <a:r>
              <a:rPr lang="zh-TW" altLang="en-US" dirty="0"/>
              <a:t>時。</a:t>
            </a:r>
          </a:p>
          <a:p>
            <a:r>
              <a:rPr lang="en-US" dirty="0"/>
              <a:t>EL1h Exception </a:t>
            </a:r>
            <a:endParaRPr lang="en-US" dirty="0" smtClean="0"/>
          </a:p>
          <a:p>
            <a:pPr lvl="1"/>
            <a:r>
              <a:rPr lang="zh-TW" altLang="en-US" dirty="0" smtClean="0"/>
              <a:t>是</a:t>
            </a:r>
            <a:r>
              <a:rPr lang="zh-TW" altLang="en-US" dirty="0"/>
              <a:t>發生在 </a:t>
            </a:r>
            <a:r>
              <a:rPr lang="en-US" dirty="0"/>
              <a:t>EL1 </a:t>
            </a:r>
            <a:r>
              <a:rPr lang="zh-TW" altLang="en-US" dirty="0"/>
              <a:t>貢獻 </a:t>
            </a:r>
            <a:r>
              <a:rPr lang="en-US" dirty="0"/>
              <a:t>stack pointer </a:t>
            </a:r>
            <a:r>
              <a:rPr lang="zh-TW" altLang="en-US" dirty="0"/>
              <a:t>是分配給 </a:t>
            </a:r>
            <a:r>
              <a:rPr lang="en-US" dirty="0"/>
              <a:t>EL1，</a:t>
            </a:r>
            <a:r>
              <a:rPr lang="zh-TW" altLang="en-US" dirty="0"/>
              <a:t>這個會發生在 </a:t>
            </a:r>
            <a:r>
              <a:rPr lang="en-US" dirty="0" err="1"/>
              <a:t>SPSel</a:t>
            </a:r>
            <a:r>
              <a:rPr lang="en-US" dirty="0"/>
              <a:t> </a:t>
            </a:r>
            <a:r>
              <a:rPr lang="zh-TW" altLang="en-US" dirty="0"/>
              <a:t>暫存器值是 </a:t>
            </a:r>
            <a:r>
              <a:rPr lang="en-US" altLang="zh-TW" dirty="0"/>
              <a:t>1 </a:t>
            </a:r>
            <a:r>
              <a:rPr lang="zh-TW" altLang="en-US" dirty="0"/>
              <a:t>時，也就是我們要使用的狀態。</a:t>
            </a:r>
          </a:p>
          <a:p>
            <a:r>
              <a:rPr lang="en-US" dirty="0"/>
              <a:t>EL0_64 Exception </a:t>
            </a:r>
            <a:endParaRPr lang="en-US" dirty="0" smtClean="0"/>
          </a:p>
          <a:p>
            <a:pPr lvl="1"/>
            <a:r>
              <a:rPr lang="en-US" dirty="0" smtClean="0"/>
              <a:t>EL0 </a:t>
            </a:r>
            <a:r>
              <a:rPr lang="zh-TW" altLang="en-US" dirty="0"/>
              <a:t>執行在 </a:t>
            </a:r>
            <a:r>
              <a:rPr lang="en-US" altLang="zh-TW" dirty="0"/>
              <a:t>64-</a:t>
            </a:r>
            <a:r>
              <a:rPr lang="en-US" dirty="0"/>
              <a:t>bit </a:t>
            </a:r>
            <a:r>
              <a:rPr lang="zh-TW" altLang="en-US" dirty="0"/>
              <a:t>模式</a:t>
            </a:r>
          </a:p>
          <a:p>
            <a:r>
              <a:rPr lang="en-US" dirty="0"/>
              <a:t>EL0_32 Exception </a:t>
            </a:r>
            <a:endParaRPr lang="en-US" dirty="0" smtClean="0"/>
          </a:p>
          <a:p>
            <a:pPr lvl="1"/>
            <a:r>
              <a:rPr lang="en-US" dirty="0" smtClean="0"/>
              <a:t>EL0 </a:t>
            </a:r>
            <a:r>
              <a:rPr lang="zh-TW" altLang="en-US" dirty="0"/>
              <a:t>執行在 </a:t>
            </a:r>
            <a:r>
              <a:rPr lang="en-US" altLang="zh-TW" dirty="0"/>
              <a:t>32-</a:t>
            </a:r>
            <a:r>
              <a:rPr lang="en-US" dirty="0"/>
              <a:t>bit </a:t>
            </a:r>
            <a:r>
              <a:rPr lang="zh-TW" altLang="en-US" dirty="0"/>
              <a:t>模式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50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b="1" dirty="0" smtClean="0"/>
              <a:t>Outline</a:t>
            </a:r>
            <a:endParaRPr b="1"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5629526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tx1"/>
              </a:buClr>
              <a:buSzPts val="1100"/>
              <a:buFont typeface="Wingdings" panose="05000000000000000000" pitchFamily="2" charset="2"/>
              <a:buChar char="u"/>
            </a:pPr>
            <a:endParaRPr sz="11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1687620"/>
            <a:ext cx="4944300" cy="337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Raspberry Pi </a:t>
            </a:r>
            <a:r>
              <a:rPr lang="en-US" dirty="0" smtClean="0"/>
              <a:t>Installation</a:t>
            </a:r>
          </a:p>
          <a:p>
            <a:pPr lvl="0"/>
            <a:r>
              <a:rPr lang="en-US" altLang="zh-TW" dirty="0" smtClean="0"/>
              <a:t>Boot</a:t>
            </a:r>
          </a:p>
          <a:p>
            <a:r>
              <a:rPr lang="en-US" altLang="zh-TW" dirty="0"/>
              <a:t>Exception and </a:t>
            </a:r>
            <a:r>
              <a:rPr lang="en-US" altLang="zh-TW" dirty="0" smtClean="0"/>
              <a:t>Interrupt </a:t>
            </a:r>
          </a:p>
          <a:p>
            <a:r>
              <a:rPr lang="en-US" altLang="zh-TW" dirty="0" smtClean="0"/>
              <a:t>Lab </a:t>
            </a:r>
            <a:r>
              <a:rPr lang="en-US" altLang="zh-TW" dirty="0"/>
              <a:t>0 : Environment </a:t>
            </a:r>
            <a:r>
              <a:rPr lang="en-US" altLang="zh-TW" dirty="0" smtClean="0"/>
              <a:t>Setup</a:t>
            </a:r>
          </a:p>
          <a:p>
            <a:r>
              <a:rPr lang="en-US" altLang="zh-TW" dirty="0"/>
              <a:t>Lab 1 : Hello World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dirty="0"/>
          </a:p>
          <a:p>
            <a:pPr lvl="0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Vector Table</a:t>
            </a:r>
            <a:endParaRPr lang="en-US" altLang="zh-TW" b="1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6" name="Picture 2" descr="../_images/vector_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97" y="1600359"/>
            <a:ext cx="4318925" cy="301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949" y="1841863"/>
            <a:ext cx="3927923" cy="23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61875"/>
            <a:ext cx="659935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Lab 0 : </a:t>
            </a:r>
            <a:r>
              <a:rPr lang="en-US" altLang="zh-TW" b="1" dirty="0"/>
              <a:t>Environment </a:t>
            </a:r>
            <a:r>
              <a:rPr lang="en-US" altLang="zh-TW" b="1" dirty="0" smtClean="0"/>
              <a:t>Setup</a:t>
            </a:r>
            <a:endParaRPr lang="en-US" altLang="zh-TW"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80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b="1" dirty="0" smtClean="0"/>
              <a:t>Install tools</a:t>
            </a:r>
            <a:endParaRPr lang="en-US" altLang="zh-TW" sz="3600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998120" y="1220214"/>
            <a:ext cx="739080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b="1" dirty="0" smtClean="0"/>
              <a:t>Input on your Ubuntu’s terminal. (need to type your Ubuntu’s </a:t>
            </a:r>
            <a:r>
              <a:rPr lang="en-US" altLang="zh-TW" b="1" dirty="0" err="1" smtClean="0"/>
              <a:t>pwd</a:t>
            </a:r>
            <a:r>
              <a:rPr lang="en-US" altLang="zh-TW" b="1" dirty="0" smtClean="0"/>
              <a:t>)</a:t>
            </a:r>
          </a:p>
          <a:p>
            <a:pPr lvl="1"/>
            <a:r>
              <a:rPr lang="en-US" altLang="zh-TW" dirty="0" err="1" smtClean="0"/>
              <a:t>sudo</a:t>
            </a:r>
            <a:r>
              <a:rPr lang="en-US" altLang="zh-TW" dirty="0" smtClean="0"/>
              <a:t> apt-get update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 install 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 install make</a:t>
            </a:r>
            <a:endParaRPr lang="en-US" altLang="zh-TW" dirty="0" smtClean="0"/>
          </a:p>
          <a:p>
            <a:r>
              <a:rPr lang="en-US" altLang="zh-TW" b="1" dirty="0" smtClean="0"/>
              <a:t>QEMU</a:t>
            </a:r>
            <a:endParaRPr lang="en-US" altLang="zh-TW" b="1" dirty="0"/>
          </a:p>
          <a:p>
            <a:pPr lvl="1"/>
            <a:r>
              <a:rPr lang="zh-TW" altLang="en-US" dirty="0"/>
              <a:t>在跨平台開發中，首先在模擬器上驗證代碼更容易。 您可以先使用 </a:t>
            </a:r>
            <a:r>
              <a:rPr lang="en-US" altLang="zh-TW" dirty="0"/>
              <a:t>QEMU </a:t>
            </a:r>
            <a:r>
              <a:rPr lang="zh-TW" altLang="en-US" dirty="0"/>
              <a:t>測試您的代碼，然後再在真正的 </a:t>
            </a:r>
            <a:r>
              <a:rPr lang="en-US" altLang="zh-TW" dirty="0"/>
              <a:t>rpi3 </a:t>
            </a:r>
            <a:r>
              <a:rPr lang="zh-TW" altLang="en-US" dirty="0"/>
              <a:t>上驗證它們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 install </a:t>
            </a:r>
            <a:r>
              <a:rPr lang="en-US" altLang="zh-TW" dirty="0" err="1"/>
              <a:t>qemu</a:t>
            </a:r>
            <a:r>
              <a:rPr lang="en-US" altLang="zh-TW" dirty="0"/>
              <a:t>-system-arm</a:t>
            </a:r>
          </a:p>
          <a:p>
            <a:pPr lvl="1"/>
            <a:endParaRPr lang="en-US" altLang="zh-TW" dirty="0" smtClean="0"/>
          </a:p>
          <a:p>
            <a:pPr lvl="1"/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45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/>
              <a:t>Cross Compiler</a:t>
            </a: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1" y="1220214"/>
            <a:ext cx="7841080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b="1" dirty="0"/>
              <a:t>Rpi3 </a:t>
            </a:r>
            <a:r>
              <a:rPr lang="zh-TW" altLang="en-US" b="1" dirty="0"/>
              <a:t>使用 </a:t>
            </a:r>
            <a:r>
              <a:rPr lang="en-US" altLang="zh-TW" b="1" dirty="0"/>
              <a:t>ARM Cortex-A53 CPU</a:t>
            </a:r>
            <a:r>
              <a:rPr lang="zh-TW" altLang="en-US" b="1" dirty="0"/>
              <a:t>。 要將源代碼編譯為 </a:t>
            </a:r>
            <a:r>
              <a:rPr lang="en-US" altLang="zh-TW" b="1" dirty="0"/>
              <a:t>64 </a:t>
            </a:r>
            <a:r>
              <a:rPr lang="zh-TW" altLang="en-US" b="1" dirty="0"/>
              <a:t>位 </a:t>
            </a:r>
            <a:r>
              <a:rPr lang="en-US" altLang="zh-TW" b="1" dirty="0"/>
              <a:t>ARM </a:t>
            </a:r>
            <a:r>
              <a:rPr lang="zh-TW" altLang="en-US" b="1" dirty="0"/>
              <a:t>機器代碼，如果您在非 </a:t>
            </a:r>
            <a:r>
              <a:rPr lang="en-US" altLang="zh-TW" b="1" dirty="0"/>
              <a:t>ARM64 </a:t>
            </a:r>
            <a:r>
              <a:rPr lang="zh-TW" altLang="en-US" b="1" dirty="0"/>
              <a:t>環境中進行開發，則需要交叉編譯器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 lvl="1"/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/>
              <a:t>apt install gcc-aarch64-linux-gnu</a:t>
            </a:r>
          </a:p>
          <a:p>
            <a:pPr lvl="1"/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2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/>
              <a:t>Linker</a:t>
            </a: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868" y="2233968"/>
            <a:ext cx="2696858" cy="140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8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 smtClean="0"/>
              <a:t>Assembly</a:t>
            </a:r>
            <a:endParaRPr lang="en-US" altLang="zh-TW" b="1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71" y="2094139"/>
            <a:ext cx="2215674" cy="13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/>
              <a:t>Environment </a:t>
            </a:r>
            <a:r>
              <a:rPr lang="en-US" altLang="zh-TW" b="1" dirty="0" smtClean="0"/>
              <a:t>Test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918524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b="1" dirty="0"/>
              <a:t>Input on your Ubuntu’s </a:t>
            </a:r>
            <a:r>
              <a:rPr lang="en-US" altLang="zh-TW" b="1" dirty="0" smtClean="0"/>
              <a:t>terminal.</a:t>
            </a:r>
          </a:p>
          <a:p>
            <a:pPr lvl="1"/>
            <a:r>
              <a:rPr lang="en-US" altLang="zh-TW" b="1" dirty="0" err="1" smtClean="0"/>
              <a:t>git</a:t>
            </a:r>
            <a:r>
              <a:rPr lang="en-US" altLang="zh-TW" b="1" dirty="0" smtClean="0"/>
              <a:t> </a:t>
            </a:r>
            <a:r>
              <a:rPr lang="en-US" altLang="zh-TW" b="1" dirty="0"/>
              <a:t>clone https://github.com/andykuo8766/2021_HSCC_SummerCourse.git</a:t>
            </a:r>
          </a:p>
          <a:p>
            <a:pPr lvl="1"/>
            <a:r>
              <a:rPr lang="en-US" altLang="zh-TW" b="1" dirty="0"/>
              <a:t>cd 2021_HSCC_SummerCourse/</a:t>
            </a:r>
          </a:p>
          <a:p>
            <a:pPr lvl="1"/>
            <a:r>
              <a:rPr lang="en-US" altLang="zh-TW" b="1" dirty="0"/>
              <a:t>cd Lab_0</a:t>
            </a:r>
            <a:r>
              <a:rPr lang="en-US" altLang="zh-TW" b="1" dirty="0" smtClean="0"/>
              <a:t>/</a:t>
            </a:r>
          </a:p>
          <a:p>
            <a:r>
              <a:rPr lang="en-US" altLang="zh-TW" b="1" dirty="0"/>
              <a:t>From Source Code to Object Files</a:t>
            </a:r>
            <a:endParaRPr lang="en-US" altLang="zh-TW" b="1" dirty="0" smtClean="0"/>
          </a:p>
          <a:p>
            <a:pPr lvl="1"/>
            <a:r>
              <a:rPr lang="en-US" dirty="0"/>
              <a:t>aarch64-linux-gnu-gcc -c </a:t>
            </a:r>
            <a:r>
              <a:rPr lang="en-US" dirty="0" err="1" smtClean="0"/>
              <a:t>a.S</a:t>
            </a:r>
            <a:endParaRPr lang="en-US" dirty="0" smtClean="0"/>
          </a:p>
          <a:p>
            <a:r>
              <a:rPr lang="en-US" altLang="zh-TW" b="1" dirty="0"/>
              <a:t>From Object Files to ELF</a:t>
            </a:r>
            <a:endParaRPr lang="en-US" dirty="0"/>
          </a:p>
          <a:p>
            <a:pPr lvl="1"/>
            <a:r>
              <a:rPr lang="en-US" dirty="0"/>
              <a:t>aarch64-linux-gnu-ld -T </a:t>
            </a:r>
            <a:r>
              <a:rPr lang="en-US" dirty="0" err="1"/>
              <a:t>linker.ld</a:t>
            </a:r>
            <a:r>
              <a:rPr lang="en-US" dirty="0"/>
              <a:t> -o kernel8.elf </a:t>
            </a:r>
            <a:r>
              <a:rPr lang="en-US" dirty="0" err="1" smtClean="0"/>
              <a:t>a.o</a:t>
            </a:r>
            <a:endParaRPr lang="en-US" dirty="0" smtClean="0"/>
          </a:p>
          <a:p>
            <a:r>
              <a:rPr lang="en-US" altLang="zh-TW" b="1" dirty="0"/>
              <a:t>From ELF to Kernel Image</a:t>
            </a:r>
            <a:endParaRPr lang="en-US" dirty="0"/>
          </a:p>
          <a:p>
            <a:pPr lvl="1"/>
            <a:r>
              <a:rPr lang="en-US" dirty="0"/>
              <a:t>aarch64-linux-gnu-objcopy -O binary kernel8.elf </a:t>
            </a:r>
            <a:r>
              <a:rPr lang="en-US" dirty="0" smtClean="0"/>
              <a:t>kernel8.img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s</a:t>
            </a:r>
          </a:p>
          <a:p>
            <a:r>
              <a:rPr lang="en-US" dirty="0" smtClean="0"/>
              <a:t>If environment is right, you will see the same result.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345" y="4274842"/>
            <a:ext cx="5771488" cy="68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Check on </a:t>
            </a:r>
            <a:r>
              <a:rPr lang="en-US" altLang="zh-TW" b="1" dirty="0" err="1" smtClean="0"/>
              <a:t>Qemu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918524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b="1" dirty="0"/>
              <a:t>Input on your Ubuntu’s </a:t>
            </a:r>
            <a:r>
              <a:rPr lang="en-US" altLang="zh-TW" b="1" dirty="0" smtClean="0"/>
              <a:t>terminal.</a:t>
            </a:r>
          </a:p>
          <a:p>
            <a:pPr lvl="1"/>
            <a:r>
              <a:rPr lang="en-US" altLang="zh-TW" b="1" dirty="0"/>
              <a:t>qemu-system-aarch64 -M raspi3 -kernel kernel8.img -display none -d </a:t>
            </a:r>
            <a:r>
              <a:rPr lang="en-US" altLang="zh-TW" b="1" dirty="0" err="1"/>
              <a:t>in_asm</a:t>
            </a:r>
            <a:endParaRPr lang="en-US" altLang="zh-TW" b="1" dirty="0" smtClean="0"/>
          </a:p>
          <a:p>
            <a:r>
              <a:rPr lang="en-US" dirty="0" smtClean="0"/>
              <a:t>If environment is right, you will see the same result.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574" y="2141514"/>
            <a:ext cx="3583557" cy="29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61875"/>
            <a:ext cx="659935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Lab 1 : </a:t>
            </a:r>
            <a:r>
              <a:rPr lang="en-US" altLang="zh-TW" b="1" dirty="0"/>
              <a:t>Hello </a:t>
            </a:r>
            <a:r>
              <a:rPr lang="en-US" altLang="zh-TW" b="1" dirty="0" smtClean="0"/>
              <a:t>World</a:t>
            </a:r>
            <a:endParaRPr lang="en-US" altLang="zh-TW"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9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/>
              <a:t>Simple Shell</a:t>
            </a: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918524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b="1" dirty="0"/>
              <a:t>Input on your Ubuntu’s </a:t>
            </a:r>
            <a:r>
              <a:rPr lang="en-US" altLang="zh-TW" b="1" dirty="0" smtClean="0"/>
              <a:t>terminal.</a:t>
            </a:r>
          </a:p>
          <a:p>
            <a:pPr lvl="1"/>
            <a:r>
              <a:rPr lang="en-US" altLang="zh-TW" b="1" dirty="0" smtClean="0"/>
              <a:t>cd </a:t>
            </a:r>
            <a:r>
              <a:rPr lang="en-US" altLang="zh-TW" b="1" dirty="0"/>
              <a:t>2021_HSCC_SummerCourse/</a:t>
            </a:r>
          </a:p>
          <a:p>
            <a:pPr lvl="1"/>
            <a:r>
              <a:rPr lang="en-US" altLang="zh-TW" b="1" dirty="0"/>
              <a:t>cd </a:t>
            </a:r>
            <a:r>
              <a:rPr lang="en-US" altLang="zh-TW" b="1" dirty="0" smtClean="0"/>
              <a:t>Lab_1/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run</a:t>
            </a:r>
          </a:p>
          <a:p>
            <a:r>
              <a:rPr lang="en-US" dirty="0" smtClean="0"/>
              <a:t>If environment is right, you will see the same result.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25" y="3007000"/>
            <a:ext cx="7747991" cy="118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61875"/>
            <a:ext cx="659935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/>
              <a:t>Raspberry Pi Installation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20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 smtClean="0"/>
              <a:t>Test your shell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918524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b="1" dirty="0"/>
              <a:t>Input on your </a:t>
            </a:r>
            <a:r>
              <a:rPr lang="en-US" altLang="zh-TW" b="1" dirty="0" err="1" smtClean="0"/>
              <a:t>Qemu’s</a:t>
            </a:r>
            <a:r>
              <a:rPr lang="en-US" altLang="zh-TW" b="1" dirty="0" smtClean="0"/>
              <a:t> terminal.</a:t>
            </a:r>
          </a:p>
          <a:p>
            <a:pPr lvl="1"/>
            <a:r>
              <a:rPr lang="en-US" altLang="zh-TW" b="1" dirty="0" smtClean="0"/>
              <a:t>help</a:t>
            </a:r>
          </a:p>
          <a:p>
            <a:pPr lvl="1"/>
            <a:endParaRPr lang="en-US" altLang="zh-TW" b="1" dirty="0"/>
          </a:p>
          <a:p>
            <a:pPr lvl="1"/>
            <a:endParaRPr lang="en-US" altLang="zh-TW" b="1" dirty="0" smtClean="0"/>
          </a:p>
          <a:p>
            <a:pPr lvl="1"/>
            <a:endParaRPr lang="en-US" altLang="zh-TW" b="1" dirty="0"/>
          </a:p>
          <a:p>
            <a:pPr lvl="1"/>
            <a:endParaRPr lang="en-US" altLang="zh-TW" b="1" dirty="0" smtClean="0"/>
          </a:p>
          <a:p>
            <a:pPr lvl="1"/>
            <a:endParaRPr lang="en-US" altLang="zh-TW" b="1" dirty="0"/>
          </a:p>
          <a:p>
            <a:pPr lvl="1"/>
            <a:endParaRPr lang="en-US" altLang="zh-TW" b="1" dirty="0" smtClean="0"/>
          </a:p>
          <a:p>
            <a:pPr marL="596900" lvl="1" indent="0">
              <a:buNone/>
            </a:pPr>
            <a:endParaRPr lang="en-US" altLang="zh-TW" b="1" dirty="0" smtClean="0"/>
          </a:p>
          <a:p>
            <a:pPr lvl="1"/>
            <a:r>
              <a:rPr lang="en-US" altLang="zh-TW" b="1" dirty="0" smtClean="0"/>
              <a:t>hello</a:t>
            </a:r>
          </a:p>
          <a:p>
            <a:pPr marL="596900" lvl="1" indent="0">
              <a:buNone/>
            </a:pPr>
            <a:endParaRPr lang="en-US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20" y="1865514"/>
            <a:ext cx="4624252" cy="14168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20" y="3516784"/>
            <a:ext cx="1476581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/>
              <a:t>Interact with Rpi3</a:t>
            </a: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918524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b="1" dirty="0" smtClean="0"/>
              <a:t>Install screen.</a:t>
            </a:r>
          </a:p>
          <a:p>
            <a:pPr lvl="1"/>
            <a:r>
              <a:rPr lang="en-US" altLang="zh-TW" b="1" dirty="0" err="1"/>
              <a:t>sudo</a:t>
            </a:r>
            <a:r>
              <a:rPr lang="en-US" altLang="zh-TW" b="1" dirty="0"/>
              <a:t> apt install </a:t>
            </a:r>
            <a:r>
              <a:rPr lang="en-US" altLang="zh-TW" b="1" dirty="0" smtClean="0"/>
              <a:t>screen</a:t>
            </a:r>
          </a:p>
          <a:p>
            <a:r>
              <a:rPr lang="en-US" altLang="zh-TW" b="1" dirty="0" smtClean="0"/>
              <a:t>use </a:t>
            </a:r>
            <a:r>
              <a:rPr lang="en-US" altLang="zh-TW" b="1" dirty="0"/>
              <a:t>Win32DiskImager(</a:t>
            </a:r>
            <a:r>
              <a:rPr lang="en-US" altLang="zh-TW" b="1" dirty="0">
                <a:hlinkClick r:id="rId3"/>
              </a:rPr>
              <a:t>https://sourceforge.net/projects/win32diskimager/)</a:t>
            </a:r>
            <a:endParaRPr lang="en-US" altLang="zh-TW" b="1" dirty="0" smtClean="0"/>
          </a:p>
          <a:p>
            <a:pPr lvl="1"/>
            <a:endParaRPr lang="en-US" altLang="zh-TW" b="1" dirty="0"/>
          </a:p>
          <a:p>
            <a:pPr lvl="1"/>
            <a:endParaRPr lang="en-US" altLang="zh-TW" b="1" dirty="0" smtClean="0"/>
          </a:p>
          <a:p>
            <a:pPr marL="596900" lvl="1" indent="0">
              <a:buNone/>
            </a:pPr>
            <a:endParaRPr lang="en-US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32" y="2237019"/>
            <a:ext cx="2833503" cy="198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/>
              <a:t>Interact with </a:t>
            </a:r>
            <a:r>
              <a:rPr lang="en-US" altLang="zh-TW" b="1" dirty="0" smtClean="0"/>
              <a:t>Rpi3(Cont.)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0" y="1220214"/>
            <a:ext cx="9185247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smtClean="0"/>
              <a:t>Put your </a:t>
            </a:r>
            <a:r>
              <a:rPr lang="en-US" altLang="zh-TW" dirty="0"/>
              <a:t>kernel image into the FAT partition.</a:t>
            </a:r>
            <a:endParaRPr lang="en-US" altLang="zh-TW" b="1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61" y="1940376"/>
            <a:ext cx="6800913" cy="156749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81558" y="3141344"/>
            <a:ext cx="620295" cy="114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097238" y="2666973"/>
            <a:ext cx="706922" cy="114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endCxn id="8" idx="3"/>
          </p:cNvCxnSpPr>
          <p:nvPr/>
        </p:nvCxnSpPr>
        <p:spPr>
          <a:xfrm flipH="1" flipV="1">
            <a:off x="2804160" y="2724124"/>
            <a:ext cx="3377398" cy="47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677" y="3954276"/>
            <a:ext cx="3583239" cy="1067348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3477142" y="3615807"/>
            <a:ext cx="287154" cy="274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4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/>
              <a:t>Interact with </a:t>
            </a:r>
            <a:r>
              <a:rPr lang="en-US" altLang="zh-TW" b="1" dirty="0" smtClean="0"/>
              <a:t>Rpi3(Cont.)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1" y="1220214"/>
            <a:ext cx="7677794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smtClean="0"/>
              <a:t>Put your SD card into Pi.</a:t>
            </a:r>
          </a:p>
          <a:p>
            <a:r>
              <a:rPr lang="en-US" altLang="zh-TW" dirty="0"/>
              <a:t>Plug in the UART to USB converter to your host </a:t>
            </a:r>
            <a:r>
              <a:rPr lang="en-US" altLang="zh-TW" dirty="0" smtClean="0"/>
              <a:t>machine. </a:t>
            </a:r>
          </a:p>
          <a:p>
            <a:r>
              <a:rPr lang="en-US" altLang="zh-TW" dirty="0" smtClean="0"/>
              <a:t>Chose Connect to a virtual machine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Connect TX, RX, GND to the corresponding pins on rpi3, and turn on your rpi3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574" y="2276911"/>
            <a:ext cx="2741327" cy="12993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574" y="3966895"/>
            <a:ext cx="2574708" cy="9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b="1" dirty="0"/>
              <a:t>Interact with </a:t>
            </a:r>
            <a:r>
              <a:rPr lang="en-US" altLang="zh-TW" b="1" dirty="0" smtClean="0"/>
              <a:t>Rpi3(Cont.)</a:t>
            </a:r>
            <a:endParaRPr lang="en-US" altLang="zh-TW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74321" y="1220214"/>
            <a:ext cx="7677794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smtClean="0"/>
              <a:t>Input on terminal.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screen /dev/ttyUSB0 </a:t>
            </a:r>
            <a:r>
              <a:rPr lang="en-US" altLang="zh-TW" dirty="0" smtClean="0"/>
              <a:t>115200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/>
              <a:t>If environment is right, you will see the same result.</a:t>
            </a:r>
          </a:p>
          <a:p>
            <a:endParaRPr lang="en-US" altLang="zh-TW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245" y="1865514"/>
            <a:ext cx="3241479" cy="125592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245" y="3648076"/>
            <a:ext cx="2216789" cy="88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" sz="8000" b="1" i="0" u="none" strike="noStrike" cap="none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Thanks!</a:t>
            </a:r>
            <a:endParaRPr sz="8000" b="1" i="0" u="none" strike="noStrike" cap="none" dirty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b="1" dirty="0" smtClean="0"/>
              <a:t>Prepare</a:t>
            </a:r>
            <a:endParaRPr lang="en-US" altLang="zh-TW" sz="3600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330362" y="1414248"/>
            <a:ext cx="6883561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Raspberry Pi</a:t>
            </a:r>
          </a:p>
          <a:p>
            <a:pPr lvl="0"/>
            <a:r>
              <a:rPr lang="en-US" dirty="0" smtClean="0"/>
              <a:t>SD card</a:t>
            </a:r>
          </a:p>
          <a:p>
            <a:pPr lvl="0"/>
            <a:r>
              <a:rPr lang="en-US" dirty="0" smtClean="0"/>
              <a:t>USB-TTL Cable</a:t>
            </a:r>
          </a:p>
          <a:p>
            <a:pPr lvl="0"/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55" y="435696"/>
            <a:ext cx="4210268" cy="24172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655" y="3126034"/>
            <a:ext cx="3180807" cy="159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b="1" dirty="0" smtClean="0"/>
              <a:t>Install</a:t>
            </a:r>
            <a:endParaRPr lang="en-US" altLang="zh-TW" sz="3600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844424" y="1648086"/>
            <a:ext cx="6883561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b="1" dirty="0"/>
              <a:t>Raspberry Pi </a:t>
            </a:r>
            <a:r>
              <a:rPr lang="en-US" altLang="zh-TW" b="1" dirty="0" smtClean="0"/>
              <a:t>Imager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https://www.raspberrypi.org/software/</a:t>
            </a:r>
            <a:endParaRPr lang="en-US" dirty="0"/>
          </a:p>
          <a:p>
            <a:r>
              <a:rPr lang="en-US" altLang="zh-TW" dirty="0"/>
              <a:t>SD Formatter </a:t>
            </a:r>
            <a:endParaRPr lang="en-US" altLang="zh-TW" dirty="0" smtClean="0"/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://www.sdcard.org/downloads/formatter/</a:t>
            </a:r>
            <a:endParaRPr lang="en-US" dirty="0"/>
          </a:p>
          <a:p>
            <a:pPr lvl="0"/>
            <a:r>
              <a:rPr lang="en-US" altLang="zh-TW" dirty="0"/>
              <a:t>Notepad ++ </a:t>
            </a:r>
          </a:p>
          <a:p>
            <a:pPr lvl="1"/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://notepad-plus-plus.org/downloads/</a:t>
            </a:r>
            <a:endParaRPr lang="en-US" altLang="zh-TW" dirty="0"/>
          </a:p>
          <a:p>
            <a:pPr lvl="0"/>
            <a:r>
              <a:rPr lang="en-US" altLang="zh-TW" dirty="0"/>
              <a:t>USB TTL driver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6"/>
              </a:rPr>
              <a:t>http</a:t>
            </a:r>
            <a:r>
              <a:rPr lang="en-US" altLang="zh-TW" dirty="0">
                <a:hlinkClick r:id="rId6"/>
              </a:rPr>
              <a:t>://www.prolific.com.tw/US/ShowProduct.aspx?p_id=225&amp;pcid=41</a:t>
            </a:r>
            <a:endParaRPr lang="en-US" altLang="zh-TW" dirty="0" smtClean="0"/>
          </a:p>
          <a:p>
            <a:pPr lvl="0"/>
            <a:r>
              <a:rPr lang="en-US" altLang="zh-TW" dirty="0" err="1" smtClean="0"/>
              <a:t>MobaXterm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7"/>
              </a:rPr>
              <a:t>https</a:t>
            </a:r>
            <a:r>
              <a:rPr lang="en-US" altLang="zh-TW" dirty="0">
                <a:hlinkClick r:id="rId7"/>
              </a:rPr>
              <a:t>://mobaxterm.mobatek.net/download.html</a:t>
            </a:r>
            <a:endParaRPr lang="en-US" altLang="zh-TW" dirty="0" smtClean="0"/>
          </a:p>
          <a:p>
            <a:pPr lvl="0"/>
            <a:endParaRPr lang="en-US" dirty="0"/>
          </a:p>
          <a:p>
            <a:pPr lvl="0"/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79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b="1" dirty="0" smtClean="0"/>
              <a:t>Step 1</a:t>
            </a:r>
            <a:endParaRPr lang="en-US" altLang="zh-TW" sz="3600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63880" y="1538358"/>
            <a:ext cx="6883561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If the micro SD is used before, use SD Card Formatter to erase it!!</a:t>
            </a:r>
            <a:endParaRPr lang="en-US" dirty="0"/>
          </a:p>
          <a:p>
            <a:pPr lvl="0"/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114" y="2210235"/>
            <a:ext cx="3158793" cy="270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b="1" dirty="0" smtClean="0"/>
              <a:t>Step 2</a:t>
            </a:r>
            <a:endParaRPr lang="en-US" altLang="zh-TW" sz="3600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63880" y="1538358"/>
            <a:ext cx="6883561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b="1" dirty="0"/>
              <a:t>Run Raspberry Pi </a:t>
            </a:r>
            <a:r>
              <a:rPr lang="en-US" altLang="zh-TW" b="1" dirty="0" smtClean="0"/>
              <a:t>Imager</a:t>
            </a:r>
          </a:p>
          <a:p>
            <a:r>
              <a:rPr lang="en-US" altLang="zh-TW" dirty="0"/>
              <a:t>Insert your SD card into the card reader and connect to the </a:t>
            </a:r>
            <a:r>
              <a:rPr lang="en-US" altLang="zh-TW" dirty="0" smtClean="0"/>
              <a:t>computer</a:t>
            </a:r>
          </a:p>
          <a:p>
            <a:r>
              <a:rPr lang="en-US" altLang="zh-TW" dirty="0"/>
              <a:t>Then select the OS and the installed </a:t>
            </a:r>
            <a:r>
              <a:rPr lang="en-US" altLang="zh-TW" dirty="0" smtClean="0"/>
              <a:t>disk(SD card)</a:t>
            </a:r>
          </a:p>
          <a:p>
            <a:r>
              <a:rPr lang="en-US" altLang="zh-TW" dirty="0" smtClean="0"/>
              <a:t>WRITE</a:t>
            </a:r>
            <a:endParaRPr lang="zh-TW" altLang="en-US" b="1" dirty="0"/>
          </a:p>
          <a:p>
            <a:pPr lvl="0"/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50" name="Picture 2" descr="Raspberry Pi Imag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45" y="3030100"/>
            <a:ext cx="2729583" cy="180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spberry Pi Imager Successfu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359" y="3030100"/>
            <a:ext cx="2729583" cy="180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805902" y="4122638"/>
            <a:ext cx="794221" cy="235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2016905" y="2790226"/>
            <a:ext cx="1013678" cy="133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06574" y="768948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b="1" dirty="0" smtClean="0"/>
              <a:t>Step 3</a:t>
            </a:r>
            <a:endParaRPr lang="en-US" altLang="zh-TW" sz="3600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63880" y="1538358"/>
            <a:ext cx="6883561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Modify boot up </a:t>
            </a:r>
            <a:r>
              <a:rPr lang="en-US" altLang="zh-TW" dirty="0" smtClean="0"/>
              <a:t>settings</a:t>
            </a:r>
          </a:p>
          <a:p>
            <a:r>
              <a:rPr lang="en-US" altLang="zh-TW" dirty="0"/>
              <a:t>Add two lines below at the bottom of the file “config.txt” under the root directory on </a:t>
            </a:r>
            <a:r>
              <a:rPr lang="en-US" altLang="zh-TW" dirty="0" smtClean="0"/>
              <a:t>SD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card.connect</a:t>
            </a:r>
            <a:r>
              <a:rPr lang="en-US" altLang="zh-TW" dirty="0" smtClean="0"/>
              <a:t> </a:t>
            </a:r>
            <a:r>
              <a:rPr lang="en-US" altLang="zh-TW" dirty="0"/>
              <a:t>Raspberry Pi can skip this step.</a:t>
            </a:r>
          </a:p>
          <a:p>
            <a:pPr lvl="1"/>
            <a:r>
              <a:rPr lang="en-US" altLang="zh-TW" dirty="0" err="1" smtClean="0"/>
              <a:t>force_turbo</a:t>
            </a:r>
            <a:r>
              <a:rPr lang="en-US" altLang="zh-TW" dirty="0" smtClean="0"/>
              <a:t>=1 </a:t>
            </a:r>
            <a:r>
              <a:rPr lang="en-US" altLang="zh-TW" dirty="0"/>
              <a:t>(force the CPU maintain the frequency at 1.4G)</a:t>
            </a:r>
          </a:p>
          <a:p>
            <a:pPr lvl="1"/>
            <a:r>
              <a:rPr lang="en-US" altLang="zh-TW" dirty="0" err="1" smtClean="0"/>
              <a:t>dtoverlay</a:t>
            </a:r>
            <a:r>
              <a:rPr lang="en-US" altLang="zh-TW" dirty="0" smtClean="0"/>
              <a:t>=pi3-disable-bt </a:t>
            </a:r>
            <a:r>
              <a:rPr lang="en-US" altLang="zh-TW" dirty="0"/>
              <a:t>(disable built-in </a:t>
            </a:r>
            <a:r>
              <a:rPr lang="en-US" altLang="zh-TW" dirty="0" err="1"/>
              <a:t>bluetooth</a:t>
            </a:r>
            <a:r>
              <a:rPr lang="en-US" altLang="zh-TW" dirty="0"/>
              <a:t>)</a:t>
            </a:r>
          </a:p>
          <a:p>
            <a:pPr marL="139700" lvl="0" indent="0"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89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364942" y="97525"/>
            <a:ext cx="704554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b="1" dirty="0" smtClean="0"/>
              <a:t>Step 4</a:t>
            </a:r>
            <a:endParaRPr lang="en-US" altLang="zh-TW" sz="3600" b="1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496696" y="742825"/>
            <a:ext cx="6883561" cy="374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Plug the USB-TTL cable into the USB port on the </a:t>
            </a:r>
            <a:r>
              <a:rPr lang="en-US" altLang="zh-TW" dirty="0" smtClean="0"/>
              <a:t>PC</a:t>
            </a:r>
          </a:p>
          <a:p>
            <a:r>
              <a:rPr lang="en-US" altLang="zh-TW" dirty="0"/>
              <a:t>Find the COM port number </a:t>
            </a:r>
            <a:r>
              <a:rPr lang="en-US" altLang="zh-TW" dirty="0" smtClean="0"/>
              <a:t>in </a:t>
            </a:r>
            <a:r>
              <a:rPr lang="en-US" altLang="zh-TW" dirty="0"/>
              <a:t>the “device manager”</a:t>
            </a:r>
          </a:p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MobaXterm</a:t>
            </a:r>
            <a:endParaRPr lang="en-US" altLang="zh-TW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30" y="2011314"/>
            <a:ext cx="5057073" cy="29971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09544" y="3224784"/>
            <a:ext cx="1121664" cy="176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3246120" y="1388125"/>
            <a:ext cx="262890" cy="182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491474" y="3230954"/>
            <a:ext cx="613907" cy="176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5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1331</Words>
  <Application>Microsoft Office PowerPoint</Application>
  <PresentationFormat>如螢幕大小 (16:9)</PresentationFormat>
  <Paragraphs>207</Paragraphs>
  <Slides>35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微軟正黑體</vt:lpstr>
      <vt:lpstr>Helvetica Neue</vt:lpstr>
      <vt:lpstr>Nixie One</vt:lpstr>
      <vt:lpstr>新細明體</vt:lpstr>
      <vt:lpstr>Arial</vt:lpstr>
      <vt:lpstr>Wingdings</vt:lpstr>
      <vt:lpstr>Imogen template</vt:lpstr>
      <vt:lpstr>Bare Metal Programming on Pi  July 21, 2020  Speaker : 郭紘安</vt:lpstr>
      <vt:lpstr>Outline</vt:lpstr>
      <vt:lpstr>Raspberry Pi Installation</vt:lpstr>
      <vt:lpstr>Prepare</vt:lpstr>
      <vt:lpstr>Install</vt:lpstr>
      <vt:lpstr>Step 1</vt:lpstr>
      <vt:lpstr>Step 2</vt:lpstr>
      <vt:lpstr>Step 3</vt:lpstr>
      <vt:lpstr>Step 4</vt:lpstr>
      <vt:lpstr>Step 5</vt:lpstr>
      <vt:lpstr>Step 6</vt:lpstr>
      <vt:lpstr>Boot</vt:lpstr>
      <vt:lpstr>Raspberry Pi 開機</vt:lpstr>
      <vt:lpstr>Boot sequence</vt:lpstr>
      <vt:lpstr>Exception and Interrupt</vt:lpstr>
      <vt:lpstr>Exception Levels</vt:lpstr>
      <vt:lpstr>Exception and Interrupt</vt:lpstr>
      <vt:lpstr>Exception and Interrupt</vt:lpstr>
      <vt:lpstr>Exception Vectors</vt:lpstr>
      <vt:lpstr>Vector Table</vt:lpstr>
      <vt:lpstr>Lab 0 : Environment Setup</vt:lpstr>
      <vt:lpstr>Install tools</vt:lpstr>
      <vt:lpstr>Cross Compiler</vt:lpstr>
      <vt:lpstr>Linker</vt:lpstr>
      <vt:lpstr>Assembly</vt:lpstr>
      <vt:lpstr>Environment Test</vt:lpstr>
      <vt:lpstr>Check on Qemu</vt:lpstr>
      <vt:lpstr>Lab 1 : Hello World</vt:lpstr>
      <vt:lpstr>Simple Shell</vt:lpstr>
      <vt:lpstr>Test your shell</vt:lpstr>
      <vt:lpstr>Interact with Rpi3</vt:lpstr>
      <vt:lpstr>Interact with Rpi3(Cont.)</vt:lpstr>
      <vt:lpstr>Interact with Rpi3(Cont.)</vt:lpstr>
      <vt:lpstr>Interact with Rpi3(Cont.)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 Metal Programming on Pi</dc:title>
  <dc:creator>Andy</dc:creator>
  <cp:lastModifiedBy>Andy Kuo</cp:lastModifiedBy>
  <cp:revision>34</cp:revision>
  <dcterms:modified xsi:type="dcterms:W3CDTF">2021-07-21T03:46:38Z</dcterms:modified>
</cp:coreProperties>
</file>