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7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3" r:id="rId4"/>
    <p:sldId id="258" r:id="rId5"/>
    <p:sldId id="271" r:id="rId6"/>
    <p:sldId id="1693" r:id="rId7"/>
    <p:sldId id="264" r:id="rId8"/>
    <p:sldId id="1691" r:id="rId9"/>
    <p:sldId id="1692" r:id="rId10"/>
    <p:sldId id="265" r:id="rId11"/>
    <p:sldId id="272" r:id="rId12"/>
    <p:sldId id="1690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 伟" initials="林" lastIdx="1" clrIdx="0">
    <p:extLst>
      <p:ext uri="{19B8F6BF-5375-455C-9EA6-DF929625EA0E}">
        <p15:presenceInfo xmlns:p15="http://schemas.microsoft.com/office/powerpoint/2012/main" userId="8503893d800186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6201" autoAdjust="0"/>
  </p:normalViewPr>
  <p:slideViewPr>
    <p:cSldViewPr snapToGrid="0">
      <p:cViewPr>
        <p:scale>
          <a:sx n="75" d="100"/>
          <a:sy n="75" d="100"/>
        </p:scale>
        <p:origin x="208" y="-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DE4774FD-CA84-4334-A5E6-4018CC8F8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6" y="2877828"/>
            <a:ext cx="1085056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1BC89B0-625D-43E6-B3D9-96B6348F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6" y="1786122"/>
            <a:ext cx="10850562" cy="107260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3CF7FF-9841-453A-8D11-A8042CB0D3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6" y="4052304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B30B88CF-5CF5-40AB-A59C-05AF2340E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4348575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EB21F71-7218-4FD8-ABCC-48727071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269" y="21063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9F0CF5A-B131-4349-8F42-32CB3037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3385" y="30017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>
            <a:extLst>
              <a:ext uri="{FF2B5EF4-FFF2-40B4-BE49-F238E27FC236}">
                <a16:creationId xmlns:a16="http://schemas.microsoft.com/office/drawing/2014/main" id="{F021CB09-2624-4284-AFC6-0124B76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783C9B21-C950-4BB2-8D5A-8D24BC99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74383B9E-1B45-4B85-959B-1AF9865E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5">
            <a:extLst>
              <a:ext uri="{FF2B5EF4-FFF2-40B4-BE49-F238E27FC236}">
                <a16:creationId xmlns:a16="http://schemas.microsoft.com/office/drawing/2014/main" id="{09678C7F-4932-45D0-B060-27F796ED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>
            <a:extLst>
              <a:ext uri="{FF2B5EF4-FFF2-40B4-BE49-F238E27FC236}">
                <a16:creationId xmlns:a16="http://schemas.microsoft.com/office/drawing/2014/main" id="{BF34A00D-273C-4CDA-9216-5588AB015D2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418E05-6741-489F-BC17-B35692DAB7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BD9754C-2EB9-4F25-A6A6-BC54AF85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FE0A611-686D-4957-B01C-FA73655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7B408F-7D37-4BBC-9EBF-42E53956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3DCF18F-1C52-4FAC-8ABB-3B8FEFDBDB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66581" y="1807491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3573A750-9A1A-4E4F-BB95-77AF14ED7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6581" y="41137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980AC26D-505D-4F35-96F2-8E856207F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6582" y="3817456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C275-985E-45AD-860F-39764B073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6E8A6F-5490-408C-8C53-2F6FF0E0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3F001-13E7-4974-B329-DB5883BD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927F79-CA31-477B-A081-7FA1A46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31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7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ED2FF44A-F9A2-4734-B9FC-7C1F743F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236A47E-D89B-44EB-9BF9-7FB07A28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90EC732-A8F9-4A9A-AC20-F97FE80F7E3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B202BAAB-B381-4751-972E-4B7523C1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7D59A130-CDC7-49D3-9E11-DF24A274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F3C11EF-40A7-4E60-85E3-29F5F570C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5" r:id="rId5"/>
    <p:sldLayoutId id="2147483661" r:id="rId6"/>
    <p:sldLayoutId id="2147483666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GumBalls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林伟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161220078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8B951-E90F-4AC6-98E3-F2D2848E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游戏涉及知识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C3633F-FE0F-4284-96A0-99B87CF9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063795-86ED-4041-B93C-248841297898}"/>
              </a:ext>
            </a:extLst>
          </p:cNvPr>
          <p:cNvSpPr txBox="1"/>
          <p:nvPr/>
        </p:nvSpPr>
        <p:spPr>
          <a:xfrm>
            <a:off x="760396" y="1596646"/>
            <a:ext cx="767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SpriteKit</a:t>
            </a:r>
            <a:r>
              <a:rPr lang="zh-CN" altLang="en-US" dirty="0"/>
              <a:t>：游戏场景创建，创建角色、地板、背包等各个属性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7F32AD-4399-4929-807F-FC2FD4964ECC}"/>
              </a:ext>
            </a:extLst>
          </p:cNvPr>
          <p:cNvSpPr txBox="1"/>
          <p:nvPr/>
        </p:nvSpPr>
        <p:spPr>
          <a:xfrm>
            <a:off x="743151" y="2533924"/>
            <a:ext cx="770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SKScene</a:t>
            </a:r>
            <a:r>
              <a:rPr lang="zh-CN" altLang="en-US" dirty="0"/>
              <a:t>：创建游戏场景，控制游戏场景的响应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201DCA-BAEB-45B1-A73E-93D7C6FA80E7}"/>
              </a:ext>
            </a:extLst>
          </p:cNvPr>
          <p:cNvSpPr txBox="1"/>
          <p:nvPr/>
        </p:nvSpPr>
        <p:spPr>
          <a:xfrm>
            <a:off x="760396" y="3471202"/>
            <a:ext cx="759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SKSpriteNode</a:t>
            </a:r>
            <a:r>
              <a:rPr lang="zh-CN" altLang="en-US" dirty="0"/>
              <a:t>：游戏精灵的创建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FE28BD-8A14-4007-AF03-312EEE73C920}"/>
              </a:ext>
            </a:extLst>
          </p:cNvPr>
          <p:cNvSpPr txBox="1"/>
          <p:nvPr/>
        </p:nvSpPr>
        <p:spPr>
          <a:xfrm>
            <a:off x="743151" y="4408480"/>
            <a:ext cx="759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SKAction</a:t>
            </a:r>
            <a:r>
              <a:rPr lang="zh-CN" altLang="en-US" dirty="0"/>
              <a:t>：游戏动作，游戏音乐，游戏动画的创建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28F9AB-CC4C-4647-AAE7-E94D99C1BE20}"/>
              </a:ext>
            </a:extLst>
          </p:cNvPr>
          <p:cNvSpPr txBox="1"/>
          <p:nvPr/>
        </p:nvSpPr>
        <p:spPr>
          <a:xfrm>
            <a:off x="743151" y="5345758"/>
            <a:ext cx="759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NSUserDefaults</a:t>
            </a:r>
            <a:r>
              <a:rPr lang="zh-CN" altLang="en-US" dirty="0"/>
              <a:t>：游戏数据的储存以及读取</a:t>
            </a:r>
          </a:p>
        </p:txBody>
      </p:sp>
    </p:spTree>
    <p:extLst>
      <p:ext uri="{BB962C8B-B14F-4D97-AF65-F5344CB8AC3E}">
        <p14:creationId xmlns:p14="http://schemas.microsoft.com/office/powerpoint/2010/main" val="352645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6" y="2341527"/>
            <a:ext cx="10850562" cy="1072602"/>
          </a:xfrm>
        </p:spPr>
        <p:txBody>
          <a:bodyPr>
            <a:normAutofit/>
          </a:bodyPr>
          <a:lstStyle/>
          <a:p>
            <a:r>
              <a:rPr lang="en-US" altLang="zh-CN" dirty="0"/>
              <a:t>Thank you</a:t>
            </a:r>
            <a:r>
              <a:rPr lang="zh-CN" altLang="en-US" dirty="0"/>
              <a:t>！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5415181" y="5900355"/>
            <a:ext cx="10850562" cy="296271"/>
          </a:xfrm>
        </p:spPr>
        <p:txBody>
          <a:bodyPr/>
          <a:lstStyle/>
          <a:p>
            <a:r>
              <a:rPr lang="zh-CN" altLang="en-US" dirty="0"/>
              <a:t>林伟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415181" y="6196626"/>
            <a:ext cx="10850562" cy="296271"/>
          </a:xfrm>
        </p:spPr>
        <p:txBody>
          <a:bodyPr/>
          <a:lstStyle/>
          <a:p>
            <a:r>
              <a:rPr lang="en-US" altLang="zh-CN" dirty="0"/>
              <a:t>161220078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73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418bd0d-ef37-4f33-8101-40ac10f121f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EEDC0FF-25D3-48A8-A699-1E7051C6C2E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3950"/>
            <a:ext cx="10850563" cy="5019675"/>
            <a:chOff x="669925" y="1123950"/>
            <a:chExt cx="10850563" cy="5019675"/>
          </a:xfrm>
        </p:grpSpPr>
        <p:grpSp>
          <p:nvGrpSpPr>
            <p:cNvPr id="3" name="ïsḷíḍê">
              <a:extLst>
                <a:ext uri="{FF2B5EF4-FFF2-40B4-BE49-F238E27FC236}">
                  <a16:creationId xmlns:a16="http://schemas.microsoft.com/office/drawing/2014/main" id="{6420B678-690F-431B-A366-EB214B14BB0A}"/>
                </a:ext>
              </a:extLst>
            </p:cNvPr>
            <p:cNvGrpSpPr/>
            <p:nvPr/>
          </p:nvGrpSpPr>
          <p:grpSpPr>
            <a:xfrm>
              <a:off x="669925" y="2041409"/>
              <a:ext cx="3251006" cy="2926464"/>
              <a:chOff x="1006669" y="2157562"/>
              <a:chExt cx="3251006" cy="2926464"/>
            </a:xfrm>
          </p:grpSpPr>
          <p:sp>
            <p:nvSpPr>
              <p:cNvPr id="34" name="íSľíďé">
                <a:extLst>
                  <a:ext uri="{FF2B5EF4-FFF2-40B4-BE49-F238E27FC236}">
                    <a16:creationId xmlns:a16="http://schemas.microsoft.com/office/drawing/2014/main" id="{71AE357A-D800-4410-82A4-44193808AA67}"/>
                  </a:ext>
                </a:extLst>
              </p:cNvPr>
              <p:cNvSpPr/>
              <p:nvPr/>
            </p:nvSpPr>
            <p:spPr>
              <a:xfrm>
                <a:off x="1006669" y="2157562"/>
                <a:ext cx="3251006" cy="2926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91" y="0"/>
                    </a:moveTo>
                    <a:cubicBezTo>
                      <a:pt x="14962" y="0"/>
                      <a:pt x="19247" y="4690"/>
                      <a:pt x="19375" y="10530"/>
                    </a:cubicBezTo>
                    <a:lnTo>
                      <a:pt x="21600" y="10530"/>
                    </a:lnTo>
                    <a:lnTo>
                      <a:pt x="18065" y="16006"/>
                    </a:lnTo>
                    <a:lnTo>
                      <a:pt x="14627" y="10530"/>
                    </a:lnTo>
                    <a:lnTo>
                      <a:pt x="16952" y="10530"/>
                    </a:lnTo>
                    <a:cubicBezTo>
                      <a:pt x="16825" y="6181"/>
                      <a:pt x="13624" y="2699"/>
                      <a:pt x="9691" y="2699"/>
                    </a:cubicBezTo>
                    <a:cubicBezTo>
                      <a:pt x="5677" y="2699"/>
                      <a:pt x="2423" y="6327"/>
                      <a:pt x="2423" y="10799"/>
                    </a:cubicBezTo>
                    <a:cubicBezTo>
                      <a:pt x="2423" y="15273"/>
                      <a:pt x="5677" y="18901"/>
                      <a:pt x="9691" y="18901"/>
                    </a:cubicBezTo>
                    <a:cubicBezTo>
                      <a:pt x="11300" y="18901"/>
                      <a:pt x="12788" y="18315"/>
                      <a:pt x="13991" y="17329"/>
                    </a:cubicBezTo>
                    <a:lnTo>
                      <a:pt x="15657" y="19310"/>
                    </a:lnTo>
                    <a:cubicBezTo>
                      <a:pt x="14013" y="20745"/>
                      <a:pt x="11941" y="21600"/>
                      <a:pt x="9691" y="21600"/>
                    </a:cubicBezTo>
                    <a:cubicBezTo>
                      <a:pt x="4339" y="21600"/>
                      <a:pt x="0" y="16766"/>
                      <a:pt x="0" y="10799"/>
                    </a:cubicBezTo>
                    <a:cubicBezTo>
                      <a:pt x="0" y="4836"/>
                      <a:pt x="4339" y="0"/>
                      <a:pt x="969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ṥḻïďè">
                <a:extLst>
                  <a:ext uri="{FF2B5EF4-FFF2-40B4-BE49-F238E27FC236}">
                    <a16:creationId xmlns:a16="http://schemas.microsoft.com/office/drawing/2014/main" id="{18966605-AF3B-4410-AF70-7329EEE3A996}"/>
                  </a:ext>
                </a:extLst>
              </p:cNvPr>
              <p:cNvSpPr/>
              <p:nvPr/>
            </p:nvSpPr>
            <p:spPr>
              <a:xfrm>
                <a:off x="1813180" y="3009283"/>
                <a:ext cx="1262285" cy="12631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</a:rPr>
                  <a:t>CONTENT</a:t>
                </a:r>
                <a:endParaRPr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" name="is1íḓè">
              <a:extLst>
                <a:ext uri="{FF2B5EF4-FFF2-40B4-BE49-F238E27FC236}">
                  <a16:creationId xmlns:a16="http://schemas.microsoft.com/office/drawing/2014/main" id="{C906D028-70AA-40D7-8AFC-B8E6EDBFB414}"/>
                </a:ext>
              </a:extLst>
            </p:cNvPr>
            <p:cNvGrpSpPr/>
            <p:nvPr/>
          </p:nvGrpSpPr>
          <p:grpSpPr>
            <a:xfrm>
              <a:off x="4071000" y="1185888"/>
              <a:ext cx="3389923" cy="2034394"/>
              <a:chOff x="4071000" y="1185888"/>
              <a:chExt cx="3389923" cy="2034394"/>
            </a:xfrm>
          </p:grpSpPr>
          <p:sp>
            <p:nvSpPr>
              <p:cNvPr id="28" name="iṡ1iḑe" title="ry6MHxwOH8WsTKLSa514qPVJnvhhWFnRDjZGIbRZNsFBp">
                <a:extLst>
                  <a:ext uri="{FF2B5EF4-FFF2-40B4-BE49-F238E27FC236}">
                    <a16:creationId xmlns:a16="http://schemas.microsoft.com/office/drawing/2014/main" id="{3CA4BC40-6E1F-4FA8-89C7-701EEE5E63F3}"/>
                  </a:ext>
                </a:extLst>
              </p:cNvPr>
              <p:cNvSpPr/>
              <p:nvPr/>
            </p:nvSpPr>
            <p:spPr bwMode="auto">
              <a:xfrm>
                <a:off x="4988442" y="1380416"/>
                <a:ext cx="1644426" cy="1155539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64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ṥlîḍè">
                <a:extLst>
                  <a:ext uri="{FF2B5EF4-FFF2-40B4-BE49-F238E27FC236}">
                    <a16:creationId xmlns:a16="http://schemas.microsoft.com/office/drawing/2014/main" id="{415C4121-02D4-4243-85C2-44CCA4BFF5A0}"/>
                  </a:ext>
                </a:extLst>
              </p:cNvPr>
              <p:cNvSpPr/>
              <p:nvPr/>
            </p:nvSpPr>
            <p:spPr>
              <a:xfrm>
                <a:off x="5225961" y="2074468"/>
                <a:ext cx="1080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šļiḍé">
                <a:extLst>
                  <a:ext uri="{FF2B5EF4-FFF2-40B4-BE49-F238E27FC236}">
                    <a16:creationId xmlns:a16="http://schemas.microsoft.com/office/drawing/2014/main" id="{7DE3274E-9EE1-4D2B-85C0-053A9DC3E133}"/>
                  </a:ext>
                </a:extLst>
              </p:cNvPr>
              <p:cNvSpPr txBox="1"/>
              <p:nvPr/>
            </p:nvSpPr>
            <p:spPr>
              <a:xfrm>
                <a:off x="5409811" y="1185888"/>
                <a:ext cx="712301" cy="923293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anchor="ctr" anchorCtr="0">
                <a:norm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1</a:t>
                </a:r>
              </a:p>
            </p:txBody>
          </p:sp>
          <p:grpSp>
            <p:nvGrpSpPr>
              <p:cNvPr id="31" name="îṥ1ïḑe">
                <a:extLst>
                  <a:ext uri="{FF2B5EF4-FFF2-40B4-BE49-F238E27FC236}">
                    <a16:creationId xmlns:a16="http://schemas.microsoft.com/office/drawing/2014/main" id="{1C8FC583-5AAC-47F7-B880-9FF1203CCC83}"/>
                  </a:ext>
                </a:extLst>
              </p:cNvPr>
              <p:cNvGrpSpPr/>
              <p:nvPr/>
            </p:nvGrpSpPr>
            <p:grpSpPr>
              <a:xfrm>
                <a:off x="4071000" y="2157562"/>
                <a:ext cx="3389923" cy="1062720"/>
                <a:chOff x="821646" y="2632959"/>
                <a:chExt cx="3389923" cy="1062720"/>
              </a:xfrm>
            </p:grpSpPr>
            <p:sp>
              <p:nvSpPr>
                <p:cNvPr id="32" name="işļïḓe">
                  <a:extLst>
                    <a:ext uri="{FF2B5EF4-FFF2-40B4-BE49-F238E27FC236}">
                      <a16:creationId xmlns:a16="http://schemas.microsoft.com/office/drawing/2014/main" id="{C7593951-E2C3-45C4-B1A1-A77418517826}"/>
                    </a:ext>
                  </a:extLst>
                </p:cNvPr>
                <p:cNvSpPr/>
                <p:nvPr/>
              </p:nvSpPr>
              <p:spPr>
                <a:xfrm>
                  <a:off x="821646" y="3085418"/>
                  <a:ext cx="3389923" cy="610261"/>
                </a:xfrm>
                <a:prstGeom prst="snip2SameRect">
                  <a:avLst>
                    <a:gd name="adj1" fmla="val 0"/>
                    <a:gd name="adj2" fmla="val 0"/>
                  </a:avLst>
                </a:prstGeom>
                <a:ln>
                  <a:noFill/>
                </a:ln>
              </p:spPr>
              <p:txBody>
                <a:bodyPr wrap="square" anchor="t">
                  <a:normAutofit/>
                </a:bodyPr>
                <a:lstStyle/>
                <a:p>
                  <a:pPr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900" dirty="0"/>
                    <a:t>.</a:t>
                  </a:r>
                  <a:endParaRPr lang="zh-CN" altLang="en-US" sz="900" dirty="0"/>
                </a:p>
              </p:txBody>
            </p:sp>
            <p:sp>
              <p:nvSpPr>
                <p:cNvPr id="33" name="iṣḷîdé">
                  <a:extLst>
                    <a:ext uri="{FF2B5EF4-FFF2-40B4-BE49-F238E27FC236}">
                      <a16:creationId xmlns:a16="http://schemas.microsoft.com/office/drawing/2014/main" id="{A4726A26-4749-4C4C-A6BF-8F043337EBEB}"/>
                    </a:ext>
                  </a:extLst>
                </p:cNvPr>
                <p:cNvSpPr txBox="1"/>
                <p:nvPr/>
              </p:nvSpPr>
              <p:spPr bwMode="auto">
                <a:xfrm>
                  <a:off x="821646" y="2632959"/>
                  <a:ext cx="3389923" cy="4364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b="1" dirty="0"/>
                    <a:t>原游戏</a:t>
                  </a:r>
                  <a:endParaRPr lang="en-US" altLang="zh-CN" b="1" dirty="0"/>
                </a:p>
              </p:txBody>
            </p:sp>
          </p:grpSp>
        </p:grpSp>
        <p:grpSp>
          <p:nvGrpSpPr>
            <p:cNvPr id="5" name="î$ľíḍé">
              <a:extLst>
                <a:ext uri="{FF2B5EF4-FFF2-40B4-BE49-F238E27FC236}">
                  <a16:creationId xmlns:a16="http://schemas.microsoft.com/office/drawing/2014/main" id="{FD319EAC-40B8-4D08-BF55-9F8DD26702BD}"/>
                </a:ext>
              </a:extLst>
            </p:cNvPr>
            <p:cNvGrpSpPr/>
            <p:nvPr/>
          </p:nvGrpSpPr>
          <p:grpSpPr>
            <a:xfrm>
              <a:off x="8130565" y="1185888"/>
              <a:ext cx="3389923" cy="1408141"/>
              <a:chOff x="8130565" y="1185888"/>
              <a:chExt cx="3389923" cy="1408141"/>
            </a:xfrm>
          </p:grpSpPr>
          <p:sp>
            <p:nvSpPr>
              <p:cNvPr id="22" name="iṣ1îdè" title="ry6MHxwOH8WsTKLSa514qPVJnvhhWFnRDjZGIbRZNsFBp">
                <a:extLst>
                  <a:ext uri="{FF2B5EF4-FFF2-40B4-BE49-F238E27FC236}">
                    <a16:creationId xmlns:a16="http://schemas.microsoft.com/office/drawing/2014/main" id="{54964156-24A5-4398-A073-422BD1DCA880}"/>
                  </a:ext>
                </a:extLst>
              </p:cNvPr>
              <p:cNvSpPr/>
              <p:nvPr/>
            </p:nvSpPr>
            <p:spPr bwMode="auto">
              <a:xfrm>
                <a:off x="9048007" y="1380416"/>
                <a:ext cx="1644426" cy="1155539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64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ŝḷiḓé">
                <a:extLst>
                  <a:ext uri="{FF2B5EF4-FFF2-40B4-BE49-F238E27FC236}">
                    <a16:creationId xmlns:a16="http://schemas.microsoft.com/office/drawing/2014/main" id="{0CDA986E-EA84-43E9-B01E-22DC4BEB7E02}"/>
                  </a:ext>
                </a:extLst>
              </p:cNvPr>
              <p:cNvSpPr/>
              <p:nvPr/>
            </p:nvSpPr>
            <p:spPr>
              <a:xfrm>
                <a:off x="9285526" y="2074468"/>
                <a:ext cx="1080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ṧļiḑe">
                <a:extLst>
                  <a:ext uri="{FF2B5EF4-FFF2-40B4-BE49-F238E27FC236}">
                    <a16:creationId xmlns:a16="http://schemas.microsoft.com/office/drawing/2014/main" id="{13B8859F-982C-4657-8088-2EE82CC6800F}"/>
                  </a:ext>
                </a:extLst>
              </p:cNvPr>
              <p:cNvSpPr txBox="1"/>
              <p:nvPr/>
            </p:nvSpPr>
            <p:spPr>
              <a:xfrm>
                <a:off x="9469376" y="1185888"/>
                <a:ext cx="712301" cy="923293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anchor="ctr" anchorCtr="0">
                <a:norm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2</a:t>
                </a:r>
              </a:p>
            </p:txBody>
          </p:sp>
          <p:sp>
            <p:nvSpPr>
              <p:cNvPr id="27" name="ïṩļidê">
                <a:extLst>
                  <a:ext uri="{FF2B5EF4-FFF2-40B4-BE49-F238E27FC236}">
                    <a16:creationId xmlns:a16="http://schemas.microsoft.com/office/drawing/2014/main" id="{CDB06AA0-50BC-41EA-9453-D299FFDDEDDE}"/>
                  </a:ext>
                </a:extLst>
              </p:cNvPr>
              <p:cNvSpPr txBox="1"/>
              <p:nvPr/>
            </p:nvSpPr>
            <p:spPr bwMode="auto">
              <a:xfrm>
                <a:off x="8130565" y="2157562"/>
                <a:ext cx="3389923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我需要做的</a:t>
                </a:r>
                <a:endParaRPr lang="en-US" altLang="zh-CN" b="1" dirty="0"/>
              </a:p>
            </p:txBody>
          </p:sp>
        </p:grpSp>
        <p:grpSp>
          <p:nvGrpSpPr>
            <p:cNvPr id="6" name="ïśḻidé">
              <a:extLst>
                <a:ext uri="{FF2B5EF4-FFF2-40B4-BE49-F238E27FC236}">
                  <a16:creationId xmlns:a16="http://schemas.microsoft.com/office/drawing/2014/main" id="{BF400070-95BB-464C-977C-F3306A53444A}"/>
                </a:ext>
              </a:extLst>
            </p:cNvPr>
            <p:cNvGrpSpPr/>
            <p:nvPr/>
          </p:nvGrpSpPr>
          <p:grpSpPr>
            <a:xfrm>
              <a:off x="4071000" y="3789000"/>
              <a:ext cx="3389923" cy="1408141"/>
              <a:chOff x="4071000" y="1185888"/>
              <a:chExt cx="3389923" cy="1408141"/>
            </a:xfrm>
          </p:grpSpPr>
          <p:sp>
            <p:nvSpPr>
              <p:cNvPr id="16" name="íšľîḋê" title="ry6MHxwOH8WsTKLSa514qPVJnvhhWFnRDjZGIbRZNsFBp">
                <a:extLst>
                  <a:ext uri="{FF2B5EF4-FFF2-40B4-BE49-F238E27FC236}">
                    <a16:creationId xmlns:a16="http://schemas.microsoft.com/office/drawing/2014/main" id="{F1E5B6AD-8871-4845-A0EE-F2C31519C447}"/>
                  </a:ext>
                </a:extLst>
              </p:cNvPr>
              <p:cNvSpPr/>
              <p:nvPr/>
            </p:nvSpPr>
            <p:spPr bwMode="auto">
              <a:xfrm>
                <a:off x="4988442" y="1380416"/>
                <a:ext cx="1644426" cy="1155539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64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íṡḷiḍé">
                <a:extLst>
                  <a:ext uri="{FF2B5EF4-FFF2-40B4-BE49-F238E27FC236}">
                    <a16:creationId xmlns:a16="http://schemas.microsoft.com/office/drawing/2014/main" id="{33C1B729-1E68-48ED-A5D7-01C5A2B75F4E}"/>
                  </a:ext>
                </a:extLst>
              </p:cNvPr>
              <p:cNvSpPr/>
              <p:nvPr/>
            </p:nvSpPr>
            <p:spPr>
              <a:xfrm>
                <a:off x="5225961" y="2074468"/>
                <a:ext cx="1080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lïḋê">
                <a:extLst>
                  <a:ext uri="{FF2B5EF4-FFF2-40B4-BE49-F238E27FC236}">
                    <a16:creationId xmlns:a16="http://schemas.microsoft.com/office/drawing/2014/main" id="{47B0B71A-2B64-4D6B-BB8D-40AA77FF1457}"/>
                  </a:ext>
                </a:extLst>
              </p:cNvPr>
              <p:cNvSpPr txBox="1"/>
              <p:nvPr/>
            </p:nvSpPr>
            <p:spPr>
              <a:xfrm>
                <a:off x="5409811" y="1185888"/>
                <a:ext cx="712301" cy="923293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anchor="ctr" anchorCtr="0">
                <a:norm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3</a:t>
                </a:r>
              </a:p>
            </p:txBody>
          </p:sp>
          <p:sp>
            <p:nvSpPr>
              <p:cNvPr id="21" name="îšḻiḑé">
                <a:extLst>
                  <a:ext uri="{FF2B5EF4-FFF2-40B4-BE49-F238E27FC236}">
                    <a16:creationId xmlns:a16="http://schemas.microsoft.com/office/drawing/2014/main" id="{07BF8366-B10C-4D12-8B0D-4C4A75C31745}"/>
                  </a:ext>
                </a:extLst>
              </p:cNvPr>
              <p:cNvSpPr txBox="1"/>
              <p:nvPr/>
            </p:nvSpPr>
            <p:spPr bwMode="auto">
              <a:xfrm>
                <a:off x="4071000" y="2157562"/>
                <a:ext cx="3389923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游戏涉及知识</a:t>
                </a:r>
                <a:endParaRPr lang="en-US" altLang="zh-CN" b="1" dirty="0"/>
              </a:p>
            </p:txBody>
          </p:sp>
        </p:grpSp>
        <p:sp>
          <p:nvSpPr>
            <p:cNvPr id="15" name="ïṣ1ïdè">
              <a:extLst>
                <a:ext uri="{FF2B5EF4-FFF2-40B4-BE49-F238E27FC236}">
                  <a16:creationId xmlns:a16="http://schemas.microsoft.com/office/drawing/2014/main" id="{3986D427-F430-4EFA-9039-FDD9FB1E1F2B}"/>
                </a:ext>
              </a:extLst>
            </p:cNvPr>
            <p:cNvSpPr txBox="1"/>
            <p:nvPr/>
          </p:nvSpPr>
          <p:spPr bwMode="auto">
            <a:xfrm>
              <a:off x="8130565" y="4760674"/>
              <a:ext cx="3389923" cy="43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b="1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100C2F9-9713-4E91-A597-EA1C2B9A3A5A}"/>
                </a:ext>
              </a:extLst>
            </p:cNvPr>
            <p:cNvCxnSpPr/>
            <p:nvPr/>
          </p:nvCxnSpPr>
          <p:spPr>
            <a:xfrm>
              <a:off x="4251000" y="3564000"/>
              <a:ext cx="7269488" cy="0"/>
            </a:xfrm>
            <a:prstGeom prst="line">
              <a:avLst/>
            </a:prstGeom>
            <a:ln w="3175" cap="rnd">
              <a:gradFill flip="none" rotWithShape="1"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0" scaled="1"/>
                <a:tileRect/>
              </a:gra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8C3E9F4-944D-48D9-946D-58C1F631F55E}"/>
                </a:ext>
              </a:extLst>
            </p:cNvPr>
            <p:cNvCxnSpPr>
              <a:cxnSpLocks/>
            </p:cNvCxnSpPr>
            <p:nvPr/>
          </p:nvCxnSpPr>
          <p:spPr>
            <a:xfrm>
              <a:off x="7640775" y="1123950"/>
              <a:ext cx="0" cy="5019675"/>
            </a:xfrm>
            <a:prstGeom prst="line">
              <a:avLst/>
            </a:prstGeom>
            <a:ln w="3175" cap="rnd">
              <a:gradFill flip="none" rotWithShape="1"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5400000" scaled="1"/>
                <a:tileRect/>
              </a:gra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556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原游戏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433844" y="2604218"/>
            <a:ext cx="858760" cy="92370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632813" y="2489997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4F70C-F51F-4520-832F-2C4161B4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原游戏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DEC39-A0D8-4E2E-8039-253EF0F1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87938D-8C6F-41B5-B168-BFA50B5654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6" y="1428107"/>
            <a:ext cx="2141022" cy="46388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21543F-B20E-4079-8F2F-59CCCABD70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835" y="1428106"/>
            <a:ext cx="2141022" cy="46388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4B2398B-8B6C-45DB-8ED1-CF90166540DA}"/>
              </a:ext>
            </a:extLst>
          </p:cNvPr>
          <p:cNvSpPr txBox="1"/>
          <p:nvPr/>
        </p:nvSpPr>
        <p:spPr>
          <a:xfrm>
            <a:off x="6358467" y="2404099"/>
            <a:ext cx="460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游戏名为：不思议迷宫（</a:t>
            </a:r>
            <a:r>
              <a:rPr lang="en-US" altLang="zh-CN" dirty="0" err="1"/>
              <a:t>GumBalls</a:t>
            </a:r>
            <a:r>
              <a:rPr lang="zh-CN" altLang="en-US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5CAFF5-685E-4714-9E47-D44613BE0CBC}"/>
              </a:ext>
            </a:extLst>
          </p:cNvPr>
          <p:cNvSpPr txBox="1"/>
          <p:nvPr/>
        </p:nvSpPr>
        <p:spPr>
          <a:xfrm>
            <a:off x="6358467" y="3344333"/>
            <a:ext cx="3640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主要游戏模式为翻开地板，打败怪物或者拾取物品从而获得人物成长需要的探索点，每一层有一扇门翻开地板或者是打败怪物即可获得相应层的钥匙，打开门即可进入下一层，越深入怪物越来越强大。</a:t>
            </a:r>
          </a:p>
        </p:txBody>
      </p:sp>
    </p:spTree>
    <p:extLst>
      <p:ext uri="{BB962C8B-B14F-4D97-AF65-F5344CB8AC3E}">
        <p14:creationId xmlns:p14="http://schemas.microsoft.com/office/powerpoint/2010/main" val="233521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4F70C-F51F-4520-832F-2C4161B4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原游戏</a:t>
            </a:r>
            <a:r>
              <a:rPr lang="en-US" altLang="zh-CN" dirty="0"/>
              <a:t>—</a:t>
            </a:r>
            <a:r>
              <a:rPr lang="zh-CN" altLang="en-US" dirty="0"/>
              <a:t>人物成长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DEC39-A0D8-4E2E-8039-253EF0F1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B2398B-8B6C-45DB-8ED1-CF90166540DA}"/>
              </a:ext>
            </a:extLst>
          </p:cNvPr>
          <p:cNvSpPr txBox="1"/>
          <p:nvPr/>
        </p:nvSpPr>
        <p:spPr>
          <a:xfrm>
            <a:off x="6358467" y="2404099"/>
            <a:ext cx="460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GumBalls</a:t>
            </a:r>
            <a:r>
              <a:rPr lang="en-US" altLang="zh-CN" dirty="0"/>
              <a:t>--</a:t>
            </a:r>
            <a:r>
              <a:rPr lang="zh-CN" altLang="en-US" dirty="0"/>
              <a:t>人物成长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5CAFF5-685E-4714-9E47-D44613BE0CBC}"/>
              </a:ext>
            </a:extLst>
          </p:cNvPr>
          <p:cNvSpPr txBox="1"/>
          <p:nvPr/>
        </p:nvSpPr>
        <p:spPr>
          <a:xfrm>
            <a:off x="6358467" y="3344333"/>
            <a:ext cx="3640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每次探索点足够时可以选择学习新的称号，学习新的称号可以获得新的效果，也可以选择升级原有的称号，升级称号可以获得属性加成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239B2C-A028-4579-89CA-03B11442FB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0" y="1246756"/>
            <a:ext cx="2304788" cy="49937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58137AE-FB1A-463E-9D43-8257EEB0D9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45" y="1246756"/>
            <a:ext cx="2304788" cy="49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3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我需要做的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433844" y="2604218"/>
            <a:ext cx="858760" cy="92370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632813" y="2489997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B5CB9-80C3-4DCB-BB15-839C93AD6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9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4F70C-F51F-4520-832F-2C4161B4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我需要做的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DEC39-A0D8-4E2E-8039-253EF0F1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21543F-B20E-4079-8F2F-59CCCABD70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2" b="28308"/>
          <a:stretch/>
        </p:blipFill>
        <p:spPr>
          <a:xfrm>
            <a:off x="669924" y="3514195"/>
            <a:ext cx="2147563" cy="24214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56ACE2-85BD-4A45-886A-F0FD850AEABD}"/>
              </a:ext>
            </a:extLst>
          </p:cNvPr>
          <p:cNvSpPr txBox="1"/>
          <p:nvPr/>
        </p:nvSpPr>
        <p:spPr>
          <a:xfrm>
            <a:off x="3555999" y="1441395"/>
            <a:ext cx="579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实现：人物、地板、怪物、背包、卷轴、人物升级系统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4402D2-5946-4202-8975-1AEB0970AB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87346" r="24312"/>
          <a:stretch/>
        </p:blipFill>
        <p:spPr>
          <a:xfrm>
            <a:off x="1083304" y="2154949"/>
            <a:ext cx="1134533" cy="5870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78E4F9-109C-413B-B884-5D7851054979}"/>
              </a:ext>
            </a:extLst>
          </p:cNvPr>
          <p:cNvSpPr txBox="1"/>
          <p:nvPr/>
        </p:nvSpPr>
        <p:spPr>
          <a:xfrm>
            <a:off x="3555999" y="2180252"/>
            <a:ext cx="618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人物：首先是人物，人物有各种属性，血条、蓝条、物理攻击力、魔法攻击力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AD6F79-C130-47FD-9732-C1B3539C67EC}"/>
              </a:ext>
            </a:extLst>
          </p:cNvPr>
          <p:cNvSpPr txBox="1"/>
          <p:nvPr/>
        </p:nvSpPr>
        <p:spPr>
          <a:xfrm>
            <a:off x="3555999" y="3196108"/>
            <a:ext cx="6358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板：也即为迷宫的主要交互区域，每块地板在没有翻开前都是盖住的，玩家不知道地板下面有什么，有可能是物品，也有可能是怪物，当玩家点开一块地板为怪物时，就不能点开怪物周围的八块地板，当为物品时，玩家可以将其收入背包，当为探索点等即时使用物品时可以点击使用，当为怪物时，点击即可攻击怪物，击杀全部怪物可以获得额外探索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48B377-484D-4E05-A7D3-8E6B00278374}"/>
              </a:ext>
            </a:extLst>
          </p:cNvPr>
          <p:cNvSpPr txBox="1"/>
          <p:nvPr/>
        </p:nvSpPr>
        <p:spPr>
          <a:xfrm>
            <a:off x="3581402" y="5319959"/>
            <a:ext cx="618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怪物：每个怪物拥有自己的血量以及攻击力属性，当怪物被攻击时，会反击角色使角色受到伤害</a:t>
            </a:r>
          </a:p>
        </p:txBody>
      </p:sp>
    </p:spTree>
    <p:extLst>
      <p:ext uri="{BB962C8B-B14F-4D97-AF65-F5344CB8AC3E}">
        <p14:creationId xmlns:p14="http://schemas.microsoft.com/office/powerpoint/2010/main" val="158619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4F70C-F51F-4520-832F-2C4161B4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我需要做的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DEC39-A0D8-4E2E-8039-253EF0F1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21543F-B20E-4079-8F2F-59CCCABD70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2" b="28308"/>
          <a:stretch/>
        </p:blipFill>
        <p:spPr>
          <a:xfrm>
            <a:off x="669924" y="3514195"/>
            <a:ext cx="2147563" cy="24214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56ACE2-85BD-4A45-886A-F0FD850AEABD}"/>
              </a:ext>
            </a:extLst>
          </p:cNvPr>
          <p:cNvSpPr txBox="1"/>
          <p:nvPr/>
        </p:nvSpPr>
        <p:spPr>
          <a:xfrm>
            <a:off x="3555999" y="1407158"/>
            <a:ext cx="646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实现：人物、地板、怪物、背包、卷轴、人物升级系统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4402D2-5946-4202-8975-1AEB0970AB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87346" r="24312"/>
          <a:stretch/>
        </p:blipFill>
        <p:spPr>
          <a:xfrm>
            <a:off x="1083304" y="2154949"/>
            <a:ext cx="1134533" cy="5870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1AD6F79-C130-47FD-9732-C1B3539C67EC}"/>
              </a:ext>
            </a:extLst>
          </p:cNvPr>
          <p:cNvSpPr txBox="1"/>
          <p:nvPr/>
        </p:nvSpPr>
        <p:spPr>
          <a:xfrm>
            <a:off x="3555999" y="2154948"/>
            <a:ext cx="635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背包：背包点开即为拾取的物品，即可以使用各种物品，比如攻击道路可以点击后再点击野怪进行攻击，加状态物品使用后消失，给人物恢复状态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3EF0FD-E46A-40A5-9771-37E9E7E23729}"/>
              </a:ext>
            </a:extLst>
          </p:cNvPr>
          <p:cNvSpPr txBox="1"/>
          <p:nvPr/>
        </p:nvSpPr>
        <p:spPr>
          <a:xfrm>
            <a:off x="3555999" y="3456736"/>
            <a:ext cx="6174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卷轴：卷轴点开使用魔法卷轴，卷轴可以升级产生也可以点开地板有几率拾取，魔法卷轴可以对野怪造成伤害，卷轴伤害需要耗蓝，以及卷轴伤害和魔法攻击力有关，但是使用卷轴不会被怪物反击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FAA6C4-37F3-4838-BB80-75AB85D03E5E}"/>
              </a:ext>
            </a:extLst>
          </p:cNvPr>
          <p:cNvSpPr txBox="1"/>
          <p:nvPr/>
        </p:nvSpPr>
        <p:spPr>
          <a:xfrm>
            <a:off x="3647602" y="5040341"/>
            <a:ext cx="6083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物升级：人物获得探索点可以选择升级称号，不同称号效果不同，可能获得转态加成、增加攻击力、增加魔法攻击力、增加生命等不同效果，称号之间具有联系，每次有两个称号可供选择，一般为一个偏向攻击一个偏向魔法，后面的可供选择的称号和先前选择的称号有关</a:t>
            </a:r>
          </a:p>
        </p:txBody>
      </p:sp>
    </p:spTree>
    <p:extLst>
      <p:ext uri="{BB962C8B-B14F-4D97-AF65-F5344CB8AC3E}">
        <p14:creationId xmlns:p14="http://schemas.microsoft.com/office/powerpoint/2010/main" val="122458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游戏涉及知识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433844" y="2604218"/>
            <a:ext cx="858760" cy="92370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632813" y="2489997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C4B1F-4AE2-433C-B3DD-B02674EE3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860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418bd0d-ef37-4f33-8101-40ac10f121f6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273</TotalTime>
  <Words>571</Words>
  <Application>Microsoft Office PowerPoint</Application>
  <PresentationFormat>宽屏</PresentationFormat>
  <Paragraphs>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微软雅黑</vt:lpstr>
      <vt:lpstr>Arial</vt:lpstr>
      <vt:lpstr>Calibri</vt:lpstr>
      <vt:lpstr>Impact</vt:lpstr>
      <vt:lpstr>Segoe UI Light</vt:lpstr>
      <vt:lpstr>主题5</vt:lpstr>
      <vt:lpstr>OfficePLUS</vt:lpstr>
      <vt:lpstr>GumBalls</vt:lpstr>
      <vt:lpstr>PowerPoint 演示文稿</vt:lpstr>
      <vt:lpstr>原游戏</vt:lpstr>
      <vt:lpstr>原游戏</vt:lpstr>
      <vt:lpstr>原游戏—人物成长</vt:lpstr>
      <vt:lpstr>我需要做的</vt:lpstr>
      <vt:lpstr>我需要做的</vt:lpstr>
      <vt:lpstr>我需要做的</vt:lpstr>
      <vt:lpstr>游戏涉及知识</vt:lpstr>
      <vt:lpstr>游戏涉及知识</vt:lpstr>
      <vt:lpstr>Thank you！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林 伟</cp:lastModifiedBy>
  <cp:revision>34</cp:revision>
  <cp:lastPrinted>2018-01-28T16:00:00Z</cp:lastPrinted>
  <dcterms:created xsi:type="dcterms:W3CDTF">2018-01-28T16:00:00Z</dcterms:created>
  <dcterms:modified xsi:type="dcterms:W3CDTF">2019-12-22T07:27:29Z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2018-10-31T09:09:59.6749058Z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