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60" r:id="rId3"/>
    <p:sldId id="497" r:id="rId4"/>
    <p:sldId id="449" r:id="rId5"/>
    <p:sldId id="505" r:id="rId6"/>
    <p:sldId id="506" r:id="rId7"/>
    <p:sldId id="507" r:id="rId8"/>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003B"/>
    <a:srgbClr val="A5002A"/>
    <a:srgbClr val="ECECEC"/>
    <a:srgbClr val="D6D6D6"/>
    <a:srgbClr val="F2F2F2"/>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1" autoAdjust="0"/>
    <p:restoredTop sz="65569"/>
  </p:normalViewPr>
  <p:slideViewPr>
    <p:cSldViewPr showGuides="1">
      <p:cViewPr varScale="1">
        <p:scale>
          <a:sx n="81" d="100"/>
          <a:sy n="81" d="100"/>
        </p:scale>
        <p:origin x="1496" y="176"/>
      </p:cViewPr>
      <p:guideLst>
        <p:guide orient="horz" pos="2112"/>
        <p:guide pos="384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2E5396-3CE1-42BA-A785-68B5DA9A835B}" type="datetimeFigureOut">
              <a:rPr lang="zh-CN" altLang="en-US" smtClean="0"/>
              <a:t>2023/10/9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ED929-223B-4316-88A4-39D8FDC6853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我们本次的题目讨论的是环保话题。</a:t>
            </a:r>
            <a:endParaRPr lang="en-US" altLang="zh-CN" dirty="0"/>
          </a:p>
          <a:p>
            <a:br>
              <a:rPr lang="zh-CN" altLang="en-US" dirty="0"/>
            </a:br>
            <a:r>
              <a:rPr lang="zh-CN" altLang="en-US" b="0" i="0" dirty="0">
                <a:solidFill>
                  <a:srgbClr val="374151"/>
                </a:solidFill>
                <a:effectLst/>
                <a:latin typeface="Söhne"/>
              </a:rPr>
              <a:t>巴黎协定（</a:t>
            </a:r>
            <a:r>
              <a:rPr lang="en-US" altLang="zh-CN" b="0" i="0" dirty="0">
                <a:solidFill>
                  <a:srgbClr val="374151"/>
                </a:solidFill>
                <a:effectLst/>
                <a:latin typeface="Söhne"/>
              </a:rPr>
              <a:t>Paris Agreement</a:t>
            </a:r>
            <a:r>
              <a:rPr lang="zh-CN" altLang="en-US" b="0" i="0" dirty="0">
                <a:solidFill>
                  <a:srgbClr val="374151"/>
                </a:solidFill>
                <a:effectLst/>
                <a:latin typeface="Söhne"/>
              </a:rPr>
              <a:t>）是</a:t>
            </a:r>
            <a:r>
              <a:rPr lang="en-US" altLang="zh-CN" b="0" i="0" dirty="0">
                <a:solidFill>
                  <a:srgbClr val="374151"/>
                </a:solidFill>
                <a:effectLst/>
                <a:latin typeface="Söhne"/>
              </a:rPr>
              <a:t>2015</a:t>
            </a:r>
            <a:r>
              <a:rPr lang="zh-CN" altLang="en-US" b="0" i="0" dirty="0">
                <a:solidFill>
                  <a:srgbClr val="374151"/>
                </a:solidFill>
                <a:effectLst/>
                <a:latin typeface="Söhne"/>
              </a:rPr>
              <a:t>年联合国气候变化大会（</a:t>
            </a:r>
            <a:r>
              <a:rPr lang="en-US" altLang="zh-CN" b="0" i="0" dirty="0">
                <a:solidFill>
                  <a:srgbClr val="374151"/>
                </a:solidFill>
                <a:effectLst/>
                <a:latin typeface="Söhne"/>
              </a:rPr>
              <a:t>COP21</a:t>
            </a:r>
            <a:r>
              <a:rPr lang="zh-CN" altLang="en-US" b="0" i="0" dirty="0">
                <a:solidFill>
                  <a:srgbClr val="374151"/>
                </a:solidFill>
                <a:effectLst/>
                <a:latin typeface="Söhne"/>
              </a:rPr>
              <a:t>）达成的国际气候协定。</a:t>
            </a:r>
            <a:endParaRPr lang="en-US" altLang="zh-CN" b="0" i="0" dirty="0">
              <a:solidFill>
                <a:srgbClr val="374151"/>
              </a:solidFill>
              <a:effectLst/>
              <a:latin typeface="Söhne"/>
            </a:endParaRPr>
          </a:p>
          <a:p>
            <a:r>
              <a:rPr lang="zh-CN" altLang="en-US" b="0" i="0" dirty="0">
                <a:solidFill>
                  <a:srgbClr val="374151"/>
                </a:solidFill>
                <a:effectLst/>
                <a:latin typeface="Söhne"/>
              </a:rPr>
              <a:t>该协定于</a:t>
            </a:r>
            <a:r>
              <a:rPr lang="en-US" altLang="zh-CN" b="0" i="0" dirty="0">
                <a:solidFill>
                  <a:srgbClr val="374151"/>
                </a:solidFill>
                <a:effectLst/>
                <a:latin typeface="Söhne"/>
              </a:rPr>
              <a:t>2016</a:t>
            </a:r>
            <a:r>
              <a:rPr lang="zh-CN" altLang="en-US" b="0" i="0" dirty="0">
                <a:solidFill>
                  <a:srgbClr val="374151"/>
                </a:solidFill>
                <a:effectLst/>
                <a:latin typeface="Söhne"/>
              </a:rPr>
              <a:t>年正式生效，旨在应对全球气候变化问题并减缓全球变暖的速度。</a:t>
            </a:r>
            <a:endParaRPr lang="en-US" altLang="zh-CN" b="0" i="0" dirty="0">
              <a:solidFill>
                <a:srgbClr val="374151"/>
              </a:solidFill>
              <a:effectLst/>
              <a:latin typeface="Söhne"/>
            </a:endParaRPr>
          </a:p>
          <a:p>
            <a:endParaRPr kumimoji="1" lang="en-US" altLang="zh-CN" b="0" i="0" dirty="0">
              <a:solidFill>
                <a:srgbClr val="374151"/>
              </a:solidFill>
              <a:effectLst/>
              <a:latin typeface="Söhne"/>
            </a:endParaRPr>
          </a:p>
          <a:p>
            <a:r>
              <a:rPr lang="zh-CN" altLang="en-US" b="0" i="0" dirty="0">
                <a:solidFill>
                  <a:srgbClr val="374151"/>
                </a:solidFill>
                <a:effectLst/>
                <a:latin typeface="Söhne"/>
              </a:rPr>
              <a:t>它被广泛视为国际社会应对气候变化的重要里程碑。各缔约国通过制定和实施</a:t>
            </a:r>
            <a:r>
              <a:rPr lang="zh-CN" altLang="en-US" b="1" i="0" dirty="0">
                <a:effectLst/>
                <a:latin typeface="Söhne"/>
              </a:rPr>
              <a:t>国家自主贡献</a:t>
            </a:r>
            <a:r>
              <a:rPr lang="zh-CN" altLang="en-US" b="0" i="0" dirty="0">
                <a:solidFill>
                  <a:srgbClr val="374151"/>
                </a:solidFill>
                <a:effectLst/>
                <a:latin typeface="Söhne"/>
              </a:rPr>
              <a:t>来落实协定的目标，共同努力减少全球温室气体排放，减缓气候变化的影响，并增强社会的气候适应性。</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3FAED929-223B-4316-88A4-39D8FDC68535}" type="slidenum">
              <a:rPr lang="zh-CN" altLang="en-US" smtClean="0"/>
              <a:t>2</a:t>
            </a:fld>
            <a:endParaRPr lang="zh-CN" altLang="en-US"/>
          </a:p>
        </p:txBody>
      </p:sp>
    </p:spTree>
    <p:extLst>
      <p:ext uri="{BB962C8B-B14F-4D97-AF65-F5344CB8AC3E}">
        <p14:creationId xmlns:p14="http://schemas.microsoft.com/office/powerpoint/2010/main" val="288326749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摄图网-开放的书本页面"/>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5000"/>
                    </a14:imgEffect>
                  </a14:imgLayer>
                </a14:imgProps>
              </a:ext>
            </a:extLst>
          </a:blip>
          <a:stretch>
            <a:fillRect/>
          </a:stretch>
        </p:blipFill>
        <p:spPr>
          <a:xfrm>
            <a:off x="0" y="-30661"/>
            <a:ext cx="12197715" cy="6869430"/>
          </a:xfrm>
          <a:prstGeom prst="rect">
            <a:avLst/>
          </a:prstGeom>
          <a:solidFill>
            <a:schemeClr val="bg1"/>
          </a:solidFill>
          <a:ln>
            <a:solidFill>
              <a:schemeClr val="bg1">
                <a:alpha val="0"/>
              </a:schemeClr>
            </a:solidFill>
          </a:ln>
        </p:spPr>
      </p:pic>
      <p:grpSp>
        <p:nvGrpSpPr>
          <p:cNvPr id="23" name="组合 22"/>
          <p:cNvGrpSpPr/>
          <p:nvPr userDrawn="1"/>
        </p:nvGrpSpPr>
        <p:grpSpPr>
          <a:xfrm>
            <a:off x="0" y="6193790"/>
            <a:ext cx="12192000" cy="805815"/>
            <a:chOff x="0" y="9754"/>
            <a:chExt cx="19200" cy="1269"/>
          </a:xfrm>
        </p:grpSpPr>
        <p:sp>
          <p:nvSpPr>
            <p:cNvPr id="20" name="任意多边形 19"/>
            <p:cNvSpPr/>
            <p:nvPr/>
          </p:nvSpPr>
          <p:spPr>
            <a:xfrm flipH="1">
              <a:off x="9484" y="9754"/>
              <a:ext cx="9716" cy="1046"/>
            </a:xfrm>
            <a:custGeom>
              <a:avLst/>
              <a:gdLst>
                <a:gd name="connsiteX0" fmla="*/ 0 w 9460"/>
                <a:gd name="connsiteY0" fmla="*/ 850 h 850"/>
                <a:gd name="connsiteX1" fmla="*/ 1163 w 9460"/>
                <a:gd name="connsiteY1" fmla="*/ 0 h 850"/>
                <a:gd name="connsiteX2" fmla="*/ 9460 w 9460"/>
                <a:gd name="connsiteY2" fmla="*/ 846 h 850"/>
                <a:gd name="connsiteX3" fmla="*/ 0 w 9460"/>
                <a:gd name="connsiteY3" fmla="*/ 850 h 850"/>
              </a:gdLst>
              <a:ahLst/>
              <a:cxnLst>
                <a:cxn ang="0">
                  <a:pos x="connsiteX0" y="connsiteY0"/>
                </a:cxn>
                <a:cxn ang="0">
                  <a:pos x="connsiteX1" y="connsiteY1"/>
                </a:cxn>
                <a:cxn ang="0">
                  <a:pos x="connsiteX2" y="connsiteY2"/>
                </a:cxn>
                <a:cxn ang="0">
                  <a:pos x="connsiteX3" y="connsiteY3"/>
                </a:cxn>
              </a:cxnLst>
              <a:rect l="l" t="t" r="r" b="b"/>
              <a:pathLst>
                <a:path w="9460" h="850">
                  <a:moveTo>
                    <a:pt x="0" y="850"/>
                  </a:moveTo>
                  <a:lnTo>
                    <a:pt x="1163" y="0"/>
                  </a:lnTo>
                  <a:lnTo>
                    <a:pt x="9460" y="846"/>
                  </a:lnTo>
                  <a:lnTo>
                    <a:pt x="0" y="85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0" y="9754"/>
              <a:ext cx="9716" cy="1046"/>
            </a:xfrm>
            <a:custGeom>
              <a:avLst/>
              <a:gdLst>
                <a:gd name="connsiteX0" fmla="*/ 0 w 9460"/>
                <a:gd name="connsiteY0" fmla="*/ 850 h 850"/>
                <a:gd name="connsiteX1" fmla="*/ 1163 w 9460"/>
                <a:gd name="connsiteY1" fmla="*/ 0 h 850"/>
                <a:gd name="connsiteX2" fmla="*/ 9460 w 9460"/>
                <a:gd name="connsiteY2" fmla="*/ 846 h 850"/>
                <a:gd name="connsiteX3" fmla="*/ 0 w 9460"/>
                <a:gd name="connsiteY3" fmla="*/ 850 h 850"/>
              </a:gdLst>
              <a:ahLst/>
              <a:cxnLst>
                <a:cxn ang="0">
                  <a:pos x="connsiteX0" y="connsiteY0"/>
                </a:cxn>
                <a:cxn ang="0">
                  <a:pos x="connsiteX1" y="connsiteY1"/>
                </a:cxn>
                <a:cxn ang="0">
                  <a:pos x="connsiteX2" y="connsiteY2"/>
                </a:cxn>
                <a:cxn ang="0">
                  <a:pos x="connsiteX3" y="connsiteY3"/>
                </a:cxn>
              </a:cxnLst>
              <a:rect l="l" t="t" r="r" b="b"/>
              <a:pathLst>
                <a:path w="9460" h="850">
                  <a:moveTo>
                    <a:pt x="0" y="850"/>
                  </a:moveTo>
                  <a:lnTo>
                    <a:pt x="1163" y="0"/>
                  </a:lnTo>
                  <a:lnTo>
                    <a:pt x="9460" y="846"/>
                  </a:lnTo>
                  <a:lnTo>
                    <a:pt x="0" y="85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flipH="1">
              <a:off x="9560" y="9961"/>
              <a:ext cx="9640" cy="850"/>
            </a:xfrm>
            <a:custGeom>
              <a:avLst/>
              <a:gdLst>
                <a:gd name="connsiteX0" fmla="*/ 0 w 9640"/>
                <a:gd name="connsiteY0" fmla="*/ 850 h 850"/>
                <a:gd name="connsiteX1" fmla="*/ 650 w 9640"/>
                <a:gd name="connsiteY1" fmla="*/ 0 h 850"/>
                <a:gd name="connsiteX2" fmla="*/ 9640 w 9640"/>
                <a:gd name="connsiteY2" fmla="*/ 846 h 850"/>
                <a:gd name="connsiteX3" fmla="*/ 0 w 9640"/>
                <a:gd name="connsiteY3" fmla="*/ 850 h 850"/>
              </a:gdLst>
              <a:ahLst/>
              <a:cxnLst>
                <a:cxn ang="0">
                  <a:pos x="connsiteX0" y="connsiteY0"/>
                </a:cxn>
                <a:cxn ang="0">
                  <a:pos x="connsiteX1" y="connsiteY1"/>
                </a:cxn>
                <a:cxn ang="0">
                  <a:pos x="connsiteX2" y="connsiteY2"/>
                </a:cxn>
                <a:cxn ang="0">
                  <a:pos x="connsiteX3" y="connsiteY3"/>
                </a:cxn>
              </a:cxnLst>
              <a:rect l="l" t="t" r="r" b="b"/>
              <a:pathLst>
                <a:path w="9640" h="850">
                  <a:moveTo>
                    <a:pt x="0" y="850"/>
                  </a:moveTo>
                  <a:lnTo>
                    <a:pt x="650" y="0"/>
                  </a:lnTo>
                  <a:lnTo>
                    <a:pt x="9640" y="846"/>
                  </a:lnTo>
                  <a:lnTo>
                    <a:pt x="0" y="850"/>
                  </a:lnTo>
                  <a:close/>
                </a:path>
              </a:pathLst>
            </a:custGeom>
            <a:solidFill>
              <a:srgbClr val="A5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弧形 20"/>
            <p:cNvSpPr/>
            <p:nvPr/>
          </p:nvSpPr>
          <p:spPr>
            <a:xfrm>
              <a:off x="9256" y="10334"/>
              <a:ext cx="689" cy="689"/>
            </a:xfrm>
            <a:prstGeom prst="arc">
              <a:avLst>
                <a:gd name="adj1" fmla="val 10675548"/>
                <a:gd name="adj2" fmla="val 0"/>
              </a:avLst>
            </a:prstGeom>
            <a:ln w="25400">
              <a:solidFill>
                <a:srgbClr val="A6A6A6"/>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任意多边形 21"/>
            <p:cNvSpPr/>
            <p:nvPr/>
          </p:nvSpPr>
          <p:spPr>
            <a:xfrm>
              <a:off x="0" y="9957"/>
              <a:ext cx="9640" cy="850"/>
            </a:xfrm>
            <a:custGeom>
              <a:avLst/>
              <a:gdLst>
                <a:gd name="connsiteX0" fmla="*/ 0 w 9640"/>
                <a:gd name="connsiteY0" fmla="*/ 850 h 850"/>
                <a:gd name="connsiteX1" fmla="*/ 650 w 9640"/>
                <a:gd name="connsiteY1" fmla="*/ 0 h 850"/>
                <a:gd name="connsiteX2" fmla="*/ 9640 w 9640"/>
                <a:gd name="connsiteY2" fmla="*/ 846 h 850"/>
                <a:gd name="connsiteX3" fmla="*/ 0 w 9640"/>
                <a:gd name="connsiteY3" fmla="*/ 850 h 850"/>
              </a:gdLst>
              <a:ahLst/>
              <a:cxnLst>
                <a:cxn ang="0">
                  <a:pos x="connsiteX0" y="connsiteY0"/>
                </a:cxn>
                <a:cxn ang="0">
                  <a:pos x="connsiteX1" y="connsiteY1"/>
                </a:cxn>
                <a:cxn ang="0">
                  <a:pos x="connsiteX2" y="connsiteY2"/>
                </a:cxn>
                <a:cxn ang="0">
                  <a:pos x="connsiteX3" y="connsiteY3"/>
                </a:cxn>
              </a:cxnLst>
              <a:rect l="l" t="t" r="r" b="b"/>
              <a:pathLst>
                <a:path w="9640" h="850">
                  <a:moveTo>
                    <a:pt x="0" y="850"/>
                  </a:moveTo>
                  <a:lnTo>
                    <a:pt x="650" y="0"/>
                  </a:lnTo>
                  <a:lnTo>
                    <a:pt x="9640" y="846"/>
                  </a:lnTo>
                  <a:lnTo>
                    <a:pt x="0" y="850"/>
                  </a:lnTo>
                  <a:close/>
                </a:path>
              </a:pathLst>
            </a:custGeom>
            <a:solidFill>
              <a:srgbClr val="A5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userDrawn="1"/>
        </p:nvSpPr>
        <p:spPr>
          <a:xfrm>
            <a:off x="287020" y="6465570"/>
            <a:ext cx="1564005" cy="365760"/>
          </a:xfrm>
          <a:prstGeom prst="rect">
            <a:avLst/>
          </a:prstGeom>
          <a:noFill/>
        </p:spPr>
        <p:txBody>
          <a:bodyPr wrap="square" rtlCol="0">
            <a:spAutoFit/>
          </a:bodyPr>
          <a:lstStyle/>
          <a:p>
            <a:r>
              <a:rPr lang="zh-CN" altLang="zh-CN">
                <a:solidFill>
                  <a:schemeClr val="bg1"/>
                </a:solidFill>
                <a:latin typeface="华文行楷" panose="02010800040101010101" charset="-122"/>
                <a:ea typeface="华文行楷" panose="02010800040101010101" charset="-122"/>
              </a:rPr>
              <a:t>实事求是</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pic>
        <p:nvPicPr>
          <p:cNvPr id="7" name="图片 6" descr="摄图网-开放的书本页面"/>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39000"/>
                    </a14:imgEffect>
                  </a14:imgLayer>
                </a14:imgProps>
              </a:ext>
            </a:extLst>
          </a:blip>
          <a:stretch>
            <a:fillRect/>
          </a:stretch>
        </p:blipFill>
        <p:spPr>
          <a:xfrm>
            <a:off x="-5715" y="-11430"/>
            <a:ext cx="12197715" cy="6869430"/>
          </a:xfrm>
          <a:prstGeom prst="rect">
            <a:avLst/>
          </a:prstGeom>
        </p:spPr>
      </p:pic>
      <p:grpSp>
        <p:nvGrpSpPr>
          <p:cNvPr id="12" name="组合 11"/>
          <p:cNvGrpSpPr/>
          <p:nvPr userDrawn="1"/>
        </p:nvGrpSpPr>
        <p:grpSpPr>
          <a:xfrm rot="16200000">
            <a:off x="31115" y="125730"/>
            <a:ext cx="653415" cy="715645"/>
            <a:chOff x="8039" y="-15"/>
            <a:chExt cx="3120" cy="3193"/>
          </a:xfrm>
        </p:grpSpPr>
        <p:sp>
          <p:nvSpPr>
            <p:cNvPr id="8" name="任意多边形 7"/>
            <p:cNvSpPr/>
            <p:nvPr userDrawn="1"/>
          </p:nvSpPr>
          <p:spPr>
            <a:xfrm>
              <a:off x="8039" y="0"/>
              <a:ext cx="3120" cy="3178"/>
            </a:xfrm>
            <a:custGeom>
              <a:avLst/>
              <a:gdLst>
                <a:gd name="connsiteX0" fmla="*/ 47 w 2865"/>
                <a:gd name="connsiteY0" fmla="*/ 0 h 2993"/>
                <a:gd name="connsiteX1" fmla="*/ 2806 w 2865"/>
                <a:gd name="connsiteY1" fmla="*/ 0 h 2993"/>
                <a:gd name="connsiteX2" fmla="*/ 2806 w 2865"/>
                <a:gd name="connsiteY2" fmla="*/ 2128 h 2993"/>
                <a:gd name="connsiteX3" fmla="*/ 1453 w 2865"/>
                <a:gd name="connsiteY3" fmla="*/ 2993 h 2993"/>
                <a:gd name="connsiteX4" fmla="*/ 47 w 2865"/>
                <a:gd name="connsiteY4" fmla="*/ 2128 h 2993"/>
                <a:gd name="connsiteX5" fmla="*/ 47 w 2865"/>
                <a:gd name="connsiteY5" fmla="*/ 0 h 2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5" h="2993">
                  <a:moveTo>
                    <a:pt x="47" y="0"/>
                  </a:moveTo>
                  <a:lnTo>
                    <a:pt x="2806" y="0"/>
                  </a:lnTo>
                  <a:cubicBezTo>
                    <a:pt x="2833" y="408"/>
                    <a:pt x="2926" y="1810"/>
                    <a:pt x="2806" y="2128"/>
                  </a:cubicBezTo>
                  <a:cubicBezTo>
                    <a:pt x="2686" y="2446"/>
                    <a:pt x="1674" y="2987"/>
                    <a:pt x="1453" y="2993"/>
                  </a:cubicBezTo>
                  <a:cubicBezTo>
                    <a:pt x="1232" y="2999"/>
                    <a:pt x="136" y="2368"/>
                    <a:pt x="47" y="2128"/>
                  </a:cubicBezTo>
                  <a:cubicBezTo>
                    <a:pt x="-42" y="1888"/>
                    <a:pt x="19" y="408"/>
                    <a:pt x="47" y="0"/>
                  </a:cubicBezTo>
                  <a:close/>
                </a:path>
              </a:pathLst>
            </a:custGeom>
            <a:noFill/>
            <a:ln>
              <a:solidFill>
                <a:srgbClr val="A5002A"/>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A5002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8175" y="-15"/>
              <a:ext cx="2865" cy="2993"/>
            </a:xfrm>
            <a:custGeom>
              <a:avLst/>
              <a:gdLst>
                <a:gd name="connsiteX0" fmla="*/ 47 w 2865"/>
                <a:gd name="connsiteY0" fmla="*/ 0 h 2993"/>
                <a:gd name="connsiteX1" fmla="*/ 2806 w 2865"/>
                <a:gd name="connsiteY1" fmla="*/ 0 h 2993"/>
                <a:gd name="connsiteX2" fmla="*/ 2806 w 2865"/>
                <a:gd name="connsiteY2" fmla="*/ 2128 h 2993"/>
                <a:gd name="connsiteX3" fmla="*/ 1453 w 2865"/>
                <a:gd name="connsiteY3" fmla="*/ 2993 h 2993"/>
                <a:gd name="connsiteX4" fmla="*/ 47 w 2865"/>
                <a:gd name="connsiteY4" fmla="*/ 2128 h 2993"/>
                <a:gd name="connsiteX5" fmla="*/ 47 w 2865"/>
                <a:gd name="connsiteY5" fmla="*/ 0 h 2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5" h="2993">
                  <a:moveTo>
                    <a:pt x="47" y="0"/>
                  </a:moveTo>
                  <a:lnTo>
                    <a:pt x="2806" y="0"/>
                  </a:lnTo>
                  <a:cubicBezTo>
                    <a:pt x="2833" y="408"/>
                    <a:pt x="2926" y="1810"/>
                    <a:pt x="2806" y="2128"/>
                  </a:cubicBezTo>
                  <a:cubicBezTo>
                    <a:pt x="2686" y="2446"/>
                    <a:pt x="1674" y="2987"/>
                    <a:pt x="1453" y="2993"/>
                  </a:cubicBezTo>
                  <a:cubicBezTo>
                    <a:pt x="1232" y="2999"/>
                    <a:pt x="136" y="2368"/>
                    <a:pt x="47" y="2128"/>
                  </a:cubicBezTo>
                  <a:cubicBezTo>
                    <a:pt x="-42" y="1888"/>
                    <a:pt x="19" y="408"/>
                    <a:pt x="47" y="0"/>
                  </a:cubicBezTo>
                  <a:close/>
                </a:path>
              </a:pathLst>
            </a:custGeom>
            <a:solidFill>
              <a:srgbClr val="A5002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userDrawn="1"/>
        </p:nvGrpSpPr>
        <p:grpSpPr>
          <a:xfrm>
            <a:off x="0" y="6193790"/>
            <a:ext cx="12192000" cy="805815"/>
            <a:chOff x="0" y="9754"/>
            <a:chExt cx="19200" cy="1269"/>
          </a:xfrm>
        </p:grpSpPr>
        <p:sp>
          <p:nvSpPr>
            <p:cNvPr id="20" name="任意多边形 19"/>
            <p:cNvSpPr/>
            <p:nvPr/>
          </p:nvSpPr>
          <p:spPr>
            <a:xfrm flipH="1">
              <a:off x="9484" y="9754"/>
              <a:ext cx="9716" cy="1046"/>
            </a:xfrm>
            <a:custGeom>
              <a:avLst/>
              <a:gdLst>
                <a:gd name="connsiteX0" fmla="*/ 0 w 9460"/>
                <a:gd name="connsiteY0" fmla="*/ 850 h 850"/>
                <a:gd name="connsiteX1" fmla="*/ 1163 w 9460"/>
                <a:gd name="connsiteY1" fmla="*/ 0 h 850"/>
                <a:gd name="connsiteX2" fmla="*/ 9460 w 9460"/>
                <a:gd name="connsiteY2" fmla="*/ 846 h 850"/>
                <a:gd name="connsiteX3" fmla="*/ 0 w 9460"/>
                <a:gd name="connsiteY3" fmla="*/ 850 h 850"/>
              </a:gdLst>
              <a:ahLst/>
              <a:cxnLst>
                <a:cxn ang="0">
                  <a:pos x="connsiteX0" y="connsiteY0"/>
                </a:cxn>
                <a:cxn ang="0">
                  <a:pos x="connsiteX1" y="connsiteY1"/>
                </a:cxn>
                <a:cxn ang="0">
                  <a:pos x="connsiteX2" y="connsiteY2"/>
                </a:cxn>
                <a:cxn ang="0">
                  <a:pos x="connsiteX3" y="connsiteY3"/>
                </a:cxn>
              </a:cxnLst>
              <a:rect l="l" t="t" r="r" b="b"/>
              <a:pathLst>
                <a:path w="9460" h="850">
                  <a:moveTo>
                    <a:pt x="0" y="850"/>
                  </a:moveTo>
                  <a:lnTo>
                    <a:pt x="1163" y="0"/>
                  </a:lnTo>
                  <a:lnTo>
                    <a:pt x="9460" y="846"/>
                  </a:lnTo>
                  <a:lnTo>
                    <a:pt x="0" y="85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0" y="9754"/>
              <a:ext cx="9716" cy="1046"/>
            </a:xfrm>
            <a:custGeom>
              <a:avLst/>
              <a:gdLst>
                <a:gd name="connsiteX0" fmla="*/ 0 w 9460"/>
                <a:gd name="connsiteY0" fmla="*/ 850 h 850"/>
                <a:gd name="connsiteX1" fmla="*/ 1163 w 9460"/>
                <a:gd name="connsiteY1" fmla="*/ 0 h 850"/>
                <a:gd name="connsiteX2" fmla="*/ 9460 w 9460"/>
                <a:gd name="connsiteY2" fmla="*/ 846 h 850"/>
                <a:gd name="connsiteX3" fmla="*/ 0 w 9460"/>
                <a:gd name="connsiteY3" fmla="*/ 850 h 850"/>
              </a:gdLst>
              <a:ahLst/>
              <a:cxnLst>
                <a:cxn ang="0">
                  <a:pos x="connsiteX0" y="connsiteY0"/>
                </a:cxn>
                <a:cxn ang="0">
                  <a:pos x="connsiteX1" y="connsiteY1"/>
                </a:cxn>
                <a:cxn ang="0">
                  <a:pos x="connsiteX2" y="connsiteY2"/>
                </a:cxn>
                <a:cxn ang="0">
                  <a:pos x="connsiteX3" y="connsiteY3"/>
                </a:cxn>
              </a:cxnLst>
              <a:rect l="l" t="t" r="r" b="b"/>
              <a:pathLst>
                <a:path w="9460" h="850">
                  <a:moveTo>
                    <a:pt x="0" y="850"/>
                  </a:moveTo>
                  <a:lnTo>
                    <a:pt x="1163" y="0"/>
                  </a:lnTo>
                  <a:lnTo>
                    <a:pt x="9460" y="846"/>
                  </a:lnTo>
                  <a:lnTo>
                    <a:pt x="0" y="85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flipH="1">
              <a:off x="9560" y="9961"/>
              <a:ext cx="9640" cy="850"/>
            </a:xfrm>
            <a:custGeom>
              <a:avLst/>
              <a:gdLst>
                <a:gd name="connsiteX0" fmla="*/ 0 w 9640"/>
                <a:gd name="connsiteY0" fmla="*/ 850 h 850"/>
                <a:gd name="connsiteX1" fmla="*/ 650 w 9640"/>
                <a:gd name="connsiteY1" fmla="*/ 0 h 850"/>
                <a:gd name="connsiteX2" fmla="*/ 9640 w 9640"/>
                <a:gd name="connsiteY2" fmla="*/ 846 h 850"/>
                <a:gd name="connsiteX3" fmla="*/ 0 w 9640"/>
                <a:gd name="connsiteY3" fmla="*/ 850 h 850"/>
              </a:gdLst>
              <a:ahLst/>
              <a:cxnLst>
                <a:cxn ang="0">
                  <a:pos x="connsiteX0" y="connsiteY0"/>
                </a:cxn>
                <a:cxn ang="0">
                  <a:pos x="connsiteX1" y="connsiteY1"/>
                </a:cxn>
                <a:cxn ang="0">
                  <a:pos x="connsiteX2" y="connsiteY2"/>
                </a:cxn>
                <a:cxn ang="0">
                  <a:pos x="connsiteX3" y="connsiteY3"/>
                </a:cxn>
              </a:cxnLst>
              <a:rect l="l" t="t" r="r" b="b"/>
              <a:pathLst>
                <a:path w="9640" h="850">
                  <a:moveTo>
                    <a:pt x="0" y="850"/>
                  </a:moveTo>
                  <a:lnTo>
                    <a:pt x="650" y="0"/>
                  </a:lnTo>
                  <a:lnTo>
                    <a:pt x="9640" y="846"/>
                  </a:lnTo>
                  <a:lnTo>
                    <a:pt x="0" y="850"/>
                  </a:lnTo>
                  <a:close/>
                </a:path>
              </a:pathLst>
            </a:custGeom>
            <a:solidFill>
              <a:srgbClr val="A5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弧形 20"/>
            <p:cNvSpPr/>
            <p:nvPr/>
          </p:nvSpPr>
          <p:spPr>
            <a:xfrm>
              <a:off x="9256" y="10334"/>
              <a:ext cx="689" cy="689"/>
            </a:xfrm>
            <a:prstGeom prst="arc">
              <a:avLst>
                <a:gd name="adj1" fmla="val 10675548"/>
                <a:gd name="adj2" fmla="val 0"/>
              </a:avLst>
            </a:prstGeom>
            <a:ln w="25400">
              <a:solidFill>
                <a:srgbClr val="A6A6A6"/>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任意多边形 21"/>
            <p:cNvSpPr/>
            <p:nvPr/>
          </p:nvSpPr>
          <p:spPr>
            <a:xfrm>
              <a:off x="0" y="9957"/>
              <a:ext cx="9640" cy="850"/>
            </a:xfrm>
            <a:custGeom>
              <a:avLst/>
              <a:gdLst>
                <a:gd name="connsiteX0" fmla="*/ 0 w 9640"/>
                <a:gd name="connsiteY0" fmla="*/ 850 h 850"/>
                <a:gd name="connsiteX1" fmla="*/ 650 w 9640"/>
                <a:gd name="connsiteY1" fmla="*/ 0 h 850"/>
                <a:gd name="connsiteX2" fmla="*/ 9640 w 9640"/>
                <a:gd name="connsiteY2" fmla="*/ 846 h 850"/>
                <a:gd name="connsiteX3" fmla="*/ 0 w 9640"/>
                <a:gd name="connsiteY3" fmla="*/ 850 h 850"/>
              </a:gdLst>
              <a:ahLst/>
              <a:cxnLst>
                <a:cxn ang="0">
                  <a:pos x="connsiteX0" y="connsiteY0"/>
                </a:cxn>
                <a:cxn ang="0">
                  <a:pos x="connsiteX1" y="connsiteY1"/>
                </a:cxn>
                <a:cxn ang="0">
                  <a:pos x="connsiteX2" y="connsiteY2"/>
                </a:cxn>
                <a:cxn ang="0">
                  <a:pos x="connsiteX3" y="connsiteY3"/>
                </a:cxn>
              </a:cxnLst>
              <a:rect l="l" t="t" r="r" b="b"/>
              <a:pathLst>
                <a:path w="9640" h="850">
                  <a:moveTo>
                    <a:pt x="0" y="850"/>
                  </a:moveTo>
                  <a:lnTo>
                    <a:pt x="650" y="0"/>
                  </a:lnTo>
                  <a:lnTo>
                    <a:pt x="9640" y="846"/>
                  </a:lnTo>
                  <a:lnTo>
                    <a:pt x="0" y="850"/>
                  </a:lnTo>
                  <a:close/>
                </a:path>
              </a:pathLst>
            </a:custGeom>
            <a:solidFill>
              <a:srgbClr val="A5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userDrawn="1"/>
        </p:nvSpPr>
        <p:spPr>
          <a:xfrm>
            <a:off x="287020" y="6465570"/>
            <a:ext cx="1564005" cy="365760"/>
          </a:xfrm>
          <a:prstGeom prst="rect">
            <a:avLst/>
          </a:prstGeom>
          <a:noFill/>
        </p:spPr>
        <p:txBody>
          <a:bodyPr wrap="square" rtlCol="0">
            <a:spAutoFit/>
          </a:bodyPr>
          <a:lstStyle/>
          <a:p>
            <a:r>
              <a:rPr lang="zh-CN" altLang="zh-CN">
                <a:solidFill>
                  <a:schemeClr val="bg1"/>
                </a:solidFill>
                <a:latin typeface="华文行楷" panose="02010800040101010101" charset="-122"/>
                <a:ea typeface="华文行楷" panose="02010800040101010101" charset="-122"/>
              </a:rPr>
              <a:t>实事求是</a:t>
            </a:r>
          </a:p>
        </p:txBody>
      </p:sp>
      <p:sp>
        <p:nvSpPr>
          <p:cNvPr id="14" name="灯片编号占位符 5"/>
          <p:cNvSpPr>
            <a:spLocks noGrp="1"/>
          </p:cNvSpPr>
          <p:nvPr userDrawn="1"/>
        </p:nvSpPr>
        <p:spPr>
          <a:xfrm>
            <a:off x="9136380" y="6448425"/>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5CE74E-AB26-4998-AD42-012C4C1AD076}" type="slidenum">
              <a:rPr lang="en-US" altLang="zh-CN" sz="1400" b="1" smtClean="0">
                <a:solidFill>
                  <a:schemeClr val="bg1"/>
                </a:solidFill>
              </a:rPr>
              <a:t>‹#›</a:t>
            </a:fld>
            <a:endParaRPr lang="en-US" altLang="zh-CN" sz="1400" b="1" dirty="0">
              <a:solidFill>
                <a:schemeClr val="bg1"/>
              </a:solidFill>
            </a:endParaRPr>
          </a:p>
        </p:txBody>
      </p:sp>
      <p:pic>
        <p:nvPicPr>
          <p:cNvPr id="15" name="图片 14" descr="人大"/>
          <p:cNvPicPr>
            <a:picLocks noChangeAspect="1"/>
          </p:cNvPicPr>
          <p:nvPr userDrawn="1"/>
        </p:nvPicPr>
        <p:blipFill>
          <a:blip r:embed="rId4">
            <a:clrChange>
              <a:clrFrom>
                <a:srgbClr val="FEFCFD">
                  <a:alpha val="100000"/>
                </a:srgbClr>
              </a:clrFrom>
              <a:clrTo>
                <a:srgbClr val="FEFCFD">
                  <a:alpha val="100000"/>
                  <a:alpha val="0"/>
                </a:srgbClr>
              </a:clrTo>
            </a:clrChange>
          </a:blip>
          <a:srcRect l="24049" t="37105" r="23209" b="34529"/>
          <a:stretch>
            <a:fillRect/>
          </a:stretch>
        </p:blipFill>
        <p:spPr>
          <a:xfrm>
            <a:off x="9189720" y="130175"/>
            <a:ext cx="2806700" cy="84772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23"/>
          <p:cNvSpPr/>
          <p:nvPr/>
        </p:nvSpPr>
        <p:spPr>
          <a:xfrm>
            <a:off x="5104765" y="0"/>
            <a:ext cx="1981200" cy="2018030"/>
          </a:xfrm>
          <a:custGeom>
            <a:avLst/>
            <a:gdLst>
              <a:gd name="connsiteX0" fmla="*/ 47 w 2865"/>
              <a:gd name="connsiteY0" fmla="*/ 0 h 2993"/>
              <a:gd name="connsiteX1" fmla="*/ 2806 w 2865"/>
              <a:gd name="connsiteY1" fmla="*/ 0 h 2993"/>
              <a:gd name="connsiteX2" fmla="*/ 2806 w 2865"/>
              <a:gd name="connsiteY2" fmla="*/ 2128 h 2993"/>
              <a:gd name="connsiteX3" fmla="*/ 1453 w 2865"/>
              <a:gd name="connsiteY3" fmla="*/ 2993 h 2993"/>
              <a:gd name="connsiteX4" fmla="*/ 47 w 2865"/>
              <a:gd name="connsiteY4" fmla="*/ 2128 h 2993"/>
              <a:gd name="connsiteX5" fmla="*/ 47 w 2865"/>
              <a:gd name="connsiteY5" fmla="*/ 0 h 2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5" h="2993">
                <a:moveTo>
                  <a:pt x="47" y="0"/>
                </a:moveTo>
                <a:lnTo>
                  <a:pt x="2806" y="0"/>
                </a:lnTo>
                <a:cubicBezTo>
                  <a:pt x="2833" y="408"/>
                  <a:pt x="2926" y="1810"/>
                  <a:pt x="2806" y="2128"/>
                </a:cubicBezTo>
                <a:cubicBezTo>
                  <a:pt x="2686" y="2446"/>
                  <a:pt x="1674" y="2987"/>
                  <a:pt x="1453" y="2993"/>
                </a:cubicBezTo>
                <a:cubicBezTo>
                  <a:pt x="1232" y="2999"/>
                  <a:pt x="136" y="2368"/>
                  <a:pt x="47" y="2128"/>
                </a:cubicBezTo>
                <a:cubicBezTo>
                  <a:pt x="-42" y="1888"/>
                  <a:pt x="19" y="408"/>
                  <a:pt x="47" y="0"/>
                </a:cubicBezTo>
                <a:close/>
              </a:path>
            </a:pathLst>
          </a:custGeom>
          <a:noFill/>
          <a:ln>
            <a:solidFill>
              <a:srgbClr val="A5002A"/>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A5002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5191093" y="-9525"/>
            <a:ext cx="1819526" cy="1900582"/>
          </a:xfrm>
          <a:custGeom>
            <a:avLst/>
            <a:gdLst>
              <a:gd name="connsiteX0" fmla="*/ 47 w 2865"/>
              <a:gd name="connsiteY0" fmla="*/ 0 h 2993"/>
              <a:gd name="connsiteX1" fmla="*/ 2806 w 2865"/>
              <a:gd name="connsiteY1" fmla="*/ 0 h 2993"/>
              <a:gd name="connsiteX2" fmla="*/ 2806 w 2865"/>
              <a:gd name="connsiteY2" fmla="*/ 2128 h 2993"/>
              <a:gd name="connsiteX3" fmla="*/ 1453 w 2865"/>
              <a:gd name="connsiteY3" fmla="*/ 2993 h 2993"/>
              <a:gd name="connsiteX4" fmla="*/ 47 w 2865"/>
              <a:gd name="connsiteY4" fmla="*/ 2128 h 2993"/>
              <a:gd name="connsiteX5" fmla="*/ 47 w 2865"/>
              <a:gd name="connsiteY5" fmla="*/ 0 h 2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5" h="2993">
                <a:moveTo>
                  <a:pt x="47" y="0"/>
                </a:moveTo>
                <a:lnTo>
                  <a:pt x="2806" y="0"/>
                </a:lnTo>
                <a:cubicBezTo>
                  <a:pt x="2833" y="408"/>
                  <a:pt x="2926" y="1810"/>
                  <a:pt x="2806" y="2128"/>
                </a:cubicBezTo>
                <a:cubicBezTo>
                  <a:pt x="2686" y="2446"/>
                  <a:pt x="1674" y="2987"/>
                  <a:pt x="1453" y="2993"/>
                </a:cubicBezTo>
                <a:cubicBezTo>
                  <a:pt x="1232" y="2999"/>
                  <a:pt x="136" y="2368"/>
                  <a:pt x="47" y="2128"/>
                </a:cubicBezTo>
                <a:cubicBezTo>
                  <a:pt x="-42" y="1888"/>
                  <a:pt x="19" y="408"/>
                  <a:pt x="47" y="0"/>
                </a:cubicBezTo>
                <a:close/>
              </a:path>
            </a:pathLst>
          </a:custGeom>
          <a:solidFill>
            <a:srgbClr val="A5002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19336" y="2780928"/>
            <a:ext cx="11984355"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400" b="1" dirty="0">
                <a:solidFill>
                  <a:srgbClr val="A5002A"/>
                </a:solidFill>
                <a:effectLst>
                  <a:outerShdw blurRad="38100" dist="38100" dir="2700000" algn="tl">
                    <a:srgbClr val="000000">
                      <a:alpha val="43137"/>
                    </a:srgbClr>
                  </a:outerShdw>
                </a:effectLst>
                <a:latin typeface="微软雅黑" panose="020B0503020204020204" charset="-122"/>
                <a:ea typeface="微软雅黑" panose="020B0503020204020204" charset="-122"/>
              </a:rPr>
              <a:t>Lab2:</a:t>
            </a:r>
            <a:r>
              <a:rPr lang="zh-CN" altLang="en-US" sz="4400" b="1" dirty="0">
                <a:solidFill>
                  <a:srgbClr val="A5002A"/>
                </a:solidFill>
                <a:effectLst>
                  <a:outerShdw blurRad="38100" dist="38100" dir="2700000" algn="tl">
                    <a:srgbClr val="000000">
                      <a:alpha val="43137"/>
                    </a:srgbClr>
                  </a:outerShdw>
                </a:effectLst>
                <a:latin typeface="微软雅黑" panose="020B0503020204020204" charset="-122"/>
                <a:ea typeface="微软雅黑" panose="020B0503020204020204" charset="-122"/>
              </a:rPr>
              <a:t>数据分析和数据可视化</a:t>
            </a:r>
            <a:endParaRPr lang="en-US" altLang="zh-CN" sz="4400" b="1" dirty="0">
              <a:solidFill>
                <a:srgbClr val="A5002A"/>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2" name="图片 1" descr="d0c8a786c9177f3e1097f4be78cf3bc79e3d56e5"/>
          <p:cNvPicPr>
            <a:picLocks noChangeAspect="1"/>
          </p:cNvPicPr>
          <p:nvPr/>
        </p:nvPicPr>
        <p:blipFill>
          <a:blip r:embed="rId2">
            <a:lum bright="100000"/>
          </a:blip>
          <a:stretch>
            <a:fillRect/>
          </a:stretch>
        </p:blipFill>
        <p:spPr>
          <a:xfrm>
            <a:off x="5500370" y="339725"/>
            <a:ext cx="1201420" cy="12014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2165" y="176530"/>
            <a:ext cx="1826141" cy="584775"/>
          </a:xfrm>
          <a:prstGeom prst="rect">
            <a:avLst/>
          </a:prstGeom>
          <a:noFill/>
        </p:spPr>
        <p:txBody>
          <a:bodyPr wrap="none" rtlCol="0" anchor="t">
            <a:spAutoFit/>
          </a:bodyPr>
          <a:lstStyle/>
          <a:p>
            <a:r>
              <a:rPr lang="zh-CN" altLang="en-US" sz="3200" b="1" dirty="0">
                <a:solidFill>
                  <a:schemeClr val="tx1">
                    <a:lumMod val="75000"/>
                    <a:lumOff val="25000"/>
                  </a:schemeClr>
                </a:solidFill>
                <a:latin typeface="微软雅黑" panose="020B0503020204020204" charset="-122"/>
                <a:ea typeface="微软雅黑" panose="020B0503020204020204" charset="-122"/>
                <a:sym typeface="+mn-ea"/>
              </a:rPr>
              <a:t>题目介绍</a:t>
            </a:r>
          </a:p>
        </p:txBody>
      </p:sp>
      <p:sp>
        <p:nvSpPr>
          <p:cNvPr id="5" name="文本框 17"/>
          <p:cNvSpPr txBox="1"/>
          <p:nvPr/>
        </p:nvSpPr>
        <p:spPr>
          <a:xfrm>
            <a:off x="35560" y="247650"/>
            <a:ext cx="487680" cy="483235"/>
          </a:xfrm>
          <a:prstGeom prst="rect">
            <a:avLst/>
          </a:prstGeom>
          <a:noFill/>
        </p:spPr>
        <p:txBody>
          <a:bodyPr wrap="none" rtlCol="0" anchor="t">
            <a:spAutoFit/>
          </a:bodyPr>
          <a:lstStyle/>
          <a:p>
            <a:r>
              <a:rPr lang="zh-CN" altLang="zh-CN" sz="2400" b="1" dirty="0">
                <a:solidFill>
                  <a:schemeClr val="bg1"/>
                </a:solidFill>
                <a:latin typeface="微软雅黑" panose="020B0503020204020204" charset="-122"/>
                <a:ea typeface="微软雅黑" panose="020B0503020204020204" charset="-122"/>
                <a:sym typeface="+mn-ea"/>
              </a:rPr>
              <a:t>一</a:t>
            </a:r>
          </a:p>
        </p:txBody>
      </p:sp>
      <p:pic>
        <p:nvPicPr>
          <p:cNvPr id="1026" name="Picture 2" descr="图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61" y="1331912"/>
            <a:ext cx="5113142" cy="337147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279400" y="5085184"/>
            <a:ext cx="5240536" cy="646331"/>
          </a:xfrm>
          <a:prstGeom prst="rect">
            <a:avLst/>
          </a:prstGeom>
          <a:noFill/>
        </p:spPr>
        <p:txBody>
          <a:bodyPr wrap="square">
            <a:spAutoFit/>
          </a:bodyPr>
          <a:lstStyle/>
          <a:p>
            <a:r>
              <a:rPr lang="zh-CN" altLang="en-US" b="1" i="0" dirty="0">
                <a:effectLst/>
                <a:latin typeface="微软雅黑" panose="020B0503020204020204" charset="-122"/>
                <a:ea typeface="微软雅黑" panose="020B0503020204020204" charset="-122"/>
              </a:rPr>
              <a:t>美国总统特朗普在白宫宣布，美国将退出应对全球气候变化的</a:t>
            </a:r>
            <a:r>
              <a:rPr lang="en-US" altLang="zh-CN" b="1" i="0" dirty="0">
                <a:effectLst/>
                <a:latin typeface="微软雅黑" panose="020B0503020204020204" charset="-122"/>
                <a:ea typeface="微软雅黑" panose="020B0503020204020204" charset="-122"/>
              </a:rPr>
              <a:t>《</a:t>
            </a:r>
            <a:r>
              <a:rPr lang="zh-CN" altLang="en-US" b="1" i="0" dirty="0">
                <a:effectLst/>
                <a:latin typeface="微软雅黑" panose="020B0503020204020204" charset="-122"/>
                <a:ea typeface="微软雅黑" panose="020B0503020204020204" charset="-122"/>
              </a:rPr>
              <a:t>巴黎协定</a:t>
            </a:r>
            <a:r>
              <a:rPr lang="en-US" altLang="zh-CN" b="1" i="0" dirty="0">
                <a:effectLst/>
                <a:latin typeface="微软雅黑" panose="020B0503020204020204" charset="-122"/>
                <a:ea typeface="微软雅黑" panose="020B0503020204020204" charset="-122"/>
              </a:rPr>
              <a:t>》</a:t>
            </a:r>
            <a:endParaRPr lang="zh-CN" altLang="en-US"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3992" y="1331912"/>
            <a:ext cx="5988810" cy="337147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5901017" y="5087412"/>
            <a:ext cx="6125592" cy="923330"/>
          </a:xfrm>
          <a:prstGeom prst="rect">
            <a:avLst/>
          </a:prstGeom>
          <a:noFill/>
        </p:spPr>
        <p:txBody>
          <a:bodyPr wrap="square">
            <a:spAutoFit/>
          </a:bodyPr>
          <a:lstStyle/>
          <a:p>
            <a:r>
              <a:rPr lang="zh-CN" altLang="en-US" b="1" dirty="0">
                <a:latin typeface="微软雅黑" panose="020B0503020204020204" charset="-122"/>
                <a:ea typeface="微软雅黑" panose="020B0503020204020204" charset="-122"/>
              </a:rPr>
              <a:t>在埃及沙姆沙伊赫举行的</a:t>
            </a:r>
            <a:r>
              <a:rPr lang="en-US" altLang="zh-CN"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联合国气候变化框架公约</a:t>
            </a:r>
            <a:r>
              <a:rPr lang="en-US" altLang="zh-CN"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第二十七次缔约方大会（</a:t>
            </a:r>
            <a:r>
              <a:rPr lang="en-US" altLang="zh-CN" b="1" dirty="0">
                <a:latin typeface="微软雅黑" panose="020B0503020204020204" charset="-122"/>
                <a:ea typeface="微软雅黑" panose="020B0503020204020204" charset="-122"/>
              </a:rPr>
              <a:t>COP27</a:t>
            </a:r>
            <a:r>
              <a:rPr lang="zh-CN" altLang="en-US" b="1" dirty="0">
                <a:latin typeface="微软雅黑" panose="020B0503020204020204" charset="-122"/>
                <a:ea typeface="微软雅黑" panose="020B0503020204020204" charset="-122"/>
              </a:rPr>
              <a:t>）上，拜登在讲话时对美国于</a:t>
            </a:r>
            <a:r>
              <a:rPr lang="en-US" altLang="zh-CN" b="1" dirty="0">
                <a:latin typeface="微软雅黑" panose="020B0503020204020204" charset="-122"/>
                <a:ea typeface="微软雅黑" panose="020B0503020204020204" charset="-122"/>
              </a:rPr>
              <a:t>2017</a:t>
            </a:r>
            <a:r>
              <a:rPr lang="zh-CN" altLang="en-US" b="1" dirty="0">
                <a:latin typeface="微软雅黑" panose="020B0503020204020204" charset="-122"/>
                <a:ea typeface="微软雅黑" panose="020B0503020204020204" charset="-122"/>
              </a:rPr>
              <a:t>年退出</a:t>
            </a:r>
            <a:r>
              <a:rPr lang="en-US" altLang="zh-CN"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巴黎协定</a:t>
            </a:r>
            <a:r>
              <a:rPr lang="en-US" altLang="zh-CN"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向全球道歉。</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2165" y="176530"/>
            <a:ext cx="1826141" cy="584775"/>
          </a:xfrm>
          <a:prstGeom prst="rect">
            <a:avLst/>
          </a:prstGeom>
          <a:noFill/>
        </p:spPr>
        <p:txBody>
          <a:bodyPr wrap="none" rtlCol="0" anchor="t">
            <a:spAutoFit/>
          </a:bodyPr>
          <a:lstStyle/>
          <a:p>
            <a:r>
              <a:rPr lang="zh-CN" altLang="en-US" sz="3200" b="1" dirty="0">
                <a:solidFill>
                  <a:schemeClr val="tx1">
                    <a:lumMod val="75000"/>
                    <a:lumOff val="25000"/>
                  </a:schemeClr>
                </a:solidFill>
                <a:latin typeface="微软雅黑" panose="020B0503020204020204" charset="-122"/>
                <a:ea typeface="微软雅黑" panose="020B0503020204020204" charset="-122"/>
                <a:sym typeface="+mn-ea"/>
              </a:rPr>
              <a:t>巴黎协定</a:t>
            </a:r>
          </a:p>
        </p:txBody>
      </p:sp>
      <p:sp>
        <p:nvSpPr>
          <p:cNvPr id="5" name="文本框 17"/>
          <p:cNvSpPr txBox="1"/>
          <p:nvPr/>
        </p:nvSpPr>
        <p:spPr>
          <a:xfrm>
            <a:off x="35560" y="247650"/>
            <a:ext cx="487680" cy="483235"/>
          </a:xfrm>
          <a:prstGeom prst="rect">
            <a:avLst/>
          </a:prstGeom>
          <a:noFill/>
        </p:spPr>
        <p:txBody>
          <a:bodyPr wrap="none" rtlCol="0" anchor="t">
            <a:spAutoFit/>
          </a:bodyPr>
          <a:lstStyle/>
          <a:p>
            <a:r>
              <a:rPr lang="zh-CN" altLang="zh-CN" sz="2400" b="1" dirty="0">
                <a:solidFill>
                  <a:schemeClr val="bg1"/>
                </a:solidFill>
                <a:latin typeface="微软雅黑" panose="020B0503020204020204" charset="-122"/>
                <a:ea typeface="微软雅黑" panose="020B0503020204020204" charset="-122"/>
                <a:sym typeface="+mn-ea"/>
              </a:rPr>
              <a:t>一</a:t>
            </a:r>
          </a:p>
        </p:txBody>
      </p:sp>
      <p:sp>
        <p:nvSpPr>
          <p:cNvPr id="8" name="文本框 1"/>
          <p:cNvSpPr txBox="1"/>
          <p:nvPr/>
        </p:nvSpPr>
        <p:spPr>
          <a:xfrm>
            <a:off x="623392" y="908720"/>
            <a:ext cx="9949815" cy="4860290"/>
          </a:xfrm>
          <a:prstGeom prst="rect">
            <a:avLst/>
          </a:prstGeom>
          <a:noFill/>
          <a:ln w="9525">
            <a:noFill/>
          </a:ln>
        </p:spPr>
        <p:txBody>
          <a:bodyPr wrap="square" lIns="68580" tIns="34290" rIns="68580" bIns="34290" anchor="t">
            <a:noAutofit/>
          </a:bodyPr>
          <a:lstStyle/>
          <a:p>
            <a:pPr algn="just"/>
            <a:r>
              <a:rPr lang="en-US" altLang="zh-CN" sz="2400" b="0" i="0" dirty="0">
                <a:solidFill>
                  <a:srgbClr val="222222"/>
                </a:solidFill>
                <a:effectLst/>
                <a:latin typeface="微软雅黑" panose="020B0503020204020204" charset="-122"/>
                <a:ea typeface="微软雅黑" panose="020B0503020204020204" charset="-122"/>
              </a:rPr>
              <a:t>《</a:t>
            </a:r>
            <a:r>
              <a:rPr lang="zh-CN" altLang="en-US" sz="2400" b="0" i="0" dirty="0">
                <a:solidFill>
                  <a:srgbClr val="222222"/>
                </a:solidFill>
                <a:effectLst/>
                <a:latin typeface="微软雅黑" panose="020B0503020204020204" charset="-122"/>
                <a:ea typeface="微软雅黑" panose="020B0503020204020204" charset="-122"/>
              </a:rPr>
              <a:t>巴黎协定</a:t>
            </a:r>
            <a:r>
              <a:rPr lang="en-US" altLang="zh-CN" sz="2400" b="0" i="0" dirty="0">
                <a:solidFill>
                  <a:srgbClr val="222222"/>
                </a:solidFill>
                <a:effectLst/>
                <a:latin typeface="微软雅黑" panose="020B0503020204020204" charset="-122"/>
                <a:ea typeface="微软雅黑" panose="020B0503020204020204" charset="-122"/>
              </a:rPr>
              <a:t>》</a:t>
            </a:r>
            <a:r>
              <a:rPr lang="zh-CN" altLang="en-US" sz="2400" b="0" i="0" dirty="0">
                <a:solidFill>
                  <a:srgbClr val="222222"/>
                </a:solidFill>
                <a:effectLst/>
                <a:latin typeface="微软雅黑" panose="020B0503020204020204" charset="-122"/>
                <a:ea typeface="微软雅黑" panose="020B0503020204020204" charset="-122"/>
              </a:rPr>
              <a:t>的签署国同意把全球平均气温升幅控制在工业革命前水平以上低于</a:t>
            </a:r>
            <a:r>
              <a:rPr lang="en-US" altLang="zh-CN" sz="2400" b="0" i="0" dirty="0">
                <a:solidFill>
                  <a:srgbClr val="222222"/>
                </a:solidFill>
                <a:effectLst/>
                <a:latin typeface="微软雅黑" panose="020B0503020204020204" charset="-122"/>
                <a:ea typeface="微软雅黑" panose="020B0503020204020204" charset="-122"/>
              </a:rPr>
              <a:t>2</a:t>
            </a:r>
            <a:r>
              <a:rPr lang="zh-CN" altLang="en-US" sz="2400" b="0" i="0" dirty="0">
                <a:solidFill>
                  <a:srgbClr val="222222"/>
                </a:solidFill>
                <a:effectLst/>
                <a:latin typeface="微软雅黑" panose="020B0503020204020204" charset="-122"/>
                <a:ea typeface="微软雅黑" panose="020B0503020204020204" charset="-122"/>
              </a:rPr>
              <a:t>摄氏度之内，并努力将气温升幅限制在工业化前水平以上</a:t>
            </a:r>
            <a:r>
              <a:rPr lang="en-US" altLang="zh-CN" sz="2400" b="0" i="0" dirty="0">
                <a:solidFill>
                  <a:srgbClr val="222222"/>
                </a:solidFill>
                <a:effectLst/>
                <a:latin typeface="微软雅黑" panose="020B0503020204020204" charset="-122"/>
                <a:ea typeface="微软雅黑" panose="020B0503020204020204" charset="-122"/>
              </a:rPr>
              <a:t>1.5</a:t>
            </a:r>
            <a:r>
              <a:rPr lang="zh-CN" altLang="en-US" sz="2400" b="0" i="0" dirty="0">
                <a:solidFill>
                  <a:srgbClr val="222222"/>
                </a:solidFill>
                <a:effectLst/>
                <a:latin typeface="微软雅黑" panose="020B0503020204020204" charset="-122"/>
                <a:ea typeface="微软雅黑" panose="020B0503020204020204" charset="-122"/>
              </a:rPr>
              <a:t>摄氏度之内。专家认为，即便是</a:t>
            </a:r>
            <a:r>
              <a:rPr lang="en-US" altLang="zh-CN" sz="2400" b="0" i="0" dirty="0">
                <a:solidFill>
                  <a:srgbClr val="222222"/>
                </a:solidFill>
                <a:effectLst/>
                <a:latin typeface="微软雅黑" panose="020B0503020204020204" charset="-122"/>
                <a:ea typeface="微软雅黑" panose="020B0503020204020204" charset="-122"/>
              </a:rPr>
              <a:t>2</a:t>
            </a:r>
            <a:r>
              <a:rPr lang="zh-CN" altLang="en-US" sz="2400" b="0" i="0" dirty="0">
                <a:solidFill>
                  <a:srgbClr val="222222"/>
                </a:solidFill>
                <a:effectLst/>
                <a:latin typeface="微软雅黑" panose="020B0503020204020204" charset="-122"/>
                <a:ea typeface="微软雅黑" panose="020B0503020204020204" charset="-122"/>
              </a:rPr>
              <a:t>摄氏度的最低目标也并非轻而易举便能达到，需要各方立即大幅减少化石燃料造成的有害气体排放。</a:t>
            </a:r>
          </a:p>
          <a:p>
            <a:pPr algn="just"/>
            <a:endParaRPr lang="en-US" altLang="zh-CN" sz="2400" b="0" i="0" dirty="0">
              <a:solidFill>
                <a:srgbClr val="222222"/>
              </a:solidFill>
              <a:effectLst/>
              <a:latin typeface="微软雅黑" panose="020B0503020204020204" charset="-122"/>
              <a:ea typeface="微软雅黑" panose="020B0503020204020204" charset="-122"/>
            </a:endParaRPr>
          </a:p>
          <a:p>
            <a:pPr algn="just"/>
            <a:r>
              <a:rPr lang="zh-CN" altLang="en-US" sz="2400" b="0" i="0" dirty="0">
                <a:solidFill>
                  <a:srgbClr val="222222"/>
                </a:solidFill>
                <a:effectLst/>
                <a:latin typeface="微软雅黑" panose="020B0503020204020204" charset="-122"/>
                <a:ea typeface="微软雅黑" panose="020B0503020204020204" charset="-122"/>
              </a:rPr>
              <a:t>美国承诺</a:t>
            </a:r>
            <a:r>
              <a:rPr lang="en-US" altLang="zh-CN" sz="2400" b="0" i="0" dirty="0">
                <a:solidFill>
                  <a:srgbClr val="222222"/>
                </a:solidFill>
                <a:effectLst/>
                <a:latin typeface="微软雅黑" panose="020B0503020204020204" charset="-122"/>
                <a:ea typeface="微软雅黑" panose="020B0503020204020204" charset="-122"/>
              </a:rPr>
              <a:t>2025</a:t>
            </a:r>
            <a:r>
              <a:rPr lang="zh-CN" altLang="en-US" sz="2400" b="0" i="0" dirty="0">
                <a:solidFill>
                  <a:srgbClr val="222222"/>
                </a:solidFill>
                <a:effectLst/>
                <a:latin typeface="微软雅黑" panose="020B0503020204020204" charset="-122"/>
                <a:ea typeface="微软雅黑" panose="020B0503020204020204" charset="-122"/>
              </a:rPr>
              <a:t>年前温室气体排放量，比</a:t>
            </a:r>
            <a:r>
              <a:rPr lang="en-US" altLang="zh-CN" sz="2400" b="0" i="0" dirty="0">
                <a:solidFill>
                  <a:srgbClr val="222222"/>
                </a:solidFill>
                <a:effectLst/>
                <a:latin typeface="微软雅黑" panose="020B0503020204020204" charset="-122"/>
                <a:ea typeface="微软雅黑" panose="020B0503020204020204" charset="-122"/>
              </a:rPr>
              <a:t>2005</a:t>
            </a:r>
            <a:r>
              <a:rPr lang="zh-CN" altLang="en-US" sz="2400" b="0" i="0" dirty="0">
                <a:solidFill>
                  <a:srgbClr val="222222"/>
                </a:solidFill>
                <a:effectLst/>
                <a:latin typeface="微软雅黑" panose="020B0503020204020204" charset="-122"/>
                <a:ea typeface="微软雅黑" panose="020B0503020204020204" charset="-122"/>
              </a:rPr>
              <a:t>年的排放量减少</a:t>
            </a:r>
            <a:r>
              <a:rPr lang="en-US" altLang="zh-CN" sz="2400" b="0" i="0" dirty="0">
                <a:solidFill>
                  <a:srgbClr val="222222"/>
                </a:solidFill>
                <a:effectLst/>
                <a:latin typeface="微软雅黑" panose="020B0503020204020204" charset="-122"/>
                <a:ea typeface="微软雅黑" panose="020B0503020204020204" charset="-122"/>
              </a:rPr>
              <a:t>26%</a:t>
            </a:r>
            <a:r>
              <a:rPr lang="zh-CN" altLang="en-US" sz="2400" b="0" i="0" dirty="0">
                <a:solidFill>
                  <a:srgbClr val="222222"/>
                </a:solidFill>
                <a:effectLst/>
                <a:latin typeface="微软雅黑" panose="020B0503020204020204" charset="-122"/>
                <a:ea typeface="微软雅黑" panose="020B0503020204020204" charset="-122"/>
              </a:rPr>
              <a:t>至</a:t>
            </a:r>
            <a:r>
              <a:rPr lang="en-US" altLang="zh-CN" sz="2400" b="0" i="0" dirty="0">
                <a:solidFill>
                  <a:srgbClr val="222222"/>
                </a:solidFill>
                <a:effectLst/>
                <a:latin typeface="微软雅黑" panose="020B0503020204020204" charset="-122"/>
                <a:ea typeface="微软雅黑" panose="020B0503020204020204" charset="-122"/>
              </a:rPr>
              <a:t>28%</a:t>
            </a:r>
            <a:r>
              <a:rPr lang="zh-CN" altLang="en-US" sz="2400" b="0" i="0" dirty="0">
                <a:solidFill>
                  <a:srgbClr val="222222"/>
                </a:solidFill>
                <a:effectLst/>
                <a:latin typeface="微软雅黑" panose="020B0503020204020204" charset="-122"/>
                <a:ea typeface="微软雅黑" panose="020B0503020204020204" charset="-122"/>
              </a:rPr>
              <a:t>，相当于每年减少排放量</a:t>
            </a:r>
            <a:r>
              <a:rPr lang="en-US" altLang="zh-CN" sz="2400" b="0" i="0" dirty="0">
                <a:solidFill>
                  <a:srgbClr val="222222"/>
                </a:solidFill>
                <a:effectLst/>
                <a:latin typeface="微软雅黑" panose="020B0503020204020204" charset="-122"/>
                <a:ea typeface="微软雅黑" panose="020B0503020204020204" charset="-122"/>
              </a:rPr>
              <a:t>16</a:t>
            </a:r>
            <a:r>
              <a:rPr lang="zh-CN" altLang="en-US" sz="2400" b="0" i="0" dirty="0">
                <a:solidFill>
                  <a:srgbClr val="222222"/>
                </a:solidFill>
                <a:effectLst/>
                <a:latin typeface="微软雅黑" panose="020B0503020204020204" charset="-122"/>
                <a:ea typeface="微软雅黑" panose="020B0503020204020204" charset="-122"/>
              </a:rPr>
              <a:t>亿吨。中国承诺单位国内生产总值二氧化碳排放比</a:t>
            </a:r>
            <a:r>
              <a:rPr lang="en-US" altLang="zh-CN" sz="2400" b="0" i="0" dirty="0">
                <a:solidFill>
                  <a:srgbClr val="222222"/>
                </a:solidFill>
                <a:effectLst/>
                <a:latin typeface="微软雅黑" panose="020B0503020204020204" charset="-122"/>
                <a:ea typeface="微软雅黑" panose="020B0503020204020204" charset="-122"/>
              </a:rPr>
              <a:t>2005</a:t>
            </a:r>
            <a:r>
              <a:rPr lang="zh-CN" altLang="en-US" sz="2400" b="0" i="0" dirty="0">
                <a:solidFill>
                  <a:srgbClr val="222222"/>
                </a:solidFill>
                <a:effectLst/>
                <a:latin typeface="微软雅黑" panose="020B0503020204020204" charset="-122"/>
                <a:ea typeface="微软雅黑" panose="020B0503020204020204" charset="-122"/>
              </a:rPr>
              <a:t>年下降</a:t>
            </a:r>
            <a:r>
              <a:rPr lang="en-US" altLang="zh-CN" sz="2400" b="0" i="0" dirty="0">
                <a:solidFill>
                  <a:srgbClr val="222222"/>
                </a:solidFill>
                <a:effectLst/>
                <a:latin typeface="微软雅黑" panose="020B0503020204020204" charset="-122"/>
                <a:ea typeface="微软雅黑" panose="020B0503020204020204" charset="-122"/>
              </a:rPr>
              <a:t>60%-65%</a:t>
            </a:r>
            <a:r>
              <a:rPr lang="zh-CN" altLang="en-US" sz="2400" b="0" i="0" dirty="0">
                <a:solidFill>
                  <a:srgbClr val="222222"/>
                </a:solidFill>
                <a:effectLst/>
                <a:latin typeface="微软雅黑" panose="020B0503020204020204" charset="-122"/>
                <a:ea typeface="微软雅黑" panose="020B0503020204020204" charset="-122"/>
              </a:rPr>
              <a:t>，非化石能源占一次消费能源比重达到</a:t>
            </a:r>
            <a:r>
              <a:rPr lang="en-US" altLang="zh-CN" sz="2400" b="0" i="0" dirty="0">
                <a:solidFill>
                  <a:srgbClr val="222222"/>
                </a:solidFill>
                <a:effectLst/>
                <a:latin typeface="微软雅黑" panose="020B0503020204020204" charset="-122"/>
                <a:ea typeface="微软雅黑" panose="020B0503020204020204" charset="-122"/>
              </a:rPr>
              <a:t>20%</a:t>
            </a:r>
            <a:r>
              <a:rPr lang="zh-CN" altLang="en-US" sz="2400" b="0" i="0" dirty="0">
                <a:solidFill>
                  <a:srgbClr val="222222"/>
                </a:solidFill>
                <a:effectLst/>
                <a:latin typeface="微软雅黑" panose="020B0503020204020204" charset="-122"/>
                <a:ea typeface="微软雅黑" panose="020B0503020204020204" charset="-122"/>
              </a:rPr>
              <a:t>，森林积蓄量比</a:t>
            </a:r>
            <a:r>
              <a:rPr lang="en-US" altLang="zh-CN" sz="2400" b="0" i="0" dirty="0">
                <a:solidFill>
                  <a:srgbClr val="222222"/>
                </a:solidFill>
                <a:effectLst/>
                <a:latin typeface="微软雅黑" panose="020B0503020204020204" charset="-122"/>
                <a:ea typeface="微软雅黑" panose="020B0503020204020204" charset="-122"/>
              </a:rPr>
              <a:t>2005 </a:t>
            </a:r>
            <a:r>
              <a:rPr lang="zh-CN" altLang="en-US" sz="2400" b="0" i="0" dirty="0">
                <a:solidFill>
                  <a:srgbClr val="222222"/>
                </a:solidFill>
                <a:effectLst/>
                <a:latin typeface="微软雅黑" panose="020B0503020204020204" charset="-122"/>
                <a:ea typeface="微软雅黑" panose="020B0503020204020204" charset="-122"/>
              </a:rPr>
              <a:t>年增加</a:t>
            </a:r>
            <a:r>
              <a:rPr lang="en-US" altLang="zh-CN" sz="2400" b="0" i="0" dirty="0">
                <a:solidFill>
                  <a:srgbClr val="222222"/>
                </a:solidFill>
                <a:effectLst/>
                <a:latin typeface="微软雅黑" panose="020B0503020204020204" charset="-122"/>
                <a:ea typeface="微软雅黑" panose="020B0503020204020204" charset="-122"/>
              </a:rPr>
              <a:t>45</a:t>
            </a:r>
            <a:r>
              <a:rPr lang="zh-CN" altLang="en-US" sz="2400" b="0" i="0" dirty="0">
                <a:solidFill>
                  <a:srgbClr val="222222"/>
                </a:solidFill>
                <a:effectLst/>
                <a:latin typeface="微软雅黑" panose="020B0503020204020204" charset="-122"/>
                <a:ea typeface="微软雅黑" panose="020B0503020204020204" charset="-122"/>
              </a:rPr>
              <a:t>亿立方米左右。</a:t>
            </a:r>
            <a:endParaRPr lang="en-US" altLang="zh-CN" sz="2400" dirty="0">
              <a:solidFill>
                <a:srgbClr val="222222"/>
              </a:solidFill>
              <a:latin typeface="微软雅黑" panose="020B0503020204020204" charset="-122"/>
              <a:ea typeface="微软雅黑" panose="020B0503020204020204" charset="-122"/>
            </a:endParaRPr>
          </a:p>
          <a:p>
            <a:pPr algn="just"/>
            <a:endParaRPr lang="zh-CN" altLang="en-US" sz="2400" b="0" i="0" dirty="0">
              <a:solidFill>
                <a:srgbClr val="222222"/>
              </a:solidFill>
              <a:effectLst/>
              <a:latin typeface="微软雅黑" panose="020B0503020204020204" charset="-122"/>
              <a:ea typeface="微软雅黑" panose="020B0503020204020204" charset="-122"/>
            </a:endParaRPr>
          </a:p>
          <a:p>
            <a:pPr algn="just"/>
            <a:r>
              <a:rPr lang="zh-CN" altLang="en-US" sz="2400" b="0" i="0" dirty="0">
                <a:solidFill>
                  <a:srgbClr val="222222"/>
                </a:solidFill>
                <a:effectLst/>
                <a:latin typeface="微软雅黑" panose="020B0503020204020204" charset="-122"/>
                <a:ea typeface="微软雅黑" panose="020B0503020204020204" charset="-122"/>
              </a:rPr>
              <a:t>此外，参与协定的发达国家将提供资金帮助发展中国家完成能源转型，承诺在</a:t>
            </a:r>
            <a:r>
              <a:rPr lang="en-US" altLang="zh-CN" sz="2400" b="0" i="0" dirty="0">
                <a:solidFill>
                  <a:srgbClr val="222222"/>
                </a:solidFill>
                <a:effectLst/>
                <a:latin typeface="微软雅黑" panose="020B0503020204020204" charset="-122"/>
                <a:ea typeface="微软雅黑" panose="020B0503020204020204" charset="-122"/>
              </a:rPr>
              <a:t>2020</a:t>
            </a:r>
            <a:r>
              <a:rPr lang="zh-CN" altLang="en-US" sz="2400" b="0" i="0" dirty="0">
                <a:solidFill>
                  <a:srgbClr val="222222"/>
                </a:solidFill>
                <a:effectLst/>
                <a:latin typeface="微软雅黑" panose="020B0503020204020204" charset="-122"/>
                <a:ea typeface="微软雅黑" panose="020B0503020204020204" charset="-122"/>
              </a:rPr>
              <a:t>年之前为此每年出资</a:t>
            </a:r>
            <a:r>
              <a:rPr lang="en-US" altLang="zh-CN" sz="2400" b="0" i="0" dirty="0">
                <a:solidFill>
                  <a:srgbClr val="222222"/>
                </a:solidFill>
                <a:effectLst/>
                <a:latin typeface="微软雅黑" panose="020B0503020204020204" charset="-122"/>
                <a:ea typeface="微软雅黑" panose="020B0503020204020204" charset="-122"/>
              </a:rPr>
              <a:t>1000</a:t>
            </a:r>
            <a:r>
              <a:rPr lang="zh-CN" altLang="en-US" sz="2400" b="0" i="0" dirty="0">
                <a:solidFill>
                  <a:srgbClr val="222222"/>
                </a:solidFill>
                <a:effectLst/>
                <a:latin typeface="微软雅黑" panose="020B0503020204020204" charset="-122"/>
                <a:ea typeface="微软雅黑" panose="020B0503020204020204" charset="-122"/>
              </a:rPr>
              <a:t>亿美元，增强防御气候变化的后果。</a:t>
            </a:r>
            <a:endParaRPr lang="en-US" altLang="zh-CN" sz="2400" b="0" i="0" dirty="0">
              <a:solidFill>
                <a:srgbClr val="222222"/>
              </a:solidFill>
              <a:effectLst/>
              <a:latin typeface="微软雅黑" panose="020B0503020204020204" charset="-122"/>
              <a:ea typeface="微软雅黑" panose="020B0503020204020204" charset="-122"/>
            </a:endParaRPr>
          </a:p>
          <a:p>
            <a:pPr lvl="0" algn="just">
              <a:lnSpc>
                <a:spcPct val="15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sym typeface="+mn-ea"/>
            </a:endParaRPr>
          </a:p>
          <a:p>
            <a:pPr lvl="0" algn="just">
              <a:lnSpc>
                <a:spcPct val="150000"/>
              </a:lnSpc>
            </a:pPr>
            <a:endParaRPr lang="zh-CN" altLang="en-US" sz="2800" b="1" dirty="0">
              <a:solidFill>
                <a:schemeClr val="tx1">
                  <a:lumMod val="75000"/>
                  <a:lumOff val="25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2165" y="176530"/>
            <a:ext cx="1826141" cy="584775"/>
          </a:xfrm>
          <a:prstGeom prst="rect">
            <a:avLst/>
          </a:prstGeom>
          <a:noFill/>
        </p:spPr>
        <p:txBody>
          <a:bodyPr wrap="none" rtlCol="0" anchor="t">
            <a:spAutoFit/>
          </a:bodyPr>
          <a:lstStyle/>
          <a:p>
            <a:r>
              <a:rPr lang="zh-CN" altLang="en-US" sz="3200" b="1" dirty="0">
                <a:solidFill>
                  <a:schemeClr val="tx1">
                    <a:lumMod val="75000"/>
                    <a:lumOff val="25000"/>
                  </a:schemeClr>
                </a:solidFill>
                <a:latin typeface="微软雅黑" panose="020B0503020204020204" charset="-122"/>
                <a:ea typeface="微软雅黑" panose="020B0503020204020204" charset="-122"/>
                <a:sym typeface="+mn-ea"/>
              </a:rPr>
              <a:t>题目介绍</a:t>
            </a:r>
          </a:p>
        </p:txBody>
      </p:sp>
      <p:sp>
        <p:nvSpPr>
          <p:cNvPr id="5" name="文本框 17"/>
          <p:cNvSpPr txBox="1"/>
          <p:nvPr/>
        </p:nvSpPr>
        <p:spPr>
          <a:xfrm>
            <a:off x="35560" y="247650"/>
            <a:ext cx="492443" cy="461665"/>
          </a:xfrm>
          <a:prstGeom prst="rect">
            <a:avLst/>
          </a:prstGeom>
          <a:noFill/>
        </p:spPr>
        <p:txBody>
          <a:bodyPr wrap="none" rtlCol="0" anchor="t">
            <a:spAutoFit/>
          </a:bodyPr>
          <a:lstStyle/>
          <a:p>
            <a:r>
              <a:rPr lang="zh-CN" altLang="en-US" sz="2400" b="1" dirty="0">
                <a:solidFill>
                  <a:schemeClr val="bg1"/>
                </a:solidFill>
                <a:latin typeface="微软雅黑" panose="020B0503020204020204" charset="-122"/>
                <a:ea typeface="微软雅黑" panose="020B0503020204020204" charset="-122"/>
                <a:sym typeface="+mn-ea"/>
              </a:rPr>
              <a:t>一</a:t>
            </a:r>
            <a:endParaRPr lang="zh-CN" altLang="zh-CN" sz="2400" b="1" dirty="0">
              <a:solidFill>
                <a:schemeClr val="bg1"/>
              </a:solidFill>
              <a:latin typeface="微软雅黑" panose="020B0503020204020204" charset="-122"/>
              <a:ea typeface="微软雅黑" panose="020B0503020204020204" charset="-122"/>
              <a:sym typeface="+mn-ea"/>
            </a:endParaRPr>
          </a:p>
        </p:txBody>
      </p:sp>
      <p:sp>
        <p:nvSpPr>
          <p:cNvPr id="8" name="文本框 1"/>
          <p:cNvSpPr txBox="1"/>
          <p:nvPr/>
        </p:nvSpPr>
        <p:spPr>
          <a:xfrm>
            <a:off x="623392" y="908720"/>
            <a:ext cx="10245549" cy="4860290"/>
          </a:xfrm>
          <a:prstGeom prst="rect">
            <a:avLst/>
          </a:prstGeom>
          <a:noFill/>
          <a:ln w="9525">
            <a:noFill/>
          </a:ln>
        </p:spPr>
        <p:txBody>
          <a:bodyPr wrap="square" lIns="68580" tIns="34290" rIns="68580" bIns="34290" anchor="t">
            <a:noAutofit/>
          </a:bodyPr>
          <a:lstStyle/>
          <a:p>
            <a:pPr algn="just"/>
            <a:r>
              <a:rPr lang="zh-CN" altLang="en-US" sz="2400" dirty="0">
                <a:solidFill>
                  <a:srgbClr val="222222"/>
                </a:solidFill>
                <a:latin typeface="微软雅黑" panose="020B0503020204020204" charset="-122"/>
                <a:ea typeface="微软雅黑" panose="020B0503020204020204" charset="-122"/>
              </a:rPr>
              <a:t>谁应更多地承担气候变化和减排的责任？</a:t>
            </a:r>
            <a:r>
              <a:rPr lang="zh-CN" altLang="en-US" sz="3200" b="1" dirty="0">
                <a:solidFill>
                  <a:srgbClr val="222222"/>
                </a:solidFill>
                <a:latin typeface="微软雅黑" panose="020B0503020204020204" charset="-122"/>
                <a:ea typeface="微软雅黑" panose="020B0503020204020204" charset="-122"/>
              </a:rPr>
              <a:t>发展中国家</a:t>
            </a:r>
            <a:r>
              <a:rPr lang="en-US" altLang="zh-CN" sz="2400" dirty="0">
                <a:solidFill>
                  <a:srgbClr val="222222"/>
                </a:solidFill>
                <a:latin typeface="微软雅黑" panose="020B0503020204020204" charset="-122"/>
                <a:ea typeface="微软雅黑" panose="020B0503020204020204" charset="-122"/>
              </a:rPr>
              <a:t>or</a:t>
            </a:r>
            <a:r>
              <a:rPr lang="zh-CN" altLang="en-US" sz="3200" b="1" dirty="0">
                <a:solidFill>
                  <a:srgbClr val="222222"/>
                </a:solidFill>
                <a:latin typeface="微软雅黑" panose="020B0503020204020204" charset="-122"/>
                <a:ea typeface="微软雅黑" panose="020B0503020204020204" charset="-122"/>
              </a:rPr>
              <a:t>发达国家</a:t>
            </a:r>
            <a:endParaRPr lang="en-US" altLang="zh-CN" sz="3200" b="1" dirty="0">
              <a:solidFill>
                <a:srgbClr val="222222"/>
              </a:solidFill>
              <a:latin typeface="微软雅黑" panose="020B0503020204020204" charset="-122"/>
              <a:ea typeface="微软雅黑" panose="020B0503020204020204" charset="-122"/>
            </a:endParaRPr>
          </a:p>
          <a:p>
            <a:pPr algn="just"/>
            <a:endParaRPr lang="en-US" altLang="zh-CN" dirty="0">
              <a:solidFill>
                <a:srgbClr val="222222"/>
              </a:solidFill>
              <a:latin typeface="微软雅黑" panose="020B0503020204020204" charset="-122"/>
              <a:ea typeface="微软雅黑" panose="020B0503020204020204" charset="-122"/>
            </a:endParaRPr>
          </a:p>
          <a:p>
            <a:pPr algn="just"/>
            <a:endParaRPr lang="en-US" altLang="zh-CN" dirty="0">
              <a:solidFill>
                <a:srgbClr val="222222"/>
              </a:solidFill>
              <a:latin typeface="微软雅黑" panose="020B0503020204020204" charset="-122"/>
              <a:ea typeface="微软雅黑" panose="020B0503020204020204" charset="-122"/>
            </a:endParaRPr>
          </a:p>
          <a:p>
            <a:pPr marL="342900" indent="-342900" algn="just">
              <a:buFont typeface="Arial" panose="020B0604020202020204" pitchFamily="34" charset="0"/>
              <a:buChar char="•"/>
            </a:pPr>
            <a:r>
              <a:rPr lang="zh-CN" altLang="en-US" sz="2000" b="0" i="0" dirty="0">
                <a:solidFill>
                  <a:srgbClr val="222222"/>
                </a:solidFill>
                <a:effectLst/>
                <a:latin typeface="微软雅黑" panose="020B0503020204020204" charset="-122"/>
                <a:ea typeface="微软雅黑" panose="020B0503020204020204" charset="-122"/>
              </a:rPr>
              <a:t>以美国为首的发达国家主张应按照一个国家碳排放量对全球气候变化产生的影响程度决定减少排放责任的大小</a:t>
            </a:r>
            <a:endParaRPr lang="en-US" altLang="zh-CN" sz="2000" b="0" i="0" dirty="0">
              <a:solidFill>
                <a:srgbClr val="222222"/>
              </a:solidFill>
              <a:effectLst/>
              <a:latin typeface="微软雅黑" panose="020B0503020204020204" charset="-122"/>
              <a:ea typeface="微软雅黑" panose="020B0503020204020204" charset="-122"/>
            </a:endParaRPr>
          </a:p>
          <a:p>
            <a:pPr marL="342900" indent="-342900" algn="just">
              <a:buFont typeface="Arial" panose="020B0604020202020204" pitchFamily="34" charset="0"/>
              <a:buChar char="•"/>
            </a:pPr>
            <a:r>
              <a:rPr lang="zh-CN" altLang="en-US" sz="2000" b="0" i="0" dirty="0">
                <a:solidFill>
                  <a:srgbClr val="222222"/>
                </a:solidFill>
                <a:effectLst/>
                <a:latin typeface="微软雅黑" panose="020B0503020204020204" charset="-122"/>
                <a:ea typeface="微软雅黑" panose="020B0503020204020204" charset="-122"/>
              </a:rPr>
              <a:t>以中国为首的发展中国家侧重主张已经实现向低碳经济“华丽转身”的发达国家不能将其历史上排放累积所造成的结果一笔勾销</a:t>
            </a:r>
            <a:r>
              <a:rPr lang="en-US" altLang="zh-CN" sz="2000" b="0" i="0" dirty="0">
                <a:solidFill>
                  <a:srgbClr val="222222"/>
                </a:solidFill>
                <a:effectLst/>
                <a:latin typeface="微软雅黑" panose="020B0503020204020204" charset="-122"/>
                <a:ea typeface="微软雅黑" panose="020B0503020204020204" charset="-122"/>
              </a:rPr>
              <a:t>, </a:t>
            </a:r>
            <a:r>
              <a:rPr lang="zh-CN" altLang="en-US" sz="2000" b="0" i="0" dirty="0">
                <a:solidFill>
                  <a:srgbClr val="222222"/>
                </a:solidFill>
                <a:effectLst/>
                <a:latin typeface="微软雅黑" panose="020B0503020204020204" charset="-122"/>
                <a:ea typeface="微软雅黑" panose="020B0503020204020204" charset="-122"/>
              </a:rPr>
              <a:t>而应据此承担减排的历史责任。</a:t>
            </a:r>
            <a:endParaRPr lang="en-US" altLang="zh-CN" sz="2000" dirty="0">
              <a:solidFill>
                <a:srgbClr val="222222"/>
              </a:solidFill>
              <a:latin typeface="微软雅黑" panose="020B0503020204020204" charset="-122"/>
              <a:ea typeface="微软雅黑" panose="020B0503020204020204" charset="-122"/>
            </a:endParaRPr>
          </a:p>
          <a:p>
            <a:endParaRPr lang="en-US" altLang="zh-CN" sz="2000" dirty="0">
              <a:solidFill>
                <a:srgbClr val="222222"/>
              </a:solidFill>
              <a:latin typeface="微软雅黑" panose="020B0503020204020204" charset="-122"/>
              <a:ea typeface="微软雅黑" panose="020B0503020204020204" charset="-122"/>
            </a:endParaRPr>
          </a:p>
          <a:p>
            <a:endParaRPr lang="en-US" altLang="zh-CN" sz="2000" b="0" i="0" dirty="0">
              <a:solidFill>
                <a:srgbClr val="222222"/>
              </a:solidFill>
              <a:effectLst/>
              <a:latin typeface="微软雅黑" panose="020B0503020204020204" charset="-122"/>
              <a:ea typeface="微软雅黑" panose="020B0503020204020204" charset="-122"/>
            </a:endParaRPr>
          </a:p>
          <a:p>
            <a:endParaRPr lang="en-US" altLang="zh-CN" sz="2000" dirty="0">
              <a:solidFill>
                <a:srgbClr val="222222"/>
              </a:solidFill>
              <a:latin typeface="微软雅黑" panose="020B0503020204020204" charset="-122"/>
              <a:ea typeface="微软雅黑" panose="020B0503020204020204" charset="-122"/>
            </a:endParaRPr>
          </a:p>
          <a:p>
            <a:r>
              <a:rPr lang="zh-CN" altLang="en-US" sz="2400" b="0" i="0" dirty="0">
                <a:solidFill>
                  <a:srgbClr val="222222"/>
                </a:solidFill>
                <a:effectLst/>
                <a:latin typeface="微软雅黑" panose="020B0503020204020204" charset="-122"/>
                <a:ea typeface="微软雅黑" panose="020B0503020204020204" charset="-122"/>
              </a:rPr>
              <a:t>基于</a:t>
            </a:r>
            <a:r>
              <a:rPr lang="en-US" altLang="zh-CN" sz="2400" b="0" i="0" dirty="0">
                <a:solidFill>
                  <a:srgbClr val="222222"/>
                </a:solidFill>
                <a:effectLst/>
                <a:latin typeface="微软雅黑" panose="020B0503020204020204" charset="-122"/>
                <a:ea typeface="微软雅黑" panose="020B0503020204020204" charset="-122"/>
              </a:rPr>
              <a:t>[</a:t>
            </a:r>
            <a:r>
              <a:rPr lang="zh-CN" altLang="en-US" sz="2400" b="0" i="0" dirty="0">
                <a:solidFill>
                  <a:srgbClr val="222222"/>
                </a:solidFill>
                <a:effectLst/>
                <a:latin typeface="微软雅黑" panose="020B0503020204020204" charset="-122"/>
                <a:ea typeface="微软雅黑" panose="020B0503020204020204" charset="-122"/>
              </a:rPr>
              <a:t>温室气体排放数据集</a:t>
            </a:r>
            <a:r>
              <a:rPr lang="en-US" altLang="zh-CN" sz="2400" dirty="0">
                <a:solidFill>
                  <a:srgbClr val="222222"/>
                </a:solidFill>
                <a:latin typeface="微软雅黑" panose="020B0503020204020204" charset="-122"/>
                <a:ea typeface="微软雅黑" panose="020B0503020204020204" charset="-122"/>
              </a:rPr>
              <a:t>]</a:t>
            </a:r>
            <a:r>
              <a:rPr lang="zh-CN" altLang="en-US" sz="2400" b="0" i="0" dirty="0">
                <a:solidFill>
                  <a:srgbClr val="222222"/>
                </a:solidFill>
                <a:effectLst/>
                <a:latin typeface="微软雅黑" panose="020B0503020204020204" charset="-122"/>
                <a:ea typeface="微软雅黑" panose="020B0503020204020204" charset="-122"/>
              </a:rPr>
              <a:t>进行数据可视化，形成一份</a:t>
            </a:r>
            <a:r>
              <a:rPr lang="en-US" altLang="zh-CN" sz="2400" b="0" i="0" dirty="0" err="1">
                <a:solidFill>
                  <a:srgbClr val="222222"/>
                </a:solidFill>
                <a:effectLst/>
                <a:latin typeface="微软雅黑" panose="020B0503020204020204" charset="-122"/>
                <a:ea typeface="微软雅黑" panose="020B0503020204020204" charset="-122"/>
              </a:rPr>
              <a:t>Jupyter</a:t>
            </a:r>
            <a:r>
              <a:rPr lang="en-US" altLang="zh-CN" sz="2400" b="0" i="0" dirty="0">
                <a:solidFill>
                  <a:srgbClr val="222222"/>
                </a:solidFill>
                <a:effectLst/>
                <a:latin typeface="微软雅黑" panose="020B0503020204020204" charset="-122"/>
                <a:ea typeface="微软雅黑" panose="020B0503020204020204" charset="-122"/>
              </a:rPr>
              <a:t> Notebook</a:t>
            </a:r>
            <a:r>
              <a:rPr lang="zh-CN" altLang="en-US" sz="2400" b="0" i="0" dirty="0">
                <a:solidFill>
                  <a:srgbClr val="222222"/>
                </a:solidFill>
                <a:effectLst/>
                <a:latin typeface="微软雅黑" panose="020B0503020204020204" charset="-122"/>
                <a:ea typeface="微软雅黑" panose="020B0503020204020204" charset="-122"/>
              </a:rPr>
              <a:t>的主题数据报告，并制作</a:t>
            </a:r>
            <a:r>
              <a:rPr lang="en-US" altLang="zh-CN" sz="2400" b="0" i="0" dirty="0">
                <a:solidFill>
                  <a:srgbClr val="222222"/>
                </a:solidFill>
                <a:effectLst/>
                <a:latin typeface="微软雅黑" panose="020B0503020204020204" charset="-122"/>
                <a:ea typeface="微软雅黑" panose="020B0503020204020204" charset="-122"/>
              </a:rPr>
              <a:t>ppt</a:t>
            </a:r>
            <a:r>
              <a:rPr lang="zh-CN" altLang="en-US" sz="2400" b="0" i="0" dirty="0">
                <a:solidFill>
                  <a:srgbClr val="222222"/>
                </a:solidFill>
                <a:effectLst/>
                <a:latin typeface="微软雅黑" panose="020B0503020204020204" charset="-122"/>
                <a:ea typeface="微软雅黑" panose="020B0503020204020204" charset="-122"/>
              </a:rPr>
              <a:t>汇报展示</a:t>
            </a:r>
            <a:r>
              <a:rPr lang="zh-CN" altLang="en-US" sz="2400" b="0" i="0" dirty="0">
                <a:solidFill>
                  <a:srgbClr val="222222"/>
                </a:solidFill>
                <a:effectLst/>
                <a:highlight>
                  <a:srgbClr val="FFFF00"/>
                </a:highlight>
                <a:latin typeface="微软雅黑" panose="020B0503020204020204" charset="-122"/>
                <a:ea typeface="微软雅黑" panose="020B0503020204020204" charset="-122"/>
              </a:rPr>
              <a:t>（选做）</a:t>
            </a:r>
            <a:br>
              <a:rPr lang="zh-CN" altLang="en-US" sz="2400" b="0" i="0" dirty="0">
                <a:solidFill>
                  <a:srgbClr val="222222"/>
                </a:solidFill>
                <a:effectLst/>
                <a:latin typeface="微软雅黑" panose="020B0503020204020204" charset="-122"/>
                <a:ea typeface="微软雅黑" panose="020B0503020204020204" charset="-122"/>
              </a:rPr>
            </a:br>
            <a:endParaRPr lang="zh-CN" altLang="en-US" sz="2400" b="0" i="0" dirty="0">
              <a:solidFill>
                <a:srgbClr val="222222"/>
              </a:solidFill>
              <a:effectLst/>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2165" y="176530"/>
            <a:ext cx="1826141" cy="584775"/>
          </a:xfrm>
          <a:prstGeom prst="rect">
            <a:avLst/>
          </a:prstGeom>
          <a:noFill/>
        </p:spPr>
        <p:txBody>
          <a:bodyPr wrap="none" rtlCol="0" anchor="t">
            <a:spAutoFit/>
          </a:bodyPr>
          <a:lstStyle/>
          <a:p>
            <a:r>
              <a:rPr lang="zh-CN" altLang="en-US" sz="3200" b="1" dirty="0">
                <a:solidFill>
                  <a:schemeClr val="tx1">
                    <a:lumMod val="75000"/>
                    <a:lumOff val="25000"/>
                  </a:schemeClr>
                </a:solidFill>
                <a:latin typeface="微软雅黑" panose="020B0503020204020204" charset="-122"/>
                <a:ea typeface="微软雅黑" panose="020B0503020204020204" charset="-122"/>
                <a:sym typeface="+mn-ea"/>
              </a:rPr>
              <a:t>题目要求</a:t>
            </a:r>
          </a:p>
        </p:txBody>
      </p:sp>
      <p:sp>
        <p:nvSpPr>
          <p:cNvPr id="5" name="文本框 17"/>
          <p:cNvSpPr txBox="1"/>
          <p:nvPr/>
        </p:nvSpPr>
        <p:spPr>
          <a:xfrm>
            <a:off x="35560" y="247650"/>
            <a:ext cx="494046" cy="461665"/>
          </a:xfrm>
          <a:prstGeom prst="rect">
            <a:avLst/>
          </a:prstGeom>
          <a:noFill/>
        </p:spPr>
        <p:txBody>
          <a:bodyPr wrap="none" rtlCol="0" anchor="t">
            <a:spAutoFit/>
          </a:bodyPr>
          <a:lstStyle/>
          <a:p>
            <a:r>
              <a:rPr lang="zh-CN" altLang="en-US" sz="2400" b="1" dirty="0">
                <a:solidFill>
                  <a:schemeClr val="bg1"/>
                </a:solidFill>
                <a:latin typeface="微软雅黑" panose="020B0503020204020204" charset="-122"/>
                <a:ea typeface="微软雅黑" panose="020B0503020204020204" charset="-122"/>
                <a:sym typeface="+mn-ea"/>
              </a:rPr>
              <a:t>二</a:t>
            </a:r>
            <a:endParaRPr lang="zh-CN" altLang="zh-CN" sz="2400" b="1" dirty="0">
              <a:solidFill>
                <a:schemeClr val="bg1"/>
              </a:solidFill>
              <a:latin typeface="微软雅黑" panose="020B0503020204020204" charset="-122"/>
              <a:ea typeface="微软雅黑" panose="020B0503020204020204" charset="-122"/>
              <a:sym typeface="+mn-ea"/>
            </a:endParaRPr>
          </a:p>
        </p:txBody>
      </p:sp>
      <p:sp>
        <p:nvSpPr>
          <p:cNvPr id="8" name="文本框 1"/>
          <p:cNvSpPr txBox="1"/>
          <p:nvPr/>
        </p:nvSpPr>
        <p:spPr>
          <a:xfrm>
            <a:off x="623392" y="1196752"/>
            <a:ext cx="10245549" cy="4860290"/>
          </a:xfrm>
          <a:prstGeom prst="rect">
            <a:avLst/>
          </a:prstGeom>
          <a:noFill/>
          <a:ln w="9525">
            <a:noFill/>
          </a:ln>
        </p:spPr>
        <p:txBody>
          <a:bodyPr wrap="square" lIns="68580" tIns="34290" rIns="68580" bIns="34290" anchor="t">
            <a:noAutofit/>
          </a:bodyPr>
          <a:lstStyle/>
          <a:p>
            <a:pPr algn="just"/>
            <a:r>
              <a:rPr lang="en-US" altLang="zh-CN" sz="2400" b="0" i="0" dirty="0">
                <a:solidFill>
                  <a:srgbClr val="222222"/>
                </a:solidFill>
                <a:effectLst/>
                <a:latin typeface="微软雅黑" panose="020B0503020204020204" charset="-122"/>
                <a:ea typeface="微软雅黑" panose="020B0503020204020204" charset="-122"/>
              </a:rPr>
              <a:t>1</a:t>
            </a:r>
            <a:r>
              <a:rPr lang="zh-CN" altLang="en-US" sz="2400" b="0" i="0" dirty="0">
                <a:solidFill>
                  <a:srgbClr val="222222"/>
                </a:solidFill>
                <a:effectLst/>
                <a:latin typeface="微软雅黑" panose="020B0503020204020204" charset="-122"/>
                <a:ea typeface="微软雅黑" panose="020B0503020204020204" charset="-122"/>
              </a:rPr>
              <a:t>、每位同学单独完成</a:t>
            </a:r>
            <a:endParaRPr lang="en-US" altLang="zh-CN" sz="2400" b="0" i="0" dirty="0">
              <a:solidFill>
                <a:srgbClr val="222222"/>
              </a:solidFill>
              <a:effectLst/>
              <a:latin typeface="微软雅黑" panose="020B0503020204020204" charset="-122"/>
              <a:ea typeface="微软雅黑" panose="020B0503020204020204" charset="-122"/>
            </a:endParaRPr>
          </a:p>
          <a:p>
            <a:pPr algn="just"/>
            <a:endParaRPr lang="en-US" altLang="zh-CN" sz="2400" dirty="0">
              <a:solidFill>
                <a:srgbClr val="222222"/>
              </a:solidFill>
              <a:latin typeface="微软雅黑" panose="020B0503020204020204" charset="-122"/>
              <a:ea typeface="微软雅黑" panose="020B0503020204020204" charset="-122"/>
            </a:endParaRPr>
          </a:p>
          <a:p>
            <a:pPr algn="just"/>
            <a:r>
              <a:rPr lang="en-US" altLang="zh-CN" sz="2400" b="0" i="0" dirty="0">
                <a:solidFill>
                  <a:srgbClr val="222222"/>
                </a:solidFill>
                <a:effectLst/>
                <a:latin typeface="微软雅黑" panose="020B0503020204020204" charset="-122"/>
                <a:ea typeface="微软雅黑" panose="020B0503020204020204" charset="-122"/>
              </a:rPr>
              <a:t>2</a:t>
            </a:r>
            <a:r>
              <a:rPr lang="zh-CN" altLang="en-US" sz="2400" b="0" i="0" dirty="0">
                <a:solidFill>
                  <a:srgbClr val="222222"/>
                </a:solidFill>
                <a:effectLst/>
                <a:latin typeface="微软雅黑" panose="020B0503020204020204" charset="-122"/>
                <a:ea typeface="微软雅黑" panose="020B0503020204020204" charset="-122"/>
              </a:rPr>
              <a:t>、</a:t>
            </a:r>
            <a:r>
              <a:rPr lang="zh-CN" altLang="en-US" sz="2400" dirty="0">
                <a:solidFill>
                  <a:srgbClr val="222222"/>
                </a:solidFill>
                <a:latin typeface="微软雅黑" panose="020B0503020204020204" charset="-122"/>
                <a:ea typeface="微软雅黑" panose="020B0503020204020204" charset="-122"/>
              </a:rPr>
              <a:t>分配</a:t>
            </a:r>
            <a:r>
              <a:rPr lang="zh-CN" altLang="en-US" sz="2400" b="0" i="0" dirty="0">
                <a:solidFill>
                  <a:srgbClr val="222222"/>
                </a:solidFill>
                <a:effectLst/>
                <a:latin typeface="微软雅黑" panose="020B0503020204020204" charset="-122"/>
                <a:ea typeface="微软雅黑" panose="020B0503020204020204" charset="-122"/>
              </a:rPr>
              <a:t>下面任意一个课题</a:t>
            </a:r>
            <a:endParaRPr lang="en-US" altLang="zh-CN" sz="2400" b="0" i="0" dirty="0">
              <a:solidFill>
                <a:srgbClr val="222222"/>
              </a:solidFill>
              <a:effectLst/>
              <a:latin typeface="微软雅黑" panose="020B0503020204020204" charset="-122"/>
              <a:ea typeface="微软雅黑" panose="020B0503020204020204" charset="-122"/>
            </a:endParaRPr>
          </a:p>
          <a:p>
            <a:pPr marL="800100" lvl="1" indent="-342900" algn="just">
              <a:buFont typeface="Arial" panose="020B0604020202020204" pitchFamily="34" charset="0"/>
              <a:buChar char="•"/>
            </a:pPr>
            <a:r>
              <a:rPr lang="zh-CN" altLang="en-US" sz="2400" dirty="0">
                <a:solidFill>
                  <a:srgbClr val="222222"/>
                </a:solidFill>
                <a:latin typeface="微软雅黑" panose="020B0503020204020204" charset="-122"/>
                <a:ea typeface="微软雅黑" panose="020B0503020204020204" charset="-122"/>
              </a:rPr>
              <a:t>发达国家应更多地承担气候变化和减排的责任</a:t>
            </a:r>
            <a:r>
              <a:rPr lang="en-US" altLang="zh-CN" sz="2400" dirty="0">
                <a:solidFill>
                  <a:srgbClr val="222222"/>
                </a:solidFill>
                <a:latin typeface="微软雅黑" panose="020B0503020204020204" charset="-122"/>
                <a:ea typeface="微软雅黑" panose="020B0503020204020204" charset="-122"/>
              </a:rPr>
              <a:t> </a:t>
            </a:r>
            <a:r>
              <a:rPr lang="zh-CN" altLang="en-US" sz="2400" dirty="0">
                <a:solidFill>
                  <a:srgbClr val="222222"/>
                </a:solidFill>
                <a:latin typeface="微软雅黑" panose="020B0503020204020204" charset="-122"/>
                <a:ea typeface="微软雅黑" panose="020B0503020204020204" charset="-122"/>
              </a:rPr>
              <a:t>（学号为偶数）</a:t>
            </a:r>
          </a:p>
          <a:p>
            <a:pPr marL="800100" lvl="1" indent="-342900" algn="just">
              <a:buFont typeface="Arial" panose="020B0604020202020204" pitchFamily="34" charset="0"/>
              <a:buChar char="•"/>
            </a:pPr>
            <a:r>
              <a:rPr lang="zh-CN" altLang="en-US" sz="2400" dirty="0">
                <a:solidFill>
                  <a:srgbClr val="222222"/>
                </a:solidFill>
                <a:latin typeface="微软雅黑" panose="020B0503020204020204" charset="-122"/>
                <a:ea typeface="微软雅黑" panose="020B0503020204020204" charset="-122"/>
              </a:rPr>
              <a:t>发展中国家应更多地承担气候变化和减排的责任 （学号为奇数）</a:t>
            </a:r>
            <a:endParaRPr lang="en-US" altLang="zh-CN" sz="2400" dirty="0">
              <a:solidFill>
                <a:srgbClr val="222222"/>
              </a:solidFill>
              <a:latin typeface="微软雅黑" panose="020B0503020204020204" charset="-122"/>
              <a:ea typeface="微软雅黑" panose="020B0503020204020204" charset="-122"/>
            </a:endParaRPr>
          </a:p>
          <a:p>
            <a:pPr algn="just"/>
            <a:endParaRPr lang="en-US" altLang="zh-CN" sz="2400" b="0" i="0" dirty="0">
              <a:solidFill>
                <a:srgbClr val="222222"/>
              </a:solidFill>
              <a:effectLst/>
              <a:latin typeface="微软雅黑" panose="020B0503020204020204" charset="-122"/>
              <a:ea typeface="微软雅黑" panose="020B0503020204020204" charset="-122"/>
            </a:endParaRPr>
          </a:p>
          <a:p>
            <a:pPr algn="just"/>
            <a:r>
              <a:rPr lang="en-US" altLang="zh-CN" sz="2400" b="0" i="0" dirty="0">
                <a:solidFill>
                  <a:srgbClr val="222222"/>
                </a:solidFill>
                <a:effectLst/>
                <a:latin typeface="微软雅黑" panose="020B0503020204020204" charset="-122"/>
                <a:ea typeface="微软雅黑" panose="020B0503020204020204" charset="-122"/>
              </a:rPr>
              <a:t>3</a:t>
            </a:r>
            <a:r>
              <a:rPr lang="zh-CN" altLang="en-US" sz="2400" b="0" i="0" dirty="0">
                <a:solidFill>
                  <a:srgbClr val="222222"/>
                </a:solidFill>
                <a:effectLst/>
                <a:latin typeface="微软雅黑" panose="020B0503020204020204" charset="-122"/>
                <a:ea typeface="微软雅黑" panose="020B0503020204020204" charset="-122"/>
              </a:rPr>
              <a:t>、基于</a:t>
            </a:r>
            <a:r>
              <a:rPr lang="en-US" altLang="zh-CN" sz="2400" b="0" i="0" dirty="0">
                <a:solidFill>
                  <a:srgbClr val="222222"/>
                </a:solidFill>
                <a:effectLst/>
                <a:latin typeface="微软雅黑" panose="020B0503020204020204" charset="-122"/>
                <a:ea typeface="微软雅黑" panose="020B0503020204020204" charset="-122"/>
              </a:rPr>
              <a:t>[</a:t>
            </a:r>
            <a:r>
              <a:rPr lang="zh-CN" altLang="en-US" sz="2400" b="0" i="0" dirty="0">
                <a:solidFill>
                  <a:srgbClr val="222222"/>
                </a:solidFill>
                <a:effectLst/>
                <a:latin typeface="微软雅黑" panose="020B0503020204020204" charset="-122"/>
                <a:ea typeface="微软雅黑" panose="020B0503020204020204" charset="-122"/>
              </a:rPr>
              <a:t>温室气体排放数据集</a:t>
            </a:r>
            <a:r>
              <a:rPr lang="en-US" altLang="zh-CN" sz="2400" b="0" i="0" dirty="0">
                <a:solidFill>
                  <a:srgbClr val="222222"/>
                </a:solidFill>
                <a:effectLst/>
                <a:latin typeface="微软雅黑" panose="020B0503020204020204" charset="-122"/>
                <a:ea typeface="微软雅黑" panose="020B0503020204020204" charset="-122"/>
              </a:rPr>
              <a:t>]</a:t>
            </a:r>
            <a:r>
              <a:rPr lang="zh-CN" altLang="en-US" sz="2400" b="0" i="0" dirty="0">
                <a:solidFill>
                  <a:srgbClr val="222222"/>
                </a:solidFill>
                <a:effectLst/>
                <a:latin typeface="微软雅黑" panose="020B0503020204020204" charset="-122"/>
                <a:ea typeface="微软雅黑" panose="020B0503020204020204" charset="-122"/>
              </a:rPr>
              <a:t>进行数据可视化，形成一份</a:t>
            </a:r>
            <a:r>
              <a:rPr lang="en-US" altLang="zh-CN" sz="2400" b="0" i="0" dirty="0" err="1">
                <a:solidFill>
                  <a:srgbClr val="222222"/>
                </a:solidFill>
                <a:effectLst/>
                <a:latin typeface="微软雅黑" panose="020B0503020204020204" charset="-122"/>
                <a:ea typeface="微软雅黑" panose="020B0503020204020204" charset="-122"/>
              </a:rPr>
              <a:t>Jupyter</a:t>
            </a:r>
            <a:r>
              <a:rPr lang="en-US" altLang="zh-CN" sz="2400" b="0" i="0" dirty="0">
                <a:solidFill>
                  <a:srgbClr val="222222"/>
                </a:solidFill>
                <a:effectLst/>
                <a:latin typeface="微软雅黑" panose="020B0503020204020204" charset="-122"/>
                <a:ea typeface="微软雅黑" panose="020B0503020204020204" charset="-122"/>
              </a:rPr>
              <a:t> Notebook</a:t>
            </a:r>
            <a:r>
              <a:rPr lang="zh-CN" altLang="en-US" sz="2400" b="0" i="0" dirty="0">
                <a:solidFill>
                  <a:srgbClr val="222222"/>
                </a:solidFill>
                <a:effectLst/>
                <a:latin typeface="微软雅黑" panose="020B0503020204020204" charset="-122"/>
                <a:ea typeface="微软雅黑" panose="020B0503020204020204" charset="-122"/>
              </a:rPr>
              <a:t>的主题数据报告</a:t>
            </a:r>
          </a:p>
          <a:p>
            <a:pPr algn="just"/>
            <a:r>
              <a:rPr lang="zh-CN" altLang="en-US" sz="2400" b="0" i="0" dirty="0">
                <a:solidFill>
                  <a:srgbClr val="D2003B"/>
                </a:solidFill>
                <a:effectLst/>
                <a:latin typeface="微软雅黑" panose="020B0503020204020204" charset="-122"/>
                <a:ea typeface="微软雅黑" panose="020B0503020204020204" charset="-122"/>
              </a:rPr>
              <a:t>  </a:t>
            </a:r>
            <a:r>
              <a:rPr lang="zh-CN" altLang="en-US" sz="2400" b="0" i="0" dirty="0">
                <a:solidFill>
                  <a:srgbClr val="FF0000"/>
                </a:solidFill>
                <a:effectLst/>
                <a:latin typeface="微软雅黑" panose="020B0503020204020204" charset="-122"/>
                <a:ea typeface="微软雅黑" panose="020B0503020204020204" charset="-122"/>
              </a:rPr>
              <a:t>* 注意：报告不要“卷”篇幅，设置</a:t>
            </a:r>
            <a:r>
              <a:rPr lang="en-US" altLang="zh-CN" sz="2400" b="0" i="0" dirty="0">
                <a:solidFill>
                  <a:srgbClr val="FF0000"/>
                </a:solidFill>
                <a:effectLst/>
                <a:latin typeface="微软雅黑" panose="020B0503020204020204" charset="-122"/>
                <a:ea typeface="微软雅黑" panose="020B0503020204020204" charset="-122"/>
              </a:rPr>
              <a:t>2-3</a:t>
            </a:r>
            <a:r>
              <a:rPr lang="zh-CN" altLang="en-US" sz="2400" b="0" i="0" dirty="0">
                <a:solidFill>
                  <a:srgbClr val="FF0000"/>
                </a:solidFill>
                <a:effectLst/>
                <a:latin typeface="微软雅黑" panose="020B0503020204020204" charset="-122"/>
                <a:ea typeface="微软雅黑" panose="020B0503020204020204" charset="-122"/>
              </a:rPr>
              <a:t>个问题，并通过数据统计分析和可视化的方式回答即可</a:t>
            </a:r>
            <a:endParaRPr lang="en-US" altLang="zh-CN" sz="2400" b="0" i="0" dirty="0">
              <a:solidFill>
                <a:srgbClr val="FF0000"/>
              </a:solidFill>
              <a:effectLst/>
              <a:latin typeface="微软雅黑" panose="020B0503020204020204" charset="-122"/>
              <a:ea typeface="微软雅黑" panose="020B0503020204020204" charset="-122"/>
            </a:endParaRPr>
          </a:p>
          <a:p>
            <a:pPr algn="just"/>
            <a:endParaRPr lang="en-US" altLang="zh-CN" sz="3200" b="0" i="0" dirty="0">
              <a:solidFill>
                <a:srgbClr val="D2003B"/>
              </a:solidFill>
              <a:effectLst/>
              <a:latin typeface="微软雅黑" panose="020B0503020204020204" charset="-122"/>
              <a:ea typeface="微软雅黑" panose="020B0503020204020204" charset="-122"/>
            </a:endParaRPr>
          </a:p>
          <a:p>
            <a:pPr algn="just"/>
            <a:endParaRPr lang="en-US" altLang="zh-CN" sz="2400" dirty="0">
              <a:solidFill>
                <a:srgbClr val="D2003B"/>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2165" y="176530"/>
            <a:ext cx="1826141" cy="584775"/>
          </a:xfrm>
          <a:prstGeom prst="rect">
            <a:avLst/>
          </a:prstGeom>
          <a:noFill/>
        </p:spPr>
        <p:txBody>
          <a:bodyPr wrap="none" rtlCol="0" anchor="t">
            <a:spAutoFit/>
          </a:bodyPr>
          <a:lstStyle/>
          <a:p>
            <a:r>
              <a:rPr lang="zh-CN" altLang="en-US" sz="3200" b="1" dirty="0">
                <a:solidFill>
                  <a:schemeClr val="tx1">
                    <a:lumMod val="75000"/>
                    <a:lumOff val="25000"/>
                  </a:schemeClr>
                </a:solidFill>
                <a:latin typeface="微软雅黑" panose="020B0503020204020204" charset="-122"/>
                <a:ea typeface="微软雅黑" panose="020B0503020204020204" charset="-122"/>
                <a:sym typeface="+mn-ea"/>
              </a:rPr>
              <a:t>题目要求</a:t>
            </a:r>
          </a:p>
        </p:txBody>
      </p:sp>
      <p:sp>
        <p:nvSpPr>
          <p:cNvPr id="5" name="文本框 17"/>
          <p:cNvSpPr txBox="1"/>
          <p:nvPr/>
        </p:nvSpPr>
        <p:spPr>
          <a:xfrm>
            <a:off x="35560" y="247650"/>
            <a:ext cx="494046" cy="461665"/>
          </a:xfrm>
          <a:prstGeom prst="rect">
            <a:avLst/>
          </a:prstGeom>
          <a:noFill/>
        </p:spPr>
        <p:txBody>
          <a:bodyPr wrap="none" rtlCol="0" anchor="t">
            <a:spAutoFit/>
          </a:bodyPr>
          <a:lstStyle/>
          <a:p>
            <a:r>
              <a:rPr lang="zh-CN" altLang="en-US" sz="2400" b="1" dirty="0">
                <a:solidFill>
                  <a:schemeClr val="bg1"/>
                </a:solidFill>
                <a:latin typeface="微软雅黑" panose="020B0503020204020204" charset="-122"/>
                <a:ea typeface="微软雅黑" panose="020B0503020204020204" charset="-122"/>
                <a:sym typeface="+mn-ea"/>
              </a:rPr>
              <a:t>二</a:t>
            </a:r>
            <a:endParaRPr lang="zh-CN" altLang="zh-CN" sz="2400" b="1" dirty="0">
              <a:solidFill>
                <a:schemeClr val="bg1"/>
              </a:solidFill>
              <a:latin typeface="微软雅黑" panose="020B0503020204020204" charset="-122"/>
              <a:ea typeface="微软雅黑" panose="020B0503020204020204" charset="-122"/>
              <a:sym typeface="+mn-ea"/>
            </a:endParaRPr>
          </a:p>
        </p:txBody>
      </p:sp>
      <p:sp>
        <p:nvSpPr>
          <p:cNvPr id="8" name="文本框 1"/>
          <p:cNvSpPr txBox="1"/>
          <p:nvPr/>
        </p:nvSpPr>
        <p:spPr>
          <a:xfrm>
            <a:off x="623392" y="908720"/>
            <a:ext cx="10245549" cy="4860290"/>
          </a:xfrm>
          <a:prstGeom prst="rect">
            <a:avLst/>
          </a:prstGeom>
          <a:noFill/>
          <a:ln w="9525">
            <a:noFill/>
          </a:ln>
        </p:spPr>
        <p:txBody>
          <a:bodyPr wrap="square" lIns="68580" tIns="34290" rIns="68580" bIns="34290" anchor="t">
            <a:noAutofit/>
          </a:bodyPr>
          <a:lstStyle/>
          <a:p>
            <a:pPr algn="just"/>
            <a:r>
              <a:rPr lang="en-US" altLang="zh-CN" sz="2400" dirty="0">
                <a:latin typeface="微软雅黑" panose="020B0503020204020204" charset="-122"/>
                <a:ea typeface="微软雅黑" panose="020B0503020204020204" charset="-122"/>
              </a:rPr>
              <a:t>4</a:t>
            </a:r>
            <a:r>
              <a:rPr lang="zh-CN" altLang="en-US" sz="2400" dirty="0">
                <a:latin typeface="微软雅黑" panose="020B0503020204020204" charset="-122"/>
                <a:ea typeface="微软雅黑" panose="020B0503020204020204" charset="-122"/>
              </a:rPr>
              <a:t>、报告：各位同学完成后可在</a:t>
            </a:r>
            <a:r>
              <a:rPr lang="en-US" altLang="zh-CN" sz="2400" dirty="0">
                <a:solidFill>
                  <a:srgbClr val="FF0000"/>
                </a:solidFill>
                <a:highlight>
                  <a:srgbClr val="FFFF00"/>
                </a:highlight>
                <a:latin typeface="微软雅黑" panose="020B0503020204020204" charset="-122"/>
                <a:ea typeface="微软雅黑" panose="020B0503020204020204" charset="-122"/>
              </a:rPr>
              <a:t>10</a:t>
            </a:r>
            <a:r>
              <a:rPr lang="zh-CN" altLang="en-US" sz="2400" dirty="0">
                <a:solidFill>
                  <a:srgbClr val="FF0000"/>
                </a:solidFill>
                <a:highlight>
                  <a:srgbClr val="FFFF00"/>
                </a:highlight>
                <a:latin typeface="微软雅黑" panose="020B0503020204020204" charset="-122"/>
                <a:ea typeface="微软雅黑" panose="020B0503020204020204" charset="-122"/>
              </a:rPr>
              <a:t>月</a:t>
            </a:r>
            <a:r>
              <a:rPr lang="en-US" altLang="zh-CN" sz="2400" dirty="0">
                <a:solidFill>
                  <a:srgbClr val="FF0000"/>
                </a:solidFill>
                <a:highlight>
                  <a:srgbClr val="FFFF00"/>
                </a:highlight>
                <a:latin typeface="微软雅黑" panose="020B0503020204020204" charset="-122"/>
                <a:ea typeface="微软雅黑" panose="020B0503020204020204" charset="-122"/>
              </a:rPr>
              <a:t>15</a:t>
            </a:r>
            <a:r>
              <a:rPr lang="zh-CN" altLang="en-US" sz="2400" dirty="0">
                <a:solidFill>
                  <a:srgbClr val="FF0000"/>
                </a:solidFill>
                <a:highlight>
                  <a:srgbClr val="FFFF00"/>
                </a:highlight>
                <a:latin typeface="微软雅黑" panose="020B0503020204020204" charset="-122"/>
                <a:ea typeface="微软雅黑" panose="020B0503020204020204" charset="-122"/>
              </a:rPr>
              <a:t>日</a:t>
            </a:r>
            <a:r>
              <a:rPr lang="zh-CN" altLang="en-US" sz="2400" dirty="0">
                <a:latin typeface="微软雅黑" panose="020B0503020204020204" charset="-122"/>
                <a:ea typeface="微软雅黑" panose="020B0503020204020204" charset="-122"/>
              </a:rPr>
              <a:t>前报名，按照抽签顺序依次基于主题数据报告进行报告，每人</a:t>
            </a:r>
            <a:r>
              <a:rPr lang="en-US" altLang="zh-CN" sz="2400" dirty="0">
                <a:highlight>
                  <a:srgbClr val="FFFF00"/>
                </a:highlight>
                <a:latin typeface="微软雅黑" panose="020B0503020204020204" charset="-122"/>
                <a:ea typeface="微软雅黑" panose="020B0503020204020204" charset="-122"/>
              </a:rPr>
              <a:t>10</a:t>
            </a:r>
            <a:r>
              <a:rPr lang="zh-CN" altLang="en-US" sz="2400" dirty="0">
                <a:latin typeface="微软雅黑" panose="020B0503020204020204" charset="-122"/>
                <a:ea typeface="微软雅黑" panose="020B0503020204020204" charset="-122"/>
              </a:rPr>
              <a:t>分钟，由老师和助教打分。将对得分最高的</a:t>
            </a:r>
            <a:r>
              <a:rPr lang="en-US" altLang="zh-CN" sz="2400" dirty="0">
                <a:highlight>
                  <a:srgbClr val="FFFF00"/>
                </a:highlight>
                <a:latin typeface="微软雅黑" panose="020B0503020204020204" charset="-122"/>
                <a:ea typeface="微软雅黑" panose="020B0503020204020204" charset="-122"/>
              </a:rPr>
              <a:t>5</a:t>
            </a:r>
            <a:r>
              <a:rPr lang="zh-CN" altLang="en-US" sz="2400" dirty="0">
                <a:latin typeface="微软雅黑" panose="020B0503020204020204" charset="-122"/>
                <a:ea typeface="微软雅黑" panose="020B0503020204020204" charset="-122"/>
              </a:rPr>
              <a:t>位同学，对本次实验成绩酌情加分</a:t>
            </a:r>
            <a:endParaRPr lang="en-US" altLang="zh-CN" sz="2400" dirty="0">
              <a:latin typeface="微软雅黑" panose="020B0503020204020204" charset="-122"/>
              <a:ea typeface="微软雅黑" panose="020B0503020204020204" charset="-122"/>
            </a:endParaRPr>
          </a:p>
          <a:p>
            <a:pPr algn="just"/>
            <a:endParaRPr lang="en-US" altLang="zh-CN" sz="2400" dirty="0">
              <a:latin typeface="微软雅黑" panose="020B0503020204020204" charset="-122"/>
              <a:ea typeface="微软雅黑" panose="020B0503020204020204" charset="-122"/>
            </a:endParaRPr>
          </a:p>
          <a:p>
            <a:pPr algn="just"/>
            <a:r>
              <a:rPr lang="en-US" altLang="zh-CN" sz="2400" dirty="0">
                <a:latin typeface="微软雅黑" panose="020B0503020204020204" charset="-122"/>
                <a:ea typeface="微软雅黑" panose="020B0503020204020204" charset="-122"/>
              </a:rPr>
              <a:t>5</a:t>
            </a:r>
            <a:r>
              <a:rPr lang="zh-CN" altLang="en-US" sz="2400" dirty="0">
                <a:latin typeface="微软雅黑" panose="020B0503020204020204" charset="-122"/>
                <a:ea typeface="微软雅黑" panose="020B0503020204020204" charset="-122"/>
              </a:rPr>
              <a:t>、提交：</a:t>
            </a:r>
            <a:r>
              <a:rPr lang="zh-CN" altLang="en-US" sz="2400" dirty="0">
                <a:highlight>
                  <a:srgbClr val="FFFF00"/>
                </a:highlight>
                <a:latin typeface="微软雅黑" panose="020B0503020204020204" charset="-122"/>
                <a:ea typeface="微软雅黑" panose="020B0503020204020204" charset="-122"/>
              </a:rPr>
              <a:t>各同学根据课上反馈修改，每位同学将自己的</a:t>
            </a:r>
            <a:r>
              <a:rPr lang="en-US" altLang="zh-CN" sz="2400" dirty="0">
                <a:highlight>
                  <a:srgbClr val="FFFF00"/>
                </a:highlight>
                <a:latin typeface="微软雅黑" panose="020B0503020204020204" charset="-122"/>
                <a:ea typeface="微软雅黑" panose="020B0503020204020204" charset="-122"/>
              </a:rPr>
              <a:t>jupyter</a:t>
            </a:r>
            <a:r>
              <a:rPr lang="zh-CN" altLang="en-US" sz="2400" dirty="0">
                <a:highlight>
                  <a:srgbClr val="FFFF00"/>
                </a:highlight>
                <a:latin typeface="微软雅黑" panose="020B0503020204020204" charset="-122"/>
                <a:ea typeface="微软雅黑" panose="020B0503020204020204" charset="-122"/>
              </a:rPr>
              <a:t>文件提交到</a:t>
            </a:r>
            <a:r>
              <a:rPr lang="zh-CN" altLang="en-US" sz="2400" dirty="0">
                <a:highlight>
                  <a:srgbClr val="FFFF00"/>
                </a:highlight>
                <a:latin typeface="微软雅黑" panose="020B0503020204020204" charset="-122"/>
                <a:ea typeface="微软雅黑" panose="020B0503020204020204" charset="-122"/>
                <a:sym typeface="+mn-ea"/>
              </a:rPr>
              <a:t>文件夹 </a:t>
            </a:r>
            <a:r>
              <a:rPr lang="en-US" altLang="zh-CN" sz="2400" dirty="0">
                <a:highlight>
                  <a:srgbClr val="FFFF00"/>
                </a:highlight>
                <a:latin typeface="微软雅黑" panose="020B0503020204020204" charset="-122"/>
                <a:ea typeface="微软雅黑" panose="020B0503020204020204" charset="-122"/>
                <a:sym typeface="+mn-ea"/>
              </a:rPr>
              <a:t>`Labs/Lab02/handins`</a:t>
            </a:r>
            <a:r>
              <a:rPr lang="zh-CN" altLang="en-US" sz="2400" dirty="0">
                <a:highlight>
                  <a:srgbClr val="FFFF00"/>
                </a:highlight>
                <a:latin typeface="微软雅黑" panose="020B0503020204020204" charset="-122"/>
                <a:ea typeface="微软雅黑" panose="020B0503020204020204" charset="-122"/>
                <a:sym typeface="+mn-ea"/>
              </a:rPr>
              <a:t>，命名为</a:t>
            </a:r>
            <a:r>
              <a:rPr lang="en-US" altLang="zh-CN" sz="2400" dirty="0">
                <a:highlight>
                  <a:srgbClr val="FFFF00"/>
                </a:highlight>
                <a:latin typeface="微软雅黑" panose="020B0503020204020204" charset="-122"/>
                <a:ea typeface="微软雅黑" panose="020B0503020204020204" charset="-122"/>
                <a:sym typeface="+mn-ea"/>
              </a:rPr>
              <a:t>`</a:t>
            </a:r>
            <a:r>
              <a:rPr lang="zh-CN" altLang="en-US" sz="2400" dirty="0">
                <a:highlight>
                  <a:srgbClr val="FFFF00"/>
                </a:highlight>
                <a:latin typeface="微软雅黑" panose="020B0503020204020204" charset="-122"/>
                <a:ea typeface="微软雅黑" panose="020B0503020204020204" charset="-122"/>
                <a:sym typeface="+mn-ea"/>
              </a:rPr>
              <a:t>学号</a:t>
            </a:r>
            <a:r>
              <a:rPr lang="en-US" altLang="zh-CN" sz="2400" dirty="0">
                <a:highlight>
                  <a:srgbClr val="FFFF00"/>
                </a:highlight>
                <a:latin typeface="微软雅黑" panose="020B0503020204020204" charset="-122"/>
                <a:ea typeface="微软雅黑" panose="020B0503020204020204" charset="-122"/>
                <a:sym typeface="+mn-ea"/>
              </a:rPr>
              <a:t>.ipynb`</a:t>
            </a:r>
            <a:r>
              <a:rPr lang="zh-CN" altLang="en-US" sz="2400" dirty="0">
                <a:highlight>
                  <a:srgbClr val="FFFF00"/>
                </a:highlight>
                <a:latin typeface="微软雅黑" panose="020B0503020204020204" charset="-122"/>
                <a:ea typeface="微软雅黑" panose="020B0503020204020204" charset="-122"/>
                <a:sym typeface="+mn-ea"/>
              </a:rPr>
              <a:t>。提交依旧通过</a:t>
            </a:r>
            <a:r>
              <a:rPr lang="en-US" altLang="zh-CN" sz="2400" dirty="0">
                <a:highlight>
                  <a:srgbClr val="FFFF00"/>
                </a:highlight>
                <a:latin typeface="微软雅黑" panose="020B0503020204020204" charset="-122"/>
                <a:ea typeface="微软雅黑" panose="020B0503020204020204" charset="-122"/>
              </a:rPr>
              <a:t>merge request</a:t>
            </a:r>
            <a:r>
              <a:rPr lang="zh-CN" altLang="en-US" sz="2400" dirty="0">
                <a:highlight>
                  <a:srgbClr val="FFFF00"/>
                </a:highlight>
                <a:latin typeface="微软雅黑" panose="020B0503020204020204" charset="-122"/>
                <a:ea typeface="微软雅黑" panose="020B0503020204020204" charset="-122"/>
              </a:rPr>
              <a:t>请求合并到课程主库。</a:t>
            </a:r>
            <a:r>
              <a:rPr lang="zh-CN" altLang="en-US" sz="2400" dirty="0">
                <a:solidFill>
                  <a:srgbClr val="FF0000"/>
                </a:solidFill>
                <a:highlight>
                  <a:srgbClr val="FFFF00"/>
                </a:highlight>
                <a:latin typeface="微软雅黑" panose="020B0503020204020204" charset="-122"/>
                <a:ea typeface="微软雅黑" panose="020B0503020204020204" charset="-122"/>
              </a:rPr>
              <a:t>截止时间：</a:t>
            </a:r>
            <a:r>
              <a:rPr lang="en-US" altLang="zh-CN" sz="2400" dirty="0">
                <a:solidFill>
                  <a:srgbClr val="FF0000"/>
                </a:solidFill>
                <a:highlight>
                  <a:srgbClr val="FFFF00"/>
                </a:highlight>
                <a:latin typeface="微软雅黑" panose="020B0503020204020204" charset="-122"/>
                <a:ea typeface="微软雅黑" panose="020B0503020204020204" charset="-122"/>
              </a:rPr>
              <a:t>2023</a:t>
            </a:r>
            <a:r>
              <a:rPr lang="zh-CN" altLang="en-US" sz="2400" dirty="0">
                <a:solidFill>
                  <a:srgbClr val="FF0000"/>
                </a:solidFill>
                <a:highlight>
                  <a:srgbClr val="FFFF00"/>
                </a:highlight>
                <a:latin typeface="微软雅黑" panose="020B0503020204020204" charset="-122"/>
                <a:ea typeface="微软雅黑" panose="020B0503020204020204" charset="-122"/>
              </a:rPr>
              <a:t>年</a:t>
            </a:r>
            <a:r>
              <a:rPr lang="en-US" altLang="zh-CN" sz="2400" dirty="0">
                <a:solidFill>
                  <a:srgbClr val="FF0000"/>
                </a:solidFill>
                <a:highlight>
                  <a:srgbClr val="FFFF00"/>
                </a:highlight>
                <a:latin typeface="微软雅黑" panose="020B0503020204020204" charset="-122"/>
                <a:ea typeface="微软雅黑" panose="020B0503020204020204" charset="-122"/>
              </a:rPr>
              <a:t>10</a:t>
            </a:r>
            <a:r>
              <a:rPr lang="zh-CN" altLang="en-US" sz="2400" dirty="0">
                <a:solidFill>
                  <a:srgbClr val="FF0000"/>
                </a:solidFill>
                <a:highlight>
                  <a:srgbClr val="FFFF00"/>
                </a:highlight>
                <a:latin typeface="微软雅黑" panose="020B0503020204020204" charset="-122"/>
                <a:ea typeface="微软雅黑" panose="020B0503020204020204" charset="-122"/>
              </a:rPr>
              <a:t>月</a:t>
            </a:r>
            <a:r>
              <a:rPr lang="en-US" altLang="zh-CN" sz="2400" dirty="0">
                <a:solidFill>
                  <a:srgbClr val="FF0000"/>
                </a:solidFill>
                <a:highlight>
                  <a:srgbClr val="FFFF00"/>
                </a:highlight>
                <a:latin typeface="微软雅黑" panose="020B0503020204020204" charset="-122"/>
                <a:ea typeface="微软雅黑" panose="020B0503020204020204" charset="-122"/>
              </a:rPr>
              <a:t>18</a:t>
            </a:r>
            <a:r>
              <a:rPr lang="zh-CN" altLang="en-US" sz="2400" dirty="0">
                <a:solidFill>
                  <a:srgbClr val="FF0000"/>
                </a:solidFill>
                <a:highlight>
                  <a:srgbClr val="FFFF00"/>
                </a:highlight>
                <a:latin typeface="微软雅黑" panose="020B0503020204020204" charset="-122"/>
                <a:ea typeface="微软雅黑" panose="020B0503020204020204" charset="-122"/>
              </a:rPr>
              <a:t>日 </a:t>
            </a:r>
            <a:r>
              <a:rPr lang="en-US" altLang="zh-CN" sz="2400" dirty="0">
                <a:solidFill>
                  <a:srgbClr val="FF0000"/>
                </a:solidFill>
                <a:highlight>
                  <a:srgbClr val="FFFF00"/>
                </a:highlight>
                <a:latin typeface="微软雅黑" panose="020B0503020204020204" charset="-122"/>
                <a:ea typeface="微软雅黑" panose="020B0503020204020204" charset="-122"/>
              </a:rPr>
              <a:t>23:55</a:t>
            </a:r>
            <a:endParaRPr lang="en-US" altLang="zh-CN" sz="2400" dirty="0">
              <a:solidFill>
                <a:srgbClr val="FF0000"/>
              </a:solidFill>
              <a:latin typeface="微软雅黑" panose="020B0503020204020204" charset="-122"/>
              <a:ea typeface="微软雅黑" panose="020B0503020204020204" charset="-122"/>
            </a:endParaRPr>
          </a:p>
          <a:p>
            <a:pPr algn="just"/>
            <a:endParaRPr lang="en-US" altLang="zh-CN" sz="2400" dirty="0">
              <a:solidFill>
                <a:srgbClr val="FF0000"/>
              </a:solidFill>
              <a:latin typeface="微软雅黑" panose="020B0503020204020204" charset="-122"/>
              <a:ea typeface="微软雅黑" panose="020B0503020204020204" charset="-122"/>
            </a:endParaRPr>
          </a:p>
          <a:p>
            <a:pPr algn="just"/>
            <a:r>
              <a:rPr lang="zh-CN" altLang="en-US" sz="2800" dirty="0">
                <a:solidFill>
                  <a:srgbClr val="FF0000"/>
                </a:solidFill>
                <a:latin typeface="微软雅黑" panose="020B0503020204020204" charset="-122"/>
                <a:ea typeface="微软雅黑" panose="020B0503020204020204" charset="-122"/>
              </a:rPr>
              <a:t>鼓励同学们根据数据分析提出自己的思考维度，不要局限于老师上课的示例，必要时可以扩展其他数据集。</a:t>
            </a:r>
            <a:r>
              <a:rPr lang="en-US" altLang="zh-CN" sz="2000" dirty="0">
                <a:solidFill>
                  <a:srgbClr val="D2003B"/>
                </a:solidFill>
                <a:latin typeface="微软雅黑" panose="020B0503020204020204" charset="-122"/>
                <a:ea typeface="微软雅黑" panose="020B0503020204020204" charset="-122"/>
              </a:rPr>
              <a:t> </a:t>
            </a:r>
            <a:r>
              <a:rPr lang="zh-CN" altLang="en-US" sz="2800" dirty="0">
                <a:solidFill>
                  <a:srgbClr val="FF0000"/>
                </a:solidFill>
                <a:latin typeface="微软雅黑" panose="020B0503020204020204" charset="-122"/>
                <a:ea typeface="微软雅黑" panose="020B0503020204020204" charset="-122"/>
              </a:rPr>
              <a:t>重要的是：</a:t>
            </a:r>
            <a:r>
              <a:rPr lang="zh-CN" altLang="en-US" sz="2800" b="1" dirty="0">
                <a:solidFill>
                  <a:srgbClr val="FF0000"/>
                </a:solidFill>
                <a:latin typeface="微软雅黑" panose="020B0503020204020204" charset="-122"/>
                <a:ea typeface="微软雅黑" panose="020B0503020204020204" charset="-122"/>
              </a:rPr>
              <a:t>角度新颖、思路清晰、结论有力</a:t>
            </a:r>
            <a:endParaRPr lang="en-US" altLang="zh-CN" sz="2800" b="1" dirty="0">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2165" y="176530"/>
            <a:ext cx="3877985" cy="584775"/>
          </a:xfrm>
          <a:prstGeom prst="rect">
            <a:avLst/>
          </a:prstGeom>
          <a:noFill/>
        </p:spPr>
        <p:txBody>
          <a:bodyPr wrap="none" rtlCol="0" anchor="t">
            <a:spAutoFit/>
          </a:bodyPr>
          <a:lstStyle/>
          <a:p>
            <a:r>
              <a:rPr lang="zh-CN" altLang="en-US" sz="3200" b="1" dirty="0">
                <a:solidFill>
                  <a:schemeClr val="tx1">
                    <a:lumMod val="75000"/>
                    <a:lumOff val="25000"/>
                  </a:schemeClr>
                </a:solidFill>
                <a:latin typeface="微软雅黑" panose="020B0503020204020204" charset="-122"/>
                <a:ea typeface="微软雅黑" panose="020B0503020204020204" charset="-122"/>
                <a:sym typeface="+mn-ea"/>
              </a:rPr>
              <a:t>评分要求与提交要求</a:t>
            </a:r>
          </a:p>
        </p:txBody>
      </p:sp>
      <p:sp>
        <p:nvSpPr>
          <p:cNvPr id="5" name="文本框 17"/>
          <p:cNvSpPr txBox="1"/>
          <p:nvPr/>
        </p:nvSpPr>
        <p:spPr>
          <a:xfrm>
            <a:off x="35560" y="247650"/>
            <a:ext cx="492443" cy="461665"/>
          </a:xfrm>
          <a:prstGeom prst="rect">
            <a:avLst/>
          </a:prstGeom>
          <a:noFill/>
        </p:spPr>
        <p:txBody>
          <a:bodyPr wrap="none" rtlCol="0" anchor="t">
            <a:spAutoFit/>
          </a:bodyPr>
          <a:lstStyle/>
          <a:p>
            <a:r>
              <a:rPr lang="zh-CN" altLang="en-US" sz="2400" b="1" dirty="0">
                <a:solidFill>
                  <a:schemeClr val="bg1"/>
                </a:solidFill>
                <a:latin typeface="微软雅黑" panose="020B0503020204020204" charset="-122"/>
                <a:ea typeface="微软雅黑" panose="020B0503020204020204" charset="-122"/>
                <a:sym typeface="+mn-ea"/>
              </a:rPr>
              <a:t>四</a:t>
            </a:r>
            <a:endParaRPr lang="zh-CN" altLang="zh-CN" sz="2400" b="1" dirty="0">
              <a:solidFill>
                <a:schemeClr val="bg1"/>
              </a:solidFill>
              <a:latin typeface="微软雅黑" panose="020B0503020204020204" charset="-122"/>
              <a:ea typeface="微软雅黑" panose="020B0503020204020204" charset="-122"/>
              <a:sym typeface="+mn-ea"/>
            </a:endParaRPr>
          </a:p>
        </p:txBody>
      </p:sp>
      <p:sp>
        <p:nvSpPr>
          <p:cNvPr id="8" name="文本框 1"/>
          <p:cNvSpPr txBox="1"/>
          <p:nvPr/>
        </p:nvSpPr>
        <p:spPr>
          <a:xfrm>
            <a:off x="623392" y="908720"/>
            <a:ext cx="10245549" cy="4860290"/>
          </a:xfrm>
          <a:prstGeom prst="rect">
            <a:avLst/>
          </a:prstGeom>
          <a:noFill/>
          <a:ln w="9525">
            <a:noFill/>
          </a:ln>
        </p:spPr>
        <p:txBody>
          <a:bodyPr wrap="square" lIns="68580" tIns="34290" rIns="68580" bIns="34290" anchor="t">
            <a:noAutofit/>
          </a:bodyPr>
          <a:lstStyle/>
          <a:p>
            <a:pPr marL="457200" indent="-457200" algn="just">
              <a:buFont typeface="+mj-lt"/>
              <a:buAutoNum type="arabicPeriod"/>
            </a:pPr>
            <a:r>
              <a:rPr lang="zh-CN" altLang="en-US" sz="2400" dirty="0">
                <a:latin typeface="微软雅黑" panose="020B0503020204020204" charset="-122"/>
                <a:ea typeface="微软雅黑" panose="020B0503020204020204" charset="-122"/>
              </a:rPr>
              <a:t>任务</a:t>
            </a:r>
            <a:r>
              <a:rPr lang="en-US" altLang="zh-CN" sz="2400" dirty="0">
                <a:latin typeface="微软雅黑" panose="020B0503020204020204" charset="-122"/>
                <a:ea typeface="微软雅黑" panose="020B0503020204020204" charset="-122"/>
              </a:rPr>
              <a:t>1-6</a:t>
            </a:r>
            <a:r>
              <a:rPr lang="zh-CN" altLang="en-US" sz="2400" dirty="0">
                <a:latin typeface="微软雅黑" panose="020B0503020204020204" charset="-122"/>
                <a:ea typeface="微软雅黑" panose="020B0503020204020204" charset="-122"/>
              </a:rPr>
              <a:t>处理数据正确（</a:t>
            </a:r>
            <a:r>
              <a:rPr lang="en-US" altLang="zh-CN" sz="2400" dirty="0">
                <a:latin typeface="微软雅黑" panose="020B0503020204020204" charset="-122"/>
                <a:ea typeface="微软雅黑" panose="020B0503020204020204" charset="-122"/>
              </a:rPr>
              <a:t>20</a:t>
            </a:r>
            <a:r>
              <a:rPr lang="zh-CN" altLang="en-US" sz="2400" dirty="0">
                <a:latin typeface="微软雅黑" panose="020B0503020204020204" charset="-122"/>
                <a:ea typeface="微软雅黑" panose="020B0503020204020204" charset="-122"/>
              </a:rPr>
              <a:t>分） </a:t>
            </a:r>
            <a:endParaRPr lang="en-US" altLang="zh-CN" sz="2400" dirty="0">
              <a:latin typeface="微软雅黑" panose="020B0503020204020204" charset="-122"/>
              <a:ea typeface="微软雅黑" panose="020B0503020204020204" charset="-122"/>
            </a:endParaRPr>
          </a:p>
          <a:p>
            <a:pPr marL="457200" indent="-457200" algn="just">
              <a:buFont typeface="+mj-lt"/>
              <a:buAutoNum type="arabicPeriod"/>
            </a:pPr>
            <a:r>
              <a:rPr lang="zh-CN" altLang="en-US" sz="2400" dirty="0">
                <a:latin typeface="微软雅黑" panose="020B0503020204020204" charset="-122"/>
                <a:ea typeface="微软雅黑" panose="020B0503020204020204" charset="-122"/>
              </a:rPr>
              <a:t>有图：散点图、频率分布直方图、折线图、饼图（</a:t>
            </a:r>
            <a:r>
              <a:rPr lang="en-US" altLang="zh-CN" sz="2400" dirty="0">
                <a:latin typeface="微软雅黑" panose="020B0503020204020204" charset="-122"/>
                <a:ea typeface="微软雅黑" panose="020B0503020204020204" charset="-122"/>
              </a:rPr>
              <a:t>30</a:t>
            </a:r>
            <a:r>
              <a:rPr lang="zh-CN" altLang="en-US" sz="2400" dirty="0">
                <a:latin typeface="微软雅黑" panose="020B0503020204020204" charset="-122"/>
                <a:ea typeface="微软雅黑" panose="020B0503020204020204" charset="-122"/>
              </a:rPr>
              <a:t>分）（地图热力图、小提琴图或其他类型图每图</a:t>
            </a:r>
            <a:r>
              <a:rPr lang="en-US" altLang="zh-CN" sz="2400" dirty="0">
                <a:latin typeface="微软雅黑" panose="020B0503020204020204" charset="-122"/>
                <a:ea typeface="微软雅黑" panose="020B0503020204020204" charset="-122"/>
              </a:rPr>
              <a:t>5</a:t>
            </a:r>
            <a:r>
              <a:rPr lang="zh-CN" altLang="en-US" sz="2400" dirty="0">
                <a:latin typeface="微软雅黑" panose="020B0503020204020204" charset="-122"/>
                <a:ea typeface="微软雅黑" panose="020B0503020204020204" charset="-122"/>
              </a:rPr>
              <a:t>分</a:t>
            </a:r>
            <a:r>
              <a:rPr lang="en-US" altLang="zh-CN" sz="2400" dirty="0">
                <a:latin typeface="微软雅黑" panose="020B0503020204020204" charset="-122"/>
                <a:ea typeface="微软雅黑" panose="020B0503020204020204" charset="-122"/>
              </a:rPr>
              <a:t>10</a:t>
            </a:r>
            <a:r>
              <a:rPr lang="zh-CN" altLang="en-US" sz="2400" dirty="0">
                <a:latin typeface="微软雅黑" panose="020B0503020204020204" charset="-122"/>
                <a:ea typeface="微软雅黑" panose="020B0503020204020204" charset="-122"/>
              </a:rPr>
              <a:t>分封顶）画图</a:t>
            </a:r>
            <a:r>
              <a:rPr lang="zh-CN" altLang="en-US" sz="2400" b="1" dirty="0">
                <a:solidFill>
                  <a:srgbClr val="FF0000"/>
                </a:solidFill>
                <a:latin typeface="微软雅黑" panose="020B0503020204020204" charset="-122"/>
                <a:ea typeface="微软雅黑" panose="020B0503020204020204" charset="-122"/>
              </a:rPr>
              <a:t>要有标题</a:t>
            </a:r>
            <a:r>
              <a:rPr lang="zh-CN" altLang="en-US" sz="2400" dirty="0">
                <a:latin typeface="微软雅黑" panose="020B0503020204020204" charset="-122"/>
                <a:ea typeface="微软雅黑" panose="020B0503020204020204" charset="-122"/>
              </a:rPr>
              <a:t>、尽量美观</a:t>
            </a:r>
            <a:endParaRPr lang="en-US" altLang="zh-CN" sz="2400" dirty="0">
              <a:latin typeface="微软雅黑" panose="020B0503020204020204" charset="-122"/>
              <a:ea typeface="微软雅黑" panose="020B0503020204020204" charset="-122"/>
            </a:endParaRPr>
          </a:p>
          <a:p>
            <a:pPr marL="457200" indent="-457200" algn="just">
              <a:buFont typeface="+mj-lt"/>
              <a:buAutoNum type="arabicPeriod"/>
            </a:pPr>
            <a:endParaRPr lang="zh-CN" altLang="en-US" sz="2400" dirty="0">
              <a:latin typeface="微软雅黑" panose="020B0503020204020204" charset="-122"/>
              <a:ea typeface="微软雅黑" panose="020B0503020204020204" charset="-122"/>
            </a:endParaRPr>
          </a:p>
          <a:p>
            <a:pPr marL="457200" indent="-457200" algn="just">
              <a:buFont typeface="+mj-lt"/>
              <a:buAutoNum type="arabicPeriod"/>
            </a:pPr>
            <a:r>
              <a:rPr lang="en-US" altLang="zh-CN" sz="2400" dirty="0">
                <a:latin typeface="微软雅黑" panose="020B0503020204020204" charset="-122"/>
                <a:ea typeface="微软雅黑" panose="020B0503020204020204" charset="-122"/>
              </a:rPr>
              <a:t>3</a:t>
            </a:r>
            <a:r>
              <a:rPr lang="zh-CN" altLang="en-US" sz="2400" dirty="0">
                <a:latin typeface="微软雅黑" panose="020B0503020204020204" charset="-122"/>
                <a:ea typeface="微软雅黑" panose="020B0503020204020204" charset="-122"/>
              </a:rPr>
              <a:t>个支撑论点：数据分析并绘图支撑论点</a:t>
            </a:r>
            <a:r>
              <a:rPr lang="en-US" altLang="zh-CN" sz="2400" dirty="0">
                <a:latin typeface="微软雅黑" panose="020B0503020204020204" charset="-122"/>
                <a:ea typeface="微软雅黑" panose="020B0503020204020204" charset="-122"/>
              </a:rPr>
              <a:t>(20</a:t>
            </a:r>
            <a:r>
              <a:rPr lang="zh-CN" altLang="en-US" sz="2400" dirty="0">
                <a:latin typeface="微软雅黑" panose="020B0503020204020204" charset="-122"/>
                <a:ea typeface="微软雅黑" panose="020B0503020204020204" charset="-122"/>
              </a:rPr>
              <a:t>分</a:t>
            </a:r>
            <a:r>
              <a:rPr lang="en-US" altLang="zh-CN" sz="2400" dirty="0">
                <a:latin typeface="微软雅黑" panose="020B0503020204020204" charset="-122"/>
                <a:ea typeface="微软雅黑" panose="020B0503020204020204" charset="-122"/>
              </a:rPr>
              <a:t>)</a:t>
            </a:r>
          </a:p>
          <a:p>
            <a:pPr marL="457200" indent="-457200" algn="just">
              <a:buFont typeface="+mj-lt"/>
              <a:buAutoNum type="arabicPeriod"/>
            </a:pPr>
            <a:endParaRPr lang="en-US" altLang="zh-CN" sz="2400" dirty="0">
              <a:latin typeface="微软雅黑" panose="020B0503020204020204" charset="-122"/>
              <a:ea typeface="微软雅黑" panose="020B0503020204020204" charset="-122"/>
            </a:endParaRPr>
          </a:p>
          <a:p>
            <a:pPr marL="457200" indent="-457200" algn="just">
              <a:buFont typeface="+mj-lt"/>
              <a:buAutoNum type="arabicPeriod"/>
            </a:pPr>
            <a:r>
              <a:rPr lang="zh-CN" altLang="en-US" sz="2400" dirty="0">
                <a:latin typeface="微软雅黑" panose="020B0503020204020204" charset="-122"/>
                <a:ea typeface="微软雅黑" panose="020B0503020204020204" charset="-122"/>
              </a:rPr>
              <a:t>完成一个</a:t>
            </a:r>
            <a:r>
              <a:rPr lang="en-US" altLang="zh-CN" sz="2400" dirty="0">
                <a:latin typeface="微软雅黑" panose="020B0503020204020204" charset="-122"/>
                <a:ea typeface="微软雅黑" panose="020B0503020204020204" charset="-122"/>
              </a:rPr>
              <a:t>notebook</a:t>
            </a:r>
            <a:r>
              <a:rPr lang="zh-CN" altLang="en-US" sz="2400" dirty="0">
                <a:latin typeface="微软雅黑" panose="020B0503020204020204" charset="-122"/>
                <a:ea typeface="微软雅黑" panose="020B0503020204020204" charset="-122"/>
              </a:rPr>
              <a:t>：分段落，代码注释，文字介绍推理与结论（</a:t>
            </a:r>
            <a:r>
              <a:rPr lang="en-US" altLang="zh-CN" sz="2400" dirty="0">
                <a:latin typeface="微软雅黑" panose="020B0503020204020204" charset="-122"/>
                <a:ea typeface="微软雅黑" panose="020B0503020204020204" charset="-122"/>
              </a:rPr>
              <a:t>20</a:t>
            </a:r>
            <a:r>
              <a:rPr lang="zh-CN" altLang="en-US" sz="2400" dirty="0">
                <a:latin typeface="微软雅黑" panose="020B0503020204020204" charset="-122"/>
                <a:ea typeface="微软雅黑" panose="020B0503020204020204" charset="-122"/>
              </a:rPr>
              <a:t>分）</a:t>
            </a:r>
            <a:endParaRPr lang="en-US" altLang="zh-CN" sz="2400" dirty="0">
              <a:latin typeface="微软雅黑" panose="020B0503020204020204" charset="-122"/>
              <a:ea typeface="微软雅黑" panose="020B0503020204020204" charset="-122"/>
            </a:endParaRPr>
          </a:p>
          <a:p>
            <a:pPr algn="just"/>
            <a:endParaRPr lang="en-US" altLang="zh-CN" sz="2400" dirty="0">
              <a:latin typeface="微软雅黑" panose="020B0503020204020204" charset="-122"/>
              <a:ea typeface="微软雅黑" panose="020B0503020204020204" charset="-122"/>
            </a:endParaRPr>
          </a:p>
          <a:p>
            <a:pPr algn="just"/>
            <a:r>
              <a:rPr lang="zh-CN" altLang="en-US" sz="2400" dirty="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报告：</a:t>
            </a:r>
            <a:r>
              <a:rPr lang="zh-CN" altLang="en-US" sz="2400" dirty="0">
                <a:highlight>
                  <a:srgbClr val="FFFF00"/>
                </a:highlight>
                <a:latin typeface="微软雅黑" panose="020B0503020204020204" charset="-122"/>
                <a:ea typeface="微软雅黑" panose="020B0503020204020204" charset="-122"/>
              </a:rPr>
              <a:t>各同学报名后，按照抽签顺序依次基于主题数据报告进行报告，每人</a:t>
            </a:r>
            <a:r>
              <a:rPr lang="en-US" altLang="zh-CN" sz="2400" dirty="0">
                <a:highlight>
                  <a:srgbClr val="FFFF00"/>
                </a:highlight>
                <a:latin typeface="微软雅黑" panose="020B0503020204020204" charset="-122"/>
                <a:ea typeface="微软雅黑" panose="020B0503020204020204" charset="-122"/>
              </a:rPr>
              <a:t>10</a:t>
            </a:r>
            <a:r>
              <a:rPr lang="zh-CN" altLang="en-US" sz="2400" dirty="0">
                <a:highlight>
                  <a:srgbClr val="FFFF00"/>
                </a:highlight>
                <a:latin typeface="微软雅黑" panose="020B0503020204020204" charset="-122"/>
                <a:ea typeface="微软雅黑" panose="020B0503020204020204" charset="-122"/>
              </a:rPr>
              <a:t>分钟，由老师和助教打分</a:t>
            </a:r>
            <a:endParaRPr lang="en-US" altLang="zh-CN" sz="2400" dirty="0">
              <a:solidFill>
                <a:srgbClr val="FF0000"/>
              </a:solidFill>
              <a:latin typeface="微软雅黑" panose="020B0503020204020204" charset="-122"/>
              <a:ea typeface="微软雅黑" panose="020B0503020204020204" charset="-122"/>
            </a:endParaRPr>
          </a:p>
          <a:p>
            <a:pPr algn="just"/>
            <a:endParaRPr lang="en-US" altLang="zh-CN" sz="2400" dirty="0">
              <a:solidFill>
                <a:srgbClr val="FF0000"/>
              </a:solidFill>
              <a:latin typeface="微软雅黑" panose="020B0503020204020204" charset="-122"/>
              <a:ea typeface="微软雅黑" panose="020B0503020204020204" charset="-122"/>
            </a:endParaRPr>
          </a:p>
          <a:p>
            <a:pPr algn="just"/>
            <a:r>
              <a:rPr lang="en-US" altLang="zh-CN" sz="2400">
                <a:latin typeface="微软雅黑" panose="020B0503020204020204" charset="-122"/>
                <a:ea typeface="微软雅黑" panose="020B0503020204020204" charset="-122"/>
              </a:rPr>
              <a:t>git </a:t>
            </a:r>
            <a:r>
              <a:rPr lang="en-US" altLang="zh-CN" sz="2400" dirty="0">
                <a:latin typeface="微软雅黑" panose="020B0503020204020204" charset="-122"/>
                <a:ea typeface="微软雅黑" panose="020B0503020204020204" charset="-122"/>
              </a:rPr>
              <a:t>lab</a:t>
            </a:r>
            <a:r>
              <a:rPr lang="zh-CN" altLang="en-US" sz="2400" dirty="0">
                <a:latin typeface="微软雅黑" panose="020B0503020204020204" charset="-122"/>
                <a:ea typeface="微软雅黑" panose="020B0503020204020204" charset="-122"/>
              </a:rPr>
              <a:t>上提交</a:t>
            </a:r>
            <a:r>
              <a:rPr lang="zh-CN" altLang="en-US" sz="2400" dirty="0">
                <a:highlight>
                  <a:srgbClr val="FFFF00"/>
                </a:highlight>
                <a:latin typeface="微软雅黑" panose="020B0503020204020204" charset="-122"/>
                <a:ea typeface="微软雅黑" panose="020B0503020204020204" charset="-122"/>
                <a:sym typeface="+mn-ea"/>
              </a:rPr>
              <a:t>文件</a:t>
            </a:r>
            <a:r>
              <a:rPr lang="zh-CN" altLang="en-US" sz="2400" dirty="0">
                <a:latin typeface="微软雅黑" panose="020B0503020204020204" charset="-122"/>
                <a:ea typeface="微软雅黑" panose="020B0503020204020204" charset="-122"/>
              </a:rPr>
              <a:t>：一个</a:t>
            </a:r>
            <a:r>
              <a:rPr lang="en-US" altLang="zh-CN" sz="2400" dirty="0" err="1">
                <a:latin typeface="微软雅黑" panose="020B0503020204020204" charset="-122"/>
                <a:ea typeface="微软雅黑" panose="020B0503020204020204" charset="-122"/>
              </a:rPr>
              <a:t>jupyter</a:t>
            </a:r>
            <a:r>
              <a:rPr lang="en-US" altLang="zh-CN" sz="2400" dirty="0">
                <a:latin typeface="微软雅黑" panose="020B0503020204020204" charset="-122"/>
                <a:ea typeface="微软雅黑" panose="020B0503020204020204" charset="-122"/>
              </a:rPr>
              <a:t> notebook</a:t>
            </a:r>
            <a:r>
              <a:rPr lang="zh-CN" altLang="en-US" sz="2400" dirty="0">
                <a:latin typeface="微软雅黑" panose="020B0503020204020204" charset="-122"/>
                <a:ea typeface="微软雅黑" panose="020B0503020204020204" charset="-122"/>
              </a:rPr>
              <a:t>，</a:t>
            </a:r>
            <a:r>
              <a:rPr lang="zh-CN" altLang="en-US" sz="2400" dirty="0">
                <a:solidFill>
                  <a:srgbClr val="FF0000"/>
                </a:solidFill>
                <a:highlight>
                  <a:srgbClr val="FFFF00"/>
                </a:highlight>
                <a:latin typeface="微软雅黑" panose="020B0503020204020204" charset="-122"/>
                <a:ea typeface="微软雅黑" panose="020B0503020204020204" charset="-122"/>
                <a:sym typeface="+mn-ea"/>
              </a:rPr>
              <a:t>截止时间：</a:t>
            </a:r>
            <a:r>
              <a:rPr lang="en-US" altLang="zh-CN" sz="2400" dirty="0">
                <a:solidFill>
                  <a:srgbClr val="FF0000"/>
                </a:solidFill>
                <a:highlight>
                  <a:srgbClr val="FFFF00"/>
                </a:highlight>
                <a:latin typeface="微软雅黑" panose="020B0503020204020204" charset="-122"/>
                <a:ea typeface="微软雅黑" panose="020B0503020204020204" charset="-122"/>
                <a:sym typeface="+mn-ea"/>
              </a:rPr>
              <a:t>2023</a:t>
            </a:r>
            <a:r>
              <a:rPr lang="zh-CN" altLang="en-US" sz="2400" dirty="0">
                <a:solidFill>
                  <a:srgbClr val="FF0000"/>
                </a:solidFill>
                <a:highlight>
                  <a:srgbClr val="FFFF00"/>
                </a:highlight>
                <a:latin typeface="微软雅黑" panose="020B0503020204020204" charset="-122"/>
                <a:ea typeface="微软雅黑" panose="020B0503020204020204" charset="-122"/>
                <a:sym typeface="+mn-ea"/>
              </a:rPr>
              <a:t>年</a:t>
            </a:r>
            <a:r>
              <a:rPr lang="en-US" altLang="zh-CN" sz="2400" dirty="0">
                <a:solidFill>
                  <a:srgbClr val="FF0000"/>
                </a:solidFill>
                <a:highlight>
                  <a:srgbClr val="FFFF00"/>
                </a:highlight>
                <a:latin typeface="微软雅黑" panose="020B0503020204020204" charset="-122"/>
                <a:ea typeface="微软雅黑" panose="020B0503020204020204" charset="-122"/>
                <a:sym typeface="+mn-ea"/>
              </a:rPr>
              <a:t>10</a:t>
            </a:r>
            <a:r>
              <a:rPr lang="zh-CN" altLang="en-US" sz="2400" dirty="0">
                <a:solidFill>
                  <a:srgbClr val="FF0000"/>
                </a:solidFill>
                <a:highlight>
                  <a:srgbClr val="FFFF00"/>
                </a:highlight>
                <a:latin typeface="微软雅黑" panose="020B0503020204020204" charset="-122"/>
                <a:ea typeface="微软雅黑" panose="020B0503020204020204" charset="-122"/>
                <a:sym typeface="+mn-ea"/>
              </a:rPr>
              <a:t>月</a:t>
            </a:r>
            <a:r>
              <a:rPr lang="en-US" altLang="zh-CN" sz="2400" dirty="0">
                <a:solidFill>
                  <a:srgbClr val="FF0000"/>
                </a:solidFill>
                <a:highlight>
                  <a:srgbClr val="FFFF00"/>
                </a:highlight>
                <a:latin typeface="微软雅黑" panose="020B0503020204020204" charset="-122"/>
                <a:ea typeface="微软雅黑" panose="020B0503020204020204" charset="-122"/>
                <a:sym typeface="+mn-ea"/>
              </a:rPr>
              <a:t>18</a:t>
            </a:r>
            <a:r>
              <a:rPr lang="zh-CN" altLang="en-US" sz="2400" dirty="0">
                <a:solidFill>
                  <a:srgbClr val="FF0000"/>
                </a:solidFill>
                <a:highlight>
                  <a:srgbClr val="FFFF00"/>
                </a:highlight>
                <a:latin typeface="微软雅黑" panose="020B0503020204020204" charset="-122"/>
                <a:ea typeface="微软雅黑" panose="020B0503020204020204" charset="-122"/>
                <a:sym typeface="+mn-ea"/>
              </a:rPr>
              <a:t>日 </a:t>
            </a:r>
            <a:r>
              <a:rPr lang="en-US" altLang="zh-CN" sz="2400" dirty="0">
                <a:solidFill>
                  <a:srgbClr val="FF0000"/>
                </a:solidFill>
                <a:highlight>
                  <a:srgbClr val="FFFF00"/>
                </a:highlight>
                <a:latin typeface="微软雅黑" panose="020B0503020204020204" charset="-122"/>
                <a:ea typeface="微软雅黑" panose="020B0503020204020204" charset="-122"/>
                <a:sym typeface="+mn-ea"/>
              </a:rPr>
              <a:t>23:55</a:t>
            </a:r>
            <a:endParaRPr lang="en-US" altLang="zh-CN" sz="2400" dirty="0">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c5691ca7-f8b5-42b3-9e06-8aba1b9450a9"/>
  <p:tag name="COMMONDATA" val="eyJoZGlkIjoiZjg0ZjRiODZkMWQ1Y2IzOTM3NWQ0MTg2ZGY0MzNhND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874</Words>
  <Application>Microsoft Macintosh PowerPoint</Application>
  <PresentationFormat>宽屏</PresentationFormat>
  <Paragraphs>58</Paragraphs>
  <Slides>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等线</vt:lpstr>
      <vt:lpstr>华文行楷</vt:lpstr>
      <vt:lpstr>微软雅黑</vt:lpstr>
      <vt:lpstr>Söhne</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陈 思蓓</cp:lastModifiedBy>
  <cp:revision>103</cp:revision>
  <dcterms:created xsi:type="dcterms:W3CDTF">2015-05-05T08:02:00Z</dcterms:created>
  <dcterms:modified xsi:type="dcterms:W3CDTF">2023-10-09T10:49:32Z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F09750E087EF489992EBBE5962949652_13</vt:lpwstr>
  </property>
</Properties>
</file>