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ixOGwb6qPW+O0JxnpumYfKTZB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20ee9b91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20ee9b91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420ee9b91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get an email in a while after creating an organization. To get started, you can create a project</a:t>
            </a:r>
            <a:endParaRPr/>
          </a:p>
        </p:txBody>
      </p:sp>
      <p:sp>
        <p:nvSpPr>
          <p:cNvPr id="205" name="Google Shape;2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Horizontal teams: Specific teams for specific tasks (layers) such as a team for developing User interface, a team for working on the database. Each team is focused in their own specific goals. Rather than values, it is focused on delivering stuff.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Vertical team: Focus is on delivering as much value as possible.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https://agilevelocity.com/agile-team-structure/ </a:t>
            </a:r>
            <a:endParaRPr/>
          </a:p>
        </p:txBody>
      </p:sp>
      <p:sp>
        <p:nvSpPr>
          <p:cNvPr id="267" name="Google Shape;26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0111fbba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c0111fbba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c0111fbba4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Quattrocento Sans"/>
              <a:buNone/>
            </a:pPr>
            <a:r>
              <a:rPr b="1" i="0" lang="en-US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Manage your Scrum process template artifacts : https://docs.microsoft.com/en-us/azure/devops/boards/work-items/guidance/scrum-process?view=azure-devops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0111fbba4_2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c0111fbba4_2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2c0111fbba4_2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203b34d6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c203b34d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2c203b34d6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203b34d6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c203b34d6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2c203b34d6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0111fbba4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c0111fbba4_2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c0111fbba4_2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Azure Board Documentation: https://docs.microsoft.com/en-us/azure/devops/boards/?view=azure-devops </a:t>
            </a:r>
            <a:endParaRPr/>
          </a:p>
        </p:txBody>
      </p:sp>
      <p:sp>
        <p:nvSpPr>
          <p:cNvPr id="369" name="Google Shape;36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203b34d67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c203b34d6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2c203b34d6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0111fbba4_2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c0111fbba4_2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c0111fbba4_2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microsoft.com/en-us/learn/modules/get-started-with-devops/4-create-an-azure-devops-account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gilemanifesto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hyperlink" Target="https://learn.microsoft.com/en-us/training/modules/choose-an-agile-approach/4-plan-work-azure-board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azure.microsoft.com/en-us/overview/what-is-devops/" TargetMode="External"/><Relationship Id="rId4" Type="http://schemas.openxmlformats.org/officeDocument/2006/relationships/hyperlink" Target="https://docs.microsoft.com/en-us/learn/modules/get-started-with-devops/3-what-is-azure-devo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hyperlink" Target="https://dev.azur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480291" y="2581707"/>
            <a:ext cx="7331797" cy="12421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Azure DevOps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4756048" y="5892653"/>
            <a:ext cx="32586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from </a:t>
            </a: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Deepak KC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088" y="272905"/>
            <a:ext cx="3476625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870650" y="4551975"/>
            <a:ext cx="43059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 – 4 ECTS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Abhishek Kumar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abhishek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.k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@hamk.fi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/>
          <p:nvPr/>
        </p:nvSpPr>
        <p:spPr>
          <a:xfrm>
            <a:off x="0" y="-1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952" cy="686238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7CA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 txBox="1"/>
          <p:nvPr>
            <p:ph type="title"/>
          </p:nvPr>
        </p:nvSpPr>
        <p:spPr>
          <a:xfrm>
            <a:off x="2005091" y="557189"/>
            <a:ext cx="8187946" cy="11143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Azure Artifacts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2005091" y="1843283"/>
            <a:ext cx="8187946" cy="770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For creating, hosting and sharing packages. 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 b="5135" l="0" r="0" t="0"/>
          <a:stretch/>
        </p:blipFill>
        <p:spPr>
          <a:xfrm>
            <a:off x="735884" y="2614234"/>
            <a:ext cx="10747568" cy="389985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3343317" y="6300811"/>
            <a:ext cx="5963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https://azure.microsoft.com/en-us/services/devops/artifacts/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20ee9b917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Flash Understanding of Azure Devops</a:t>
            </a:r>
            <a:endParaRPr/>
          </a:p>
        </p:txBody>
      </p:sp>
      <p:sp>
        <p:nvSpPr>
          <p:cNvPr id="195" name="Google Shape;195;g3420ee9b917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Board: Define, Plan and Track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Pipeline: Build and Deploy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Repos: Cloud-based source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 Plans: Test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Artifacts</a:t>
            </a:r>
            <a:r>
              <a:rPr lang="en-US"/>
              <a:t>: Manage all dependencies in a single feed (e.g. Maven, Cargo)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Integrations/extensions that be included in Azure Devops: Slack, Trello, Github, Campfire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Azure DevOps organization</a:t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Organization is created to connect groups of related projects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Organization are manually created via the web portal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may have one organization for your entire company or separate organizations for specific units such as business units, regional units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Start with one organization and add additional organizations as per your need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this course, we will have a single code repo (only 1 project) and therefore one organization is enough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case you have separate teams, and they work on different code repositories (projects) in isolation then you can create separate organizations for those teams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Free Azure DevOps accounts for individuals, small teams, and open-source projects.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Create an Azure DevOps organization: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08" name="Google Shape;208;p9"/>
          <p:cNvSpPr txBox="1"/>
          <p:nvPr>
            <p:ph idx="1" type="body"/>
          </p:nvPr>
        </p:nvSpPr>
        <p:spPr>
          <a:xfrm>
            <a:off x="726990" y="935938"/>
            <a:ext cx="10515600" cy="1004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https://docs.microsoft.com/en-us/learn/modules/get-started-with-devops/4-create-an-azure-devops-account</a:t>
            </a:r>
            <a:endParaRPr/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830" y="2674405"/>
            <a:ext cx="5624689" cy="381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6898" y="1906953"/>
            <a:ext cx="3345993" cy="456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00844" y="1437974"/>
            <a:ext cx="4475402" cy="505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Project</a:t>
            </a:r>
            <a:endParaRPr/>
          </a:p>
        </p:txBody>
      </p:sp>
      <p:sp>
        <p:nvSpPr>
          <p:cNvPr id="218" name="Google Shape;218;p10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Each organization will have one or more projects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 project will have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boards and backlogs for agile planning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Pipelines for continuous integration and deployment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Repos for version control and management of source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Continuous test integration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Within an organization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You may create a single project that has many repos and teams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You may create multiple projects with its own set of teams, repos and other elements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grpSp>
        <p:nvGrpSpPr>
          <p:cNvPr id="219" name="Google Shape;219;p10"/>
          <p:cNvGrpSpPr/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0" name="Google Shape;220;p10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5320" y="1939450"/>
            <a:ext cx="6253212" cy="4048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0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4" name="Google Shape;224;p1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ctrTitle"/>
          </p:nvPr>
        </p:nvSpPr>
        <p:spPr>
          <a:xfrm>
            <a:off x="7407589" y="529284"/>
            <a:ext cx="40872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lang="en-US" sz="5000"/>
              <a:t>Agile Approach to Software development</a:t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 rot="10800000">
            <a:off x="2" y="0"/>
            <a:ext cx="7188051" cy="6858000"/>
          </a:xfrm>
          <a:custGeom>
            <a:rect b="b" l="l" r="r" t="t"/>
            <a:pathLst>
              <a:path extrusionOk="0" h="6858000" w="7188051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erson writing on a notepad" id="232" name="Google Shape;232;p11"/>
          <p:cNvPicPr preferRelativeResize="0"/>
          <p:nvPr/>
        </p:nvPicPr>
        <p:blipFill rotWithShape="1">
          <a:blip r:embed="rId3">
            <a:alphaModFix/>
          </a:blip>
          <a:srcRect b="0" l="13081" r="5696" t="0"/>
          <a:stretch/>
        </p:blipFill>
        <p:spPr>
          <a:xfrm>
            <a:off x="1" y="10"/>
            <a:ext cx="7028495" cy="6857990"/>
          </a:xfrm>
          <a:custGeom>
            <a:rect b="b" l="l" r="r" t="t"/>
            <a:pathLst>
              <a:path extrusionOk="0" h="6858000" w="7028495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33" name="Google Shape;233;p11"/>
          <p:cNvSpPr txBox="1"/>
          <p:nvPr/>
        </p:nvSpPr>
        <p:spPr>
          <a:xfrm>
            <a:off x="7188050" y="4268750"/>
            <a:ext cx="456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“Agile development is an iterative software-development methodology which teams use in projects. Self-organized, cross-functional teams frequently analyze circumstances and user needs to adapt projects. Scrum teams constantly improve quality in sprints with short-term deliverables.”</a:t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2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Objectives</a:t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 rot="5400000">
            <a:off x="1627450" y="3462719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12"/>
          <p:cNvGrpSpPr/>
          <p:nvPr/>
        </p:nvGrpSpPr>
        <p:grpSpPr>
          <a:xfrm>
            <a:off x="4648018" y="642704"/>
            <a:ext cx="6900512" cy="5532376"/>
            <a:chOff x="0" y="1882"/>
            <a:chExt cx="6900512" cy="5532376"/>
          </a:xfrm>
        </p:grpSpPr>
        <p:sp>
          <p:nvSpPr>
            <p:cNvPr id="242" name="Google Shape;242;p12"/>
            <p:cNvSpPr/>
            <p:nvPr/>
          </p:nvSpPr>
          <p:spPr>
            <a:xfrm>
              <a:off x="0" y="4540835"/>
              <a:ext cx="1725128" cy="993423"/>
            </a:xfrm>
            <a:prstGeom prst="rect">
              <a:avLst/>
            </a:prstGeom>
            <a:solidFill>
              <a:srgbClr val="599BD5"/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 txBox="1"/>
            <p:nvPr/>
          </p:nvSpPr>
          <p:spPr>
            <a:xfrm>
              <a:off x="0" y="4540835"/>
              <a:ext cx="1725128" cy="9934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122675" spcFirstLastPara="1" rIns="122675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Associate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1725128" y="4540835"/>
              <a:ext cx="5175384" cy="993423"/>
            </a:xfrm>
            <a:prstGeom prst="rect">
              <a:avLst/>
            </a:prstGeom>
            <a:solidFill>
              <a:srgbClr val="CFDEEF">
                <a:alpha val="89019"/>
              </a:srgbClr>
            </a:solidFill>
            <a:ln cap="flat" cmpd="sng" w="12700">
              <a:solidFill>
                <a:srgbClr val="CFDEEF">
                  <a:alpha val="8901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 txBox="1"/>
            <p:nvPr/>
          </p:nvSpPr>
          <p:spPr>
            <a:xfrm>
              <a:off x="1725128" y="4540835"/>
              <a:ext cx="5175384" cy="9934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4975" spcFirstLastPara="1" rIns="10497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Associate work items with a sprint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 rot="10800000">
              <a:off x="0" y="3027850"/>
              <a:ext cx="1725128" cy="1527885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50C9B6"/>
            </a:solidFill>
            <a:ln cap="flat" cmpd="sng" w="12700">
              <a:solidFill>
                <a:srgbClr val="50C9B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 txBox="1"/>
            <p:nvPr/>
          </p:nvSpPr>
          <p:spPr>
            <a:xfrm>
              <a:off x="0" y="3027850"/>
              <a:ext cx="1725128" cy="993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122675" spcFirstLastPara="1" rIns="122675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1725128" y="3027850"/>
              <a:ext cx="5175384" cy="993125"/>
            </a:xfrm>
            <a:prstGeom prst="rect">
              <a:avLst/>
            </a:prstGeom>
            <a:solidFill>
              <a:srgbClr val="CDEAE8">
                <a:alpha val="89019"/>
              </a:srgbClr>
            </a:solidFill>
            <a:ln cap="flat" cmpd="sng" w="12700">
              <a:solidFill>
                <a:srgbClr val="CDEAE8">
                  <a:alpha val="8901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 txBox="1"/>
            <p:nvPr/>
          </p:nvSpPr>
          <p:spPr>
            <a:xfrm>
              <a:off x="1725128" y="3027850"/>
              <a:ext cx="5175384" cy="993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4975" spcFirstLastPara="1" rIns="10497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Work Items &amp; Sprints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 rot="10800000">
              <a:off x="0" y="1514866"/>
              <a:ext cx="1725128" cy="1527885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48BD62"/>
            </a:solidFill>
            <a:ln cap="flat" cmpd="sng" w="12700">
              <a:solidFill>
                <a:srgbClr val="48BD6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 txBox="1"/>
            <p:nvPr/>
          </p:nvSpPr>
          <p:spPr>
            <a:xfrm>
              <a:off x="0" y="1514866"/>
              <a:ext cx="1725128" cy="993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122675" spcFirstLastPara="1" rIns="122675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1725128" y="1514866"/>
              <a:ext cx="5175384" cy="993125"/>
            </a:xfrm>
            <a:prstGeom prst="rect">
              <a:avLst/>
            </a:prstGeom>
            <a:solidFill>
              <a:srgbClr val="CCE6D4">
                <a:alpha val="89019"/>
              </a:srgbClr>
            </a:solidFill>
            <a:ln cap="flat" cmpd="sng" w="12700">
              <a:solidFill>
                <a:srgbClr val="CCE6D4">
                  <a:alpha val="8901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 txBox="1"/>
            <p:nvPr/>
          </p:nvSpPr>
          <p:spPr>
            <a:xfrm>
              <a:off x="1725128" y="1514866"/>
              <a:ext cx="5175384" cy="993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4975" spcFirstLastPara="1" rIns="10497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 teams and team members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 rot="10800000">
              <a:off x="0" y="1882"/>
              <a:ext cx="1725128" cy="1527885"/>
            </a:xfrm>
            <a:prstGeom prst="upArrowCallout">
              <a:avLst>
                <a:gd fmla="val 5000" name="adj1"/>
                <a:gd fmla="val 10000" name="adj2"/>
                <a:gd fmla="val 15000" name="adj3"/>
                <a:gd fmla="val 64977" name="adj4"/>
              </a:avLst>
            </a:prstGeom>
            <a:solidFill>
              <a:srgbClr val="6FAB46"/>
            </a:solidFill>
            <a:ln cap="flat" cmpd="sng" w="12700">
              <a:solidFill>
                <a:srgbClr val="6FAB4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 txBox="1"/>
            <p:nvPr/>
          </p:nvSpPr>
          <p:spPr>
            <a:xfrm>
              <a:off x="0" y="1882"/>
              <a:ext cx="1725128" cy="993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122675" spcFirstLastPara="1" rIns="122675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1725128" y="1882"/>
              <a:ext cx="5175384" cy="993125"/>
            </a:xfrm>
            <a:prstGeom prst="rect">
              <a:avLst/>
            </a:prstGeom>
            <a:solidFill>
              <a:srgbClr val="D3E1CC">
                <a:alpha val="89019"/>
              </a:srgbClr>
            </a:solidFill>
            <a:ln cap="flat" cmpd="sng" w="12700">
              <a:solidFill>
                <a:srgbClr val="D3E1CC">
                  <a:alpha val="89019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 txBox="1"/>
            <p:nvPr/>
          </p:nvSpPr>
          <p:spPr>
            <a:xfrm>
              <a:off x="1725128" y="1882"/>
              <a:ext cx="5175384" cy="993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800" lIns="104975" spcFirstLastPara="1" rIns="104975" wrap="square" tIns="304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new project in your organization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Agile</a:t>
            </a:r>
            <a:endParaRPr/>
          </a:p>
        </p:txBody>
      </p:sp>
      <p:sp>
        <p:nvSpPr>
          <p:cNvPr id="263" name="Google Shape;26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agile approach emphasizes 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incremental delivery, team collaboration, continual planning, and continual 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iterative development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Agile Manifesto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https://agilemanifesto.org/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Individuals and interactions over processes and tools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Working software over comprehensive documentation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Customer collaboration over contract negotiation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Responding to change over following a plan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General recommendations when adopting agile</a:t>
            </a:r>
            <a:endParaRPr/>
          </a:p>
        </p:txBody>
      </p:sp>
      <p:sp>
        <p:nvSpPr>
          <p:cNvPr id="270" name="Google Shape;27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organizational structure that supports agile practices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Vertical teams are considered  for best results in Agile projects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Educate your team members on Agile techniques and practices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Collaboration: in-team and cross-team collaboration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Clear and transparent communication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Cross functional teams to work collaboratively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Tools for collaboration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Microsoft Teams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Slack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Google Hangouts, Asana, Trello, GoToMeeting …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Azure Boards</a:t>
            </a:r>
            <a:endParaRPr/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 tool in Azure DevOps for planning the work that is to be done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Interactive customizable tools for managing software projects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Quickly see and share progress for instance with Kanban boards you add work, update work status and monitor progress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Product backlogs: Add work items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Native support for Agile, Scrum &amp; Kanban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Built in scrum boards and planning tools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Easy to organize stand-ups meeting (Daily scrum), planning meetings and retrospectives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Built in social tools and communications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Tracking work issues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0111fbba4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DevOps?</a:t>
            </a:r>
            <a:endParaRPr/>
          </a:p>
        </p:txBody>
      </p:sp>
      <p:sp>
        <p:nvSpPr>
          <p:cNvPr id="110" name="Google Shape;110;g2c0111fbba4_2_0"/>
          <p:cNvSpPr txBox="1"/>
          <p:nvPr>
            <p:ph idx="1" type="body"/>
          </p:nvPr>
        </p:nvSpPr>
        <p:spPr>
          <a:xfrm>
            <a:off x="838200" y="1542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DevOps is a combination of cultural philosophies, practices, and tools.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It emphasizes collaboration and communication between development and operations teams to improve software delivery speed, quality, and reliability.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It uses automation, continuous integration and delivery (CI/CD) pipelines, and monitoring and feedback loops, and fosters a culture of continuous improvement and experimentation.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DevOps helps organizations compete more effectively in the market.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Popular DevOps tools include Docker, Kubernetes, Git, Jenkins, and cloud services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Setting up Azure Boards</a:t>
            </a:r>
            <a:endParaRPr/>
          </a:p>
        </p:txBody>
      </p:sp>
      <p:sp>
        <p:nvSpPr>
          <p:cNvPr id="282" name="Google Shape;28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Four options to select from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Capability Maturity Model Integration (CMMI)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For large organizations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Scrum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Agile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basic workflow: To DO &gt;&gt; Doing &gt;&gt; Done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Planning work with Azure boards</a:t>
            </a:r>
            <a:endParaRPr/>
          </a:p>
        </p:txBody>
      </p:sp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up Azure boards with Scrum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 the project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 a team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Add team members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 the board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Define a sprint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Assign tasks and set the iteration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>
            <p:ph type="title"/>
          </p:nvPr>
        </p:nvSpPr>
        <p:spPr>
          <a:xfrm>
            <a:off x="648929" y="629266"/>
            <a:ext cx="4944152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Create the project</a:t>
            </a:r>
            <a:endParaRPr/>
          </a:p>
        </p:txBody>
      </p:sp>
      <p:sp>
        <p:nvSpPr>
          <p:cNvPr id="296" name="Google Shape;296;p18"/>
          <p:cNvSpPr txBox="1"/>
          <p:nvPr>
            <p:ph idx="1" type="body"/>
          </p:nvPr>
        </p:nvSpPr>
        <p:spPr>
          <a:xfrm>
            <a:off x="648930" y="2438400"/>
            <a:ext cx="4944151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Select your </a:t>
            </a:r>
            <a:r>
              <a:rPr lang="en-US" sz="1500">
                <a:highlight>
                  <a:srgbClr val="FFFF00"/>
                </a:highlight>
              </a:rPr>
              <a:t>organization.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Select </a:t>
            </a:r>
            <a:r>
              <a:rPr lang="en-US" sz="1500">
                <a:highlight>
                  <a:srgbClr val="FFFF00"/>
                </a:highlight>
              </a:rPr>
              <a:t>+ New project</a:t>
            </a:r>
            <a:r>
              <a:rPr lang="en-US" sz="1500"/>
              <a:t>. The Create a project dialog box opens.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In the </a:t>
            </a:r>
            <a:r>
              <a:rPr lang="en-US" sz="1500">
                <a:highlight>
                  <a:srgbClr val="FFFF00"/>
                </a:highlight>
              </a:rPr>
              <a:t>Project name field</a:t>
            </a:r>
            <a:r>
              <a:rPr lang="en-US" sz="1500"/>
              <a:t>, enter the project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In the </a:t>
            </a:r>
            <a:r>
              <a:rPr lang="en-US" sz="1500">
                <a:highlight>
                  <a:srgbClr val="FFFF00"/>
                </a:highlight>
              </a:rPr>
              <a:t>Description fiel</a:t>
            </a:r>
            <a:r>
              <a:rPr lang="en-US" sz="1500"/>
              <a:t>d, enter The project description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Under </a:t>
            </a:r>
            <a:r>
              <a:rPr lang="en-US" sz="1500">
                <a:highlight>
                  <a:srgbClr val="FFFF00"/>
                </a:highlight>
              </a:rPr>
              <a:t>Visibility</a:t>
            </a:r>
            <a:r>
              <a:rPr lang="en-US" sz="1500"/>
              <a:t>, choose whether to make your project public or private. For now, you can select </a:t>
            </a:r>
            <a:r>
              <a:rPr lang="en-US" sz="1500">
                <a:highlight>
                  <a:srgbClr val="FFFF00"/>
                </a:highlight>
              </a:rPr>
              <a:t>private</a:t>
            </a:r>
            <a:r>
              <a:rPr lang="en-US" sz="15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Select </a:t>
            </a:r>
            <a:r>
              <a:rPr lang="en-US" sz="1500">
                <a:highlight>
                  <a:srgbClr val="FFFF00"/>
                </a:highlight>
              </a:rPr>
              <a:t>Advanced.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Under </a:t>
            </a:r>
            <a:r>
              <a:rPr lang="en-US" sz="1500">
                <a:highlight>
                  <a:srgbClr val="FFFF00"/>
                </a:highlight>
              </a:rPr>
              <a:t>Version control</a:t>
            </a:r>
            <a:r>
              <a:rPr lang="en-US" sz="1500"/>
              <a:t>, make sure that Git is selected. Under </a:t>
            </a:r>
            <a:r>
              <a:rPr lang="en-US" sz="1500">
                <a:highlight>
                  <a:srgbClr val="FFFF00"/>
                </a:highlight>
              </a:rPr>
              <a:t>Work item </a:t>
            </a:r>
            <a:r>
              <a:rPr lang="en-US" sz="1500"/>
              <a:t>process, make sure that </a:t>
            </a:r>
            <a:r>
              <a:rPr lang="en-US" sz="1500">
                <a:highlight>
                  <a:srgbClr val="FFFF00"/>
                </a:highlight>
              </a:rPr>
              <a:t>Basic</a:t>
            </a:r>
            <a:r>
              <a:rPr lang="en-US" sz="1500"/>
              <a:t>  is selected.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Select Create.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6577582" y="557784"/>
            <a:ext cx="5130204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582" y="534346"/>
            <a:ext cx="5200650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type="title"/>
          </p:nvPr>
        </p:nvSpPr>
        <p:spPr>
          <a:xfrm>
            <a:off x="649224" y="629266"/>
            <a:ext cx="5102351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Create a team for the project</a:t>
            </a:r>
            <a:endParaRPr/>
          </a:p>
        </p:txBody>
      </p:sp>
      <p:sp>
        <p:nvSpPr>
          <p:cNvPr id="305" name="Google Shape;305;p19"/>
          <p:cNvSpPr txBox="1"/>
          <p:nvPr>
            <p:ph idx="1" type="body"/>
          </p:nvPr>
        </p:nvSpPr>
        <p:spPr>
          <a:xfrm>
            <a:off x="649224" y="2438400"/>
            <a:ext cx="5102351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 Settings (in the lower corner)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 Details &gt;&gt; General &gt;&gt; Teams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default team is created according to the project name, we can use this but in principle we can have multiple teams contributing to the same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Select the default team and add more members </a:t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5544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6729984" y="484633"/>
            <a:ext cx="4846320" cy="2743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" id="308" name="Google Shape;3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9168" y="762610"/>
            <a:ext cx="4206240" cy="218724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9"/>
          <p:cNvSpPr/>
          <p:nvPr/>
        </p:nvSpPr>
        <p:spPr>
          <a:xfrm>
            <a:off x="6729984" y="3511296"/>
            <a:ext cx="4846320" cy="2743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, email&#10;&#10;Description automatically generated" id="310" name="Google Shape;3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3580" y="4201297"/>
            <a:ext cx="4301827" cy="133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0"/>
          <p:cNvSpPr txBox="1"/>
          <p:nvPr>
            <p:ph type="title"/>
          </p:nvPr>
        </p:nvSpPr>
        <p:spPr>
          <a:xfrm>
            <a:off x="1051560" y="586822"/>
            <a:ext cx="3657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Add Team Members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0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5250106" y="586822"/>
            <a:ext cx="610674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Under Members, select + Add.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Enter the email address of the user you'd like to add. Then select Save changes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873" y="2729397"/>
            <a:ext cx="4805329" cy="3483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8139" y="3166501"/>
            <a:ext cx="5523082" cy="2609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2c0111fbba4_2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38" y="131138"/>
            <a:ext cx="11631974" cy="625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648929" y="629266"/>
            <a:ext cx="3505495" cy="1622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Create the board – Add work items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648931" y="2438400"/>
            <a:ext cx="3505494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One the left column, select </a:t>
            </a:r>
            <a:r>
              <a:rPr lang="en-US" sz="2000">
                <a:highlight>
                  <a:srgbClr val="FFFF00"/>
                </a:highlight>
              </a:rPr>
              <a:t>Boards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highlight>
                  <a:srgbClr val="FFFF00"/>
                </a:highlight>
              </a:rPr>
              <a:t>A blank board appears.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 we have selected the </a:t>
            </a:r>
            <a:r>
              <a:rPr lang="en-US" sz="2000">
                <a:highlight>
                  <a:srgbClr val="FFFF00"/>
                </a:highlight>
              </a:rPr>
              <a:t>Basic process </a:t>
            </a:r>
            <a:r>
              <a:rPr lang="en-US" sz="2000"/>
              <a:t>that is we will have tasks with 3 states: To Do, Doing &amp; Done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 selecting other process such as Scrum , it will present the layout that supports that process. 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5123688" y="557784"/>
            <a:ext cx="6584098" cy="573918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5862" y="1192700"/>
            <a:ext cx="6019331" cy="4469353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/>
        </p:nvSpPr>
        <p:spPr>
          <a:xfrm>
            <a:off x="227500" y="6103325"/>
            <a:ext cx="535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https://learn.microsoft.com/en-us/training/modules/choose-an-agile-approach/4-plan-work-azure-boards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203b34d67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Backlogs (Product Backlogs)</a:t>
            </a:r>
            <a:endParaRPr/>
          </a:p>
        </p:txBody>
      </p:sp>
      <p:sp>
        <p:nvSpPr>
          <p:cNvPr id="345" name="Google Shape;345;g2c203b34d6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Since we have selected the Basic Process for our project. On Clicking Backlogs, you have two options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Epics </a:t>
            </a:r>
            <a:endParaRPr b="1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Epics are large bodies of work that can be broken down into smaller tasks or user stories.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Epics are often used to group related user stories or tasks together.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Epics can have child work items, such as tasks or user stories, to break down the work into smaller, manageable pieces.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Issues</a:t>
            </a:r>
            <a:endParaRPr b="1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Issue is often used as a general category for different types of work items, including bugs, tasks, and other types.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Issues represent individual pieces of work that need to be tracked and managed within the project.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203b34d67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Let’s make a product backlog for a simple task management application</a:t>
            </a:r>
            <a:endParaRPr/>
          </a:p>
        </p:txBody>
      </p:sp>
      <p:sp>
        <p:nvSpPr>
          <p:cNvPr id="352" name="Google Shape;352;g2c203b34d67_0_7"/>
          <p:cNvSpPr txBox="1"/>
          <p:nvPr>
            <p:ph idx="1" type="body"/>
          </p:nvPr>
        </p:nvSpPr>
        <p:spPr>
          <a:xfrm>
            <a:off x="740525" y="1690825"/>
            <a:ext cx="10930500" cy="4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i="1" lang="en-US"/>
              <a:t>Issues</a:t>
            </a:r>
            <a:r>
              <a:rPr b="1" lang="en-US"/>
              <a:t>: User Stories as Issues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Story: As a user, I want to be able to create a new task.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Desc: Tasks can have a title, description, due date, and priority.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Story: As a user, I want to view a list of all tasks.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Desc: The user should see a summary of tasks with key details such as title, due date, and priority.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Story: As a user, I want to mark a task as complete.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Desc: Completed tasks should be visually distinguished from incomplete ones.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Story: As a user, I want to edit the details of an existing task.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Desc: Users should be able to update the title, description, due date, and priority of a task.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Story: As a user, I want to categorize tasks into different projects.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Desc: Users can assign tasks to different projects for better organization.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Story: As a user, I want to set reminders for tasks.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Desc: Users can set reminders for upcoming tasks to receive notifications.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554416" y="288350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2"/>
          <p:cNvSpPr txBox="1"/>
          <p:nvPr>
            <p:ph type="title"/>
          </p:nvPr>
        </p:nvSpPr>
        <p:spPr>
          <a:xfrm>
            <a:off x="841248" y="510047"/>
            <a:ext cx="330098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Define a sprint</a:t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2"/>
          <p:cNvSpPr/>
          <p:nvPr/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4581144" y="510047"/>
            <a:ext cx="68580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initial sprint called Sprint 1 is available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You can assign date to the sprint and if needed add tasks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Add Sprints as you need</a:t>
            </a:r>
            <a:endParaRPr sz="1800"/>
          </a:p>
        </p:txBody>
      </p:sp>
      <p:pic>
        <p:nvPicPr>
          <p:cNvPr id="363" name="Google Shape;3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84" y="2719025"/>
            <a:ext cx="3584448" cy="341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9768" y="2596190"/>
            <a:ext cx="3584448" cy="299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2232" y="2833085"/>
            <a:ext cx="3584448" cy="119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0111fbba4_2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Development vs Operational Team</a:t>
            </a:r>
            <a:endParaRPr/>
          </a:p>
        </p:txBody>
      </p:sp>
      <p:sp>
        <p:nvSpPr>
          <p:cNvPr id="117" name="Google Shape;117;g2c0111fbba4_2_8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1" lang="en-US"/>
              <a:t>Development Team</a:t>
            </a:r>
            <a:endParaRPr b="1" i="1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Responsible for designing, coding, testing, and </a:t>
            </a:r>
            <a:r>
              <a:rPr b="1" i="1" lang="en-US"/>
              <a:t>delivering</a:t>
            </a:r>
            <a:r>
              <a:rPr lang="en-US"/>
              <a:t> software applications or systems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They create new software features, fix bugs, and improving the overall functionality of the software.</a:t>
            </a:r>
            <a:endParaRPr/>
          </a:p>
        </p:txBody>
      </p:sp>
      <p:sp>
        <p:nvSpPr>
          <p:cNvPr id="118" name="Google Shape;118;g2c0111fbba4_2_8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i="1" lang="en-US"/>
              <a:t>Operational Team</a:t>
            </a:r>
            <a:endParaRPr b="1" i="1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Responsible for deploying, maintaining, and monitoring software applications or systems in a production environment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The operational team ensures smooth software operation and quick issue resolution to minimize downtime or disruption to end-users.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3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C5C2C2">
                <a:alpha val="4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3"/>
          <p:cNvSpPr txBox="1"/>
          <p:nvPr>
            <p:ph type="title"/>
          </p:nvPr>
        </p:nvSpPr>
        <p:spPr>
          <a:xfrm>
            <a:off x="1051560" y="586822"/>
            <a:ext cx="3657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Assign Tasks and Set the iteration</a:t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5250106" y="586822"/>
            <a:ext cx="6106742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Boards &gt;&gt; Work Items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Select the Item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In the Iteration dropdown, select Sprint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Select Unassigned and set yourself as the task owner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Repeat for other tasks</a:t>
            </a:r>
            <a:endParaRPr/>
          </a:p>
        </p:txBody>
      </p:sp>
      <p:pic>
        <p:nvPicPr>
          <p:cNvPr id="377" name="Google Shape;3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83" y="2847432"/>
            <a:ext cx="5481509" cy="3247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4677" y="2728575"/>
            <a:ext cx="6055467" cy="330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c203b34d67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Let's create Sprint Backlog</a:t>
            </a:r>
            <a:endParaRPr/>
          </a:p>
        </p:txBody>
      </p:sp>
      <p:sp>
        <p:nvSpPr>
          <p:cNvPr id="385" name="Google Shape;385;g2c203b34d67_0_13"/>
          <p:cNvSpPr txBox="1"/>
          <p:nvPr>
            <p:ph idx="1" type="body"/>
          </p:nvPr>
        </p:nvSpPr>
        <p:spPr>
          <a:xfrm>
            <a:off x="173875" y="1434850"/>
            <a:ext cx="4023600" cy="4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Sprint 1:  Assume that you picked up a user story </a:t>
            </a:r>
            <a:r>
              <a:rPr i="1" lang="en-US"/>
              <a:t>"As a user, I want to create a new task"  for this sprint. Now you need to break this task down into multiple tasks such as: </a:t>
            </a:r>
            <a:r>
              <a:rPr b="1" i="1" lang="en-US"/>
              <a:t>Specific tasks as issues</a:t>
            </a:r>
            <a:endParaRPr b="1" i="1"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 Design Task Creation Form</a:t>
            </a:r>
            <a:endParaRPr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 Implement Backend Logic for Task Creation</a:t>
            </a:r>
            <a:endParaRPr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 Create Frontend for Task Creation</a:t>
            </a:r>
            <a:endParaRPr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 Validate Task Creation Input</a:t>
            </a:r>
            <a:endParaRPr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 Write Tests for Task Creation</a:t>
            </a:r>
            <a:endParaRPr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Task:Integrate Task Creation with Database</a:t>
            </a:r>
            <a:endParaRPr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 Handle Error Cases</a:t>
            </a:r>
            <a:endParaRPr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 Implement Success Feedback</a:t>
            </a:r>
            <a:endParaRPr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 Test End-to-End Functionality</a:t>
            </a:r>
            <a:endParaRPr/>
          </a:p>
          <a:p>
            <a:pPr indent="-3086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Task: Document Task Creation Process</a:t>
            </a:r>
            <a:endParaRPr/>
          </a:p>
        </p:txBody>
      </p:sp>
      <p:pic>
        <p:nvPicPr>
          <p:cNvPr id="386" name="Google Shape;386;g2c203b34d67_0_13"/>
          <p:cNvPicPr preferRelativeResize="0"/>
          <p:nvPr/>
        </p:nvPicPr>
        <p:blipFill rotWithShape="1">
          <a:blip r:embed="rId3">
            <a:alphaModFix/>
          </a:blip>
          <a:srcRect b="-2620" l="0" r="16204" t="-2608"/>
          <a:stretch/>
        </p:blipFill>
        <p:spPr>
          <a:xfrm>
            <a:off x="4197475" y="1690825"/>
            <a:ext cx="7883699" cy="3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4"/>
          <p:cNvSpPr txBox="1"/>
          <p:nvPr>
            <p:ph type="title"/>
          </p:nvPr>
        </p:nvSpPr>
        <p:spPr>
          <a:xfrm>
            <a:off x="643468" y="643467"/>
            <a:ext cx="4804064" cy="5571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References</a:t>
            </a:r>
            <a:endParaRPr sz="3600"/>
          </a:p>
        </p:txBody>
      </p:sp>
      <p:sp>
        <p:nvSpPr>
          <p:cNvPr id="393" name="Google Shape;393;p24"/>
          <p:cNvSpPr/>
          <p:nvPr/>
        </p:nvSpPr>
        <p:spPr>
          <a:xfrm rot="2700000">
            <a:off x="-415188" y="-231223"/>
            <a:ext cx="1409491" cy="1876653"/>
          </a:xfrm>
          <a:custGeom>
            <a:rect b="b" l="l" r="r" t="t"/>
            <a:pathLst>
              <a:path extrusionOk="0" h="1876653" w="1409491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4"/>
          <p:cNvSpPr/>
          <p:nvPr/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4"/>
          <p:cNvSpPr txBox="1"/>
          <p:nvPr>
            <p:ph idx="1" type="body"/>
          </p:nvPr>
        </p:nvSpPr>
        <p:spPr>
          <a:xfrm>
            <a:off x="3516226" y="643467"/>
            <a:ext cx="8032305" cy="5571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https://azure.microsoft.com/en-us/overview/what-is-devops/</a:t>
            </a:r>
            <a:r>
              <a:rPr lang="en-US" sz="20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https://docs.microsoft.com/en-us/learn/modules/get-started-with-devops/3-what-is-azure-devops</a:t>
            </a:r>
            <a:r>
              <a:rPr lang="en-US" sz="2000"/>
              <a:t> </a:t>
            </a:r>
            <a:endParaRPr/>
          </a:p>
        </p:txBody>
      </p:sp>
      <p:sp>
        <p:nvSpPr>
          <p:cNvPr id="396" name="Google Shape;396;p24"/>
          <p:cNvSpPr/>
          <p:nvPr/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4"/>
          <p:cNvSpPr/>
          <p:nvPr/>
        </p:nvSpPr>
        <p:spPr>
          <a:xfrm>
            <a:off x="8603444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0111fbba4_2_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DevOps Tools</a:t>
            </a:r>
            <a:endParaRPr/>
          </a:p>
        </p:txBody>
      </p:sp>
      <p:sp>
        <p:nvSpPr>
          <p:cNvPr id="125" name="Google Shape;125;g2c0111fbba4_2_163"/>
          <p:cNvSpPr txBox="1"/>
          <p:nvPr>
            <p:ph idx="1" type="body"/>
          </p:nvPr>
        </p:nvSpPr>
        <p:spPr>
          <a:xfrm>
            <a:off x="838200" y="1825625"/>
            <a:ext cx="105156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Version Control Systems (e.g., Git)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Continuous Integration Tools (e.g., Jenkins, Travis CI)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Containerization (e.g., Docker)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Configuration Management Tools (e.g., Ansible, Puppet)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Azure DevOps</a:t>
            </a:r>
            <a:endParaRPr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provides several tools for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Better team collaboration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Automated build processes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Testing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Package Management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8626" y="435950"/>
            <a:ext cx="6207798" cy="59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/>
          <p:nvPr/>
        </p:nvSpPr>
        <p:spPr>
          <a:xfrm>
            <a:off x="1367675" y="4689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https://dev.azure.com/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4D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3"/>
          <p:cNvCxnSpPr/>
          <p:nvPr/>
        </p:nvCxnSpPr>
        <p:spPr>
          <a:xfrm>
            <a:off x="2895600" y="5768204"/>
            <a:ext cx="6400800" cy="0"/>
          </a:xfrm>
          <a:prstGeom prst="straightConnector1">
            <a:avLst/>
          </a:prstGeom>
          <a:noFill/>
          <a:ln cap="flat" cmpd="sng" w="9525">
            <a:solidFill>
              <a:srgbClr val="734D4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3"/>
          <p:cNvSpPr txBox="1"/>
          <p:nvPr>
            <p:ph type="title"/>
          </p:nvPr>
        </p:nvSpPr>
        <p:spPr>
          <a:xfrm>
            <a:off x="1109980" y="4192242"/>
            <a:ext cx="9966960" cy="1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4D41"/>
              </a:buClr>
              <a:buSzPts val="5800"/>
              <a:buFont typeface="Calibri"/>
              <a:buNone/>
            </a:pPr>
            <a:r>
              <a:rPr lang="en-US" sz="5800">
                <a:solidFill>
                  <a:srgbClr val="734D41"/>
                </a:solidFill>
              </a:rPr>
              <a:t>Azure Boards</a:t>
            </a:r>
            <a:endParaRPr/>
          </a:p>
        </p:txBody>
      </p: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1709530" y="5799489"/>
            <a:ext cx="8767860" cy="44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4D41"/>
              </a:buClr>
              <a:buSzPts val="1700"/>
              <a:buNone/>
            </a:pPr>
            <a:r>
              <a:rPr lang="en-US" sz="1700">
                <a:solidFill>
                  <a:srgbClr val="734D41"/>
                </a:solidFill>
              </a:rPr>
              <a:t>Agile tool for planning, tracking and discussing work within your teams of between teams</a:t>
            </a:r>
            <a:endParaRPr/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 b="8824" l="0" r="1" t="1214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3474764" y="6214825"/>
            <a:ext cx="5848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https://azure.microsoft.com/en-us/services/devops/boards/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836363" y="4071597"/>
            <a:ext cx="10515600" cy="12865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/>
              <a:t>Azure Repos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839469" y="5572126"/>
            <a:ext cx="10509388" cy="556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Unlimited, cloud-hosted private and public Git repos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7945" l="0" r="0" t="0"/>
          <a:stretch/>
        </p:blipFill>
        <p:spPr>
          <a:xfrm>
            <a:off x="20" y="2"/>
            <a:ext cx="12191979" cy="39001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3447769" y="6158409"/>
            <a:ext cx="5731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https://azure.microsoft.com/en-us/services/devops/repos/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E3C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>
            <a:off x="2895600" y="5768204"/>
            <a:ext cx="6400800" cy="0"/>
          </a:xfrm>
          <a:prstGeom prst="straightConnector1">
            <a:avLst/>
          </a:prstGeom>
          <a:noFill/>
          <a:ln cap="flat" cmpd="sng" w="9525">
            <a:solidFill>
              <a:srgbClr val="5E3C3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4"/>
          <p:cNvSpPr txBox="1"/>
          <p:nvPr>
            <p:ph type="title"/>
          </p:nvPr>
        </p:nvSpPr>
        <p:spPr>
          <a:xfrm>
            <a:off x="1109980" y="4277356"/>
            <a:ext cx="9966960" cy="1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3C32"/>
              </a:buClr>
              <a:buSzPts val="5800"/>
              <a:buFont typeface="Calibri"/>
              <a:buNone/>
            </a:pPr>
            <a:r>
              <a:rPr lang="en-US" sz="5800">
                <a:solidFill>
                  <a:srgbClr val="5E3C32"/>
                </a:solidFill>
              </a:rPr>
              <a:t>Azure Pipelines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1709530" y="5799489"/>
            <a:ext cx="8767860" cy="44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3C32"/>
              </a:buClr>
              <a:buSzPts val="1700"/>
              <a:buNone/>
            </a:pPr>
            <a:r>
              <a:rPr lang="en-US" sz="1700">
                <a:solidFill>
                  <a:srgbClr val="5E3C32"/>
                </a:solidFill>
              </a:rPr>
              <a:t>For building, testing and deploying with CI/CD that works with any language, platform, and cloud</a:t>
            </a:r>
            <a:endParaRPr/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7447" l="0" r="1" t="0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"/>
          <p:cNvSpPr/>
          <p:nvPr/>
        </p:nvSpPr>
        <p:spPr>
          <a:xfrm>
            <a:off x="3415733" y="6173756"/>
            <a:ext cx="6050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https://azure.microsoft.com/en-us/services/devops/pipelines/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57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5"/>
          <p:cNvCxnSpPr/>
          <p:nvPr/>
        </p:nvCxnSpPr>
        <p:spPr>
          <a:xfrm>
            <a:off x="2895600" y="5768204"/>
            <a:ext cx="6400800" cy="0"/>
          </a:xfrm>
          <a:prstGeom prst="straightConnector1">
            <a:avLst/>
          </a:prstGeom>
          <a:noFill/>
          <a:ln cap="flat" cmpd="sng" w="9525">
            <a:solidFill>
              <a:srgbClr val="56574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5"/>
          <p:cNvSpPr txBox="1"/>
          <p:nvPr>
            <p:ph type="title"/>
          </p:nvPr>
        </p:nvSpPr>
        <p:spPr>
          <a:xfrm>
            <a:off x="1109980" y="4277356"/>
            <a:ext cx="9966960" cy="1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5745"/>
              </a:buClr>
              <a:buSzPts val="5800"/>
              <a:buFont typeface="Calibri"/>
              <a:buNone/>
            </a:pPr>
            <a:r>
              <a:rPr lang="en-US" sz="5800">
                <a:solidFill>
                  <a:srgbClr val="565745"/>
                </a:solidFill>
              </a:rPr>
              <a:t>Azure Test Plans</a:t>
            </a:r>
            <a:endParaRPr/>
          </a:p>
        </p:txBody>
      </p:sp>
      <p:sp>
        <p:nvSpPr>
          <p:cNvPr id="173" name="Google Shape;173;p5"/>
          <p:cNvSpPr txBox="1"/>
          <p:nvPr>
            <p:ph idx="1" type="body"/>
          </p:nvPr>
        </p:nvSpPr>
        <p:spPr>
          <a:xfrm>
            <a:off x="1709530" y="5799489"/>
            <a:ext cx="8767860" cy="440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5745"/>
              </a:buClr>
              <a:buSzPts val="2000"/>
              <a:buNone/>
            </a:pPr>
            <a:r>
              <a:rPr lang="en-US" sz="2000">
                <a:solidFill>
                  <a:srgbClr val="565745"/>
                </a:solidFill>
              </a:rPr>
              <a:t>For software testing that includes manual and exploratory testing tools</a:t>
            </a:r>
            <a:endParaRPr/>
          </a:p>
        </p:txBody>
      </p:sp>
      <p:pic>
        <p:nvPicPr>
          <p:cNvPr id="174" name="Google Shape;174;p5"/>
          <p:cNvPicPr preferRelativeResize="0"/>
          <p:nvPr/>
        </p:nvPicPr>
        <p:blipFill rotWithShape="1">
          <a:blip r:embed="rId3">
            <a:alphaModFix/>
          </a:blip>
          <a:srcRect b="1798" l="0" r="1" t="0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"/>
          <p:cNvSpPr/>
          <p:nvPr/>
        </p:nvSpPr>
        <p:spPr>
          <a:xfrm>
            <a:off x="3391537" y="6127519"/>
            <a:ext cx="6127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https://azure.microsoft.com/en-us/services/devops/test-plans/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2021-01-11T19:35:28Z</dcterms:created>
  <dc:creator>Deepak Kc</dc:creator>
</cp:coreProperties>
</file>